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8" r:id="rId3"/>
    <p:sldId id="268" r:id="rId4"/>
    <p:sldId id="288" r:id="rId5"/>
    <p:sldId id="301" r:id="rId6"/>
    <p:sldId id="299" r:id="rId7"/>
    <p:sldId id="300" r:id="rId8"/>
    <p:sldId id="289" r:id="rId9"/>
    <p:sldId id="267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84242" autoAdjust="0"/>
  </p:normalViewPr>
  <p:slideViewPr>
    <p:cSldViewPr snapToGrid="0">
      <p:cViewPr varScale="1">
        <p:scale>
          <a:sx n="58" d="100"/>
          <a:sy n="58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7209EFD-D17C-4319-BB62-F021C8C6555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85BF32C-5CBD-40E6-AA81-39092E8C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A358C8-F411-4881-9349-48F73732BBC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79E979-DE40-409C-A415-F7B276063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s://seer.cancer.gov/archive/publications/ethnicit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8D025A-5CCF-4A06-B8E0-99985A8E7F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9E979-DE40-409C-A415-F7B276063C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Healthy People 2020; Asian Community Survey 2017.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Centers for Disease Control and Prevention. HPV is thought to  be responsible for 90% of cervical and anal cancers. https://www.cdc.gov/cancer/hpv/statistics/race.htm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Miller BA et al.,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Racial/Ethnic Patterns of Cancer in the United States, 1988-1992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https://seer.cancer.gov/archive/publications/ethnicity/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D1C61-0A8D-438A-8F26-011959EEA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9E979-DE40-409C-A415-F7B276063C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9E979-DE40-409C-A415-F7B276063C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D1C61-0A8D-438A-8F26-011959EEA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2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3c0847c5e_3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3c0847c5e_3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001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A6AF8-0B3D-4875-B7AD-6637DF00E7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A84383-E404-4B29-B35A-BD804FDD41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2363"/>
            <a:ext cx="1933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93B5-E1A8-488C-860D-686362FA984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3E29-CCD7-42CC-9C50-027BD46A0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52B8-9031-4BB1-B745-57C39B9A5708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D657-C1B2-4A95-8F56-F85841757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4A34-931C-45C0-A5F1-56988D1BBC7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6561-88F7-46B8-A64B-945196D2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0154"/>
            <a:ext cx="104000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0071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CD97-CFAA-4FDE-AACE-BBAE72B4908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A927-5A4C-47CC-B99B-2408F5B22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5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37A5-1713-43BC-8753-765BC1960995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8489-BFEB-4457-8D27-7AA9BD109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239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63845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8129" y="1825625"/>
            <a:ext cx="5675671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687C-C853-40BF-85B6-0FDC6A03C2E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4773-F0B8-477A-987F-13ED282E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2AC3-A548-4FDB-8DDB-E4DD894FEA27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704B-BCAA-49D4-8FB6-9052E405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4956-7AA3-40C6-9FA3-235540BE82E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DFF8-3096-4E67-A79A-371E2A7E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B408-B43A-44B5-B775-6382A5DB283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CAB-760A-4611-B9D3-79E16AE1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CB07-DBE9-43F0-9416-AF43540F3A07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4FFC-AADC-4558-B5EA-7CD5BFC1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868-CCFA-4FBB-A49D-61FE7C5B1A93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6AB9-F843-46E2-B4A6-BF649F73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21D81-9747-4FDC-90AC-0B34208980F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7AD6B-43E3-4E60-BBA1-67214DC1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6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APIAHFpolicy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twitter.com/apiah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apiahf" TargetMode="External"/><Relationship Id="rId5" Type="http://schemas.openxmlformats.org/officeDocument/2006/relationships/hyperlink" Target="http://www.apiahf.org/" TargetMode="External"/><Relationship Id="rId4" Type="http://schemas.openxmlformats.org/officeDocument/2006/relationships/hyperlink" Target="mailto:aferati@apiahf.org" TargetMode="External"/><Relationship Id="rId9" Type="http://schemas.openxmlformats.org/officeDocument/2006/relationships/hyperlink" Target="https://www.youtube.com/user/APIAH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06613"/>
            <a:ext cx="9829800" cy="238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Using Data Disaggregation to Drive Health Equity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86288"/>
            <a:ext cx="9829800" cy="1655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Amina Ferati</a:t>
            </a:r>
            <a:br>
              <a:rPr lang="en-US" dirty="0" smtClean="0"/>
            </a:br>
            <a:r>
              <a:rPr lang="en-US" dirty="0" smtClean="0"/>
              <a:t>Senior Director of Government Relations &amp; Policy, </a:t>
            </a:r>
            <a:r>
              <a:rPr lang="en-US" b="1" dirty="0" smtClean="0"/>
              <a:t>Asian &amp; Pacific Islander American Health Forum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January 24,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730" y="1431235"/>
            <a:ext cx="9044609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About Us </a:t>
            </a:r>
          </a:p>
          <a:p>
            <a:pPr lvl="0">
              <a:spcBef>
                <a:spcPct val="3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Myriad Pro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Myriad Pro"/>
              </a:rPr>
              <a:t>Asian &amp; Pacific Islander American Health Forum (APIAHF) influences policy, mobilizes communities, and strengthens programs and organizations to improve the health of Asian Americans, Native Hawaiians, and Pacific Islanders.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399713" cy="132556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Why Should We Care?</a:t>
            </a:r>
            <a:endParaRPr lang="en-US" sz="3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3841"/>
            <a:ext cx="2163257" cy="1121689"/>
          </a:xfrm>
        </p:spPr>
      </p:pic>
      <p:sp>
        <p:nvSpPr>
          <p:cNvPr id="5" name="TextBox 4"/>
          <p:cNvSpPr txBox="1"/>
          <p:nvPr/>
        </p:nvSpPr>
        <p:spPr>
          <a:xfrm>
            <a:off x="3111870" y="1704327"/>
            <a:ext cx="399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</a:rPr>
              <a:t>“Asians have the highest rate of insurance coverage of any listed race or ethnic group, at 92.5%.” </a:t>
            </a:r>
            <a:endParaRPr lang="en-US" dirty="0">
              <a:latin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195" y="1783841"/>
            <a:ext cx="3935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yriad Pro" panose="020B0503030403020204"/>
              </a:rPr>
              <a:t>Yes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" panose="020B0503030403020204"/>
              </a:rPr>
              <a:t>86.8%</a:t>
            </a:r>
            <a:r>
              <a:rPr lang="en-US" dirty="0" smtClean="0">
                <a:latin typeface="Myriad Pro" panose="020B0503030403020204"/>
              </a:rPr>
              <a:t> </a:t>
            </a:r>
            <a:r>
              <a:rPr lang="en-US" i="1" dirty="0" smtClean="0">
                <a:latin typeface="Myriad Pro" panose="020B0503030403020204"/>
              </a:rPr>
              <a:t>insured </a:t>
            </a:r>
            <a:r>
              <a:rPr lang="en-US" dirty="0" smtClean="0">
                <a:latin typeface="Myriad Pro" panose="020B0503030403020204"/>
              </a:rPr>
              <a:t>for Burmese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" panose="020B0503030403020204"/>
              </a:rPr>
              <a:t>12.2% </a:t>
            </a:r>
            <a:r>
              <a:rPr lang="en-US" i="1" dirty="0" smtClean="0">
                <a:latin typeface="Myriad Pro" panose="020B0503030403020204"/>
              </a:rPr>
              <a:t>uninsured </a:t>
            </a:r>
            <a:r>
              <a:rPr lang="en-US" dirty="0" smtClean="0">
                <a:latin typeface="Myriad Pro" panose="020B0503030403020204"/>
              </a:rPr>
              <a:t>for Bangladeshis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 descr="File:Blue &lt;strong&gt;person&lt;/strong&gt; pictogram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10" y="3672825"/>
            <a:ext cx="414959" cy="8299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9843" r="6696" b="15182"/>
          <a:stretch/>
        </p:blipFill>
        <p:spPr>
          <a:xfrm>
            <a:off x="838199" y="3707296"/>
            <a:ext cx="2163257" cy="1539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0178" y="3707296"/>
            <a:ext cx="399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 panose="020B0503030403020204"/>
              </a:rPr>
              <a:t>“Asian and Pacific Islander men and women had lower rates of HPV-associated cancers than white men and women.” </a:t>
            </a:r>
            <a:endParaRPr lang="en-US" dirty="0">
              <a:latin typeface="Myriad Pro" panose="020B0503030403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8928" y="3712582"/>
            <a:ext cx="348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yriad Pro" panose="020B0503030403020204"/>
              </a:rPr>
              <a:t>Yes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Myriad Pro" panose="020B0503030403020204"/>
              </a:rPr>
              <a:t>5X</a:t>
            </a:r>
            <a:r>
              <a:rPr lang="en-US" dirty="0" smtClean="0">
                <a:latin typeface="Myriad Pro" panose="020B0503030403020204"/>
              </a:rPr>
              <a:t> rate of cervical cancer for Vietnamese women compared to white women </a:t>
            </a:r>
            <a:endParaRPr lang="en-US" dirty="0">
              <a:latin typeface="Myriad Pro" panose="020B0503030403020204"/>
            </a:endParaRPr>
          </a:p>
        </p:txBody>
      </p:sp>
      <p:pic>
        <p:nvPicPr>
          <p:cNvPr id="13" name="Picture 12" descr="File:Blue &lt;strong&gt;person&lt;/strong&gt; pictogram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36" y="1856727"/>
            <a:ext cx="414959" cy="8299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Section Title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1" y="1625566"/>
            <a:ext cx="3200173" cy="4109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55" y="1794530"/>
            <a:ext cx="8269399" cy="10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m vetorial gratis: Rua, Rodovia, Estrada, Ret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3" y="1553378"/>
            <a:ext cx="9144000" cy="56268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33041" y="5431316"/>
            <a:ext cx="0" cy="462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13542" y="3880068"/>
            <a:ext cx="11017" cy="12159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703445"/>
            <a:ext cx="26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1986</a:t>
            </a:r>
          </a:p>
          <a:p>
            <a:r>
              <a:rPr lang="en-US" dirty="0" smtClean="0"/>
              <a:t>Office of Minority Health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80978" y="3112994"/>
            <a:ext cx="225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1997</a:t>
            </a:r>
          </a:p>
          <a:p>
            <a:r>
              <a:rPr lang="en-US" dirty="0" smtClean="0"/>
              <a:t>OMB Revised Standards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502269" y="4085800"/>
            <a:ext cx="20197" cy="804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77410" y="3471663"/>
            <a:ext cx="214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2000</a:t>
            </a:r>
          </a:p>
          <a:p>
            <a:r>
              <a:rPr lang="en-US" dirty="0" smtClean="0"/>
              <a:t>CLAS Standards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84151"/>
            <a:ext cx="10399713" cy="967414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The road to data equity  </a:t>
            </a:r>
            <a:endParaRPr lang="en-US" sz="3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885324" y="3463447"/>
            <a:ext cx="22033" cy="9233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56791" y="2789829"/>
            <a:ext cx="321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2002</a:t>
            </a:r>
          </a:p>
          <a:p>
            <a:r>
              <a:rPr lang="en-US" dirty="0" smtClean="0"/>
              <a:t>IOM Unequal Treatment Report 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5" y="2679120"/>
            <a:ext cx="23186" cy="12009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23228" y="2065855"/>
            <a:ext cx="263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2010</a:t>
            </a:r>
          </a:p>
          <a:p>
            <a:r>
              <a:rPr lang="en-US" dirty="0" smtClean="0"/>
              <a:t>Affordable Care Act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985591" y="3051313"/>
            <a:ext cx="2973" cy="6329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13542" y="2387843"/>
            <a:ext cx="261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2014</a:t>
            </a:r>
          </a:p>
          <a:p>
            <a:r>
              <a:rPr lang="en-US" dirty="0" smtClean="0"/>
              <a:t>NHIS NHPI Survey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452730" y="2739804"/>
            <a:ext cx="14839" cy="555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74740" y="1816474"/>
            <a:ext cx="207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2015</a:t>
            </a:r>
          </a:p>
          <a:p>
            <a:r>
              <a:rPr lang="en-US" dirty="0" smtClean="0"/>
              <a:t>NHANES AA Oversample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400800" y="2068024"/>
            <a:ext cx="0" cy="1044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55639" y="1407649"/>
            <a:ext cx="25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2016-2018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Revise OMB?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399713" cy="132556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Federal Data Collection Standards </a:t>
            </a:r>
            <a:endParaRPr lang="en-US" sz="3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3179489"/>
            <a:ext cx="3521990" cy="62719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56" y="1441553"/>
            <a:ext cx="5423179" cy="139072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56" y="2832274"/>
            <a:ext cx="5423179" cy="3604782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1712134"/>
            <a:ext cx="3479130" cy="9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113907" y="2346593"/>
            <a:ext cx="1670167" cy="15197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 smtClean="0"/>
              <a:t>What could have been </a:t>
            </a:r>
            <a:br>
              <a:rPr lang="en" dirty="0" smtClean="0"/>
            </a:b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16280" y="16907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067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52072" y="1827019"/>
            <a:ext cx="2653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Content Test Recommendations that OMB declined to adopt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 smtClean="0"/>
              <a:t>Combine race and ethnicity question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 smtClean="0"/>
              <a:t>New MENA (Middle East and Northern Africa Category)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dirty="0" smtClean="0"/>
              <a:t>Checkboxes for subgroups for all races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8342" y="2059690"/>
            <a:ext cx="2335732" cy="207264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/>
          <a:stretch/>
        </p:blipFill>
        <p:spPr>
          <a:xfrm>
            <a:off x="3205673" y="1424712"/>
            <a:ext cx="4878456" cy="51882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9" y="1424713"/>
            <a:ext cx="3867349" cy="51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2300" y="1034208"/>
            <a:ext cx="5783263" cy="760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Hope for 2019 and beyond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02300" y="2017023"/>
            <a:ext cx="5783263" cy="3702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Myriad Pro" panose="020B0503030403020204"/>
              </a:rPr>
              <a:t>Census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Myriad Pro" panose="020B0503030403020204"/>
              </a:rPr>
              <a:t>2015 Certified Electronic Health Record standards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Myriad Pro" panose="020B0503030403020204"/>
              </a:rPr>
              <a:t>CDC Race &amp; Ethnicity codes for 900 categories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Myriad Pro" panose="020B0503030403020204"/>
              </a:rPr>
              <a:t>International codes for spoken/written language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Myriad Pro" panose="020B0503030403020204"/>
              </a:rPr>
              <a:t>Ability to document sexual orientation &amp; gender identity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Myriad Pro" panose="020B0503030403020204"/>
              </a:rPr>
              <a:t>Required in CMS Medicare Quality Payment Program (MACRA)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Myriad Pro" panose="020B0503030403020204"/>
              </a:rPr>
              <a:t>Health Equity &amp; Accountability Act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Myriad Pro" panose="020B0503030403020204"/>
              </a:rPr>
              <a:t>Cross-racial Work </a:t>
            </a:r>
            <a:endParaRPr lang="en-US" sz="1800" b="1" dirty="0">
              <a:latin typeface="Myriad Pro" panose="020B0503030403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3"/>
          <a:stretch/>
        </p:blipFill>
        <p:spPr>
          <a:xfrm>
            <a:off x="0" y="0"/>
            <a:ext cx="5307980" cy="6858000"/>
          </a:xfrm>
          <a:prstGeom prst="rect">
            <a:avLst/>
          </a:prstGeom>
        </p:spPr>
      </p:pic>
      <p:pic>
        <p:nvPicPr>
          <p:cNvPr id="5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3834" y="1925077"/>
            <a:ext cx="992593" cy="92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820738" y="1219200"/>
            <a:ext cx="10515600" cy="51482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Amina Ferati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  <a:hlinkClick r:id="rId4"/>
              </a:rPr>
              <a:t>aferati@apiahf.org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(202) 466-3550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Us Online: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5"/>
              </a:rPr>
              <a:t>www.apiahf.org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6"/>
              </a:rPr>
              <a:t>www.facebook.com/apiahf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7"/>
              </a:rPr>
              <a:t>www.twitter.com/apiahf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8"/>
              </a:rPr>
              <a:t>www.twitter.com/APIAHFpolicy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9"/>
              </a:rPr>
              <a:t>http://www.youtube.com/APIAHF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.11.07_GIH Presentation_AJT [Compatibility Mode]" id="{45858035-DFC1-4C2E-8FDC-BA3EBCB2D2D1}" vid="{C1D72C6E-5E96-43DC-8686-BCE241BAB8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APIAHF PPT Template 2017</Template>
  <TotalTime>233</TotalTime>
  <Words>325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Myriad Pro</vt:lpstr>
      <vt:lpstr>Wingdings</vt:lpstr>
      <vt:lpstr>Office Theme</vt:lpstr>
      <vt:lpstr>Using Data Disaggregation to Drive Health Equity </vt:lpstr>
      <vt:lpstr>PowerPoint Presentation</vt:lpstr>
      <vt:lpstr>Why Should We Care?</vt:lpstr>
      <vt:lpstr>Section Title</vt:lpstr>
      <vt:lpstr>The road to data equity  </vt:lpstr>
      <vt:lpstr>Federal Data Collection Standards </vt:lpstr>
      <vt:lpstr>What could have been  </vt:lpstr>
      <vt:lpstr>Hope for 2019 and beyond </vt:lpstr>
      <vt:lpstr>Amina Ferati aferati@apiahf.org (202) 466-3550    Follow Us Online: www.apiahf.org www.facebook.com/apiahf www.twitter.com/apiahf www.twitter.com/APIAHFpolicy http://www.youtube.com/APIAHF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Disaggregation to Drive Health Equity</dc:title>
  <dc:creator>Amina Abbas</dc:creator>
  <cp:lastModifiedBy>Amina Abbas</cp:lastModifiedBy>
  <cp:revision>15</cp:revision>
  <dcterms:created xsi:type="dcterms:W3CDTF">2019-01-18T16:25:49Z</dcterms:created>
  <dcterms:modified xsi:type="dcterms:W3CDTF">2019-01-24T01:49:46Z</dcterms:modified>
</cp:coreProperties>
</file>