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8" r:id="rId3"/>
    <p:sldId id="256" r:id="rId4"/>
    <p:sldId id="257" r:id="rId5"/>
    <p:sldId id="260" r:id="rId6"/>
    <p:sldId id="261" r:id="rId7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14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B1452-4959-4D69-886B-4C022122BC22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558A-56FA-4B44-99E7-AC87EE7F0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861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B1452-4959-4D69-886B-4C022122BC22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558A-56FA-4B44-99E7-AC87EE7F0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034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B1452-4959-4D69-886B-4C022122BC22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558A-56FA-4B44-99E7-AC87EE7F0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667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B1452-4959-4D69-886B-4C022122BC22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558A-56FA-4B44-99E7-AC87EE7F0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292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B1452-4959-4D69-886B-4C022122BC22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558A-56FA-4B44-99E7-AC87EE7F0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683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B1452-4959-4D69-886B-4C022122BC22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558A-56FA-4B44-99E7-AC87EE7F0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116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B1452-4959-4D69-886B-4C022122BC22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558A-56FA-4B44-99E7-AC87EE7F0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768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B1452-4959-4D69-886B-4C022122BC22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558A-56FA-4B44-99E7-AC87EE7F0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412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B1452-4959-4D69-886B-4C022122BC22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558A-56FA-4B44-99E7-AC87EE7F0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766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B1452-4959-4D69-886B-4C022122BC22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558A-56FA-4B44-99E7-AC87EE7F0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256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B1452-4959-4D69-886B-4C022122BC22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558A-56FA-4B44-99E7-AC87EE7F0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006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B1452-4959-4D69-886B-4C022122BC22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4558A-56FA-4B44-99E7-AC87EE7F0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38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l.ruggles@nvrh.or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9275" y="297104"/>
            <a:ext cx="2457451" cy="51115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1466850" y="6292850"/>
            <a:ext cx="9258300" cy="0"/>
          </a:xfrm>
          <a:prstGeom prst="line">
            <a:avLst/>
          </a:prstGeom>
          <a:ln w="76200">
            <a:solidFill>
              <a:srgbClr val="0084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524000" y="6383321"/>
            <a:ext cx="9144000" cy="495300"/>
          </a:xfrm>
          <a:prstGeom prst="rect">
            <a:avLst/>
          </a:prstGeom>
          <a:solidFill>
            <a:srgbClr val="003E7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57200"/>
            <a:r>
              <a:rPr lang="en-US" sz="1350" dirty="0" smtClean="0">
                <a:solidFill>
                  <a:prstClr val="white"/>
                </a:solidFill>
                <a:latin typeface="Calibri" panose="020F0502020204030204"/>
              </a:rPr>
              <a:t>Families USA   Health Action 2019   Washington DC   January 25, 2019</a:t>
            </a:r>
            <a:endParaRPr lang="en-US" sz="135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59957" y="1937533"/>
            <a:ext cx="653087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6000" dirty="0" smtClean="0">
                <a:solidFill>
                  <a:srgbClr val="003E7E"/>
                </a:solidFill>
                <a:latin typeface="Impact" panose="020B0806030902050204" pitchFamily="34" charset="0"/>
              </a:rPr>
              <a:t>Sustainable Financing for CHW’s</a:t>
            </a:r>
            <a:endParaRPr lang="en-US" sz="6000" dirty="0">
              <a:solidFill>
                <a:srgbClr val="003E7E"/>
              </a:solidFill>
              <a:latin typeface="Impact" panose="020B080603090205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6195" y="4172671"/>
            <a:ext cx="84853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4000" dirty="0" smtClean="0">
                <a:solidFill>
                  <a:srgbClr val="0084CB"/>
                </a:solidFill>
                <a:latin typeface="Impact" panose="020B0806030902050204" pitchFamily="34" charset="0"/>
              </a:rPr>
              <a:t>The Vermont Blueprint for Health</a:t>
            </a:r>
            <a:endParaRPr lang="en-US" sz="4000" dirty="0">
              <a:solidFill>
                <a:srgbClr val="0084CB"/>
              </a:solidFill>
              <a:latin typeface="Impact" panose="020B080603090205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3734" y="4919486"/>
            <a:ext cx="64513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8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Laural Ruggles, MBA, MPH</a:t>
            </a:r>
            <a:endParaRPr lang="en-US" sz="28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0828" y="297104"/>
            <a:ext cx="4651651" cy="5834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73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4873" y="1867352"/>
            <a:ext cx="1146232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/>
              <a:t>The director shall encourage the development of </a:t>
            </a:r>
            <a:r>
              <a:rPr lang="en-US" sz="3200" b="1" i="1" dirty="0"/>
              <a:t>community based care coordination teams</a:t>
            </a:r>
            <a:r>
              <a:rPr lang="en-US" sz="3200" i="1" dirty="0"/>
              <a:t>, which will provide local support to primary care providers in a community, particularly those serving as </a:t>
            </a:r>
            <a:r>
              <a:rPr lang="en-US" sz="3200" b="1" i="1" dirty="0"/>
              <a:t>medical homes </a:t>
            </a:r>
            <a:r>
              <a:rPr lang="en-US" sz="3200" i="1" dirty="0"/>
              <a:t>to patients with chronic conditions.  </a:t>
            </a:r>
          </a:p>
          <a:p>
            <a:endParaRPr lang="en-US" sz="3200" i="1" dirty="0" smtClean="0"/>
          </a:p>
          <a:p>
            <a:r>
              <a:rPr lang="en-US" sz="3200" i="1" dirty="0" smtClean="0"/>
              <a:t>It </a:t>
            </a:r>
            <a:r>
              <a:rPr lang="en-US" sz="3200" i="1" dirty="0"/>
              <a:t>is the intent of the general assembly that </a:t>
            </a:r>
            <a:r>
              <a:rPr lang="en-US" sz="3200" b="1" i="1" dirty="0"/>
              <a:t>health insurers shall participate in the blueprint for health</a:t>
            </a:r>
            <a:r>
              <a:rPr lang="en-US" sz="3200" i="1" dirty="0"/>
              <a:t> no later than January 1, 2009 and shall engage health care providers in the transition to full participation in the blueprint.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54544" y="591126"/>
            <a:ext cx="99937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0070C0"/>
                </a:solidFill>
              </a:rPr>
              <a:t>Vermont Act 71; signed into law 2007</a:t>
            </a:r>
            <a:endParaRPr lang="en-US" sz="4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26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69131" y="817486"/>
            <a:ext cx="4507909" cy="4358549"/>
          </a:xfrm>
          <a:prstGeom prst="ellipse">
            <a:avLst/>
          </a:prstGeom>
          <a:solidFill>
            <a:schemeClr val="accent1">
              <a:lumMod val="60000"/>
              <a:lumOff val="40000"/>
              <a:alpha val="9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112358" y="903655"/>
            <a:ext cx="4341429" cy="4186213"/>
          </a:xfrm>
          <a:prstGeom prst="ellipse">
            <a:avLst/>
          </a:prstGeom>
          <a:solidFill>
            <a:schemeClr val="accent1">
              <a:lumMod val="20000"/>
              <a:lumOff val="80000"/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7298417" y="938961"/>
            <a:ext cx="4284884" cy="4194323"/>
          </a:xfrm>
          <a:prstGeom prst="ellipse">
            <a:avLst/>
          </a:prstGeom>
          <a:solidFill>
            <a:schemeClr val="accent1">
              <a:lumMod val="75000"/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491862" y="1422031"/>
            <a:ext cx="32896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Patient Centered Medical Homes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568125" y="2095621"/>
            <a:ext cx="254326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Physicians</a:t>
            </a:r>
          </a:p>
          <a:p>
            <a:pPr algn="ctr"/>
            <a:r>
              <a:rPr lang="en-US" sz="1600" dirty="0" smtClean="0"/>
              <a:t>Nurse Practitioners</a:t>
            </a:r>
          </a:p>
          <a:p>
            <a:pPr algn="ctr"/>
            <a:r>
              <a:rPr lang="en-US" sz="1600" dirty="0" smtClean="0"/>
              <a:t>Physician Assistants</a:t>
            </a:r>
          </a:p>
          <a:p>
            <a:pPr algn="ctr"/>
            <a:r>
              <a:rPr lang="en-US" sz="1600" dirty="0" smtClean="0"/>
              <a:t>Pharmacists</a:t>
            </a:r>
          </a:p>
          <a:p>
            <a:pPr algn="ctr"/>
            <a:r>
              <a:rPr lang="en-US" sz="1600" dirty="0" smtClean="0"/>
              <a:t>Certified Diabetes Educators</a:t>
            </a:r>
          </a:p>
          <a:p>
            <a:pPr algn="ctr"/>
            <a:r>
              <a:rPr lang="en-US" sz="1600" dirty="0" smtClean="0"/>
              <a:t>Nurses</a:t>
            </a:r>
          </a:p>
          <a:p>
            <a:pPr algn="ctr"/>
            <a:r>
              <a:rPr lang="en-US" sz="1600" dirty="0" smtClean="0"/>
              <a:t>Office Staff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1302982" y="3957668"/>
            <a:ext cx="26255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MAT* Staff: Nurse and </a:t>
            </a:r>
          </a:p>
          <a:p>
            <a:r>
              <a:rPr lang="en-US" sz="1600" dirty="0" smtClean="0"/>
              <a:t>Counselor Case Management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5010480" y="1466834"/>
            <a:ext cx="2545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Community Health Team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177040" y="2115981"/>
            <a:ext cx="229543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Community Connections</a:t>
            </a:r>
          </a:p>
          <a:p>
            <a:pPr algn="ctr"/>
            <a:endParaRPr lang="en-US" sz="1100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4007037" y="2298759"/>
            <a:ext cx="12818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Behavioral</a:t>
            </a:r>
          </a:p>
          <a:p>
            <a:pPr algn="ctr"/>
            <a:r>
              <a:rPr lang="en-US" sz="1600" dirty="0" smtClean="0"/>
              <a:t>Health</a:t>
            </a:r>
          </a:p>
          <a:p>
            <a:pPr algn="ctr"/>
            <a:r>
              <a:rPr lang="en-US" sz="1600" dirty="0" smtClean="0"/>
              <a:t>Specialist,</a:t>
            </a:r>
          </a:p>
          <a:p>
            <a:pPr algn="ctr"/>
            <a:r>
              <a:rPr lang="en-US" sz="1600" dirty="0" smtClean="0"/>
              <a:t>Care Coordinator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5510667" y="2785667"/>
            <a:ext cx="16257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Support and</a:t>
            </a:r>
          </a:p>
          <a:p>
            <a:pPr algn="ctr"/>
            <a:r>
              <a:rPr lang="en-US" sz="1600" dirty="0" smtClean="0"/>
              <a:t>Services at Home</a:t>
            </a:r>
          </a:p>
          <a:p>
            <a:pPr algn="ctr"/>
            <a:r>
              <a:rPr lang="en-US" sz="1600" dirty="0" smtClean="0"/>
              <a:t>(SASH)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7281625" y="2535920"/>
            <a:ext cx="11567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Community Based  Team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8916601" y="1401764"/>
            <a:ext cx="1297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Community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8464912" y="1651500"/>
            <a:ext cx="2425984" cy="2000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Community Based Services</a:t>
            </a:r>
          </a:p>
          <a:p>
            <a:pPr algn="ctr"/>
            <a:r>
              <a:rPr lang="en-US" sz="1200" dirty="0" smtClean="0"/>
              <a:t>Mental health</a:t>
            </a:r>
          </a:p>
          <a:p>
            <a:pPr algn="ctr"/>
            <a:r>
              <a:rPr lang="en-US" sz="1200" dirty="0" smtClean="0"/>
              <a:t>Addiction services</a:t>
            </a:r>
          </a:p>
          <a:p>
            <a:pPr algn="ctr"/>
            <a:r>
              <a:rPr lang="en-US" sz="1200" dirty="0" smtClean="0"/>
              <a:t>Council on Aging</a:t>
            </a:r>
          </a:p>
          <a:p>
            <a:pPr algn="ctr"/>
            <a:r>
              <a:rPr lang="en-US" sz="1200" dirty="0" smtClean="0"/>
              <a:t>Community Action</a:t>
            </a:r>
          </a:p>
          <a:p>
            <a:pPr algn="ctr"/>
            <a:r>
              <a:rPr lang="en-US" sz="1200" dirty="0" smtClean="0"/>
              <a:t>United Way</a:t>
            </a:r>
          </a:p>
          <a:p>
            <a:pPr algn="ctr"/>
            <a:r>
              <a:rPr lang="en-US" sz="1200" dirty="0" smtClean="0"/>
              <a:t>Foodbank</a:t>
            </a:r>
          </a:p>
          <a:p>
            <a:pPr algn="ctr"/>
            <a:r>
              <a:rPr lang="en-US" sz="1200" dirty="0" smtClean="0"/>
              <a:t>Employment services</a:t>
            </a:r>
          </a:p>
          <a:p>
            <a:pPr algn="ctr"/>
            <a:r>
              <a:rPr lang="en-US" sz="1200" dirty="0" smtClean="0"/>
              <a:t>Legal and law enforcement</a:t>
            </a:r>
          </a:p>
          <a:p>
            <a:pPr algn="ctr"/>
            <a:r>
              <a:rPr lang="en-US" sz="1200" dirty="0" smtClean="0"/>
              <a:t>Economic development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363988" y="3683531"/>
            <a:ext cx="2792688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Self Management &amp; Prevention</a:t>
            </a:r>
          </a:p>
          <a:p>
            <a:pPr algn="ctr"/>
            <a:r>
              <a:rPr lang="en-US" sz="1200" dirty="0" smtClean="0"/>
              <a:t>Chronic disease workshops</a:t>
            </a:r>
          </a:p>
          <a:p>
            <a:pPr algn="ctr"/>
            <a:r>
              <a:rPr lang="en-US" sz="1200" dirty="0" smtClean="0"/>
              <a:t>DART</a:t>
            </a:r>
          </a:p>
          <a:p>
            <a:pPr algn="ctr"/>
            <a:r>
              <a:rPr lang="en-US" sz="1200" dirty="0" smtClean="0"/>
              <a:t>RPP</a:t>
            </a:r>
          </a:p>
          <a:p>
            <a:pPr algn="ctr"/>
            <a:r>
              <a:rPr lang="en-US" sz="1200" dirty="0" smtClean="0"/>
              <a:t>Tobacco cessation</a:t>
            </a:r>
          </a:p>
          <a:p>
            <a:pPr algn="ctr"/>
            <a:r>
              <a:rPr lang="en-US" sz="1200" dirty="0" smtClean="0"/>
              <a:t>Support groups</a:t>
            </a:r>
            <a:endParaRPr lang="en-US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2256483" y="210518"/>
            <a:ext cx="83936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St. </a:t>
            </a:r>
            <a:r>
              <a:rPr lang="en-US" sz="3600" dirty="0" err="1" smtClean="0"/>
              <a:t>Johnsbury</a:t>
            </a:r>
            <a:r>
              <a:rPr lang="en-US" sz="3600" dirty="0" smtClean="0"/>
              <a:t> Area Community Health Team</a:t>
            </a:r>
            <a:endParaRPr lang="en-US" sz="3600" dirty="0"/>
          </a:p>
        </p:txBody>
      </p:sp>
      <p:sp>
        <p:nvSpPr>
          <p:cNvPr id="19" name="TextBox 18"/>
          <p:cNvSpPr txBox="1"/>
          <p:nvPr/>
        </p:nvSpPr>
        <p:spPr>
          <a:xfrm>
            <a:off x="4542621" y="5928372"/>
            <a:ext cx="3821367" cy="8002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Broader Medical Community</a:t>
            </a:r>
          </a:p>
          <a:p>
            <a:r>
              <a:rPr lang="en-US" sz="1400" dirty="0" smtClean="0"/>
              <a:t>Home Health &amp; Hospice, Medical Specialties,</a:t>
            </a:r>
          </a:p>
          <a:p>
            <a:r>
              <a:rPr lang="en-US" sz="1400" dirty="0" smtClean="0"/>
              <a:t>Hospital (Inpatient &amp; Emergency), Long Term Care</a:t>
            </a:r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278780" y="6478859"/>
            <a:ext cx="39524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*</a:t>
            </a:r>
            <a:r>
              <a:rPr lang="en-US" sz="1400" dirty="0" smtClean="0"/>
              <a:t>medication assisted treatment for opiate addiction</a:t>
            </a:r>
            <a:endParaRPr lang="en-US" sz="1400" dirty="0"/>
          </a:p>
        </p:txBody>
      </p:sp>
      <p:sp>
        <p:nvSpPr>
          <p:cNvPr id="21" name="Oval 20"/>
          <p:cNvSpPr/>
          <p:nvPr/>
        </p:nvSpPr>
        <p:spPr>
          <a:xfrm>
            <a:off x="4168904" y="3908342"/>
            <a:ext cx="4195084" cy="1834809"/>
          </a:xfrm>
          <a:prstGeom prst="ellipse">
            <a:avLst/>
          </a:prstGeom>
          <a:solidFill>
            <a:schemeClr val="accent5">
              <a:lumMod val="20000"/>
              <a:lumOff val="80000"/>
              <a:alpha val="9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003709" y="4250056"/>
            <a:ext cx="25587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Women’s Health Initiative</a:t>
            </a:r>
            <a:endParaRPr lang="en-US" sz="1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305697" y="4634435"/>
            <a:ext cx="21037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Physicians, CNMs, NP</a:t>
            </a:r>
          </a:p>
          <a:p>
            <a:pPr algn="ctr"/>
            <a:r>
              <a:rPr lang="en-US" sz="1600" dirty="0" smtClean="0"/>
              <a:t>Nurses, Office Staff, LNA, MSW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7107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69131" y="817486"/>
            <a:ext cx="4507909" cy="4358549"/>
          </a:xfrm>
          <a:prstGeom prst="ellipse">
            <a:avLst/>
          </a:prstGeom>
          <a:solidFill>
            <a:schemeClr val="accent1">
              <a:lumMod val="60000"/>
              <a:lumOff val="40000"/>
              <a:alpha val="9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112358" y="903655"/>
            <a:ext cx="4341429" cy="4186213"/>
          </a:xfrm>
          <a:prstGeom prst="ellipse">
            <a:avLst/>
          </a:prstGeom>
          <a:solidFill>
            <a:schemeClr val="accent1">
              <a:lumMod val="20000"/>
              <a:lumOff val="80000"/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7298417" y="938961"/>
            <a:ext cx="4284884" cy="4194323"/>
          </a:xfrm>
          <a:prstGeom prst="ellipse">
            <a:avLst/>
          </a:prstGeom>
          <a:solidFill>
            <a:schemeClr val="accent1">
              <a:lumMod val="75000"/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79294" y="1878172"/>
            <a:ext cx="328960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Patient Centered Medical Homes</a:t>
            </a:r>
            <a:endParaRPr lang="en-US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138048" y="1520094"/>
            <a:ext cx="21760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Community Health Workers</a:t>
            </a:r>
            <a:endParaRPr lang="en-US" sz="2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8410104" y="1827871"/>
            <a:ext cx="28225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Community Based Services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56483" y="210518"/>
            <a:ext cx="83936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St. </a:t>
            </a:r>
            <a:r>
              <a:rPr lang="en-US" sz="3600" dirty="0" err="1" smtClean="0"/>
              <a:t>Johnsbury</a:t>
            </a:r>
            <a:r>
              <a:rPr lang="en-US" sz="3600" dirty="0" smtClean="0"/>
              <a:t> Area Community Health Team</a:t>
            </a:r>
            <a:endParaRPr lang="en-US" sz="3600" dirty="0"/>
          </a:p>
        </p:txBody>
      </p:sp>
      <p:sp>
        <p:nvSpPr>
          <p:cNvPr id="19" name="TextBox 18"/>
          <p:cNvSpPr txBox="1"/>
          <p:nvPr/>
        </p:nvSpPr>
        <p:spPr>
          <a:xfrm>
            <a:off x="3964675" y="5928372"/>
            <a:ext cx="4977260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Broader Medical Community</a:t>
            </a:r>
          </a:p>
        </p:txBody>
      </p:sp>
      <p:sp>
        <p:nvSpPr>
          <p:cNvPr id="21" name="Oval 20"/>
          <p:cNvSpPr/>
          <p:nvPr/>
        </p:nvSpPr>
        <p:spPr>
          <a:xfrm>
            <a:off x="4168904" y="3908342"/>
            <a:ext cx="4195084" cy="1834809"/>
          </a:xfrm>
          <a:prstGeom prst="ellipse">
            <a:avLst/>
          </a:prstGeom>
          <a:solidFill>
            <a:schemeClr val="accent5">
              <a:lumMod val="20000"/>
              <a:lumOff val="80000"/>
              <a:alpha val="9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253321" y="4280851"/>
            <a:ext cx="210371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OB/</a:t>
            </a:r>
            <a:r>
              <a:rPr lang="en-US" sz="3200" b="1" dirty="0" err="1" smtClean="0"/>
              <a:t>Gyn</a:t>
            </a:r>
            <a:r>
              <a:rPr lang="en-US" sz="3200" b="1" dirty="0" smtClean="0"/>
              <a:t> Providers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67775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86546" y="861780"/>
            <a:ext cx="788785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Community Health Team paid by: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400" dirty="0" smtClean="0"/>
              <a:t>Medicare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400" dirty="0" smtClean="0"/>
              <a:t>Medicaid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400" dirty="0" smtClean="0"/>
              <a:t>Three Commercial Payers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854" y="377681"/>
            <a:ext cx="3048000" cy="35718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98764" y="4555176"/>
            <a:ext cx="111021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Paid based on total unique patients in </a:t>
            </a:r>
            <a:r>
              <a:rPr lang="en-US" sz="4000" dirty="0" smtClean="0"/>
              <a:t>the</a:t>
            </a:r>
          </a:p>
          <a:p>
            <a:pPr algn="ctr"/>
            <a:r>
              <a:rPr lang="en-US" sz="4000" dirty="0" smtClean="0"/>
              <a:t> </a:t>
            </a:r>
            <a:r>
              <a:rPr lang="en-US" sz="4000" dirty="0"/>
              <a:t>Patient Centered Medical Homes</a:t>
            </a:r>
          </a:p>
        </p:txBody>
      </p:sp>
    </p:spTree>
    <p:extLst>
      <p:ext uri="{BB962C8B-B14F-4D97-AF65-F5344CB8AC3E}">
        <p14:creationId xmlns:p14="http://schemas.microsoft.com/office/powerpoint/2010/main" val="418344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9275" y="297104"/>
            <a:ext cx="2457451" cy="51115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1466850" y="6292850"/>
            <a:ext cx="9258300" cy="0"/>
          </a:xfrm>
          <a:prstGeom prst="line">
            <a:avLst/>
          </a:prstGeom>
          <a:ln w="76200">
            <a:solidFill>
              <a:srgbClr val="0084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524000" y="6383321"/>
            <a:ext cx="9144000" cy="495300"/>
          </a:xfrm>
          <a:prstGeom prst="rect">
            <a:avLst/>
          </a:prstGeom>
          <a:solidFill>
            <a:srgbClr val="003E7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57200"/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44436" y="2078182"/>
            <a:ext cx="723207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/>
              <a:t>Laural Ruggles</a:t>
            </a:r>
          </a:p>
          <a:p>
            <a:pPr algn="ctr"/>
            <a:r>
              <a:rPr lang="en-US" sz="6600" dirty="0" smtClean="0">
                <a:hlinkClick r:id="rId3"/>
              </a:rPr>
              <a:t>l.ruggles@nvrh.org</a:t>
            </a:r>
            <a:endParaRPr lang="en-US" sz="6600" dirty="0" smtClean="0"/>
          </a:p>
          <a:p>
            <a:pPr algn="ctr"/>
            <a:r>
              <a:rPr lang="en-US" sz="6600" dirty="0" smtClean="0"/>
              <a:t>1-802-748-7590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34716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VRh_Template1.potm [Read-Only]" id="{BE278A6D-24B2-43EE-9972-859AB05BBD62}" vid="{26EF02B2-5F01-47C5-A1F7-54E1B3AF936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</TotalTime>
  <Words>297</Words>
  <Application>Microsoft Office PowerPoint</Application>
  <PresentationFormat>Widescreen</PresentationFormat>
  <Paragraphs>92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Narrow</vt:lpstr>
      <vt:lpstr>Calibri</vt:lpstr>
      <vt:lpstr>Calibri Light</vt:lpstr>
      <vt:lpstr>Impact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Ruggles, Laural</dc:creator>
  <cp:lastModifiedBy>Ruggles, Laural</cp:lastModifiedBy>
  <cp:revision>20</cp:revision>
  <cp:lastPrinted>2016-10-24T17:19:15Z</cp:lastPrinted>
  <dcterms:created xsi:type="dcterms:W3CDTF">2016-10-24T13:59:18Z</dcterms:created>
  <dcterms:modified xsi:type="dcterms:W3CDTF">2019-01-11T14:28:47Z</dcterms:modified>
</cp:coreProperties>
</file>