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8" r:id="rId3"/>
    <p:sldId id="257" r:id="rId4"/>
    <p:sldId id="283" r:id="rId5"/>
    <p:sldId id="259" r:id="rId6"/>
    <p:sldId id="260"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75259" autoAdjust="0"/>
  </p:normalViewPr>
  <p:slideViewPr>
    <p:cSldViewPr snapToGrid="0">
      <p:cViewPr>
        <p:scale>
          <a:sx n="70" d="100"/>
          <a:sy n="70" d="100"/>
        </p:scale>
        <p:origin x="492"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7E9C8C-0BE7-46D8-BF2D-58C5096067F9}" type="doc">
      <dgm:prSet loTypeId="urn:microsoft.com/office/officeart/2005/8/layout/cycle6" loCatId="cycle" qsTypeId="urn:microsoft.com/office/officeart/2005/8/quickstyle/simple1" qsCatId="simple" csTypeId="urn:microsoft.com/office/officeart/2005/8/colors/accent2_2" csCatId="accent2" phldr="1"/>
      <dgm:spPr/>
      <dgm:t>
        <a:bodyPr/>
        <a:lstStyle/>
        <a:p>
          <a:endParaRPr lang="en-US"/>
        </a:p>
      </dgm:t>
    </dgm:pt>
    <dgm:pt modelId="{C38DAFBE-6C10-4D09-86BB-A788B2191EFE}">
      <dgm:prSet phldrT="[Text]" custT="1"/>
      <dgm:spPr>
        <a:solidFill>
          <a:schemeClr val="bg1"/>
        </a:solidFill>
        <a:ln w="12700" cap="flat" cmpd="sng" algn="ctr">
          <a:solidFill>
            <a:srgbClr val="B8D23C"/>
          </a:solidFill>
          <a:prstDash val="solid"/>
          <a:miter lim="800000"/>
        </a:ln>
        <a:effectLst/>
      </dgm:spPr>
      <dgm:t>
        <a:bodyPr spcFirstLastPara="0" vert="horz" wrap="square" lIns="53340" tIns="53340" rIns="53340" bIns="53340" numCol="1" spcCol="1270" anchor="ctr" anchorCtr="0"/>
        <a:lstStyle/>
        <a:p>
          <a:pPr marL="0" lvl="0" indent="0" algn="ctr" defTabSz="622300">
            <a:lnSpc>
              <a:spcPct val="90000"/>
            </a:lnSpc>
            <a:spcBef>
              <a:spcPct val="0"/>
            </a:spcBef>
            <a:spcAft>
              <a:spcPct val="35000"/>
            </a:spcAft>
            <a:buNone/>
          </a:pPr>
          <a:r>
            <a:rPr lang="en-US" sz="1400" kern="1200" dirty="0">
              <a:solidFill>
                <a:srgbClr val="203864"/>
              </a:solidFill>
              <a:latin typeface="Calibri" panose="020F0502020204030204"/>
              <a:ea typeface="+mn-ea"/>
              <a:cs typeface="+mn-cs"/>
            </a:rPr>
            <a:t>Community Health Centers</a:t>
          </a:r>
        </a:p>
      </dgm:t>
    </dgm:pt>
    <dgm:pt modelId="{F9E3356C-BB64-4D78-A403-97832FF9C622}" type="parTrans" cxnId="{77FCA1FA-2B14-43A0-B0A8-ABF7BD834A4C}">
      <dgm:prSet/>
      <dgm:spPr/>
      <dgm:t>
        <a:bodyPr/>
        <a:lstStyle/>
        <a:p>
          <a:endParaRPr lang="en-US"/>
        </a:p>
      </dgm:t>
    </dgm:pt>
    <dgm:pt modelId="{4B6ABBF9-A109-423F-A97B-C447D9AC5637}" type="sibTrans" cxnId="{77FCA1FA-2B14-43A0-B0A8-ABF7BD834A4C}">
      <dgm:prSet/>
      <dgm:spPr>
        <a:solidFill>
          <a:srgbClr val="80AC5E"/>
        </a:solidFill>
        <a:ln>
          <a:solidFill>
            <a:srgbClr val="80AC5E"/>
          </a:solidFill>
        </a:ln>
      </dgm:spPr>
      <dgm:t>
        <a:bodyPr/>
        <a:lstStyle/>
        <a:p>
          <a:endParaRPr lang="en-US"/>
        </a:p>
      </dgm:t>
    </dgm:pt>
    <dgm:pt modelId="{E3EA22D0-37AB-484C-B37C-430759A44A4A}">
      <dgm:prSet phldrT="[Text]" custT="1"/>
      <dgm:spPr>
        <a:solidFill>
          <a:schemeClr val="bg1"/>
        </a:solidFill>
        <a:ln w="12700" cap="flat" cmpd="sng" algn="ctr">
          <a:solidFill>
            <a:srgbClr val="B8D23C"/>
          </a:solidFill>
          <a:prstDash val="solid"/>
          <a:miter lim="800000"/>
        </a:ln>
        <a:effectLst/>
      </dgm:spPr>
      <dgm:t>
        <a:bodyPr spcFirstLastPara="0" vert="horz" wrap="square" lIns="53340" tIns="53340" rIns="53340" bIns="53340" numCol="1" spcCol="1270" anchor="ctr" anchorCtr="0"/>
        <a:lstStyle/>
        <a:p>
          <a:r>
            <a:rPr lang="en-US" sz="1400" kern="1200" dirty="0">
              <a:solidFill>
                <a:srgbClr val="203864"/>
              </a:solidFill>
              <a:latin typeface="Calibri" panose="020F0502020204030204"/>
              <a:ea typeface="+mn-ea"/>
              <a:cs typeface="+mn-cs"/>
            </a:rPr>
            <a:t>Hospital</a:t>
          </a:r>
          <a:r>
            <a:rPr lang="en-US" sz="1500" kern="1200" dirty="0">
              <a:solidFill>
                <a:srgbClr val="203864"/>
              </a:solidFill>
            </a:rPr>
            <a:t> Systems</a:t>
          </a:r>
        </a:p>
      </dgm:t>
    </dgm:pt>
    <dgm:pt modelId="{DCC17906-743A-4695-BABA-D595122D5476}" type="parTrans" cxnId="{EB1F8DE8-E024-4D46-BDFF-3083BF54DA24}">
      <dgm:prSet/>
      <dgm:spPr/>
      <dgm:t>
        <a:bodyPr/>
        <a:lstStyle/>
        <a:p>
          <a:endParaRPr lang="en-US"/>
        </a:p>
      </dgm:t>
    </dgm:pt>
    <dgm:pt modelId="{54B4FBCF-37FD-4EA1-BD7C-0EDF722865DC}" type="sibTrans" cxnId="{EB1F8DE8-E024-4D46-BDFF-3083BF54DA24}">
      <dgm:prSet/>
      <dgm:spPr>
        <a:solidFill>
          <a:srgbClr val="80AC5E"/>
        </a:solidFill>
        <a:ln>
          <a:solidFill>
            <a:srgbClr val="80AC5E"/>
          </a:solidFill>
        </a:ln>
      </dgm:spPr>
      <dgm:t>
        <a:bodyPr/>
        <a:lstStyle/>
        <a:p>
          <a:endParaRPr lang="en-US"/>
        </a:p>
      </dgm:t>
    </dgm:pt>
    <dgm:pt modelId="{0A8664C2-1127-4BFD-B61C-DF66621C31BA}">
      <dgm:prSet phldrT="[Text]" custT="1"/>
      <dgm:spPr>
        <a:solidFill>
          <a:schemeClr val="bg1"/>
        </a:solidFill>
        <a:ln w="12700" cap="flat" cmpd="sng" algn="ctr">
          <a:solidFill>
            <a:srgbClr val="B8D23C"/>
          </a:solidFill>
          <a:prstDash val="solid"/>
          <a:miter lim="800000"/>
        </a:ln>
        <a:effectLst/>
      </dgm:spPr>
      <dgm:t>
        <a:bodyPr spcFirstLastPara="0" vert="horz" wrap="square" lIns="57150" tIns="57150" rIns="57150" bIns="57150" numCol="1" spcCol="1270" anchor="ctr" anchorCtr="0"/>
        <a:lstStyle/>
        <a:p>
          <a:r>
            <a:rPr lang="en-US" sz="1200" kern="1200" dirty="0">
              <a:solidFill>
                <a:srgbClr val="203864"/>
              </a:solidFill>
              <a:latin typeface="Calibri" panose="020F0502020204030204"/>
              <a:ea typeface="+mn-ea"/>
              <a:cs typeface="+mn-cs"/>
            </a:rPr>
            <a:t>Public</a:t>
          </a:r>
          <a:r>
            <a:rPr lang="en-US" sz="1200" kern="1200" dirty="0">
              <a:solidFill>
                <a:srgbClr val="203864"/>
              </a:solidFill>
            </a:rPr>
            <a:t> Health Departments</a:t>
          </a:r>
        </a:p>
      </dgm:t>
    </dgm:pt>
    <dgm:pt modelId="{44FEF6A1-C5FE-4646-A025-E1F71688EC19}" type="parTrans" cxnId="{7F70641E-85DF-49D2-987A-9A8A15312AB0}">
      <dgm:prSet/>
      <dgm:spPr/>
      <dgm:t>
        <a:bodyPr/>
        <a:lstStyle/>
        <a:p>
          <a:endParaRPr lang="en-US"/>
        </a:p>
      </dgm:t>
    </dgm:pt>
    <dgm:pt modelId="{2A5CF0E6-F40C-443B-B197-1178585EC45C}" type="sibTrans" cxnId="{7F70641E-85DF-49D2-987A-9A8A15312AB0}">
      <dgm:prSet/>
      <dgm:spPr>
        <a:ln>
          <a:solidFill>
            <a:srgbClr val="80AC5E"/>
          </a:solidFill>
        </a:ln>
      </dgm:spPr>
      <dgm:t>
        <a:bodyPr/>
        <a:lstStyle/>
        <a:p>
          <a:endParaRPr lang="en-US"/>
        </a:p>
      </dgm:t>
    </dgm:pt>
    <dgm:pt modelId="{1040D3F4-556E-46E1-AC8A-5FB1D6C78261}">
      <dgm:prSet phldrT="[Text]" custT="1"/>
      <dgm:spPr>
        <a:solidFill>
          <a:schemeClr val="bg1"/>
        </a:solidFill>
        <a:ln w="12700" cap="flat" cmpd="sng" algn="ctr">
          <a:solidFill>
            <a:srgbClr val="B8D23C"/>
          </a:solidFill>
          <a:prstDash val="solid"/>
          <a:miter lim="800000"/>
        </a:ln>
        <a:effectLst/>
      </dgm:spPr>
      <dgm:t>
        <a:bodyPr spcFirstLastPara="0" vert="horz" wrap="square" lIns="57150" tIns="57150" rIns="57150" bIns="57150" numCol="1" spcCol="1270" anchor="ctr" anchorCtr="0"/>
        <a:lstStyle/>
        <a:p>
          <a:r>
            <a:rPr lang="en-US" sz="1500" kern="1200" dirty="0">
              <a:solidFill>
                <a:srgbClr val="203864"/>
              </a:solidFill>
            </a:rPr>
            <a:t>Academic </a:t>
          </a:r>
          <a:r>
            <a:rPr lang="en-US" sz="1500" kern="1200" dirty="0">
              <a:solidFill>
                <a:srgbClr val="203864"/>
              </a:solidFill>
              <a:latin typeface="Calibri" panose="020F0502020204030204"/>
              <a:ea typeface="+mn-ea"/>
              <a:cs typeface="+mn-cs"/>
            </a:rPr>
            <a:t>Institutions</a:t>
          </a:r>
        </a:p>
      </dgm:t>
    </dgm:pt>
    <dgm:pt modelId="{A030ED58-A4B3-42FC-A9DC-27B851A76716}" type="parTrans" cxnId="{7C4C1C53-CEAE-42B9-921F-BC8089862CF2}">
      <dgm:prSet/>
      <dgm:spPr/>
      <dgm:t>
        <a:bodyPr/>
        <a:lstStyle/>
        <a:p>
          <a:endParaRPr lang="en-US"/>
        </a:p>
      </dgm:t>
    </dgm:pt>
    <dgm:pt modelId="{71BDA687-2A6E-4A85-B9A8-6BC7EBA3747E}" type="sibTrans" cxnId="{7C4C1C53-CEAE-42B9-921F-BC8089862CF2}">
      <dgm:prSet/>
      <dgm:spPr>
        <a:ln>
          <a:solidFill>
            <a:srgbClr val="80AC5E"/>
          </a:solidFill>
        </a:ln>
      </dgm:spPr>
      <dgm:t>
        <a:bodyPr/>
        <a:lstStyle/>
        <a:p>
          <a:endParaRPr lang="en-US"/>
        </a:p>
      </dgm:t>
    </dgm:pt>
    <dgm:pt modelId="{BC38B161-37DC-416D-8FB4-764D1709CD08}">
      <dgm:prSet phldrT="[Text]"/>
      <dgm:spPr>
        <a:solidFill>
          <a:schemeClr val="bg1"/>
        </a:solidFill>
        <a:ln>
          <a:solidFill>
            <a:srgbClr val="B8D23C"/>
          </a:solidFill>
        </a:ln>
      </dgm:spPr>
      <dgm:t>
        <a:bodyPr/>
        <a:lstStyle/>
        <a:p>
          <a:r>
            <a:rPr lang="en-US" dirty="0">
              <a:solidFill>
                <a:srgbClr val="203864"/>
              </a:solidFill>
            </a:rPr>
            <a:t>Other Safety-Net Orgs</a:t>
          </a:r>
        </a:p>
      </dgm:t>
    </dgm:pt>
    <dgm:pt modelId="{0AEA8CEB-F547-4489-991B-7B863B603BE7}" type="parTrans" cxnId="{C63A8C36-E984-4B78-9F23-69BF5A945CCF}">
      <dgm:prSet/>
      <dgm:spPr/>
      <dgm:t>
        <a:bodyPr/>
        <a:lstStyle/>
        <a:p>
          <a:endParaRPr lang="en-US"/>
        </a:p>
      </dgm:t>
    </dgm:pt>
    <dgm:pt modelId="{AF78F8F1-08D1-4215-812C-7407C8315B70}" type="sibTrans" cxnId="{C63A8C36-E984-4B78-9F23-69BF5A945CCF}">
      <dgm:prSet/>
      <dgm:spPr>
        <a:ln>
          <a:solidFill>
            <a:srgbClr val="80AC5E"/>
          </a:solidFill>
        </a:ln>
      </dgm:spPr>
      <dgm:t>
        <a:bodyPr/>
        <a:lstStyle/>
        <a:p>
          <a:endParaRPr lang="en-US"/>
        </a:p>
      </dgm:t>
    </dgm:pt>
    <dgm:pt modelId="{4193D296-98BA-4FDD-B42F-B9445A68666A}" type="pres">
      <dgm:prSet presAssocID="{927E9C8C-0BE7-46D8-BF2D-58C5096067F9}" presName="cycle" presStyleCnt="0">
        <dgm:presLayoutVars>
          <dgm:dir/>
          <dgm:resizeHandles val="exact"/>
        </dgm:presLayoutVars>
      </dgm:prSet>
      <dgm:spPr/>
    </dgm:pt>
    <dgm:pt modelId="{537CDF42-24DD-4E74-8843-ACF50190F5CF}" type="pres">
      <dgm:prSet presAssocID="{C38DAFBE-6C10-4D09-86BB-A788B2191EFE}" presName="node" presStyleLbl="node1" presStyleIdx="0" presStyleCnt="5">
        <dgm:presLayoutVars>
          <dgm:bulletEnabled val="1"/>
        </dgm:presLayoutVars>
      </dgm:prSet>
      <dgm:spPr>
        <a:xfrm>
          <a:off x="2840719" y="360"/>
          <a:ext cx="1252760" cy="814294"/>
        </a:xfrm>
        <a:prstGeom prst="roundRect">
          <a:avLst/>
        </a:prstGeom>
      </dgm:spPr>
    </dgm:pt>
    <dgm:pt modelId="{7233049F-C281-4F13-A95F-EED7083A0BB0}" type="pres">
      <dgm:prSet presAssocID="{C38DAFBE-6C10-4D09-86BB-A788B2191EFE}" presName="spNode" presStyleCnt="0"/>
      <dgm:spPr/>
    </dgm:pt>
    <dgm:pt modelId="{FD99698C-D3A8-49CC-A7A3-E34360837423}" type="pres">
      <dgm:prSet presAssocID="{4B6ABBF9-A109-423F-A97B-C447D9AC5637}" presName="sibTrans" presStyleLbl="sibTrans1D1" presStyleIdx="0" presStyleCnt="5"/>
      <dgm:spPr/>
    </dgm:pt>
    <dgm:pt modelId="{7F15D8A6-222B-499B-88A9-CFDD91B3EB15}" type="pres">
      <dgm:prSet presAssocID="{E3EA22D0-37AB-484C-B37C-430759A44A4A}" presName="node" presStyleLbl="node1" presStyleIdx="1" presStyleCnt="5">
        <dgm:presLayoutVars>
          <dgm:bulletEnabled val="1"/>
        </dgm:presLayoutVars>
      </dgm:prSet>
      <dgm:spPr>
        <a:xfrm>
          <a:off x="4387042" y="1123829"/>
          <a:ext cx="1252760" cy="814294"/>
        </a:xfrm>
        <a:prstGeom prst="roundRect">
          <a:avLst/>
        </a:prstGeom>
      </dgm:spPr>
    </dgm:pt>
    <dgm:pt modelId="{C6F4658C-91A7-49CC-A828-5472E53CB905}" type="pres">
      <dgm:prSet presAssocID="{E3EA22D0-37AB-484C-B37C-430759A44A4A}" presName="spNode" presStyleCnt="0"/>
      <dgm:spPr/>
    </dgm:pt>
    <dgm:pt modelId="{F3ACE63F-AEA6-4006-AE69-8A0DF2086B8B}" type="pres">
      <dgm:prSet presAssocID="{54B4FBCF-37FD-4EA1-BD7C-0EDF722865DC}" presName="sibTrans" presStyleLbl="sibTrans1D1" presStyleIdx="1" presStyleCnt="5"/>
      <dgm:spPr/>
    </dgm:pt>
    <dgm:pt modelId="{C8803954-D93E-42F7-89F6-FF9CDCF28E09}" type="pres">
      <dgm:prSet presAssocID="{0A8664C2-1127-4BFD-B61C-DF66621C31BA}" presName="node" presStyleLbl="node1" presStyleIdx="2" presStyleCnt="5">
        <dgm:presLayoutVars>
          <dgm:bulletEnabled val="1"/>
        </dgm:presLayoutVars>
      </dgm:prSet>
      <dgm:spPr>
        <a:xfrm>
          <a:off x="3796399" y="2941640"/>
          <a:ext cx="1252760" cy="814294"/>
        </a:xfrm>
        <a:prstGeom prst="roundRect">
          <a:avLst/>
        </a:prstGeom>
      </dgm:spPr>
    </dgm:pt>
    <dgm:pt modelId="{FD3AF499-B30C-4FEA-A1F4-E63568D2281C}" type="pres">
      <dgm:prSet presAssocID="{0A8664C2-1127-4BFD-B61C-DF66621C31BA}" presName="spNode" presStyleCnt="0"/>
      <dgm:spPr/>
    </dgm:pt>
    <dgm:pt modelId="{7C499BB4-172C-48E2-A65B-F679556BFE64}" type="pres">
      <dgm:prSet presAssocID="{2A5CF0E6-F40C-443B-B197-1178585EC45C}" presName="sibTrans" presStyleLbl="sibTrans1D1" presStyleIdx="2" presStyleCnt="5"/>
      <dgm:spPr/>
    </dgm:pt>
    <dgm:pt modelId="{BFD225A6-9BBE-42BB-BEF2-DBFE4E06D47D}" type="pres">
      <dgm:prSet presAssocID="{1040D3F4-556E-46E1-AC8A-5FB1D6C78261}" presName="node" presStyleLbl="node1" presStyleIdx="3" presStyleCnt="5">
        <dgm:presLayoutVars>
          <dgm:bulletEnabled val="1"/>
        </dgm:presLayoutVars>
      </dgm:prSet>
      <dgm:spPr>
        <a:xfrm>
          <a:off x="1885039" y="2941640"/>
          <a:ext cx="1252760" cy="814294"/>
        </a:xfrm>
        <a:prstGeom prst="roundRect">
          <a:avLst/>
        </a:prstGeom>
      </dgm:spPr>
    </dgm:pt>
    <dgm:pt modelId="{E864D940-F6C1-44CC-85B7-2481413F2D3A}" type="pres">
      <dgm:prSet presAssocID="{1040D3F4-556E-46E1-AC8A-5FB1D6C78261}" presName="spNode" presStyleCnt="0"/>
      <dgm:spPr/>
    </dgm:pt>
    <dgm:pt modelId="{DD1D02D4-81FD-4364-9A19-C8B4403687E9}" type="pres">
      <dgm:prSet presAssocID="{71BDA687-2A6E-4A85-B9A8-6BC7EBA3747E}" presName="sibTrans" presStyleLbl="sibTrans1D1" presStyleIdx="3" presStyleCnt="5"/>
      <dgm:spPr/>
    </dgm:pt>
    <dgm:pt modelId="{A341C5C3-56D5-4592-BE6A-BF6959410422}" type="pres">
      <dgm:prSet presAssocID="{BC38B161-37DC-416D-8FB4-764D1709CD08}" presName="node" presStyleLbl="node1" presStyleIdx="4" presStyleCnt="5">
        <dgm:presLayoutVars>
          <dgm:bulletEnabled val="1"/>
        </dgm:presLayoutVars>
      </dgm:prSet>
      <dgm:spPr/>
    </dgm:pt>
    <dgm:pt modelId="{BE1068D5-38E9-4A0D-8266-82E4D449C073}" type="pres">
      <dgm:prSet presAssocID="{BC38B161-37DC-416D-8FB4-764D1709CD08}" presName="spNode" presStyleCnt="0"/>
      <dgm:spPr/>
    </dgm:pt>
    <dgm:pt modelId="{E3ADCF99-BE47-40D1-877E-BB85179FA7D0}" type="pres">
      <dgm:prSet presAssocID="{AF78F8F1-08D1-4215-812C-7407C8315B70}" presName="sibTrans" presStyleLbl="sibTrans1D1" presStyleIdx="4" presStyleCnt="5"/>
      <dgm:spPr/>
    </dgm:pt>
  </dgm:ptLst>
  <dgm:cxnLst>
    <dgm:cxn modelId="{7F70641E-85DF-49D2-987A-9A8A15312AB0}" srcId="{927E9C8C-0BE7-46D8-BF2D-58C5096067F9}" destId="{0A8664C2-1127-4BFD-B61C-DF66621C31BA}" srcOrd="2" destOrd="0" parTransId="{44FEF6A1-C5FE-4646-A025-E1F71688EC19}" sibTransId="{2A5CF0E6-F40C-443B-B197-1178585EC45C}"/>
    <dgm:cxn modelId="{C63A8C36-E984-4B78-9F23-69BF5A945CCF}" srcId="{927E9C8C-0BE7-46D8-BF2D-58C5096067F9}" destId="{BC38B161-37DC-416D-8FB4-764D1709CD08}" srcOrd="4" destOrd="0" parTransId="{0AEA8CEB-F547-4489-991B-7B863B603BE7}" sibTransId="{AF78F8F1-08D1-4215-812C-7407C8315B70}"/>
    <dgm:cxn modelId="{99947242-E5E0-4B0A-9C07-84D2C7736E0A}" type="presOf" srcId="{AF78F8F1-08D1-4215-812C-7407C8315B70}" destId="{E3ADCF99-BE47-40D1-877E-BB85179FA7D0}" srcOrd="0" destOrd="0" presId="urn:microsoft.com/office/officeart/2005/8/layout/cycle6"/>
    <dgm:cxn modelId="{52EF6B4B-9F1B-4820-9295-209A3FB51983}" type="presOf" srcId="{C38DAFBE-6C10-4D09-86BB-A788B2191EFE}" destId="{537CDF42-24DD-4E74-8843-ACF50190F5CF}" srcOrd="0" destOrd="0" presId="urn:microsoft.com/office/officeart/2005/8/layout/cycle6"/>
    <dgm:cxn modelId="{1177726F-825D-4080-9831-596F9A7D017F}" type="presOf" srcId="{E3EA22D0-37AB-484C-B37C-430759A44A4A}" destId="{7F15D8A6-222B-499B-88A9-CFDD91B3EB15}" srcOrd="0" destOrd="0" presId="urn:microsoft.com/office/officeart/2005/8/layout/cycle6"/>
    <dgm:cxn modelId="{7C4C1C53-CEAE-42B9-921F-BC8089862CF2}" srcId="{927E9C8C-0BE7-46D8-BF2D-58C5096067F9}" destId="{1040D3F4-556E-46E1-AC8A-5FB1D6C78261}" srcOrd="3" destOrd="0" parTransId="{A030ED58-A4B3-42FC-A9DC-27B851A76716}" sibTransId="{71BDA687-2A6E-4A85-B9A8-6BC7EBA3747E}"/>
    <dgm:cxn modelId="{6DE463A0-3E14-492F-AEF7-E07ACE979DB0}" type="presOf" srcId="{4B6ABBF9-A109-423F-A97B-C447D9AC5637}" destId="{FD99698C-D3A8-49CC-A7A3-E34360837423}" srcOrd="0" destOrd="0" presId="urn:microsoft.com/office/officeart/2005/8/layout/cycle6"/>
    <dgm:cxn modelId="{8B3D06A4-749B-4ECA-9C49-A755798614A8}" type="presOf" srcId="{2A5CF0E6-F40C-443B-B197-1178585EC45C}" destId="{7C499BB4-172C-48E2-A65B-F679556BFE64}" srcOrd="0" destOrd="0" presId="urn:microsoft.com/office/officeart/2005/8/layout/cycle6"/>
    <dgm:cxn modelId="{D43B38AD-FA5B-4960-A9F5-F8CA3A4F87B1}" type="presOf" srcId="{BC38B161-37DC-416D-8FB4-764D1709CD08}" destId="{A341C5C3-56D5-4592-BE6A-BF6959410422}" srcOrd="0" destOrd="0" presId="urn:microsoft.com/office/officeart/2005/8/layout/cycle6"/>
    <dgm:cxn modelId="{A0CA55BD-9563-4A13-82F7-AD7272B8307F}" type="presOf" srcId="{1040D3F4-556E-46E1-AC8A-5FB1D6C78261}" destId="{BFD225A6-9BBE-42BB-BEF2-DBFE4E06D47D}" srcOrd="0" destOrd="0" presId="urn:microsoft.com/office/officeart/2005/8/layout/cycle6"/>
    <dgm:cxn modelId="{7B33F9CA-5CE9-421D-9716-F370BE7B72B2}" type="presOf" srcId="{71BDA687-2A6E-4A85-B9A8-6BC7EBA3747E}" destId="{DD1D02D4-81FD-4364-9A19-C8B4403687E9}" srcOrd="0" destOrd="0" presId="urn:microsoft.com/office/officeart/2005/8/layout/cycle6"/>
    <dgm:cxn modelId="{3695AFCF-E954-4495-9BC8-9ADC4F3E239F}" type="presOf" srcId="{927E9C8C-0BE7-46D8-BF2D-58C5096067F9}" destId="{4193D296-98BA-4FDD-B42F-B9445A68666A}" srcOrd="0" destOrd="0" presId="urn:microsoft.com/office/officeart/2005/8/layout/cycle6"/>
    <dgm:cxn modelId="{AF29B2D3-0916-4D04-A553-EB8EBF296998}" type="presOf" srcId="{54B4FBCF-37FD-4EA1-BD7C-0EDF722865DC}" destId="{F3ACE63F-AEA6-4006-AE69-8A0DF2086B8B}" srcOrd="0" destOrd="0" presId="urn:microsoft.com/office/officeart/2005/8/layout/cycle6"/>
    <dgm:cxn modelId="{151292E4-1F20-494B-8CA4-25BD824F0693}" type="presOf" srcId="{0A8664C2-1127-4BFD-B61C-DF66621C31BA}" destId="{C8803954-D93E-42F7-89F6-FF9CDCF28E09}" srcOrd="0" destOrd="0" presId="urn:microsoft.com/office/officeart/2005/8/layout/cycle6"/>
    <dgm:cxn modelId="{EB1F8DE8-E024-4D46-BDFF-3083BF54DA24}" srcId="{927E9C8C-0BE7-46D8-BF2D-58C5096067F9}" destId="{E3EA22D0-37AB-484C-B37C-430759A44A4A}" srcOrd="1" destOrd="0" parTransId="{DCC17906-743A-4695-BABA-D595122D5476}" sibTransId="{54B4FBCF-37FD-4EA1-BD7C-0EDF722865DC}"/>
    <dgm:cxn modelId="{77FCA1FA-2B14-43A0-B0A8-ABF7BD834A4C}" srcId="{927E9C8C-0BE7-46D8-BF2D-58C5096067F9}" destId="{C38DAFBE-6C10-4D09-86BB-A788B2191EFE}" srcOrd="0" destOrd="0" parTransId="{F9E3356C-BB64-4D78-A403-97832FF9C622}" sibTransId="{4B6ABBF9-A109-423F-A97B-C447D9AC5637}"/>
    <dgm:cxn modelId="{295ABEF8-3C36-4BC7-9FDF-DC44AE5EF2CF}" type="presParOf" srcId="{4193D296-98BA-4FDD-B42F-B9445A68666A}" destId="{537CDF42-24DD-4E74-8843-ACF50190F5CF}" srcOrd="0" destOrd="0" presId="urn:microsoft.com/office/officeart/2005/8/layout/cycle6"/>
    <dgm:cxn modelId="{0F4315B3-6159-413E-A87A-24E678F57A75}" type="presParOf" srcId="{4193D296-98BA-4FDD-B42F-B9445A68666A}" destId="{7233049F-C281-4F13-A95F-EED7083A0BB0}" srcOrd="1" destOrd="0" presId="urn:microsoft.com/office/officeart/2005/8/layout/cycle6"/>
    <dgm:cxn modelId="{D470BE30-25B3-4D74-9BBE-2BCA7339A521}" type="presParOf" srcId="{4193D296-98BA-4FDD-B42F-B9445A68666A}" destId="{FD99698C-D3A8-49CC-A7A3-E34360837423}" srcOrd="2" destOrd="0" presId="urn:microsoft.com/office/officeart/2005/8/layout/cycle6"/>
    <dgm:cxn modelId="{BDBD1543-E002-435B-9DB0-F305795D18C0}" type="presParOf" srcId="{4193D296-98BA-4FDD-B42F-B9445A68666A}" destId="{7F15D8A6-222B-499B-88A9-CFDD91B3EB15}" srcOrd="3" destOrd="0" presId="urn:microsoft.com/office/officeart/2005/8/layout/cycle6"/>
    <dgm:cxn modelId="{2B00974B-52DE-4674-91F6-CF070B3FE8BE}" type="presParOf" srcId="{4193D296-98BA-4FDD-B42F-B9445A68666A}" destId="{C6F4658C-91A7-49CC-A828-5472E53CB905}" srcOrd="4" destOrd="0" presId="urn:microsoft.com/office/officeart/2005/8/layout/cycle6"/>
    <dgm:cxn modelId="{CD0FC921-BB6E-4DCF-A368-44A0AA987AD4}" type="presParOf" srcId="{4193D296-98BA-4FDD-B42F-B9445A68666A}" destId="{F3ACE63F-AEA6-4006-AE69-8A0DF2086B8B}" srcOrd="5" destOrd="0" presId="urn:microsoft.com/office/officeart/2005/8/layout/cycle6"/>
    <dgm:cxn modelId="{251AE47A-96BC-4BB7-8AD4-7E2F0F3E7933}" type="presParOf" srcId="{4193D296-98BA-4FDD-B42F-B9445A68666A}" destId="{C8803954-D93E-42F7-89F6-FF9CDCF28E09}" srcOrd="6" destOrd="0" presId="urn:microsoft.com/office/officeart/2005/8/layout/cycle6"/>
    <dgm:cxn modelId="{C40A5B48-47E4-482F-BA74-F2927A6C1D48}" type="presParOf" srcId="{4193D296-98BA-4FDD-B42F-B9445A68666A}" destId="{FD3AF499-B30C-4FEA-A1F4-E63568D2281C}" srcOrd="7" destOrd="0" presId="urn:microsoft.com/office/officeart/2005/8/layout/cycle6"/>
    <dgm:cxn modelId="{33D52733-E370-47CE-98BC-6834EA3871D1}" type="presParOf" srcId="{4193D296-98BA-4FDD-B42F-B9445A68666A}" destId="{7C499BB4-172C-48E2-A65B-F679556BFE64}" srcOrd="8" destOrd="0" presId="urn:microsoft.com/office/officeart/2005/8/layout/cycle6"/>
    <dgm:cxn modelId="{B66153F8-C846-416B-A2C7-FE95273BE1AA}" type="presParOf" srcId="{4193D296-98BA-4FDD-B42F-B9445A68666A}" destId="{BFD225A6-9BBE-42BB-BEF2-DBFE4E06D47D}" srcOrd="9" destOrd="0" presId="urn:microsoft.com/office/officeart/2005/8/layout/cycle6"/>
    <dgm:cxn modelId="{D00ECC08-EAEB-499F-B80A-4F88C8C52326}" type="presParOf" srcId="{4193D296-98BA-4FDD-B42F-B9445A68666A}" destId="{E864D940-F6C1-44CC-85B7-2481413F2D3A}" srcOrd="10" destOrd="0" presId="urn:microsoft.com/office/officeart/2005/8/layout/cycle6"/>
    <dgm:cxn modelId="{82DC11A1-EA27-4773-88F9-6465058531EB}" type="presParOf" srcId="{4193D296-98BA-4FDD-B42F-B9445A68666A}" destId="{DD1D02D4-81FD-4364-9A19-C8B4403687E9}" srcOrd="11" destOrd="0" presId="urn:microsoft.com/office/officeart/2005/8/layout/cycle6"/>
    <dgm:cxn modelId="{3D11F467-4516-4820-BD38-85D1C8E1DB20}" type="presParOf" srcId="{4193D296-98BA-4FDD-B42F-B9445A68666A}" destId="{A341C5C3-56D5-4592-BE6A-BF6959410422}" srcOrd="12" destOrd="0" presId="urn:microsoft.com/office/officeart/2005/8/layout/cycle6"/>
    <dgm:cxn modelId="{F8B50D10-0967-4C6B-B7D3-91954C801DEC}" type="presParOf" srcId="{4193D296-98BA-4FDD-B42F-B9445A68666A}" destId="{BE1068D5-38E9-4A0D-8266-82E4D449C073}" srcOrd="13" destOrd="0" presId="urn:microsoft.com/office/officeart/2005/8/layout/cycle6"/>
    <dgm:cxn modelId="{4585BEC6-C7CC-4AF9-B8B1-C10BAF77C93F}" type="presParOf" srcId="{4193D296-98BA-4FDD-B42F-B9445A68666A}" destId="{E3ADCF99-BE47-40D1-877E-BB85179FA7D0}"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80A2D9-F53D-4D77-8116-F6BB822302A3}" type="doc">
      <dgm:prSet loTypeId="urn:microsoft.com/office/officeart/2005/8/layout/chevron1" loCatId="process" qsTypeId="urn:microsoft.com/office/officeart/2005/8/quickstyle/simple1" qsCatId="simple" csTypeId="urn:microsoft.com/office/officeart/2005/8/colors/colorful4" csCatId="colorful" phldr="1"/>
      <dgm:spPr/>
    </dgm:pt>
    <dgm:pt modelId="{FCA54506-538D-4DFD-8E28-681763CAD039}">
      <dgm:prSet phldrT="[Text]"/>
      <dgm:spPr/>
      <dgm:t>
        <a:bodyPr/>
        <a:lstStyle/>
        <a:p>
          <a:r>
            <a:rPr lang="en-US" dirty="0"/>
            <a:t>Associations/</a:t>
          </a:r>
        </a:p>
        <a:p>
          <a:r>
            <a:rPr lang="en-US" dirty="0"/>
            <a:t>Collaboratives</a:t>
          </a:r>
        </a:p>
      </dgm:t>
    </dgm:pt>
    <dgm:pt modelId="{E1B0D3C7-F5EB-42D5-ACCD-70CCD9EA388E}" type="parTrans" cxnId="{15EE4BC1-3D60-43E5-92C7-2F53324E7FD2}">
      <dgm:prSet/>
      <dgm:spPr/>
      <dgm:t>
        <a:bodyPr/>
        <a:lstStyle/>
        <a:p>
          <a:endParaRPr lang="en-US"/>
        </a:p>
      </dgm:t>
    </dgm:pt>
    <dgm:pt modelId="{6B578335-02CD-40AB-BE52-9F98CF111A6B}" type="sibTrans" cxnId="{15EE4BC1-3D60-43E5-92C7-2F53324E7FD2}">
      <dgm:prSet/>
      <dgm:spPr/>
      <dgm:t>
        <a:bodyPr/>
        <a:lstStyle/>
        <a:p>
          <a:endParaRPr lang="en-US"/>
        </a:p>
      </dgm:t>
    </dgm:pt>
    <dgm:pt modelId="{7A26E3E1-C8A5-4446-8C4D-99E074CBC614}">
      <dgm:prSet phldrT="[Text]"/>
      <dgm:spPr/>
      <dgm:t>
        <a:bodyPr/>
        <a:lstStyle/>
        <a:p>
          <a:r>
            <a:rPr lang="en-US" dirty="0"/>
            <a:t>Local CHW Employers</a:t>
          </a:r>
        </a:p>
      </dgm:t>
    </dgm:pt>
    <dgm:pt modelId="{16863C52-2BEA-445E-A122-6EFED4B0CD4E}" type="parTrans" cxnId="{E96685EF-6D5F-4A5A-8253-FD8CDC8AD139}">
      <dgm:prSet/>
      <dgm:spPr/>
      <dgm:t>
        <a:bodyPr/>
        <a:lstStyle/>
        <a:p>
          <a:endParaRPr lang="en-US"/>
        </a:p>
      </dgm:t>
    </dgm:pt>
    <dgm:pt modelId="{B09A0C59-136F-4BFE-A8EC-A93F9772D06B}" type="sibTrans" cxnId="{E96685EF-6D5F-4A5A-8253-FD8CDC8AD139}">
      <dgm:prSet/>
      <dgm:spPr/>
      <dgm:t>
        <a:bodyPr/>
        <a:lstStyle/>
        <a:p>
          <a:endParaRPr lang="en-US"/>
        </a:p>
      </dgm:t>
    </dgm:pt>
    <dgm:pt modelId="{447B2122-8934-4966-BCCC-D2118CBF9D47}">
      <dgm:prSet phldrT="[Text]"/>
      <dgm:spPr/>
      <dgm:t>
        <a:bodyPr/>
        <a:lstStyle/>
        <a:p>
          <a:r>
            <a:rPr lang="en-US" dirty="0"/>
            <a:t>CHWs</a:t>
          </a:r>
        </a:p>
      </dgm:t>
    </dgm:pt>
    <dgm:pt modelId="{2F04A818-61DE-48A2-9B91-66D10E6542FF}" type="parTrans" cxnId="{1C01DB11-E280-490A-BE5E-D6EA7E4826FA}">
      <dgm:prSet/>
      <dgm:spPr/>
      <dgm:t>
        <a:bodyPr/>
        <a:lstStyle/>
        <a:p>
          <a:endParaRPr lang="en-US"/>
        </a:p>
      </dgm:t>
    </dgm:pt>
    <dgm:pt modelId="{C7623A13-2DA8-4D2A-991D-1D92505A21EE}" type="sibTrans" cxnId="{1C01DB11-E280-490A-BE5E-D6EA7E4826FA}">
      <dgm:prSet/>
      <dgm:spPr/>
      <dgm:t>
        <a:bodyPr/>
        <a:lstStyle/>
        <a:p>
          <a:endParaRPr lang="en-US"/>
        </a:p>
      </dgm:t>
    </dgm:pt>
    <dgm:pt modelId="{7B305A96-4398-4030-875D-2D445C874FF9}">
      <dgm:prSet/>
      <dgm:spPr/>
      <dgm:t>
        <a:bodyPr/>
        <a:lstStyle/>
        <a:p>
          <a:r>
            <a:rPr lang="en-US" dirty="0"/>
            <a:t>Managed Care Organizations</a:t>
          </a:r>
        </a:p>
      </dgm:t>
    </dgm:pt>
    <dgm:pt modelId="{E881A645-DD95-4344-8EA6-2ADC61893D6A}" type="parTrans" cxnId="{6B79AB94-5EAA-4D78-88FE-C9524BED2F0F}">
      <dgm:prSet/>
      <dgm:spPr/>
      <dgm:t>
        <a:bodyPr/>
        <a:lstStyle/>
        <a:p>
          <a:endParaRPr lang="en-US"/>
        </a:p>
      </dgm:t>
    </dgm:pt>
    <dgm:pt modelId="{692CFE53-99DC-47FC-AF92-29DFE4D7076C}" type="sibTrans" cxnId="{6B79AB94-5EAA-4D78-88FE-C9524BED2F0F}">
      <dgm:prSet/>
      <dgm:spPr/>
      <dgm:t>
        <a:bodyPr/>
        <a:lstStyle/>
        <a:p>
          <a:endParaRPr lang="en-US"/>
        </a:p>
      </dgm:t>
    </dgm:pt>
    <dgm:pt modelId="{5038B6BB-1124-42D2-932E-11B2DF7D75C3}">
      <dgm:prSet/>
      <dgm:spPr/>
      <dgm:t>
        <a:bodyPr/>
        <a:lstStyle/>
        <a:p>
          <a:r>
            <a:rPr lang="en-US" dirty="0"/>
            <a:t>State Departments</a:t>
          </a:r>
        </a:p>
      </dgm:t>
    </dgm:pt>
    <dgm:pt modelId="{04C9F3D9-F1DD-4D17-8C16-4E82BDFABEDB}" type="parTrans" cxnId="{1454EB6A-45C5-4BC4-BEC9-DFED41314709}">
      <dgm:prSet/>
      <dgm:spPr/>
      <dgm:t>
        <a:bodyPr/>
        <a:lstStyle/>
        <a:p>
          <a:endParaRPr lang="en-US"/>
        </a:p>
      </dgm:t>
    </dgm:pt>
    <dgm:pt modelId="{2B9AA08A-F514-4EDE-BEF6-17BF590843CC}" type="sibTrans" cxnId="{1454EB6A-45C5-4BC4-BEC9-DFED41314709}">
      <dgm:prSet/>
      <dgm:spPr/>
      <dgm:t>
        <a:bodyPr/>
        <a:lstStyle/>
        <a:p>
          <a:endParaRPr lang="en-US"/>
        </a:p>
      </dgm:t>
    </dgm:pt>
    <dgm:pt modelId="{2CA4F806-D727-49F5-91C7-C6089CAAB33C}" type="pres">
      <dgm:prSet presAssocID="{8D80A2D9-F53D-4D77-8116-F6BB822302A3}" presName="Name0" presStyleCnt="0">
        <dgm:presLayoutVars>
          <dgm:dir/>
          <dgm:animLvl val="lvl"/>
          <dgm:resizeHandles val="exact"/>
        </dgm:presLayoutVars>
      </dgm:prSet>
      <dgm:spPr/>
    </dgm:pt>
    <dgm:pt modelId="{5D4DED19-8DD1-40C5-A21C-8D5B8700892C}" type="pres">
      <dgm:prSet presAssocID="{FCA54506-538D-4DFD-8E28-681763CAD039}" presName="parTxOnly" presStyleLbl="node1" presStyleIdx="0" presStyleCnt="5">
        <dgm:presLayoutVars>
          <dgm:chMax val="0"/>
          <dgm:chPref val="0"/>
          <dgm:bulletEnabled val="1"/>
        </dgm:presLayoutVars>
      </dgm:prSet>
      <dgm:spPr/>
    </dgm:pt>
    <dgm:pt modelId="{BEA5AD93-007F-449C-8517-23B2A670777C}" type="pres">
      <dgm:prSet presAssocID="{6B578335-02CD-40AB-BE52-9F98CF111A6B}" presName="parTxOnlySpace" presStyleCnt="0"/>
      <dgm:spPr/>
    </dgm:pt>
    <dgm:pt modelId="{3BF842B5-78DE-4827-A317-E026901EE18B}" type="pres">
      <dgm:prSet presAssocID="{7A26E3E1-C8A5-4446-8C4D-99E074CBC614}" presName="parTxOnly" presStyleLbl="node1" presStyleIdx="1" presStyleCnt="5">
        <dgm:presLayoutVars>
          <dgm:chMax val="0"/>
          <dgm:chPref val="0"/>
          <dgm:bulletEnabled val="1"/>
        </dgm:presLayoutVars>
      </dgm:prSet>
      <dgm:spPr/>
    </dgm:pt>
    <dgm:pt modelId="{E5CC5983-CA30-45B3-8C3F-5E82C734404A}" type="pres">
      <dgm:prSet presAssocID="{B09A0C59-136F-4BFE-A8EC-A93F9772D06B}" presName="parTxOnlySpace" presStyleCnt="0"/>
      <dgm:spPr/>
    </dgm:pt>
    <dgm:pt modelId="{126C73FB-148C-4088-BBBD-B896E9BDA891}" type="pres">
      <dgm:prSet presAssocID="{447B2122-8934-4966-BCCC-D2118CBF9D47}" presName="parTxOnly" presStyleLbl="node1" presStyleIdx="2" presStyleCnt="5">
        <dgm:presLayoutVars>
          <dgm:chMax val="0"/>
          <dgm:chPref val="0"/>
          <dgm:bulletEnabled val="1"/>
        </dgm:presLayoutVars>
      </dgm:prSet>
      <dgm:spPr/>
    </dgm:pt>
    <dgm:pt modelId="{64A01D33-901A-48C1-8709-82E6C4AF5050}" type="pres">
      <dgm:prSet presAssocID="{C7623A13-2DA8-4D2A-991D-1D92505A21EE}" presName="parTxOnlySpace" presStyleCnt="0"/>
      <dgm:spPr/>
    </dgm:pt>
    <dgm:pt modelId="{A07F4B3F-8B24-48F0-B926-2D7063AB9CCF}" type="pres">
      <dgm:prSet presAssocID="{7B305A96-4398-4030-875D-2D445C874FF9}" presName="parTxOnly" presStyleLbl="node1" presStyleIdx="3" presStyleCnt="5">
        <dgm:presLayoutVars>
          <dgm:chMax val="0"/>
          <dgm:chPref val="0"/>
          <dgm:bulletEnabled val="1"/>
        </dgm:presLayoutVars>
      </dgm:prSet>
      <dgm:spPr/>
    </dgm:pt>
    <dgm:pt modelId="{4EA19C38-AA19-49B6-BCE5-86F392C6E122}" type="pres">
      <dgm:prSet presAssocID="{692CFE53-99DC-47FC-AF92-29DFE4D7076C}" presName="parTxOnlySpace" presStyleCnt="0"/>
      <dgm:spPr/>
    </dgm:pt>
    <dgm:pt modelId="{F0B05959-A538-4429-8AA7-369AEBDC00CA}" type="pres">
      <dgm:prSet presAssocID="{5038B6BB-1124-42D2-932E-11B2DF7D75C3}" presName="parTxOnly" presStyleLbl="node1" presStyleIdx="4" presStyleCnt="5">
        <dgm:presLayoutVars>
          <dgm:chMax val="0"/>
          <dgm:chPref val="0"/>
          <dgm:bulletEnabled val="1"/>
        </dgm:presLayoutVars>
      </dgm:prSet>
      <dgm:spPr/>
    </dgm:pt>
  </dgm:ptLst>
  <dgm:cxnLst>
    <dgm:cxn modelId="{C7DDC10E-D902-482F-8751-B6144ED8A639}" type="presOf" srcId="{8D80A2D9-F53D-4D77-8116-F6BB822302A3}" destId="{2CA4F806-D727-49F5-91C7-C6089CAAB33C}" srcOrd="0" destOrd="0" presId="urn:microsoft.com/office/officeart/2005/8/layout/chevron1"/>
    <dgm:cxn modelId="{1C01DB11-E280-490A-BE5E-D6EA7E4826FA}" srcId="{8D80A2D9-F53D-4D77-8116-F6BB822302A3}" destId="{447B2122-8934-4966-BCCC-D2118CBF9D47}" srcOrd="2" destOrd="0" parTransId="{2F04A818-61DE-48A2-9B91-66D10E6542FF}" sibTransId="{C7623A13-2DA8-4D2A-991D-1D92505A21EE}"/>
    <dgm:cxn modelId="{41A17E1D-79AA-465B-87E2-12439FFEAC55}" type="presOf" srcId="{FCA54506-538D-4DFD-8E28-681763CAD039}" destId="{5D4DED19-8DD1-40C5-A21C-8D5B8700892C}" srcOrd="0" destOrd="0" presId="urn:microsoft.com/office/officeart/2005/8/layout/chevron1"/>
    <dgm:cxn modelId="{3BBC0432-B963-40CB-A239-36F578F3C544}" type="presOf" srcId="{5038B6BB-1124-42D2-932E-11B2DF7D75C3}" destId="{F0B05959-A538-4429-8AA7-369AEBDC00CA}" srcOrd="0" destOrd="0" presId="urn:microsoft.com/office/officeart/2005/8/layout/chevron1"/>
    <dgm:cxn modelId="{1454EB6A-45C5-4BC4-BEC9-DFED41314709}" srcId="{8D80A2D9-F53D-4D77-8116-F6BB822302A3}" destId="{5038B6BB-1124-42D2-932E-11B2DF7D75C3}" srcOrd="4" destOrd="0" parTransId="{04C9F3D9-F1DD-4D17-8C16-4E82BDFABEDB}" sibTransId="{2B9AA08A-F514-4EDE-BEF6-17BF590843CC}"/>
    <dgm:cxn modelId="{24605256-B8EA-4847-AD3F-51A4266D3FA3}" type="presOf" srcId="{7A26E3E1-C8A5-4446-8C4D-99E074CBC614}" destId="{3BF842B5-78DE-4827-A317-E026901EE18B}" srcOrd="0" destOrd="0" presId="urn:microsoft.com/office/officeart/2005/8/layout/chevron1"/>
    <dgm:cxn modelId="{6B79AB94-5EAA-4D78-88FE-C9524BED2F0F}" srcId="{8D80A2D9-F53D-4D77-8116-F6BB822302A3}" destId="{7B305A96-4398-4030-875D-2D445C874FF9}" srcOrd="3" destOrd="0" parTransId="{E881A645-DD95-4344-8EA6-2ADC61893D6A}" sibTransId="{692CFE53-99DC-47FC-AF92-29DFE4D7076C}"/>
    <dgm:cxn modelId="{4A2F7398-3913-45C7-A194-511DC3FC3522}" type="presOf" srcId="{7B305A96-4398-4030-875D-2D445C874FF9}" destId="{A07F4B3F-8B24-48F0-B926-2D7063AB9CCF}" srcOrd="0" destOrd="0" presId="urn:microsoft.com/office/officeart/2005/8/layout/chevron1"/>
    <dgm:cxn modelId="{15EE4BC1-3D60-43E5-92C7-2F53324E7FD2}" srcId="{8D80A2D9-F53D-4D77-8116-F6BB822302A3}" destId="{FCA54506-538D-4DFD-8E28-681763CAD039}" srcOrd="0" destOrd="0" parTransId="{E1B0D3C7-F5EB-42D5-ACCD-70CCD9EA388E}" sibTransId="{6B578335-02CD-40AB-BE52-9F98CF111A6B}"/>
    <dgm:cxn modelId="{9F4EFCDE-5747-4EA4-BEA3-5CB1841C34D0}" type="presOf" srcId="{447B2122-8934-4966-BCCC-D2118CBF9D47}" destId="{126C73FB-148C-4088-BBBD-B896E9BDA891}" srcOrd="0" destOrd="0" presId="urn:microsoft.com/office/officeart/2005/8/layout/chevron1"/>
    <dgm:cxn modelId="{E96685EF-6D5F-4A5A-8253-FD8CDC8AD139}" srcId="{8D80A2D9-F53D-4D77-8116-F6BB822302A3}" destId="{7A26E3E1-C8A5-4446-8C4D-99E074CBC614}" srcOrd="1" destOrd="0" parTransId="{16863C52-2BEA-445E-A122-6EFED4B0CD4E}" sibTransId="{B09A0C59-136F-4BFE-A8EC-A93F9772D06B}"/>
    <dgm:cxn modelId="{789AE03A-D124-4388-A012-00F60D28322E}" type="presParOf" srcId="{2CA4F806-D727-49F5-91C7-C6089CAAB33C}" destId="{5D4DED19-8DD1-40C5-A21C-8D5B8700892C}" srcOrd="0" destOrd="0" presId="urn:microsoft.com/office/officeart/2005/8/layout/chevron1"/>
    <dgm:cxn modelId="{677920AA-6938-4DDE-8A48-99A84AEA33AB}" type="presParOf" srcId="{2CA4F806-D727-49F5-91C7-C6089CAAB33C}" destId="{BEA5AD93-007F-449C-8517-23B2A670777C}" srcOrd="1" destOrd="0" presId="urn:microsoft.com/office/officeart/2005/8/layout/chevron1"/>
    <dgm:cxn modelId="{944DB6A9-AFA5-418B-945D-84B3501B0551}" type="presParOf" srcId="{2CA4F806-D727-49F5-91C7-C6089CAAB33C}" destId="{3BF842B5-78DE-4827-A317-E026901EE18B}" srcOrd="2" destOrd="0" presId="urn:microsoft.com/office/officeart/2005/8/layout/chevron1"/>
    <dgm:cxn modelId="{E7A25102-8535-4509-93DF-7049DA3A4F7C}" type="presParOf" srcId="{2CA4F806-D727-49F5-91C7-C6089CAAB33C}" destId="{E5CC5983-CA30-45B3-8C3F-5E82C734404A}" srcOrd="3" destOrd="0" presId="urn:microsoft.com/office/officeart/2005/8/layout/chevron1"/>
    <dgm:cxn modelId="{9452FFE2-2D5F-47AA-B0D2-651DF6D99A25}" type="presParOf" srcId="{2CA4F806-D727-49F5-91C7-C6089CAAB33C}" destId="{126C73FB-148C-4088-BBBD-B896E9BDA891}" srcOrd="4" destOrd="0" presId="urn:microsoft.com/office/officeart/2005/8/layout/chevron1"/>
    <dgm:cxn modelId="{1BDE03FC-D885-4347-ACCD-A75229A763E8}" type="presParOf" srcId="{2CA4F806-D727-49F5-91C7-C6089CAAB33C}" destId="{64A01D33-901A-48C1-8709-82E6C4AF5050}" srcOrd="5" destOrd="0" presId="urn:microsoft.com/office/officeart/2005/8/layout/chevron1"/>
    <dgm:cxn modelId="{0383EAC2-7AC2-4663-98BA-1C378278EA50}" type="presParOf" srcId="{2CA4F806-D727-49F5-91C7-C6089CAAB33C}" destId="{A07F4B3F-8B24-48F0-B926-2D7063AB9CCF}" srcOrd="6" destOrd="0" presId="urn:microsoft.com/office/officeart/2005/8/layout/chevron1"/>
    <dgm:cxn modelId="{CAA36263-7FE0-4C6B-8F32-346B93589628}" type="presParOf" srcId="{2CA4F806-D727-49F5-91C7-C6089CAAB33C}" destId="{4EA19C38-AA19-49B6-BCE5-86F392C6E122}" srcOrd="7" destOrd="0" presId="urn:microsoft.com/office/officeart/2005/8/layout/chevron1"/>
    <dgm:cxn modelId="{AC2EC896-5471-45E3-93AD-0BC322BFC86B}" type="presParOf" srcId="{2CA4F806-D727-49F5-91C7-C6089CAAB33C}" destId="{F0B05959-A538-4429-8AA7-369AEBDC00CA}"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56FD11-84DD-4FA4-96B0-495A4F2C6C75}" type="doc">
      <dgm:prSet loTypeId="urn:microsoft.com/office/officeart/2005/8/layout/chart3" loCatId="relationship" qsTypeId="urn:microsoft.com/office/officeart/2005/8/quickstyle/simple1" qsCatId="simple" csTypeId="urn:microsoft.com/office/officeart/2005/8/colors/accent1_2" csCatId="accent1" phldr="1"/>
      <dgm:spPr/>
    </dgm:pt>
    <dgm:pt modelId="{A8552314-D643-49F4-995E-5FC127F6B3BF}">
      <dgm:prSet phldrT="[Text]" custT="1"/>
      <dgm:spPr/>
      <dgm:t>
        <a:bodyPr/>
        <a:lstStyle/>
        <a:p>
          <a:r>
            <a:rPr lang="en-US" sz="1200" b="0" dirty="0"/>
            <a:t>Employment</a:t>
          </a:r>
        </a:p>
      </dgm:t>
    </dgm:pt>
    <dgm:pt modelId="{5C7C4EF5-7DEC-4876-910B-63C13EEAE06A}" type="sibTrans" cxnId="{997BD1E8-EFA0-4C0E-83EF-8C8C878C4D2E}">
      <dgm:prSet/>
      <dgm:spPr/>
      <dgm:t>
        <a:bodyPr/>
        <a:lstStyle/>
        <a:p>
          <a:endParaRPr lang="en-US"/>
        </a:p>
      </dgm:t>
    </dgm:pt>
    <dgm:pt modelId="{AB8004DB-50FC-4DB0-940A-4256BE3B4489}" type="parTrans" cxnId="{997BD1E8-EFA0-4C0E-83EF-8C8C878C4D2E}">
      <dgm:prSet/>
      <dgm:spPr/>
      <dgm:t>
        <a:bodyPr/>
        <a:lstStyle/>
        <a:p>
          <a:endParaRPr lang="en-US"/>
        </a:p>
      </dgm:t>
    </dgm:pt>
    <dgm:pt modelId="{7D22836F-EACF-45F9-A013-E7A86478A188}">
      <dgm:prSet phldrT="[Text]" custT="1"/>
      <dgm:spPr/>
      <dgm:t>
        <a:bodyPr/>
        <a:lstStyle/>
        <a:p>
          <a:r>
            <a:rPr lang="en-US" sz="1200" b="0" dirty="0"/>
            <a:t>Criminal Justice</a:t>
          </a:r>
        </a:p>
      </dgm:t>
    </dgm:pt>
    <dgm:pt modelId="{954854EC-796B-4F02-B348-04C20B2E2C3F}" type="sibTrans" cxnId="{403C9164-2740-46DE-AC48-B413E545E9D3}">
      <dgm:prSet/>
      <dgm:spPr/>
      <dgm:t>
        <a:bodyPr/>
        <a:lstStyle/>
        <a:p>
          <a:endParaRPr lang="en-US"/>
        </a:p>
      </dgm:t>
    </dgm:pt>
    <dgm:pt modelId="{20E896CD-2EC1-4C67-BE6A-3E40F016DB1A}" type="parTrans" cxnId="{403C9164-2740-46DE-AC48-B413E545E9D3}">
      <dgm:prSet/>
      <dgm:spPr/>
      <dgm:t>
        <a:bodyPr/>
        <a:lstStyle/>
        <a:p>
          <a:endParaRPr lang="en-US"/>
        </a:p>
      </dgm:t>
    </dgm:pt>
    <dgm:pt modelId="{1D72893E-20F2-4551-85E6-5BB523A58826}">
      <dgm:prSet phldrT="[Text]" custT="1"/>
      <dgm:spPr/>
      <dgm:t>
        <a:bodyPr/>
        <a:lstStyle/>
        <a:p>
          <a:r>
            <a:rPr lang="en-US" sz="1200" b="0" dirty="0"/>
            <a:t>Domestic Violence</a:t>
          </a:r>
        </a:p>
      </dgm:t>
    </dgm:pt>
    <dgm:pt modelId="{5BBBFDF3-A92E-4698-8E1E-94C09FC733DC}" type="parTrans" cxnId="{10F510BD-898A-4740-A806-5A6734AAD30D}">
      <dgm:prSet/>
      <dgm:spPr/>
      <dgm:t>
        <a:bodyPr/>
        <a:lstStyle/>
        <a:p>
          <a:endParaRPr lang="en-US"/>
        </a:p>
      </dgm:t>
    </dgm:pt>
    <dgm:pt modelId="{261E4F8D-58B0-4E4D-ADA0-F89BCCE46086}" type="sibTrans" cxnId="{10F510BD-898A-4740-A806-5A6734AAD30D}">
      <dgm:prSet/>
      <dgm:spPr/>
      <dgm:t>
        <a:bodyPr/>
        <a:lstStyle/>
        <a:p>
          <a:endParaRPr lang="en-US"/>
        </a:p>
      </dgm:t>
    </dgm:pt>
    <dgm:pt modelId="{149834C0-9A2B-4B5C-824A-B910A6F7CF8C}">
      <dgm:prSet phldrT="[Text]" custT="1"/>
      <dgm:spPr/>
      <dgm:t>
        <a:bodyPr/>
        <a:lstStyle/>
        <a:p>
          <a:r>
            <a:rPr lang="en-US" sz="1200" b="0" dirty="0"/>
            <a:t>Substance Use</a:t>
          </a:r>
        </a:p>
      </dgm:t>
    </dgm:pt>
    <dgm:pt modelId="{066149AB-49A9-4977-806D-9E9670A3F8B7}" type="parTrans" cxnId="{970A2BD2-1772-4811-B406-92BA58B77B79}">
      <dgm:prSet/>
      <dgm:spPr/>
      <dgm:t>
        <a:bodyPr/>
        <a:lstStyle/>
        <a:p>
          <a:endParaRPr lang="en-US"/>
        </a:p>
      </dgm:t>
    </dgm:pt>
    <dgm:pt modelId="{DC97A033-0311-4352-8561-7E04FA593040}" type="sibTrans" cxnId="{970A2BD2-1772-4811-B406-92BA58B77B79}">
      <dgm:prSet/>
      <dgm:spPr/>
      <dgm:t>
        <a:bodyPr/>
        <a:lstStyle/>
        <a:p>
          <a:endParaRPr lang="en-US"/>
        </a:p>
      </dgm:t>
    </dgm:pt>
    <dgm:pt modelId="{93E6B95D-4847-4E92-8FE3-1DDD7A9BF967}">
      <dgm:prSet phldrT="[Text]" custT="1"/>
      <dgm:spPr/>
      <dgm:t>
        <a:bodyPr/>
        <a:lstStyle/>
        <a:p>
          <a:r>
            <a:rPr lang="en-US" sz="1200" b="0" dirty="0"/>
            <a:t>Grassroots Organizing</a:t>
          </a:r>
        </a:p>
      </dgm:t>
    </dgm:pt>
    <dgm:pt modelId="{9D4D4D39-8DD4-46DD-93E1-82B7C1826BFC}" type="parTrans" cxnId="{BDF943FE-2ED1-43C9-968F-3F7D7D966653}">
      <dgm:prSet/>
      <dgm:spPr/>
      <dgm:t>
        <a:bodyPr/>
        <a:lstStyle/>
        <a:p>
          <a:endParaRPr lang="en-US"/>
        </a:p>
      </dgm:t>
    </dgm:pt>
    <dgm:pt modelId="{02CFFFC9-FD08-4982-8124-897287751D9D}" type="sibTrans" cxnId="{BDF943FE-2ED1-43C9-968F-3F7D7D966653}">
      <dgm:prSet/>
      <dgm:spPr/>
      <dgm:t>
        <a:bodyPr/>
        <a:lstStyle/>
        <a:p>
          <a:endParaRPr lang="en-US"/>
        </a:p>
      </dgm:t>
    </dgm:pt>
    <dgm:pt modelId="{033486A5-0079-4778-868A-88C9783C4438}">
      <dgm:prSet phldrT="[Text]" custT="1"/>
      <dgm:spPr/>
      <dgm:t>
        <a:bodyPr/>
        <a:lstStyle/>
        <a:p>
          <a:r>
            <a:rPr lang="en-US" sz="1200" b="0" dirty="0"/>
            <a:t>Advocacy</a:t>
          </a:r>
        </a:p>
      </dgm:t>
    </dgm:pt>
    <dgm:pt modelId="{444FAC56-84A5-4740-9397-788703C3511D}" type="parTrans" cxnId="{1C19F403-C0BE-46FE-926E-27938C66E055}">
      <dgm:prSet/>
      <dgm:spPr/>
      <dgm:t>
        <a:bodyPr/>
        <a:lstStyle/>
        <a:p>
          <a:endParaRPr lang="en-US"/>
        </a:p>
      </dgm:t>
    </dgm:pt>
    <dgm:pt modelId="{20F80FC8-6909-4E19-9451-F85981EA8BEB}" type="sibTrans" cxnId="{1C19F403-C0BE-46FE-926E-27938C66E055}">
      <dgm:prSet/>
      <dgm:spPr/>
      <dgm:t>
        <a:bodyPr/>
        <a:lstStyle/>
        <a:p>
          <a:endParaRPr lang="en-US"/>
        </a:p>
      </dgm:t>
    </dgm:pt>
    <dgm:pt modelId="{4C2061B7-3B07-43A0-89A7-4751E9023DD4}">
      <dgm:prSet phldrT="[Text]" custT="1"/>
      <dgm:spPr/>
      <dgm:t>
        <a:bodyPr/>
        <a:lstStyle/>
        <a:p>
          <a:r>
            <a:rPr lang="en-US" sz="1200" b="0" dirty="0"/>
            <a:t>Health</a:t>
          </a:r>
        </a:p>
      </dgm:t>
    </dgm:pt>
    <dgm:pt modelId="{861DE6DE-ADDE-4E1D-B6C6-41755CD5160E}" type="parTrans" cxnId="{1E973B62-9136-4439-A362-D23ECD355791}">
      <dgm:prSet/>
      <dgm:spPr/>
      <dgm:t>
        <a:bodyPr/>
        <a:lstStyle/>
        <a:p>
          <a:endParaRPr lang="en-US"/>
        </a:p>
      </dgm:t>
    </dgm:pt>
    <dgm:pt modelId="{F2F5E309-6D58-416C-B3D1-CBA75BB9B573}" type="sibTrans" cxnId="{1E973B62-9136-4439-A362-D23ECD355791}">
      <dgm:prSet/>
      <dgm:spPr/>
      <dgm:t>
        <a:bodyPr/>
        <a:lstStyle/>
        <a:p>
          <a:endParaRPr lang="en-US"/>
        </a:p>
      </dgm:t>
    </dgm:pt>
    <dgm:pt modelId="{B3551D64-9196-4DC1-9766-F7261B9E011F}" type="pres">
      <dgm:prSet presAssocID="{E756FD11-84DD-4FA4-96B0-495A4F2C6C75}" presName="compositeShape" presStyleCnt="0">
        <dgm:presLayoutVars>
          <dgm:chMax val="7"/>
          <dgm:dir/>
          <dgm:resizeHandles val="exact"/>
        </dgm:presLayoutVars>
      </dgm:prSet>
      <dgm:spPr/>
    </dgm:pt>
    <dgm:pt modelId="{FCFE509E-D89D-4E7B-A7DD-2EC11F03A813}" type="pres">
      <dgm:prSet presAssocID="{E756FD11-84DD-4FA4-96B0-495A4F2C6C75}" presName="wedge1" presStyleLbl="node1" presStyleIdx="0" presStyleCnt="7" custScaleX="62175" custScaleY="67709" custLinFactNeighborX="-3116" custLinFactNeighborY="5139"/>
      <dgm:spPr/>
    </dgm:pt>
    <dgm:pt modelId="{3605FE78-C8D0-434A-BA8D-14E779DD02CE}" type="pres">
      <dgm:prSet presAssocID="{E756FD11-84DD-4FA4-96B0-495A4F2C6C75}" presName="wedge1Tx" presStyleLbl="node1" presStyleIdx="0" presStyleCnt="7">
        <dgm:presLayoutVars>
          <dgm:chMax val="0"/>
          <dgm:chPref val="0"/>
          <dgm:bulletEnabled val="1"/>
        </dgm:presLayoutVars>
      </dgm:prSet>
      <dgm:spPr/>
    </dgm:pt>
    <dgm:pt modelId="{51BD0CB7-F121-425D-8C48-42FE169F730E}" type="pres">
      <dgm:prSet presAssocID="{E756FD11-84DD-4FA4-96B0-495A4F2C6C75}" presName="wedge2" presStyleLbl="node1" presStyleIdx="1" presStyleCnt="7" custScaleX="62175" custScaleY="67709"/>
      <dgm:spPr/>
    </dgm:pt>
    <dgm:pt modelId="{A6F43776-AE44-4E93-B838-996BEE713C99}" type="pres">
      <dgm:prSet presAssocID="{E756FD11-84DD-4FA4-96B0-495A4F2C6C75}" presName="wedge2Tx" presStyleLbl="node1" presStyleIdx="1" presStyleCnt="7">
        <dgm:presLayoutVars>
          <dgm:chMax val="0"/>
          <dgm:chPref val="0"/>
          <dgm:bulletEnabled val="1"/>
        </dgm:presLayoutVars>
      </dgm:prSet>
      <dgm:spPr/>
    </dgm:pt>
    <dgm:pt modelId="{4F2134D7-4808-4F90-A10D-C21283DAFC31}" type="pres">
      <dgm:prSet presAssocID="{E756FD11-84DD-4FA4-96B0-495A4F2C6C75}" presName="wedge3" presStyleLbl="node1" presStyleIdx="2" presStyleCnt="7" custScaleX="62175" custScaleY="67709"/>
      <dgm:spPr/>
    </dgm:pt>
    <dgm:pt modelId="{67E77587-E749-49BE-B197-7FEB7054AA37}" type="pres">
      <dgm:prSet presAssocID="{E756FD11-84DD-4FA4-96B0-495A4F2C6C75}" presName="wedge3Tx" presStyleLbl="node1" presStyleIdx="2" presStyleCnt="7">
        <dgm:presLayoutVars>
          <dgm:chMax val="0"/>
          <dgm:chPref val="0"/>
          <dgm:bulletEnabled val="1"/>
        </dgm:presLayoutVars>
      </dgm:prSet>
      <dgm:spPr/>
    </dgm:pt>
    <dgm:pt modelId="{97D9275E-00C5-4D7B-8B5E-AA7111F3E44D}" type="pres">
      <dgm:prSet presAssocID="{E756FD11-84DD-4FA4-96B0-495A4F2C6C75}" presName="wedge4" presStyleLbl="node1" presStyleIdx="3" presStyleCnt="7" custScaleX="62175" custScaleY="67709"/>
      <dgm:spPr/>
    </dgm:pt>
    <dgm:pt modelId="{4D9D76D6-5345-46B3-A602-0839E91F724C}" type="pres">
      <dgm:prSet presAssocID="{E756FD11-84DD-4FA4-96B0-495A4F2C6C75}" presName="wedge4Tx" presStyleLbl="node1" presStyleIdx="3" presStyleCnt="7">
        <dgm:presLayoutVars>
          <dgm:chMax val="0"/>
          <dgm:chPref val="0"/>
          <dgm:bulletEnabled val="1"/>
        </dgm:presLayoutVars>
      </dgm:prSet>
      <dgm:spPr/>
    </dgm:pt>
    <dgm:pt modelId="{4CDA4152-66C8-4939-AF58-3BFFA62A40C0}" type="pres">
      <dgm:prSet presAssocID="{E756FD11-84DD-4FA4-96B0-495A4F2C6C75}" presName="wedge5" presStyleLbl="node1" presStyleIdx="4" presStyleCnt="7" custScaleX="62175" custScaleY="67709"/>
      <dgm:spPr/>
    </dgm:pt>
    <dgm:pt modelId="{713AFF99-79B6-4CA1-BDCE-2B3B0390AFF0}" type="pres">
      <dgm:prSet presAssocID="{E756FD11-84DD-4FA4-96B0-495A4F2C6C75}" presName="wedge5Tx" presStyleLbl="node1" presStyleIdx="4" presStyleCnt="7">
        <dgm:presLayoutVars>
          <dgm:chMax val="0"/>
          <dgm:chPref val="0"/>
          <dgm:bulletEnabled val="1"/>
        </dgm:presLayoutVars>
      </dgm:prSet>
      <dgm:spPr/>
    </dgm:pt>
    <dgm:pt modelId="{F6D83F92-0819-46E7-891A-17BDD9000FB1}" type="pres">
      <dgm:prSet presAssocID="{E756FD11-84DD-4FA4-96B0-495A4F2C6C75}" presName="wedge6" presStyleLbl="node1" presStyleIdx="5" presStyleCnt="7" custScaleX="62175" custScaleY="67709"/>
      <dgm:spPr/>
    </dgm:pt>
    <dgm:pt modelId="{A5C3F2DB-647C-4A18-9F24-3254D30435E2}" type="pres">
      <dgm:prSet presAssocID="{E756FD11-84DD-4FA4-96B0-495A4F2C6C75}" presName="wedge6Tx" presStyleLbl="node1" presStyleIdx="5" presStyleCnt="7">
        <dgm:presLayoutVars>
          <dgm:chMax val="0"/>
          <dgm:chPref val="0"/>
          <dgm:bulletEnabled val="1"/>
        </dgm:presLayoutVars>
      </dgm:prSet>
      <dgm:spPr/>
    </dgm:pt>
    <dgm:pt modelId="{1935AE1F-D0BC-4A6F-A5F7-4FCD787F0157}" type="pres">
      <dgm:prSet presAssocID="{E756FD11-84DD-4FA4-96B0-495A4F2C6C75}" presName="wedge7" presStyleLbl="node1" presStyleIdx="6" presStyleCnt="7" custScaleX="62175" custScaleY="67709"/>
      <dgm:spPr/>
    </dgm:pt>
    <dgm:pt modelId="{9A58AA1B-CB7D-47DC-888B-E2FD802DA18F}" type="pres">
      <dgm:prSet presAssocID="{E756FD11-84DD-4FA4-96B0-495A4F2C6C75}" presName="wedge7Tx" presStyleLbl="node1" presStyleIdx="6" presStyleCnt="7">
        <dgm:presLayoutVars>
          <dgm:chMax val="0"/>
          <dgm:chPref val="0"/>
          <dgm:bulletEnabled val="1"/>
        </dgm:presLayoutVars>
      </dgm:prSet>
      <dgm:spPr/>
    </dgm:pt>
  </dgm:ptLst>
  <dgm:cxnLst>
    <dgm:cxn modelId="{3275A101-AF51-4E0C-A0E8-A9701081154E}" type="presOf" srcId="{149834C0-9A2B-4B5C-824A-B910A6F7CF8C}" destId="{4F2134D7-4808-4F90-A10D-C21283DAFC31}" srcOrd="0" destOrd="0" presId="urn:microsoft.com/office/officeart/2005/8/layout/chart3"/>
    <dgm:cxn modelId="{1C19F403-C0BE-46FE-926E-27938C66E055}" srcId="{E756FD11-84DD-4FA4-96B0-495A4F2C6C75}" destId="{033486A5-0079-4778-868A-88C9783C4438}" srcOrd="4" destOrd="0" parTransId="{444FAC56-84A5-4740-9397-788703C3511D}" sibTransId="{20F80FC8-6909-4E19-9451-F85981EA8BEB}"/>
    <dgm:cxn modelId="{288CBD24-0E05-44B5-B9D3-D3342B2DF303}" type="presOf" srcId="{149834C0-9A2B-4B5C-824A-B910A6F7CF8C}" destId="{67E77587-E749-49BE-B197-7FEB7054AA37}" srcOrd="1" destOrd="0" presId="urn:microsoft.com/office/officeart/2005/8/layout/chart3"/>
    <dgm:cxn modelId="{725D402F-9EB7-40D3-898D-BC55883D6121}" type="presOf" srcId="{93E6B95D-4847-4E92-8FE3-1DDD7A9BF967}" destId="{97D9275E-00C5-4D7B-8B5E-AA7111F3E44D}" srcOrd="0" destOrd="0" presId="urn:microsoft.com/office/officeart/2005/8/layout/chart3"/>
    <dgm:cxn modelId="{5D606E37-5DDC-4D21-9DFA-2C324C6102C6}" type="presOf" srcId="{A8552314-D643-49F4-995E-5FC127F6B3BF}" destId="{A5C3F2DB-647C-4A18-9F24-3254D30435E2}" srcOrd="1" destOrd="0" presId="urn:microsoft.com/office/officeart/2005/8/layout/chart3"/>
    <dgm:cxn modelId="{006BE239-033E-44C5-B791-C0DF9F73D45F}" type="presOf" srcId="{E756FD11-84DD-4FA4-96B0-495A4F2C6C75}" destId="{B3551D64-9196-4DC1-9766-F7261B9E011F}" srcOrd="0" destOrd="0" presId="urn:microsoft.com/office/officeart/2005/8/layout/chart3"/>
    <dgm:cxn modelId="{178B943F-560E-4D8A-98F8-048E41F28C28}" type="presOf" srcId="{1D72893E-20F2-4551-85E6-5BB523A58826}" destId="{51BD0CB7-F121-425D-8C48-42FE169F730E}" srcOrd="0" destOrd="0" presId="urn:microsoft.com/office/officeart/2005/8/layout/chart3"/>
    <dgm:cxn modelId="{1E973B62-9136-4439-A362-D23ECD355791}" srcId="{E756FD11-84DD-4FA4-96B0-495A4F2C6C75}" destId="{4C2061B7-3B07-43A0-89A7-4751E9023DD4}" srcOrd="6" destOrd="0" parTransId="{861DE6DE-ADDE-4E1D-B6C6-41755CD5160E}" sibTransId="{F2F5E309-6D58-416C-B3D1-CBA75BB9B573}"/>
    <dgm:cxn modelId="{403C9164-2740-46DE-AC48-B413E545E9D3}" srcId="{E756FD11-84DD-4FA4-96B0-495A4F2C6C75}" destId="{7D22836F-EACF-45F9-A013-E7A86478A188}" srcOrd="0" destOrd="0" parTransId="{20E896CD-2EC1-4C67-BE6A-3E40F016DB1A}" sibTransId="{954854EC-796B-4F02-B348-04C20B2E2C3F}"/>
    <dgm:cxn modelId="{7A34A64B-F148-4AD1-9594-C92377A4328C}" type="presOf" srcId="{93E6B95D-4847-4E92-8FE3-1DDD7A9BF967}" destId="{4D9D76D6-5345-46B3-A602-0839E91F724C}" srcOrd="1" destOrd="0" presId="urn:microsoft.com/office/officeart/2005/8/layout/chart3"/>
    <dgm:cxn modelId="{4822A36D-F34B-4F0E-9A69-A3D6E6D66A37}" type="presOf" srcId="{7D22836F-EACF-45F9-A013-E7A86478A188}" destId="{3605FE78-C8D0-434A-BA8D-14E779DD02CE}" srcOrd="1" destOrd="0" presId="urn:microsoft.com/office/officeart/2005/8/layout/chart3"/>
    <dgm:cxn modelId="{C7EC2897-D6C8-4AD3-BDE8-BC99CD8FD38C}" type="presOf" srcId="{7D22836F-EACF-45F9-A013-E7A86478A188}" destId="{FCFE509E-D89D-4E7B-A7DD-2EC11F03A813}" srcOrd="0" destOrd="0" presId="urn:microsoft.com/office/officeart/2005/8/layout/chart3"/>
    <dgm:cxn modelId="{EC6163A3-D178-4B6E-80E2-7BD617E3A430}" type="presOf" srcId="{1D72893E-20F2-4551-85E6-5BB523A58826}" destId="{A6F43776-AE44-4E93-B838-996BEE713C99}" srcOrd="1" destOrd="0" presId="urn:microsoft.com/office/officeart/2005/8/layout/chart3"/>
    <dgm:cxn modelId="{10F510BD-898A-4740-A806-5A6734AAD30D}" srcId="{E756FD11-84DD-4FA4-96B0-495A4F2C6C75}" destId="{1D72893E-20F2-4551-85E6-5BB523A58826}" srcOrd="1" destOrd="0" parTransId="{5BBBFDF3-A92E-4698-8E1E-94C09FC733DC}" sibTransId="{261E4F8D-58B0-4E4D-ADA0-F89BCCE46086}"/>
    <dgm:cxn modelId="{DFDD64BE-D207-41CA-BC6B-51B8A3907AA1}" type="presOf" srcId="{A8552314-D643-49F4-995E-5FC127F6B3BF}" destId="{F6D83F92-0819-46E7-891A-17BDD9000FB1}" srcOrd="0" destOrd="0" presId="urn:microsoft.com/office/officeart/2005/8/layout/chart3"/>
    <dgm:cxn modelId="{D8BF23C2-9111-44D1-9877-D926F763B8E8}" type="presOf" srcId="{033486A5-0079-4778-868A-88C9783C4438}" destId="{713AFF99-79B6-4CA1-BDCE-2B3B0390AFF0}" srcOrd="1" destOrd="0" presId="urn:microsoft.com/office/officeart/2005/8/layout/chart3"/>
    <dgm:cxn modelId="{970A2BD2-1772-4811-B406-92BA58B77B79}" srcId="{E756FD11-84DD-4FA4-96B0-495A4F2C6C75}" destId="{149834C0-9A2B-4B5C-824A-B910A6F7CF8C}" srcOrd="2" destOrd="0" parTransId="{066149AB-49A9-4977-806D-9E9670A3F8B7}" sibTransId="{DC97A033-0311-4352-8561-7E04FA593040}"/>
    <dgm:cxn modelId="{997BD1E8-EFA0-4C0E-83EF-8C8C878C4D2E}" srcId="{E756FD11-84DD-4FA4-96B0-495A4F2C6C75}" destId="{A8552314-D643-49F4-995E-5FC127F6B3BF}" srcOrd="5" destOrd="0" parTransId="{AB8004DB-50FC-4DB0-940A-4256BE3B4489}" sibTransId="{5C7C4EF5-7DEC-4876-910B-63C13EEAE06A}"/>
    <dgm:cxn modelId="{E80398F2-068B-40CE-8008-9DFB2B4373F8}" type="presOf" srcId="{033486A5-0079-4778-868A-88C9783C4438}" destId="{4CDA4152-66C8-4939-AF58-3BFFA62A40C0}" srcOrd="0" destOrd="0" presId="urn:microsoft.com/office/officeart/2005/8/layout/chart3"/>
    <dgm:cxn modelId="{AFBB82F6-821B-4FDC-A600-7D58D7644844}" type="presOf" srcId="{4C2061B7-3B07-43A0-89A7-4751E9023DD4}" destId="{9A58AA1B-CB7D-47DC-888B-E2FD802DA18F}" srcOrd="1" destOrd="0" presId="urn:microsoft.com/office/officeart/2005/8/layout/chart3"/>
    <dgm:cxn modelId="{A29F53FC-B7B9-4DCB-8C22-4DE2CE5C9027}" type="presOf" srcId="{4C2061B7-3B07-43A0-89A7-4751E9023DD4}" destId="{1935AE1F-D0BC-4A6F-A5F7-4FCD787F0157}" srcOrd="0" destOrd="0" presId="urn:microsoft.com/office/officeart/2005/8/layout/chart3"/>
    <dgm:cxn modelId="{BDF943FE-2ED1-43C9-968F-3F7D7D966653}" srcId="{E756FD11-84DD-4FA4-96B0-495A4F2C6C75}" destId="{93E6B95D-4847-4E92-8FE3-1DDD7A9BF967}" srcOrd="3" destOrd="0" parTransId="{9D4D4D39-8DD4-46DD-93E1-82B7C1826BFC}" sibTransId="{02CFFFC9-FD08-4982-8124-897287751D9D}"/>
    <dgm:cxn modelId="{DB48A1BE-6E53-46A2-A7B0-3CEC70CBDB64}" type="presParOf" srcId="{B3551D64-9196-4DC1-9766-F7261B9E011F}" destId="{FCFE509E-D89D-4E7B-A7DD-2EC11F03A813}" srcOrd="0" destOrd="0" presId="urn:microsoft.com/office/officeart/2005/8/layout/chart3"/>
    <dgm:cxn modelId="{BD7DB26A-8DE6-4C9C-BABD-3241A0233503}" type="presParOf" srcId="{B3551D64-9196-4DC1-9766-F7261B9E011F}" destId="{3605FE78-C8D0-434A-BA8D-14E779DD02CE}" srcOrd="1" destOrd="0" presId="urn:microsoft.com/office/officeart/2005/8/layout/chart3"/>
    <dgm:cxn modelId="{B9D9225F-7562-4FFA-BC5F-0A8423D037D5}" type="presParOf" srcId="{B3551D64-9196-4DC1-9766-F7261B9E011F}" destId="{51BD0CB7-F121-425D-8C48-42FE169F730E}" srcOrd="2" destOrd="0" presId="urn:microsoft.com/office/officeart/2005/8/layout/chart3"/>
    <dgm:cxn modelId="{5B843479-78C0-411D-8ABC-CCDA87B6BBCA}" type="presParOf" srcId="{B3551D64-9196-4DC1-9766-F7261B9E011F}" destId="{A6F43776-AE44-4E93-B838-996BEE713C99}" srcOrd="3" destOrd="0" presId="urn:microsoft.com/office/officeart/2005/8/layout/chart3"/>
    <dgm:cxn modelId="{E56DB81A-87D3-4E3F-B9E3-9C317B31F12A}" type="presParOf" srcId="{B3551D64-9196-4DC1-9766-F7261B9E011F}" destId="{4F2134D7-4808-4F90-A10D-C21283DAFC31}" srcOrd="4" destOrd="0" presId="urn:microsoft.com/office/officeart/2005/8/layout/chart3"/>
    <dgm:cxn modelId="{B272B79B-CFE7-4C29-AC94-388E43877027}" type="presParOf" srcId="{B3551D64-9196-4DC1-9766-F7261B9E011F}" destId="{67E77587-E749-49BE-B197-7FEB7054AA37}" srcOrd="5" destOrd="0" presId="urn:microsoft.com/office/officeart/2005/8/layout/chart3"/>
    <dgm:cxn modelId="{C070FA46-5069-4E1F-A6F3-F93A0E326815}" type="presParOf" srcId="{B3551D64-9196-4DC1-9766-F7261B9E011F}" destId="{97D9275E-00C5-4D7B-8B5E-AA7111F3E44D}" srcOrd="6" destOrd="0" presId="urn:microsoft.com/office/officeart/2005/8/layout/chart3"/>
    <dgm:cxn modelId="{CE121F9B-259A-4C00-B012-353E3E225D77}" type="presParOf" srcId="{B3551D64-9196-4DC1-9766-F7261B9E011F}" destId="{4D9D76D6-5345-46B3-A602-0839E91F724C}" srcOrd="7" destOrd="0" presId="urn:microsoft.com/office/officeart/2005/8/layout/chart3"/>
    <dgm:cxn modelId="{8B596833-7202-47CF-A325-C1F7FCF31E59}" type="presParOf" srcId="{B3551D64-9196-4DC1-9766-F7261B9E011F}" destId="{4CDA4152-66C8-4939-AF58-3BFFA62A40C0}" srcOrd="8" destOrd="0" presId="urn:microsoft.com/office/officeart/2005/8/layout/chart3"/>
    <dgm:cxn modelId="{6EACD62B-3CF7-442D-88A2-D376DA53CF4B}" type="presParOf" srcId="{B3551D64-9196-4DC1-9766-F7261B9E011F}" destId="{713AFF99-79B6-4CA1-BDCE-2B3B0390AFF0}" srcOrd="9" destOrd="0" presId="urn:microsoft.com/office/officeart/2005/8/layout/chart3"/>
    <dgm:cxn modelId="{3D5A7FBF-924A-4C15-AA07-E8072F63228A}" type="presParOf" srcId="{B3551D64-9196-4DC1-9766-F7261B9E011F}" destId="{F6D83F92-0819-46E7-891A-17BDD9000FB1}" srcOrd="10" destOrd="0" presId="urn:microsoft.com/office/officeart/2005/8/layout/chart3"/>
    <dgm:cxn modelId="{4C52DD1A-9C0C-46B5-BB91-017D2CCC8BDF}" type="presParOf" srcId="{B3551D64-9196-4DC1-9766-F7261B9E011F}" destId="{A5C3F2DB-647C-4A18-9F24-3254D30435E2}" srcOrd="11" destOrd="0" presId="urn:microsoft.com/office/officeart/2005/8/layout/chart3"/>
    <dgm:cxn modelId="{9750AFC0-202C-43F4-91F4-9ACA1E5D4A9D}" type="presParOf" srcId="{B3551D64-9196-4DC1-9766-F7261B9E011F}" destId="{1935AE1F-D0BC-4A6F-A5F7-4FCD787F0157}" srcOrd="12" destOrd="0" presId="urn:microsoft.com/office/officeart/2005/8/layout/chart3"/>
    <dgm:cxn modelId="{4E34DDC8-4AB7-4764-BC01-0EA0DB337451}" type="presParOf" srcId="{B3551D64-9196-4DC1-9766-F7261B9E011F}" destId="{9A58AA1B-CB7D-47DC-888B-E2FD802DA18F}" srcOrd="13"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7860F2-1FC6-487D-8BA5-07FC657C316D}" type="doc">
      <dgm:prSet loTypeId="urn:microsoft.com/office/officeart/2005/8/layout/venn2" loCatId="relationship" qsTypeId="urn:microsoft.com/office/officeart/2005/8/quickstyle/simple3" qsCatId="simple" csTypeId="urn:microsoft.com/office/officeart/2005/8/colors/accent1_3" csCatId="accent1" phldr="1"/>
      <dgm:spPr/>
      <dgm:t>
        <a:bodyPr/>
        <a:lstStyle/>
        <a:p>
          <a:endParaRPr lang="en-US"/>
        </a:p>
      </dgm:t>
    </dgm:pt>
    <dgm:pt modelId="{1D9150E6-8CC8-4492-895A-7B096DE5E817}">
      <dgm:prSet phldrT="[Text]" custT="1"/>
      <dgm:spPr/>
      <dgm:t>
        <a:bodyPr/>
        <a:lstStyle/>
        <a:p>
          <a:r>
            <a:rPr lang="en-US" sz="2000" b="1" dirty="0"/>
            <a:t>Community</a:t>
          </a:r>
        </a:p>
      </dgm:t>
    </dgm:pt>
    <dgm:pt modelId="{8FCF2106-B2DB-4890-9158-D887A105D5C9}" type="parTrans" cxnId="{A2420704-C275-42D4-8F13-20F9F5B92768}">
      <dgm:prSet/>
      <dgm:spPr/>
      <dgm:t>
        <a:bodyPr/>
        <a:lstStyle/>
        <a:p>
          <a:endParaRPr lang="en-US"/>
        </a:p>
      </dgm:t>
    </dgm:pt>
    <dgm:pt modelId="{78F5C8DB-1C21-46C6-AD55-568B45E4C61A}" type="sibTrans" cxnId="{A2420704-C275-42D4-8F13-20F9F5B92768}">
      <dgm:prSet/>
      <dgm:spPr/>
      <dgm:t>
        <a:bodyPr/>
        <a:lstStyle/>
        <a:p>
          <a:endParaRPr lang="en-US"/>
        </a:p>
      </dgm:t>
    </dgm:pt>
    <dgm:pt modelId="{86123ABC-9A61-46D8-BA85-B544FED89A11}">
      <dgm:prSet phldrT="[Text]" custT="1"/>
      <dgm:spPr/>
      <dgm:t>
        <a:bodyPr/>
        <a:lstStyle/>
        <a:p>
          <a:r>
            <a:rPr lang="en-US" sz="2000" b="1" dirty="0"/>
            <a:t>CHW Coalition</a:t>
          </a:r>
        </a:p>
      </dgm:t>
    </dgm:pt>
    <dgm:pt modelId="{7611C289-25B1-4D28-9D9F-A9100880B48B}" type="parTrans" cxnId="{1CBC5B8E-013A-405B-BA86-7F85FC5CF34A}">
      <dgm:prSet/>
      <dgm:spPr/>
      <dgm:t>
        <a:bodyPr/>
        <a:lstStyle/>
        <a:p>
          <a:endParaRPr lang="en-US"/>
        </a:p>
      </dgm:t>
    </dgm:pt>
    <dgm:pt modelId="{82EDDE83-FE4B-4316-B0DC-B232EB398CDA}" type="sibTrans" cxnId="{1CBC5B8E-013A-405B-BA86-7F85FC5CF34A}">
      <dgm:prSet/>
      <dgm:spPr/>
      <dgm:t>
        <a:bodyPr/>
        <a:lstStyle/>
        <a:p>
          <a:endParaRPr lang="en-US"/>
        </a:p>
      </dgm:t>
    </dgm:pt>
    <dgm:pt modelId="{A6FB3B2D-6B65-4985-9EF1-B3DAA4E44C53}">
      <dgm:prSet phldrT="[Text]" custT="1"/>
      <dgm:spPr/>
      <dgm:t>
        <a:bodyPr/>
        <a:lstStyle/>
        <a:p>
          <a:r>
            <a:rPr lang="en-US" sz="2000" b="1" dirty="0"/>
            <a:t>Board of Leaders</a:t>
          </a:r>
        </a:p>
      </dgm:t>
    </dgm:pt>
    <dgm:pt modelId="{D1C1C026-9968-4734-A117-4F8B39208DFE}" type="parTrans" cxnId="{D2AF88A8-02DE-4CB0-A070-7CD7373200BA}">
      <dgm:prSet/>
      <dgm:spPr/>
      <dgm:t>
        <a:bodyPr/>
        <a:lstStyle/>
        <a:p>
          <a:endParaRPr lang="en-US"/>
        </a:p>
      </dgm:t>
    </dgm:pt>
    <dgm:pt modelId="{13016007-AC3C-43D3-858E-E58FD1DF8561}" type="sibTrans" cxnId="{D2AF88A8-02DE-4CB0-A070-7CD7373200BA}">
      <dgm:prSet/>
      <dgm:spPr/>
      <dgm:t>
        <a:bodyPr/>
        <a:lstStyle/>
        <a:p>
          <a:endParaRPr lang="en-US"/>
        </a:p>
      </dgm:t>
    </dgm:pt>
    <dgm:pt modelId="{D2902246-5BCD-4069-A1AC-168A7DE59A57}" type="pres">
      <dgm:prSet presAssocID="{A87860F2-1FC6-487D-8BA5-07FC657C316D}" presName="Name0" presStyleCnt="0">
        <dgm:presLayoutVars>
          <dgm:chMax val="7"/>
          <dgm:resizeHandles val="exact"/>
        </dgm:presLayoutVars>
      </dgm:prSet>
      <dgm:spPr/>
    </dgm:pt>
    <dgm:pt modelId="{BCB3AD3D-6D45-4AC1-BEAC-14CF065BEEE3}" type="pres">
      <dgm:prSet presAssocID="{A87860F2-1FC6-487D-8BA5-07FC657C316D}" presName="comp1" presStyleCnt="0"/>
      <dgm:spPr/>
    </dgm:pt>
    <dgm:pt modelId="{34517C81-2174-48F5-B76F-1C064F0EA02B}" type="pres">
      <dgm:prSet presAssocID="{A87860F2-1FC6-487D-8BA5-07FC657C316D}" presName="circle1" presStyleLbl="node1" presStyleIdx="0" presStyleCnt="3"/>
      <dgm:spPr/>
    </dgm:pt>
    <dgm:pt modelId="{547A22E9-4B81-4B10-95E5-C06A330C219B}" type="pres">
      <dgm:prSet presAssocID="{A87860F2-1FC6-487D-8BA5-07FC657C316D}" presName="c1text" presStyleLbl="node1" presStyleIdx="0" presStyleCnt="3">
        <dgm:presLayoutVars>
          <dgm:bulletEnabled val="1"/>
        </dgm:presLayoutVars>
      </dgm:prSet>
      <dgm:spPr/>
    </dgm:pt>
    <dgm:pt modelId="{DBD51C5D-D87F-45E5-ABC9-11FBF29D7F79}" type="pres">
      <dgm:prSet presAssocID="{A87860F2-1FC6-487D-8BA5-07FC657C316D}" presName="comp2" presStyleCnt="0"/>
      <dgm:spPr/>
    </dgm:pt>
    <dgm:pt modelId="{DDEBE022-1223-482B-81FC-1BEDEE5C1CE7}" type="pres">
      <dgm:prSet presAssocID="{A87860F2-1FC6-487D-8BA5-07FC657C316D}" presName="circle2" presStyleLbl="node1" presStyleIdx="1" presStyleCnt="3" custLinFactNeighborX="0" custLinFactNeighborY="-6120"/>
      <dgm:spPr/>
    </dgm:pt>
    <dgm:pt modelId="{554702B5-4FE0-4C79-8F61-9F98C90358E6}" type="pres">
      <dgm:prSet presAssocID="{A87860F2-1FC6-487D-8BA5-07FC657C316D}" presName="c2text" presStyleLbl="node1" presStyleIdx="1" presStyleCnt="3">
        <dgm:presLayoutVars>
          <dgm:bulletEnabled val="1"/>
        </dgm:presLayoutVars>
      </dgm:prSet>
      <dgm:spPr/>
    </dgm:pt>
    <dgm:pt modelId="{4967E592-DED3-45E4-AA5F-215E9F5B8CD9}" type="pres">
      <dgm:prSet presAssocID="{A87860F2-1FC6-487D-8BA5-07FC657C316D}" presName="comp3" presStyleCnt="0"/>
      <dgm:spPr/>
    </dgm:pt>
    <dgm:pt modelId="{8D728723-ACDC-4160-805A-55AB8CBF2311}" type="pres">
      <dgm:prSet presAssocID="{A87860F2-1FC6-487D-8BA5-07FC657C316D}" presName="circle3" presStyleLbl="node1" presStyleIdx="2" presStyleCnt="3" custScaleX="66552" custScaleY="69732" custLinFactNeighborY="-19645"/>
      <dgm:spPr/>
    </dgm:pt>
    <dgm:pt modelId="{9B4E9C3D-A699-4368-9B9D-4AA779981394}" type="pres">
      <dgm:prSet presAssocID="{A87860F2-1FC6-487D-8BA5-07FC657C316D}" presName="c3text" presStyleLbl="node1" presStyleIdx="2" presStyleCnt="3">
        <dgm:presLayoutVars>
          <dgm:bulletEnabled val="1"/>
        </dgm:presLayoutVars>
      </dgm:prSet>
      <dgm:spPr/>
    </dgm:pt>
  </dgm:ptLst>
  <dgm:cxnLst>
    <dgm:cxn modelId="{A2420704-C275-42D4-8F13-20F9F5B92768}" srcId="{A87860F2-1FC6-487D-8BA5-07FC657C316D}" destId="{1D9150E6-8CC8-4492-895A-7B096DE5E817}" srcOrd="0" destOrd="0" parTransId="{8FCF2106-B2DB-4890-9158-D887A105D5C9}" sibTransId="{78F5C8DB-1C21-46C6-AD55-568B45E4C61A}"/>
    <dgm:cxn modelId="{8A4AC624-4DCB-4067-8135-F34B0A031B42}" type="presOf" srcId="{86123ABC-9A61-46D8-BA85-B544FED89A11}" destId="{554702B5-4FE0-4C79-8F61-9F98C90358E6}" srcOrd="1" destOrd="0" presId="urn:microsoft.com/office/officeart/2005/8/layout/venn2"/>
    <dgm:cxn modelId="{5D66AF30-5D1E-45B9-803C-D6037A419A6B}" type="presOf" srcId="{1D9150E6-8CC8-4492-895A-7B096DE5E817}" destId="{34517C81-2174-48F5-B76F-1C064F0EA02B}" srcOrd="0" destOrd="0" presId="urn:microsoft.com/office/officeart/2005/8/layout/venn2"/>
    <dgm:cxn modelId="{D80CF545-25C6-4E24-B4FE-90B4A79D0F70}" type="presOf" srcId="{86123ABC-9A61-46D8-BA85-B544FED89A11}" destId="{DDEBE022-1223-482B-81FC-1BEDEE5C1CE7}" srcOrd="0" destOrd="0" presId="urn:microsoft.com/office/officeart/2005/8/layout/venn2"/>
    <dgm:cxn modelId="{1CBC5B8E-013A-405B-BA86-7F85FC5CF34A}" srcId="{A87860F2-1FC6-487D-8BA5-07FC657C316D}" destId="{86123ABC-9A61-46D8-BA85-B544FED89A11}" srcOrd="1" destOrd="0" parTransId="{7611C289-25B1-4D28-9D9F-A9100880B48B}" sibTransId="{82EDDE83-FE4B-4316-B0DC-B232EB398CDA}"/>
    <dgm:cxn modelId="{A16B729B-5192-4ED4-864B-51250986C321}" type="presOf" srcId="{1D9150E6-8CC8-4492-895A-7B096DE5E817}" destId="{547A22E9-4B81-4B10-95E5-C06A330C219B}" srcOrd="1" destOrd="0" presId="urn:microsoft.com/office/officeart/2005/8/layout/venn2"/>
    <dgm:cxn modelId="{D2AF88A8-02DE-4CB0-A070-7CD7373200BA}" srcId="{A87860F2-1FC6-487D-8BA5-07FC657C316D}" destId="{A6FB3B2D-6B65-4985-9EF1-B3DAA4E44C53}" srcOrd="2" destOrd="0" parTransId="{D1C1C026-9968-4734-A117-4F8B39208DFE}" sibTransId="{13016007-AC3C-43D3-858E-E58FD1DF8561}"/>
    <dgm:cxn modelId="{E1C03BAC-8BF1-4716-8885-FCD83971C044}" type="presOf" srcId="{A87860F2-1FC6-487D-8BA5-07FC657C316D}" destId="{D2902246-5BCD-4069-A1AC-168A7DE59A57}" srcOrd="0" destOrd="0" presId="urn:microsoft.com/office/officeart/2005/8/layout/venn2"/>
    <dgm:cxn modelId="{35BC5AB4-AAFC-4694-AE8C-4E51BE7785D9}" type="presOf" srcId="{A6FB3B2D-6B65-4985-9EF1-B3DAA4E44C53}" destId="{9B4E9C3D-A699-4368-9B9D-4AA779981394}" srcOrd="1" destOrd="0" presId="urn:microsoft.com/office/officeart/2005/8/layout/venn2"/>
    <dgm:cxn modelId="{185342E7-3300-461A-9188-801D8E1311B2}" type="presOf" srcId="{A6FB3B2D-6B65-4985-9EF1-B3DAA4E44C53}" destId="{8D728723-ACDC-4160-805A-55AB8CBF2311}" srcOrd="0" destOrd="0" presId="urn:microsoft.com/office/officeart/2005/8/layout/venn2"/>
    <dgm:cxn modelId="{66705C5E-18A0-472B-9180-358DF8CE985D}" type="presParOf" srcId="{D2902246-5BCD-4069-A1AC-168A7DE59A57}" destId="{BCB3AD3D-6D45-4AC1-BEAC-14CF065BEEE3}" srcOrd="0" destOrd="0" presId="urn:microsoft.com/office/officeart/2005/8/layout/venn2"/>
    <dgm:cxn modelId="{89C8496D-4D3F-40BF-94A4-D8752D0F90AD}" type="presParOf" srcId="{BCB3AD3D-6D45-4AC1-BEAC-14CF065BEEE3}" destId="{34517C81-2174-48F5-B76F-1C064F0EA02B}" srcOrd="0" destOrd="0" presId="urn:microsoft.com/office/officeart/2005/8/layout/venn2"/>
    <dgm:cxn modelId="{BD1F5B05-C8E4-431B-92DF-DCE6E26F79B6}" type="presParOf" srcId="{BCB3AD3D-6D45-4AC1-BEAC-14CF065BEEE3}" destId="{547A22E9-4B81-4B10-95E5-C06A330C219B}" srcOrd="1" destOrd="0" presId="urn:microsoft.com/office/officeart/2005/8/layout/venn2"/>
    <dgm:cxn modelId="{D4F49ACE-6BB6-4B8B-9B1F-F2962AF98D6F}" type="presParOf" srcId="{D2902246-5BCD-4069-A1AC-168A7DE59A57}" destId="{DBD51C5D-D87F-45E5-ABC9-11FBF29D7F79}" srcOrd="1" destOrd="0" presId="urn:microsoft.com/office/officeart/2005/8/layout/venn2"/>
    <dgm:cxn modelId="{7F2EFD6E-5B2B-4592-8B2C-0DA4774BB4B7}" type="presParOf" srcId="{DBD51C5D-D87F-45E5-ABC9-11FBF29D7F79}" destId="{DDEBE022-1223-482B-81FC-1BEDEE5C1CE7}" srcOrd="0" destOrd="0" presId="urn:microsoft.com/office/officeart/2005/8/layout/venn2"/>
    <dgm:cxn modelId="{CE0D0E76-5E89-4F8B-8A63-4CBF089764B4}" type="presParOf" srcId="{DBD51C5D-D87F-45E5-ABC9-11FBF29D7F79}" destId="{554702B5-4FE0-4C79-8F61-9F98C90358E6}" srcOrd="1" destOrd="0" presId="urn:microsoft.com/office/officeart/2005/8/layout/venn2"/>
    <dgm:cxn modelId="{8DB43B4A-A023-4418-848B-1FB826F327C2}" type="presParOf" srcId="{D2902246-5BCD-4069-A1AC-168A7DE59A57}" destId="{4967E592-DED3-45E4-AA5F-215E9F5B8CD9}" srcOrd="2" destOrd="0" presId="urn:microsoft.com/office/officeart/2005/8/layout/venn2"/>
    <dgm:cxn modelId="{D4351FBA-B640-4E4A-BA5E-6113D8FE1694}" type="presParOf" srcId="{4967E592-DED3-45E4-AA5F-215E9F5B8CD9}" destId="{8D728723-ACDC-4160-805A-55AB8CBF2311}" srcOrd="0" destOrd="0" presId="urn:microsoft.com/office/officeart/2005/8/layout/venn2"/>
    <dgm:cxn modelId="{3087129B-2FB4-4CBE-BF4A-E5707AEB6C24}" type="presParOf" srcId="{4967E592-DED3-45E4-AA5F-215E9F5B8CD9}" destId="{9B4E9C3D-A699-4368-9B9D-4AA779981394}" srcOrd="1" destOrd="0" presId="urn:microsoft.com/office/officeart/2005/8/layout/ven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CDF42-24DD-4E74-8843-ACF50190F5CF}">
      <dsp:nvSpPr>
        <dsp:cNvPr id="0" name=""/>
        <dsp:cNvSpPr/>
      </dsp:nvSpPr>
      <dsp:spPr>
        <a:xfrm>
          <a:off x="2471296" y="17"/>
          <a:ext cx="1018791" cy="662214"/>
        </a:xfrm>
        <a:prstGeom prst="roundRect">
          <a:avLst/>
        </a:prstGeom>
        <a:solidFill>
          <a:schemeClr val="bg1"/>
        </a:solidFill>
        <a:ln w="12700" cap="flat" cmpd="sng" algn="ctr">
          <a:solidFill>
            <a:srgbClr val="B8D23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203864"/>
              </a:solidFill>
              <a:latin typeface="Calibri" panose="020F0502020204030204"/>
              <a:ea typeface="+mn-ea"/>
              <a:cs typeface="+mn-cs"/>
            </a:rPr>
            <a:t>Community Health Centers</a:t>
          </a:r>
        </a:p>
      </dsp:txBody>
      <dsp:txXfrm>
        <a:off x="2503623" y="32344"/>
        <a:ext cx="954137" cy="597560"/>
      </dsp:txXfrm>
    </dsp:sp>
    <dsp:sp modelId="{FD99698C-D3A8-49CC-A7A3-E34360837423}">
      <dsp:nvSpPr>
        <dsp:cNvPr id="0" name=""/>
        <dsp:cNvSpPr/>
      </dsp:nvSpPr>
      <dsp:spPr>
        <a:xfrm>
          <a:off x="1657085" y="331124"/>
          <a:ext cx="2647213" cy="2647213"/>
        </a:xfrm>
        <a:custGeom>
          <a:avLst/>
          <a:gdLst/>
          <a:ahLst/>
          <a:cxnLst/>
          <a:rect l="0" t="0" r="0" b="0"/>
          <a:pathLst>
            <a:path>
              <a:moveTo>
                <a:pt x="1840008" y="104892"/>
              </a:moveTo>
              <a:arcTo wR="1323606" hR="1323606" stAng="17577820" swAng="1962527"/>
            </a:path>
          </a:pathLst>
        </a:custGeom>
        <a:noFill/>
        <a:ln w="6350" cap="flat" cmpd="sng" algn="ctr">
          <a:solidFill>
            <a:srgbClr val="80AC5E"/>
          </a:solidFill>
          <a:prstDash val="solid"/>
          <a:miter lim="800000"/>
        </a:ln>
        <a:effectLst/>
      </dsp:spPr>
      <dsp:style>
        <a:lnRef idx="1">
          <a:scrgbClr r="0" g="0" b="0"/>
        </a:lnRef>
        <a:fillRef idx="0">
          <a:scrgbClr r="0" g="0" b="0"/>
        </a:fillRef>
        <a:effectRef idx="0">
          <a:scrgbClr r="0" g="0" b="0"/>
        </a:effectRef>
        <a:fontRef idx="minor"/>
      </dsp:style>
    </dsp:sp>
    <dsp:sp modelId="{7F15D8A6-222B-499B-88A9-CFDD91B3EB15}">
      <dsp:nvSpPr>
        <dsp:cNvPr id="0" name=""/>
        <dsp:cNvSpPr/>
      </dsp:nvSpPr>
      <dsp:spPr>
        <a:xfrm>
          <a:off x="3730121" y="914607"/>
          <a:ext cx="1018791" cy="662214"/>
        </a:xfrm>
        <a:prstGeom prst="roundRect">
          <a:avLst/>
        </a:prstGeom>
        <a:solidFill>
          <a:schemeClr val="bg1"/>
        </a:solidFill>
        <a:ln w="12700" cap="flat" cmpd="sng" algn="ctr">
          <a:solidFill>
            <a:srgbClr val="B8D23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203864"/>
              </a:solidFill>
              <a:latin typeface="Calibri" panose="020F0502020204030204"/>
              <a:ea typeface="+mn-ea"/>
              <a:cs typeface="+mn-cs"/>
            </a:rPr>
            <a:t>Hospital</a:t>
          </a:r>
          <a:r>
            <a:rPr lang="en-US" sz="1500" kern="1200" dirty="0">
              <a:solidFill>
                <a:srgbClr val="203864"/>
              </a:solidFill>
            </a:rPr>
            <a:t> Systems</a:t>
          </a:r>
        </a:p>
      </dsp:txBody>
      <dsp:txXfrm>
        <a:off x="3762448" y="946934"/>
        <a:ext cx="954137" cy="597560"/>
      </dsp:txXfrm>
    </dsp:sp>
    <dsp:sp modelId="{F3ACE63F-AEA6-4006-AE69-8A0DF2086B8B}">
      <dsp:nvSpPr>
        <dsp:cNvPr id="0" name=""/>
        <dsp:cNvSpPr/>
      </dsp:nvSpPr>
      <dsp:spPr>
        <a:xfrm>
          <a:off x="1657085" y="331124"/>
          <a:ext cx="2647213" cy="2647213"/>
        </a:xfrm>
        <a:custGeom>
          <a:avLst/>
          <a:gdLst/>
          <a:ahLst/>
          <a:cxnLst/>
          <a:rect l="0" t="0" r="0" b="0"/>
          <a:pathLst>
            <a:path>
              <a:moveTo>
                <a:pt x="2645390" y="1254160"/>
              </a:moveTo>
              <a:arcTo wR="1323606" hR="1323606" stAng="21419547" swAng="2197063"/>
            </a:path>
          </a:pathLst>
        </a:custGeom>
        <a:noFill/>
        <a:ln w="6350" cap="flat" cmpd="sng" algn="ctr">
          <a:solidFill>
            <a:srgbClr val="80AC5E"/>
          </a:solidFill>
          <a:prstDash val="solid"/>
          <a:miter lim="800000"/>
        </a:ln>
        <a:effectLst/>
      </dsp:spPr>
      <dsp:style>
        <a:lnRef idx="1">
          <a:scrgbClr r="0" g="0" b="0"/>
        </a:lnRef>
        <a:fillRef idx="0">
          <a:scrgbClr r="0" g="0" b="0"/>
        </a:fillRef>
        <a:effectRef idx="0">
          <a:scrgbClr r="0" g="0" b="0"/>
        </a:effectRef>
        <a:fontRef idx="minor"/>
      </dsp:style>
    </dsp:sp>
    <dsp:sp modelId="{C8803954-D93E-42F7-89F6-FF9CDCF28E09}">
      <dsp:nvSpPr>
        <dsp:cNvPr id="0" name=""/>
        <dsp:cNvSpPr/>
      </dsp:nvSpPr>
      <dsp:spPr>
        <a:xfrm>
          <a:off x="3249293" y="2394444"/>
          <a:ext cx="1018791" cy="662214"/>
        </a:xfrm>
        <a:prstGeom prst="roundRect">
          <a:avLst/>
        </a:prstGeom>
        <a:solidFill>
          <a:schemeClr val="bg1"/>
        </a:solidFill>
        <a:ln w="12700" cap="flat" cmpd="sng" algn="ctr">
          <a:solidFill>
            <a:srgbClr val="B8D23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203864"/>
              </a:solidFill>
              <a:latin typeface="Calibri" panose="020F0502020204030204"/>
              <a:ea typeface="+mn-ea"/>
              <a:cs typeface="+mn-cs"/>
            </a:rPr>
            <a:t>Public</a:t>
          </a:r>
          <a:r>
            <a:rPr lang="en-US" sz="1200" kern="1200" dirty="0">
              <a:solidFill>
                <a:srgbClr val="203864"/>
              </a:solidFill>
            </a:rPr>
            <a:t> Health Departments</a:t>
          </a:r>
        </a:p>
      </dsp:txBody>
      <dsp:txXfrm>
        <a:off x="3281620" y="2426771"/>
        <a:ext cx="954137" cy="597560"/>
      </dsp:txXfrm>
    </dsp:sp>
    <dsp:sp modelId="{7C499BB4-172C-48E2-A65B-F679556BFE64}">
      <dsp:nvSpPr>
        <dsp:cNvPr id="0" name=""/>
        <dsp:cNvSpPr/>
      </dsp:nvSpPr>
      <dsp:spPr>
        <a:xfrm>
          <a:off x="1657085" y="331124"/>
          <a:ext cx="2647213" cy="2647213"/>
        </a:xfrm>
        <a:custGeom>
          <a:avLst/>
          <a:gdLst/>
          <a:ahLst/>
          <a:cxnLst/>
          <a:rect l="0" t="0" r="0" b="0"/>
          <a:pathLst>
            <a:path>
              <a:moveTo>
                <a:pt x="1586945" y="2620752"/>
              </a:moveTo>
              <a:arcTo wR="1323606" hR="1323606" stAng="4711448" swAng="1377104"/>
            </a:path>
          </a:pathLst>
        </a:custGeom>
        <a:noFill/>
        <a:ln w="6350" cap="flat" cmpd="sng" algn="ctr">
          <a:solidFill>
            <a:srgbClr val="80AC5E"/>
          </a:solidFill>
          <a:prstDash val="solid"/>
          <a:miter lim="800000"/>
        </a:ln>
        <a:effectLst/>
      </dsp:spPr>
      <dsp:style>
        <a:lnRef idx="1">
          <a:scrgbClr r="0" g="0" b="0"/>
        </a:lnRef>
        <a:fillRef idx="0">
          <a:scrgbClr r="0" g="0" b="0"/>
        </a:fillRef>
        <a:effectRef idx="0">
          <a:scrgbClr r="0" g="0" b="0"/>
        </a:effectRef>
        <a:fontRef idx="minor"/>
      </dsp:style>
    </dsp:sp>
    <dsp:sp modelId="{BFD225A6-9BBE-42BB-BEF2-DBFE4E06D47D}">
      <dsp:nvSpPr>
        <dsp:cNvPr id="0" name=""/>
        <dsp:cNvSpPr/>
      </dsp:nvSpPr>
      <dsp:spPr>
        <a:xfrm>
          <a:off x="1693300" y="2394444"/>
          <a:ext cx="1018791" cy="662214"/>
        </a:xfrm>
        <a:prstGeom prst="roundRect">
          <a:avLst/>
        </a:prstGeom>
        <a:solidFill>
          <a:schemeClr val="bg1"/>
        </a:solidFill>
        <a:ln w="12700" cap="flat" cmpd="sng" algn="ctr">
          <a:solidFill>
            <a:srgbClr val="B8D23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203864"/>
              </a:solidFill>
            </a:rPr>
            <a:t>Academic </a:t>
          </a:r>
          <a:r>
            <a:rPr lang="en-US" sz="1500" kern="1200" dirty="0">
              <a:solidFill>
                <a:srgbClr val="203864"/>
              </a:solidFill>
              <a:latin typeface="Calibri" panose="020F0502020204030204"/>
              <a:ea typeface="+mn-ea"/>
              <a:cs typeface="+mn-cs"/>
            </a:rPr>
            <a:t>Institutions</a:t>
          </a:r>
        </a:p>
      </dsp:txBody>
      <dsp:txXfrm>
        <a:off x="1725627" y="2426771"/>
        <a:ext cx="954137" cy="597560"/>
      </dsp:txXfrm>
    </dsp:sp>
    <dsp:sp modelId="{DD1D02D4-81FD-4364-9A19-C8B4403687E9}">
      <dsp:nvSpPr>
        <dsp:cNvPr id="0" name=""/>
        <dsp:cNvSpPr/>
      </dsp:nvSpPr>
      <dsp:spPr>
        <a:xfrm>
          <a:off x="1657085" y="331124"/>
          <a:ext cx="2647213" cy="2647213"/>
        </a:xfrm>
        <a:custGeom>
          <a:avLst/>
          <a:gdLst/>
          <a:ahLst/>
          <a:cxnLst/>
          <a:rect l="0" t="0" r="0" b="0"/>
          <a:pathLst>
            <a:path>
              <a:moveTo>
                <a:pt x="221276" y="2056275"/>
              </a:moveTo>
              <a:arcTo wR="1323606" hR="1323606" stAng="8783389" swAng="2197063"/>
            </a:path>
          </a:pathLst>
        </a:custGeom>
        <a:noFill/>
        <a:ln w="6350" cap="flat" cmpd="sng" algn="ctr">
          <a:solidFill>
            <a:srgbClr val="80AC5E"/>
          </a:solidFill>
          <a:prstDash val="solid"/>
          <a:miter lim="800000"/>
        </a:ln>
        <a:effectLst/>
      </dsp:spPr>
      <dsp:style>
        <a:lnRef idx="1">
          <a:scrgbClr r="0" g="0" b="0"/>
        </a:lnRef>
        <a:fillRef idx="0">
          <a:scrgbClr r="0" g="0" b="0"/>
        </a:fillRef>
        <a:effectRef idx="0">
          <a:scrgbClr r="0" g="0" b="0"/>
        </a:effectRef>
        <a:fontRef idx="minor"/>
      </dsp:style>
    </dsp:sp>
    <dsp:sp modelId="{A341C5C3-56D5-4592-BE6A-BF6959410422}">
      <dsp:nvSpPr>
        <dsp:cNvPr id="0" name=""/>
        <dsp:cNvSpPr/>
      </dsp:nvSpPr>
      <dsp:spPr>
        <a:xfrm>
          <a:off x="1212471" y="914607"/>
          <a:ext cx="1018791" cy="662214"/>
        </a:xfrm>
        <a:prstGeom prst="roundRect">
          <a:avLst/>
        </a:prstGeom>
        <a:solidFill>
          <a:schemeClr val="bg1"/>
        </a:solidFill>
        <a:ln w="12700" cap="flat" cmpd="sng" algn="ctr">
          <a:solidFill>
            <a:srgbClr val="B8D23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203864"/>
              </a:solidFill>
            </a:rPr>
            <a:t>Other Safety-Net Orgs</a:t>
          </a:r>
        </a:p>
      </dsp:txBody>
      <dsp:txXfrm>
        <a:off x="1244798" y="946934"/>
        <a:ext cx="954137" cy="597560"/>
      </dsp:txXfrm>
    </dsp:sp>
    <dsp:sp modelId="{E3ADCF99-BE47-40D1-877E-BB85179FA7D0}">
      <dsp:nvSpPr>
        <dsp:cNvPr id="0" name=""/>
        <dsp:cNvSpPr/>
      </dsp:nvSpPr>
      <dsp:spPr>
        <a:xfrm>
          <a:off x="1657085" y="331124"/>
          <a:ext cx="2647213" cy="2647213"/>
        </a:xfrm>
        <a:custGeom>
          <a:avLst/>
          <a:gdLst/>
          <a:ahLst/>
          <a:cxnLst/>
          <a:rect l="0" t="0" r="0" b="0"/>
          <a:pathLst>
            <a:path>
              <a:moveTo>
                <a:pt x="230536" y="577194"/>
              </a:moveTo>
              <a:arcTo wR="1323606" hR="1323606" stAng="12859653" swAng="1962527"/>
            </a:path>
          </a:pathLst>
        </a:custGeom>
        <a:noFill/>
        <a:ln w="6350" cap="flat" cmpd="sng" algn="ctr">
          <a:solidFill>
            <a:srgbClr val="80AC5E"/>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DED19-8DD1-40C5-A21C-8D5B8700892C}">
      <dsp:nvSpPr>
        <dsp:cNvPr id="0" name=""/>
        <dsp:cNvSpPr/>
      </dsp:nvSpPr>
      <dsp:spPr>
        <a:xfrm>
          <a:off x="2655" y="1770716"/>
          <a:ext cx="2363797" cy="945519"/>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Associations/</a:t>
          </a:r>
        </a:p>
        <a:p>
          <a:pPr marL="0" lvl="0" indent="0" algn="ctr" defTabSz="800100">
            <a:lnSpc>
              <a:spcPct val="90000"/>
            </a:lnSpc>
            <a:spcBef>
              <a:spcPct val="0"/>
            </a:spcBef>
            <a:spcAft>
              <a:spcPct val="35000"/>
            </a:spcAft>
            <a:buNone/>
          </a:pPr>
          <a:r>
            <a:rPr lang="en-US" sz="1800" kern="1200" dirty="0"/>
            <a:t>Collaboratives</a:t>
          </a:r>
        </a:p>
      </dsp:txBody>
      <dsp:txXfrm>
        <a:off x="475415" y="1770716"/>
        <a:ext cx="1418278" cy="945519"/>
      </dsp:txXfrm>
    </dsp:sp>
    <dsp:sp modelId="{3BF842B5-78DE-4827-A317-E026901EE18B}">
      <dsp:nvSpPr>
        <dsp:cNvPr id="0" name=""/>
        <dsp:cNvSpPr/>
      </dsp:nvSpPr>
      <dsp:spPr>
        <a:xfrm>
          <a:off x="2130074" y="1770716"/>
          <a:ext cx="2363797" cy="945519"/>
        </a:xfrm>
        <a:prstGeom prst="chevron">
          <a:avLst/>
        </a:prstGeom>
        <a:solidFill>
          <a:schemeClr val="accent4">
            <a:hueOff val="2450223"/>
            <a:satOff val="-10194"/>
            <a:lumOff val="24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Local CHW Employers</a:t>
          </a:r>
        </a:p>
      </dsp:txBody>
      <dsp:txXfrm>
        <a:off x="2602834" y="1770716"/>
        <a:ext cx="1418278" cy="945519"/>
      </dsp:txXfrm>
    </dsp:sp>
    <dsp:sp modelId="{126C73FB-148C-4088-BBBD-B896E9BDA891}">
      <dsp:nvSpPr>
        <dsp:cNvPr id="0" name=""/>
        <dsp:cNvSpPr/>
      </dsp:nvSpPr>
      <dsp:spPr>
        <a:xfrm>
          <a:off x="4257492" y="1770716"/>
          <a:ext cx="2363797" cy="945519"/>
        </a:xfrm>
        <a:prstGeom prst="chevron">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CHWs</a:t>
          </a:r>
        </a:p>
      </dsp:txBody>
      <dsp:txXfrm>
        <a:off x="4730252" y="1770716"/>
        <a:ext cx="1418278" cy="945519"/>
      </dsp:txXfrm>
    </dsp:sp>
    <dsp:sp modelId="{A07F4B3F-8B24-48F0-B926-2D7063AB9CCF}">
      <dsp:nvSpPr>
        <dsp:cNvPr id="0" name=""/>
        <dsp:cNvSpPr/>
      </dsp:nvSpPr>
      <dsp:spPr>
        <a:xfrm>
          <a:off x="6384910" y="1770716"/>
          <a:ext cx="2363797" cy="945519"/>
        </a:xfrm>
        <a:prstGeom prst="chevron">
          <a:avLst/>
        </a:prstGeom>
        <a:solidFill>
          <a:schemeClr val="accent4">
            <a:hueOff val="7350668"/>
            <a:satOff val="-30583"/>
            <a:lumOff val="72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Managed Care Organizations</a:t>
          </a:r>
        </a:p>
      </dsp:txBody>
      <dsp:txXfrm>
        <a:off x="6857670" y="1770716"/>
        <a:ext cx="1418278" cy="945519"/>
      </dsp:txXfrm>
    </dsp:sp>
    <dsp:sp modelId="{F0B05959-A538-4429-8AA7-369AEBDC00CA}">
      <dsp:nvSpPr>
        <dsp:cNvPr id="0" name=""/>
        <dsp:cNvSpPr/>
      </dsp:nvSpPr>
      <dsp:spPr>
        <a:xfrm>
          <a:off x="8512328" y="1770716"/>
          <a:ext cx="2363797" cy="945519"/>
        </a:xfrm>
        <a:prstGeom prst="chevron">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State Departments</a:t>
          </a:r>
        </a:p>
      </dsp:txBody>
      <dsp:txXfrm>
        <a:off x="8985088" y="1770716"/>
        <a:ext cx="1418278" cy="9455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E509E-D89D-4E7B-A7DD-2EC11F03A813}">
      <dsp:nvSpPr>
        <dsp:cNvPr id="0" name=""/>
        <dsp:cNvSpPr/>
      </dsp:nvSpPr>
      <dsp:spPr>
        <a:xfrm>
          <a:off x="2610796" y="1273806"/>
          <a:ext cx="2815487" cy="3066084"/>
        </a:xfrm>
        <a:prstGeom prst="pie">
          <a:avLst>
            <a:gd name="adj1" fmla="val 16200000"/>
            <a:gd name="adj2" fmla="val 1928571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t>Criminal Justice</a:t>
          </a:r>
        </a:p>
      </dsp:txBody>
      <dsp:txXfrm>
        <a:off x="4046359" y="1565814"/>
        <a:ext cx="770907" cy="529264"/>
      </dsp:txXfrm>
    </dsp:sp>
    <dsp:sp modelId="{51BD0CB7-F121-425D-8C48-42FE169F730E}">
      <dsp:nvSpPr>
        <dsp:cNvPr id="0" name=""/>
        <dsp:cNvSpPr/>
      </dsp:nvSpPr>
      <dsp:spPr>
        <a:xfrm>
          <a:off x="2634917" y="1283684"/>
          <a:ext cx="2815487" cy="3066084"/>
        </a:xfrm>
        <a:prstGeom prst="pie">
          <a:avLst>
            <a:gd name="adj1" fmla="val 19285716"/>
            <a:gd name="adj2" fmla="val 77142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t>Domestic Violence</a:t>
          </a:r>
        </a:p>
      </dsp:txBody>
      <dsp:txXfrm>
        <a:off x="4562185" y="2378714"/>
        <a:ext cx="817831" cy="565765"/>
      </dsp:txXfrm>
    </dsp:sp>
    <dsp:sp modelId="{4F2134D7-4808-4F90-A10D-C21283DAFC31}">
      <dsp:nvSpPr>
        <dsp:cNvPr id="0" name=""/>
        <dsp:cNvSpPr/>
      </dsp:nvSpPr>
      <dsp:spPr>
        <a:xfrm>
          <a:off x="2634917" y="1283684"/>
          <a:ext cx="2815487" cy="3066084"/>
        </a:xfrm>
        <a:prstGeom prst="pie">
          <a:avLst>
            <a:gd name="adj1" fmla="val 771428"/>
            <a:gd name="adj2" fmla="val 385714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t>Substance Use</a:t>
          </a:r>
        </a:p>
      </dsp:txBody>
      <dsp:txXfrm>
        <a:off x="4444873" y="3108735"/>
        <a:ext cx="737389" cy="584016"/>
      </dsp:txXfrm>
    </dsp:sp>
    <dsp:sp modelId="{97D9275E-00C5-4D7B-8B5E-AA7111F3E44D}">
      <dsp:nvSpPr>
        <dsp:cNvPr id="0" name=""/>
        <dsp:cNvSpPr/>
      </dsp:nvSpPr>
      <dsp:spPr>
        <a:xfrm>
          <a:off x="2634917" y="1283684"/>
          <a:ext cx="2815487" cy="3066084"/>
        </a:xfrm>
        <a:prstGeom prst="pie">
          <a:avLst>
            <a:gd name="adj1" fmla="val 3857226"/>
            <a:gd name="adj2" fmla="val 694285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t>Grassroots Organizing</a:t>
          </a:r>
        </a:p>
      </dsp:txBody>
      <dsp:txXfrm>
        <a:off x="3665586" y="3692751"/>
        <a:ext cx="754148" cy="584016"/>
      </dsp:txXfrm>
    </dsp:sp>
    <dsp:sp modelId="{4CDA4152-66C8-4939-AF58-3BFFA62A40C0}">
      <dsp:nvSpPr>
        <dsp:cNvPr id="0" name=""/>
        <dsp:cNvSpPr/>
      </dsp:nvSpPr>
      <dsp:spPr>
        <a:xfrm>
          <a:off x="2634917" y="1283684"/>
          <a:ext cx="2815487" cy="3066084"/>
        </a:xfrm>
        <a:prstGeom prst="pie">
          <a:avLst>
            <a:gd name="adj1" fmla="val 6942858"/>
            <a:gd name="adj2" fmla="val 1002857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t>Advocacy</a:t>
          </a:r>
        </a:p>
      </dsp:txBody>
      <dsp:txXfrm>
        <a:off x="2903059" y="3108735"/>
        <a:ext cx="737389" cy="584016"/>
      </dsp:txXfrm>
    </dsp:sp>
    <dsp:sp modelId="{F6D83F92-0819-46E7-891A-17BDD9000FB1}">
      <dsp:nvSpPr>
        <dsp:cNvPr id="0" name=""/>
        <dsp:cNvSpPr/>
      </dsp:nvSpPr>
      <dsp:spPr>
        <a:xfrm>
          <a:off x="2634917" y="1283684"/>
          <a:ext cx="2815487" cy="3066084"/>
        </a:xfrm>
        <a:prstGeom prst="pie">
          <a:avLst>
            <a:gd name="adj1" fmla="val 10028574"/>
            <a:gd name="adj2" fmla="val 1311428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t>Employment</a:t>
          </a:r>
        </a:p>
      </dsp:txBody>
      <dsp:txXfrm>
        <a:off x="2705304" y="2378714"/>
        <a:ext cx="817831" cy="565765"/>
      </dsp:txXfrm>
    </dsp:sp>
    <dsp:sp modelId="{1935AE1F-D0BC-4A6F-A5F7-4FCD787F0157}">
      <dsp:nvSpPr>
        <dsp:cNvPr id="0" name=""/>
        <dsp:cNvSpPr/>
      </dsp:nvSpPr>
      <dsp:spPr>
        <a:xfrm>
          <a:off x="2634917" y="1283684"/>
          <a:ext cx="2815487" cy="3066084"/>
        </a:xfrm>
        <a:prstGeom prst="pie">
          <a:avLst>
            <a:gd name="adj1" fmla="val 13114284"/>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t>Health</a:t>
          </a:r>
        </a:p>
      </dsp:txBody>
      <dsp:txXfrm>
        <a:off x="3244939" y="1575692"/>
        <a:ext cx="770907" cy="5292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17C81-2174-48F5-B76F-1C064F0EA02B}">
      <dsp:nvSpPr>
        <dsp:cNvPr id="0" name=""/>
        <dsp:cNvSpPr/>
      </dsp:nvSpPr>
      <dsp:spPr>
        <a:xfrm>
          <a:off x="1449000" y="0"/>
          <a:ext cx="4759909" cy="4759909"/>
        </a:xfrm>
        <a:prstGeom prst="ellipse">
          <a:avLst/>
        </a:prstGeom>
        <a:gradFill rotWithShape="0">
          <a:gsLst>
            <a:gs pos="0">
              <a:schemeClr val="accent1">
                <a:shade val="80000"/>
                <a:hueOff val="0"/>
                <a:satOff val="0"/>
                <a:lumOff val="0"/>
                <a:alphaOff val="0"/>
                <a:lumMod val="110000"/>
                <a:satMod val="105000"/>
                <a:tint val="67000"/>
              </a:schemeClr>
            </a:gs>
            <a:gs pos="50000">
              <a:schemeClr val="accent1">
                <a:shade val="80000"/>
                <a:hueOff val="0"/>
                <a:satOff val="0"/>
                <a:lumOff val="0"/>
                <a:alphaOff val="0"/>
                <a:lumMod val="105000"/>
                <a:satMod val="103000"/>
                <a:tint val="73000"/>
              </a:schemeClr>
            </a:gs>
            <a:gs pos="100000">
              <a:schemeClr val="accent1">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Community</a:t>
          </a:r>
        </a:p>
      </dsp:txBody>
      <dsp:txXfrm>
        <a:off x="2997160" y="237995"/>
        <a:ext cx="1663588" cy="713986"/>
      </dsp:txXfrm>
    </dsp:sp>
    <dsp:sp modelId="{DDEBE022-1223-482B-81FC-1BEDEE5C1CE7}">
      <dsp:nvSpPr>
        <dsp:cNvPr id="0" name=""/>
        <dsp:cNvSpPr/>
      </dsp:nvSpPr>
      <dsp:spPr>
        <a:xfrm>
          <a:off x="2043989" y="971497"/>
          <a:ext cx="3569931" cy="3569931"/>
        </a:xfrm>
        <a:prstGeom prst="ellipse">
          <a:avLst/>
        </a:prstGeom>
        <a:gradFill rotWithShape="0">
          <a:gsLst>
            <a:gs pos="0">
              <a:schemeClr val="accent1">
                <a:shade val="80000"/>
                <a:hueOff val="174641"/>
                <a:satOff val="-3128"/>
                <a:lumOff val="13293"/>
                <a:alphaOff val="0"/>
                <a:lumMod val="110000"/>
                <a:satMod val="105000"/>
                <a:tint val="67000"/>
              </a:schemeClr>
            </a:gs>
            <a:gs pos="50000">
              <a:schemeClr val="accent1">
                <a:shade val="80000"/>
                <a:hueOff val="174641"/>
                <a:satOff val="-3128"/>
                <a:lumOff val="13293"/>
                <a:alphaOff val="0"/>
                <a:lumMod val="105000"/>
                <a:satMod val="103000"/>
                <a:tint val="73000"/>
              </a:schemeClr>
            </a:gs>
            <a:gs pos="100000">
              <a:schemeClr val="accent1">
                <a:shade val="80000"/>
                <a:hueOff val="174641"/>
                <a:satOff val="-3128"/>
                <a:lumOff val="1329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CHW Coalition</a:t>
          </a:r>
        </a:p>
      </dsp:txBody>
      <dsp:txXfrm>
        <a:off x="2997160" y="1194618"/>
        <a:ext cx="1663588" cy="669362"/>
      </dsp:txXfrm>
    </dsp:sp>
    <dsp:sp modelId="{8D728723-ACDC-4160-805A-55AB8CBF2311}">
      <dsp:nvSpPr>
        <dsp:cNvPr id="0" name=""/>
        <dsp:cNvSpPr/>
      </dsp:nvSpPr>
      <dsp:spPr>
        <a:xfrm>
          <a:off x="3037001" y="2272594"/>
          <a:ext cx="1583907" cy="1659589"/>
        </a:xfrm>
        <a:prstGeom prst="ellipse">
          <a:avLst/>
        </a:prstGeom>
        <a:gradFill rotWithShape="0">
          <a:gsLst>
            <a:gs pos="0">
              <a:schemeClr val="accent1">
                <a:shade val="80000"/>
                <a:hueOff val="349283"/>
                <a:satOff val="-6256"/>
                <a:lumOff val="26585"/>
                <a:alphaOff val="0"/>
                <a:lumMod val="110000"/>
                <a:satMod val="105000"/>
                <a:tint val="67000"/>
              </a:schemeClr>
            </a:gs>
            <a:gs pos="50000">
              <a:schemeClr val="accent1">
                <a:shade val="80000"/>
                <a:hueOff val="349283"/>
                <a:satOff val="-6256"/>
                <a:lumOff val="26585"/>
                <a:alphaOff val="0"/>
                <a:lumMod val="105000"/>
                <a:satMod val="103000"/>
                <a:tint val="73000"/>
              </a:schemeClr>
            </a:gs>
            <a:gs pos="100000">
              <a:schemeClr val="accent1">
                <a:shade val="80000"/>
                <a:hueOff val="349283"/>
                <a:satOff val="-6256"/>
                <a:lumOff val="2658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Board of Leaders</a:t>
          </a:r>
        </a:p>
      </dsp:txBody>
      <dsp:txXfrm>
        <a:off x="3268959" y="2687492"/>
        <a:ext cx="1119991" cy="829794"/>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11522F-CBB6-48FA-B4EE-BC5C8AAC6EA7}" type="datetimeFigureOut">
              <a:rPr lang="en-US" smtClean="0"/>
              <a:t>1/18/2019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49C050-6465-4976-9B3C-54D38C64AE82}" type="slidenum">
              <a:rPr lang="en-US" smtClean="0"/>
              <a:t>‹#›</a:t>
            </a:fld>
            <a:endParaRPr lang="en-US"/>
          </a:p>
        </p:txBody>
      </p:sp>
    </p:spTree>
    <p:extLst>
      <p:ext uri="{BB962C8B-B14F-4D97-AF65-F5344CB8AC3E}">
        <p14:creationId xmlns:p14="http://schemas.microsoft.com/office/powerpoint/2010/main" val="2407149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49C050-6465-4976-9B3C-54D38C64AE82}" type="slidenum">
              <a:rPr lang="en-US" smtClean="0"/>
              <a:t>1</a:t>
            </a:fld>
            <a:endParaRPr lang="en-US"/>
          </a:p>
        </p:txBody>
      </p:sp>
    </p:spTree>
    <p:extLst>
      <p:ext uri="{BB962C8B-B14F-4D97-AF65-F5344CB8AC3E}">
        <p14:creationId xmlns:p14="http://schemas.microsoft.com/office/powerpoint/2010/main" val="4234682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WHY from Community (Ryan):</a:t>
            </a:r>
          </a:p>
          <a:p>
            <a:pPr marL="171450" indent="-171450">
              <a:buFont typeface="Arial" panose="020B0604020202020204" pitchFamily="34" charset="0"/>
              <a:buChar char="•"/>
            </a:pPr>
            <a:r>
              <a:rPr lang="en-US" dirty="0"/>
              <a:t>Appeal to the passion</a:t>
            </a:r>
          </a:p>
          <a:p>
            <a:pPr marL="171450" indent="-171450">
              <a:buFont typeface="Arial" panose="020B0604020202020204" pitchFamily="34" charset="0"/>
              <a:buChar char="•"/>
            </a:pPr>
            <a:r>
              <a:rPr lang="en-US" dirty="0"/>
              <a:t>Why are we doing what we’re doing</a:t>
            </a:r>
          </a:p>
          <a:p>
            <a:pPr marL="171450" indent="-171450">
              <a:buFont typeface="Arial" panose="020B0604020202020204" pitchFamily="34" charset="0"/>
              <a:buChar char="•"/>
            </a:pPr>
            <a:r>
              <a:rPr lang="en-US" dirty="0"/>
              <a:t>Leadership approach</a:t>
            </a:r>
          </a:p>
        </p:txBody>
      </p:sp>
      <p:sp>
        <p:nvSpPr>
          <p:cNvPr id="4" name="Slide Number Placeholder 3"/>
          <p:cNvSpPr>
            <a:spLocks noGrp="1"/>
          </p:cNvSpPr>
          <p:nvPr>
            <p:ph type="sldNum" sz="quarter" idx="10"/>
          </p:nvPr>
        </p:nvSpPr>
        <p:spPr/>
        <p:txBody>
          <a:bodyPr/>
          <a:lstStyle/>
          <a:p>
            <a:fld id="{3749C050-6465-4976-9B3C-54D38C64AE82}" type="slidenum">
              <a:rPr lang="en-US" smtClean="0"/>
              <a:t>2</a:t>
            </a:fld>
            <a:endParaRPr lang="en-US"/>
          </a:p>
        </p:txBody>
      </p:sp>
    </p:spTree>
    <p:extLst>
      <p:ext uri="{BB962C8B-B14F-4D97-AF65-F5344CB8AC3E}">
        <p14:creationId xmlns:p14="http://schemas.microsoft.com/office/powerpoint/2010/main" val="1008042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WHY from institutions (Jess):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Overview of IHN structure, purpose, and key priorities (convening, aligning functions)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Why CHWs? What did we see in helping to support them?</a:t>
            </a:r>
          </a:p>
        </p:txBody>
      </p:sp>
      <p:sp>
        <p:nvSpPr>
          <p:cNvPr id="4" name="Slide Number Placeholder 3"/>
          <p:cNvSpPr>
            <a:spLocks noGrp="1"/>
          </p:cNvSpPr>
          <p:nvPr>
            <p:ph type="sldNum" sz="quarter" idx="10"/>
          </p:nvPr>
        </p:nvSpPr>
        <p:spPr/>
        <p:txBody>
          <a:bodyPr/>
          <a:lstStyle/>
          <a:p>
            <a:fld id="{3749C050-6465-4976-9B3C-54D38C64AE82}" type="slidenum">
              <a:rPr lang="en-US" smtClean="0"/>
              <a:t>3</a:t>
            </a:fld>
            <a:endParaRPr lang="en-US"/>
          </a:p>
        </p:txBody>
      </p:sp>
    </p:spTree>
    <p:extLst>
      <p:ext uri="{BB962C8B-B14F-4D97-AF65-F5344CB8AC3E}">
        <p14:creationId xmlns:p14="http://schemas.microsoft.com/office/powerpoint/2010/main" val="299492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WHAT/HOW from IHN (Jess):</a:t>
            </a:r>
          </a:p>
          <a:p>
            <a:pPr marL="171450" indent="-171450">
              <a:buFont typeface="Arial" panose="020B0604020202020204" pitchFamily="34" charset="0"/>
              <a:buChar char="•"/>
            </a:pPr>
            <a:r>
              <a:rPr lang="en-US" dirty="0"/>
              <a:t>Key approaches (e.g. CHWs lead, not follow; partners as supportive allies, solutions focus)</a:t>
            </a:r>
          </a:p>
          <a:p>
            <a:pPr marL="171450" indent="-171450">
              <a:buFont typeface="Arial" panose="020B0604020202020204" pitchFamily="34" charset="0"/>
              <a:buChar char="•"/>
            </a:pPr>
            <a:r>
              <a:rPr lang="en-US" dirty="0"/>
              <a:t>Describe building partnerships regionally, state, and payers</a:t>
            </a:r>
          </a:p>
          <a:p>
            <a:pPr marL="171450" indent="-171450">
              <a:buFont typeface="Arial" panose="020B0604020202020204" pitchFamily="34" charset="0"/>
              <a:buChar char="•"/>
            </a:pPr>
            <a:r>
              <a:rPr lang="en-US" dirty="0"/>
              <a:t>Share process for forming the MO Sustainability Collaborative</a:t>
            </a:r>
          </a:p>
          <a:p>
            <a:pPr marL="171450" indent="-171450">
              <a:buFont typeface="Arial" panose="020B0604020202020204" pitchFamily="34" charset="0"/>
              <a:buChar char="•"/>
            </a:pPr>
            <a:r>
              <a:rPr lang="en-US" dirty="0"/>
              <a:t>Opportunities/challenges</a:t>
            </a:r>
          </a:p>
          <a:p>
            <a:endParaRPr lang="en-US" dirty="0"/>
          </a:p>
        </p:txBody>
      </p:sp>
      <p:sp>
        <p:nvSpPr>
          <p:cNvPr id="4" name="Slide Number Placeholder 3"/>
          <p:cNvSpPr>
            <a:spLocks noGrp="1"/>
          </p:cNvSpPr>
          <p:nvPr>
            <p:ph type="sldNum" sz="quarter" idx="10"/>
          </p:nvPr>
        </p:nvSpPr>
        <p:spPr/>
        <p:txBody>
          <a:bodyPr/>
          <a:lstStyle/>
          <a:p>
            <a:fld id="{3749C050-6465-4976-9B3C-54D38C64AE82}" type="slidenum">
              <a:rPr lang="en-US" smtClean="0"/>
              <a:t>4</a:t>
            </a:fld>
            <a:endParaRPr lang="en-US"/>
          </a:p>
        </p:txBody>
      </p:sp>
    </p:spTree>
    <p:extLst>
      <p:ext uri="{BB962C8B-B14F-4D97-AF65-F5344CB8AC3E}">
        <p14:creationId xmlns:p14="http://schemas.microsoft.com/office/powerpoint/2010/main" val="1046748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3749C050-6465-4976-9B3C-54D38C64AE82}" type="slidenum">
              <a:rPr lang="en-US" smtClean="0"/>
              <a:t>5</a:t>
            </a:fld>
            <a:endParaRPr lang="en-US"/>
          </a:p>
        </p:txBody>
      </p:sp>
    </p:spTree>
    <p:extLst>
      <p:ext uri="{BB962C8B-B14F-4D97-AF65-F5344CB8AC3E}">
        <p14:creationId xmlns:p14="http://schemas.microsoft.com/office/powerpoint/2010/main" val="1235721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WHAT/HOW from the CHWs (Ryan):</a:t>
            </a:r>
          </a:p>
          <a:p>
            <a:pPr marL="171450" indent="-171450">
              <a:buFont typeface="Arial" panose="020B0604020202020204" pitchFamily="34" charset="0"/>
              <a:buChar char="•"/>
            </a:pPr>
            <a:r>
              <a:rPr lang="en-US" dirty="0"/>
              <a:t>Key approaches to building to coalition (e.g. leadership dev, elevating community into planning)</a:t>
            </a:r>
          </a:p>
          <a:p>
            <a:pPr marL="171450" indent="-171450">
              <a:buFont typeface="Arial" panose="020B0604020202020204" pitchFamily="34" charset="0"/>
              <a:buChar char="•"/>
            </a:pPr>
            <a:r>
              <a:rPr lang="en-US" dirty="0"/>
              <a:t>Describe purpose of the BOL and how it was formed</a:t>
            </a:r>
          </a:p>
          <a:p>
            <a:pPr marL="171450" indent="-171450">
              <a:buFont typeface="Arial" panose="020B0604020202020204" pitchFamily="34" charset="0"/>
              <a:buChar char="•"/>
            </a:pPr>
            <a:r>
              <a:rPr lang="en-US" dirty="0"/>
              <a:t>Describe function of the Coalition</a:t>
            </a:r>
          </a:p>
          <a:p>
            <a:pPr marL="171450" indent="-171450">
              <a:buFont typeface="Arial" panose="020B0604020202020204" pitchFamily="34" charset="0"/>
              <a:buChar char="•"/>
            </a:pPr>
            <a:r>
              <a:rPr lang="en-US" dirty="0"/>
              <a:t>Opportunities/challenges</a:t>
            </a:r>
          </a:p>
          <a:p>
            <a:pPr marL="171450" indent="-171450">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749C050-6465-4976-9B3C-54D38C64AE82}" type="slidenum">
              <a:rPr lang="en-US" smtClean="0"/>
              <a:t>6</a:t>
            </a:fld>
            <a:endParaRPr lang="en-US"/>
          </a:p>
        </p:txBody>
      </p:sp>
    </p:spTree>
    <p:extLst>
      <p:ext uri="{BB962C8B-B14F-4D97-AF65-F5344CB8AC3E}">
        <p14:creationId xmlns:p14="http://schemas.microsoft.com/office/powerpoint/2010/main" val="636667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Ryan – final thoughts and close with the video</a:t>
            </a:r>
          </a:p>
        </p:txBody>
      </p:sp>
      <p:sp>
        <p:nvSpPr>
          <p:cNvPr id="4" name="Slide Number Placeholder 3"/>
          <p:cNvSpPr>
            <a:spLocks noGrp="1"/>
          </p:cNvSpPr>
          <p:nvPr>
            <p:ph type="sldNum" sz="quarter" idx="10"/>
          </p:nvPr>
        </p:nvSpPr>
        <p:spPr/>
        <p:txBody>
          <a:bodyPr/>
          <a:lstStyle/>
          <a:p>
            <a:fld id="{3749C050-6465-4976-9B3C-54D38C64AE82}" type="slidenum">
              <a:rPr lang="en-US" smtClean="0"/>
              <a:t>7</a:t>
            </a:fld>
            <a:endParaRPr lang="en-US"/>
          </a:p>
        </p:txBody>
      </p:sp>
    </p:spTree>
    <p:extLst>
      <p:ext uri="{BB962C8B-B14F-4D97-AF65-F5344CB8AC3E}">
        <p14:creationId xmlns:p14="http://schemas.microsoft.com/office/powerpoint/2010/main" val="25989979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AFE0C-B692-4022-B0AF-BF0BBAF63E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71ED68-83BA-41DF-9A67-6A04B71CC6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C03DA1-9EA1-4B89-AF37-9AE034E7B2A0}"/>
              </a:ext>
            </a:extLst>
          </p:cNvPr>
          <p:cNvSpPr>
            <a:spLocks noGrp="1"/>
          </p:cNvSpPr>
          <p:nvPr>
            <p:ph type="dt" sz="half" idx="10"/>
          </p:nvPr>
        </p:nvSpPr>
        <p:spPr/>
        <p:txBody>
          <a:bodyPr/>
          <a:lstStyle/>
          <a:p>
            <a:fld id="{F277D0AE-58FB-41E2-B512-B15282522FE3}" type="datetime1">
              <a:rPr lang="en-US" smtClean="0"/>
              <a:t>1/18/2019</a:t>
            </a:fld>
            <a:endParaRPr lang="en-US"/>
          </a:p>
        </p:txBody>
      </p:sp>
      <p:sp>
        <p:nvSpPr>
          <p:cNvPr id="5" name="Footer Placeholder 4">
            <a:extLst>
              <a:ext uri="{FF2B5EF4-FFF2-40B4-BE49-F238E27FC236}">
                <a16:creationId xmlns:a16="http://schemas.microsoft.com/office/drawing/2014/main" id="{9D4BB7EE-5A34-4865-984F-7A7228AB1B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992AA4-34AD-4220-AC69-C614D266D0FD}"/>
              </a:ext>
            </a:extLst>
          </p:cNvPr>
          <p:cNvSpPr>
            <a:spLocks noGrp="1"/>
          </p:cNvSpPr>
          <p:nvPr>
            <p:ph type="sldNum" sz="quarter" idx="12"/>
          </p:nvPr>
        </p:nvSpPr>
        <p:spPr/>
        <p:txBody>
          <a:bodyPr/>
          <a:lstStyle/>
          <a:p>
            <a:fld id="{0C8778B7-EED7-47AA-A5E1-74399CDD8E4A}" type="slidenum">
              <a:rPr lang="en-US" smtClean="0"/>
              <a:t>‹#›</a:t>
            </a:fld>
            <a:endParaRPr lang="en-US"/>
          </a:p>
        </p:txBody>
      </p:sp>
      <p:sp>
        <p:nvSpPr>
          <p:cNvPr id="7" name="Rectangle 6">
            <a:extLst>
              <a:ext uri="{FF2B5EF4-FFF2-40B4-BE49-F238E27FC236}">
                <a16:creationId xmlns:a16="http://schemas.microsoft.com/office/drawing/2014/main" id="{31C3210D-D376-43DA-899C-737CE86FFFE3}"/>
              </a:ext>
            </a:extLst>
          </p:cNvPr>
          <p:cNvSpPr/>
          <p:nvPr userDrawn="1"/>
        </p:nvSpPr>
        <p:spPr>
          <a:xfrm>
            <a:off x="170514" y="140677"/>
            <a:ext cx="11850974" cy="6576646"/>
          </a:xfrm>
          <a:prstGeom prst="rect">
            <a:avLst/>
          </a:prstGeom>
          <a:noFill/>
          <a:ln w="57150">
            <a:solidFill>
              <a:srgbClr val="B8D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E331091-BDEA-42AC-894C-3C5503F55887}"/>
              </a:ext>
            </a:extLst>
          </p:cNvPr>
          <p:cNvPicPr>
            <a:picLocks noChangeAspect="1"/>
          </p:cNvPicPr>
          <p:nvPr userDrawn="1"/>
        </p:nvPicPr>
        <p:blipFill>
          <a:blip r:embed="rId2">
            <a:clrChange>
              <a:clrFrom>
                <a:srgbClr val="FEFCFD"/>
              </a:clrFrom>
              <a:clrTo>
                <a:srgbClr val="FEFCFD">
                  <a:alpha val="0"/>
                </a:srgbClr>
              </a:clrTo>
            </a:clrChange>
            <a:extLst>
              <a:ext uri="{28A0092B-C50C-407E-A947-70E740481C1C}">
                <a14:useLocalDpi xmlns:a14="http://schemas.microsoft.com/office/drawing/2010/main" val="0"/>
              </a:ext>
            </a:extLst>
          </a:blip>
          <a:stretch>
            <a:fillRect/>
          </a:stretch>
        </p:blipFill>
        <p:spPr>
          <a:xfrm>
            <a:off x="5363951" y="140677"/>
            <a:ext cx="1463040" cy="1463040"/>
          </a:xfrm>
          <a:prstGeom prst="rect">
            <a:avLst/>
          </a:prstGeom>
        </p:spPr>
      </p:pic>
      <p:sp>
        <p:nvSpPr>
          <p:cNvPr id="11" name="TextBox 10">
            <a:extLst>
              <a:ext uri="{FF2B5EF4-FFF2-40B4-BE49-F238E27FC236}">
                <a16:creationId xmlns:a16="http://schemas.microsoft.com/office/drawing/2014/main" id="{27947B0E-C591-497C-9580-D723EAE1B3DA}"/>
              </a:ext>
            </a:extLst>
          </p:cNvPr>
          <p:cNvSpPr txBox="1"/>
          <p:nvPr userDrawn="1"/>
        </p:nvSpPr>
        <p:spPr>
          <a:xfrm>
            <a:off x="5625696" y="5775545"/>
            <a:ext cx="6195646" cy="646331"/>
          </a:xfrm>
          <a:prstGeom prst="rect">
            <a:avLst/>
          </a:prstGeom>
          <a:noFill/>
        </p:spPr>
        <p:txBody>
          <a:bodyPr wrap="square" rtlCol="0">
            <a:spAutoFit/>
          </a:bodyPr>
          <a:lstStyle/>
          <a:p>
            <a:pPr algn="r"/>
            <a:r>
              <a:rPr lang="en-US" sz="1200" i="1" dirty="0">
                <a:solidFill>
                  <a:srgbClr val="B8D23C"/>
                </a:solidFill>
                <a:latin typeface="Segoe UI Semibold" panose="020B0702040204020203" pitchFamily="34" charset="0"/>
              </a:rPr>
              <a:t>The St. Louis Integrated Health Network, through collaboration and partnership, will strive for quality, accessible and affordable healthcare services for all residents of Metropolitan St. Louis, with an emphasis on the medically underserved.</a:t>
            </a:r>
          </a:p>
        </p:txBody>
      </p:sp>
    </p:spTree>
    <p:extLst>
      <p:ext uri="{BB962C8B-B14F-4D97-AF65-F5344CB8AC3E}">
        <p14:creationId xmlns:p14="http://schemas.microsoft.com/office/powerpoint/2010/main" val="3932909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5FC3D-CDDF-4A71-811D-D0D8ECDB01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08B71A-5133-47F8-AF52-F8CE4A8DCAB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CAA24C-09B3-478D-B5C1-43CEE7213963}"/>
              </a:ext>
            </a:extLst>
          </p:cNvPr>
          <p:cNvSpPr>
            <a:spLocks noGrp="1"/>
          </p:cNvSpPr>
          <p:nvPr>
            <p:ph type="dt" sz="half" idx="10"/>
          </p:nvPr>
        </p:nvSpPr>
        <p:spPr/>
        <p:txBody>
          <a:bodyPr/>
          <a:lstStyle/>
          <a:p>
            <a:fld id="{CF49FF10-8867-4C8A-AC4D-472821E2319C}" type="datetime1">
              <a:rPr lang="en-US" smtClean="0"/>
              <a:t>1/18/2019</a:t>
            </a:fld>
            <a:endParaRPr lang="en-US"/>
          </a:p>
        </p:txBody>
      </p:sp>
      <p:sp>
        <p:nvSpPr>
          <p:cNvPr id="5" name="Footer Placeholder 4">
            <a:extLst>
              <a:ext uri="{FF2B5EF4-FFF2-40B4-BE49-F238E27FC236}">
                <a16:creationId xmlns:a16="http://schemas.microsoft.com/office/drawing/2014/main" id="{FFEBA42F-50D2-4AED-ADA4-88E11C1500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EB1C8E-CBF3-48D2-935F-FFD18842757D}"/>
              </a:ext>
            </a:extLst>
          </p:cNvPr>
          <p:cNvSpPr>
            <a:spLocks noGrp="1"/>
          </p:cNvSpPr>
          <p:nvPr>
            <p:ph type="sldNum" sz="quarter" idx="12"/>
          </p:nvPr>
        </p:nvSpPr>
        <p:spPr/>
        <p:txBody>
          <a:bodyPr/>
          <a:lstStyle/>
          <a:p>
            <a:fld id="{0C8778B7-EED7-47AA-A5E1-74399CDD8E4A}" type="slidenum">
              <a:rPr lang="en-US" smtClean="0"/>
              <a:t>‹#›</a:t>
            </a:fld>
            <a:endParaRPr lang="en-US"/>
          </a:p>
        </p:txBody>
      </p:sp>
      <p:sp>
        <p:nvSpPr>
          <p:cNvPr id="8" name="Rectangle 7">
            <a:extLst>
              <a:ext uri="{FF2B5EF4-FFF2-40B4-BE49-F238E27FC236}">
                <a16:creationId xmlns:a16="http://schemas.microsoft.com/office/drawing/2014/main" id="{C7D313D0-74D8-451C-9C12-AE1DF54EAB69}"/>
              </a:ext>
            </a:extLst>
          </p:cNvPr>
          <p:cNvSpPr/>
          <p:nvPr userDrawn="1"/>
        </p:nvSpPr>
        <p:spPr>
          <a:xfrm>
            <a:off x="170514" y="140677"/>
            <a:ext cx="11850974" cy="6576646"/>
          </a:xfrm>
          <a:prstGeom prst="rect">
            <a:avLst/>
          </a:prstGeom>
          <a:noFill/>
          <a:ln w="57150">
            <a:solidFill>
              <a:srgbClr val="B8D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736CFD4-7763-442D-A36C-6BF3C26B019D}"/>
              </a:ext>
            </a:extLst>
          </p:cNvPr>
          <p:cNvPicPr>
            <a:picLocks noChangeAspect="1"/>
          </p:cNvPicPr>
          <p:nvPr userDrawn="1"/>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10462653" y="140677"/>
            <a:ext cx="1558834" cy="623533"/>
          </a:xfrm>
          <a:prstGeom prst="rect">
            <a:avLst/>
          </a:prstGeom>
        </p:spPr>
      </p:pic>
    </p:spTree>
    <p:extLst>
      <p:ext uri="{BB962C8B-B14F-4D97-AF65-F5344CB8AC3E}">
        <p14:creationId xmlns:p14="http://schemas.microsoft.com/office/powerpoint/2010/main" val="3109454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A8F2A1-89C6-4A67-A531-E82CDEBCC4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3814E6-93FD-4CF3-B765-84807BAF850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E658F9-B19C-4B1B-B545-BC333ED09FDE}"/>
              </a:ext>
            </a:extLst>
          </p:cNvPr>
          <p:cNvSpPr>
            <a:spLocks noGrp="1"/>
          </p:cNvSpPr>
          <p:nvPr>
            <p:ph type="dt" sz="half" idx="10"/>
          </p:nvPr>
        </p:nvSpPr>
        <p:spPr/>
        <p:txBody>
          <a:bodyPr/>
          <a:lstStyle/>
          <a:p>
            <a:fld id="{154E0FE6-CB31-4C02-B18D-BA603CB080DC}" type="datetime1">
              <a:rPr lang="en-US" smtClean="0"/>
              <a:t>1/18/2019</a:t>
            </a:fld>
            <a:endParaRPr lang="en-US"/>
          </a:p>
        </p:txBody>
      </p:sp>
      <p:sp>
        <p:nvSpPr>
          <p:cNvPr id="5" name="Footer Placeholder 4">
            <a:extLst>
              <a:ext uri="{FF2B5EF4-FFF2-40B4-BE49-F238E27FC236}">
                <a16:creationId xmlns:a16="http://schemas.microsoft.com/office/drawing/2014/main" id="{BFF15D93-3320-4E4A-B2FC-CA27C3DAB6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1F5240-E2F4-4F54-811E-C05ED1664AF8}"/>
              </a:ext>
            </a:extLst>
          </p:cNvPr>
          <p:cNvSpPr>
            <a:spLocks noGrp="1"/>
          </p:cNvSpPr>
          <p:nvPr>
            <p:ph type="sldNum" sz="quarter" idx="12"/>
          </p:nvPr>
        </p:nvSpPr>
        <p:spPr/>
        <p:txBody>
          <a:bodyPr/>
          <a:lstStyle/>
          <a:p>
            <a:fld id="{0C8778B7-EED7-47AA-A5E1-74399CDD8E4A}" type="slidenum">
              <a:rPr lang="en-US" smtClean="0"/>
              <a:t>‹#›</a:t>
            </a:fld>
            <a:endParaRPr lang="en-US"/>
          </a:p>
        </p:txBody>
      </p:sp>
      <p:sp>
        <p:nvSpPr>
          <p:cNvPr id="8" name="Rectangle 7">
            <a:extLst>
              <a:ext uri="{FF2B5EF4-FFF2-40B4-BE49-F238E27FC236}">
                <a16:creationId xmlns:a16="http://schemas.microsoft.com/office/drawing/2014/main" id="{F1A0798F-97CB-4DC8-8633-52C954B16565}"/>
              </a:ext>
            </a:extLst>
          </p:cNvPr>
          <p:cNvSpPr/>
          <p:nvPr userDrawn="1"/>
        </p:nvSpPr>
        <p:spPr>
          <a:xfrm>
            <a:off x="170514" y="140677"/>
            <a:ext cx="11850974" cy="6576646"/>
          </a:xfrm>
          <a:prstGeom prst="rect">
            <a:avLst/>
          </a:prstGeom>
          <a:noFill/>
          <a:ln w="57150">
            <a:solidFill>
              <a:srgbClr val="B8D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5C06215-FA13-4629-A6A8-550D11D98E18}"/>
              </a:ext>
            </a:extLst>
          </p:cNvPr>
          <p:cNvPicPr>
            <a:picLocks noChangeAspect="1"/>
          </p:cNvPicPr>
          <p:nvPr userDrawn="1"/>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10462653" y="140677"/>
            <a:ext cx="1558834" cy="623533"/>
          </a:xfrm>
          <a:prstGeom prst="rect">
            <a:avLst/>
          </a:prstGeom>
        </p:spPr>
      </p:pic>
    </p:spTree>
    <p:extLst>
      <p:ext uri="{BB962C8B-B14F-4D97-AF65-F5344CB8AC3E}">
        <p14:creationId xmlns:p14="http://schemas.microsoft.com/office/powerpoint/2010/main" val="4954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29271-8203-4208-AB86-388AE4E16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102407-2478-4A7F-B92C-12678DCFF63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4DB2A0-CD3C-4FF1-A0DE-BFF4C70D57DB}"/>
              </a:ext>
            </a:extLst>
          </p:cNvPr>
          <p:cNvSpPr>
            <a:spLocks noGrp="1"/>
          </p:cNvSpPr>
          <p:nvPr>
            <p:ph type="dt" sz="half" idx="10"/>
          </p:nvPr>
        </p:nvSpPr>
        <p:spPr/>
        <p:txBody>
          <a:bodyPr/>
          <a:lstStyle/>
          <a:p>
            <a:fld id="{BD378B3A-8AB9-48E7-8E3F-0E989BF42D16}" type="datetime1">
              <a:rPr lang="en-US" smtClean="0"/>
              <a:t>1/18/2019</a:t>
            </a:fld>
            <a:endParaRPr lang="en-US"/>
          </a:p>
        </p:txBody>
      </p:sp>
      <p:sp>
        <p:nvSpPr>
          <p:cNvPr id="5" name="Footer Placeholder 4">
            <a:extLst>
              <a:ext uri="{FF2B5EF4-FFF2-40B4-BE49-F238E27FC236}">
                <a16:creationId xmlns:a16="http://schemas.microsoft.com/office/drawing/2014/main" id="{894CCA0A-F565-44BA-B4AE-CF8E371DFA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ABE0C1-3E37-4135-9DFC-4226D6631FCD}"/>
              </a:ext>
            </a:extLst>
          </p:cNvPr>
          <p:cNvSpPr>
            <a:spLocks noGrp="1"/>
          </p:cNvSpPr>
          <p:nvPr>
            <p:ph type="sldNum" sz="quarter" idx="12"/>
          </p:nvPr>
        </p:nvSpPr>
        <p:spPr/>
        <p:txBody>
          <a:bodyPr/>
          <a:lstStyle/>
          <a:p>
            <a:fld id="{0C8778B7-EED7-47AA-A5E1-74399CDD8E4A}" type="slidenum">
              <a:rPr lang="en-US" smtClean="0"/>
              <a:t>‹#›</a:t>
            </a:fld>
            <a:endParaRPr lang="en-US"/>
          </a:p>
        </p:txBody>
      </p:sp>
      <p:sp>
        <p:nvSpPr>
          <p:cNvPr id="7" name="Rectangle 6">
            <a:extLst>
              <a:ext uri="{FF2B5EF4-FFF2-40B4-BE49-F238E27FC236}">
                <a16:creationId xmlns:a16="http://schemas.microsoft.com/office/drawing/2014/main" id="{C44E4C61-3B81-4C3D-8F79-924FB506D514}"/>
              </a:ext>
            </a:extLst>
          </p:cNvPr>
          <p:cNvSpPr/>
          <p:nvPr userDrawn="1"/>
        </p:nvSpPr>
        <p:spPr>
          <a:xfrm>
            <a:off x="170514" y="140677"/>
            <a:ext cx="11850974" cy="6576646"/>
          </a:xfrm>
          <a:prstGeom prst="rect">
            <a:avLst/>
          </a:prstGeom>
          <a:noFill/>
          <a:ln w="57150">
            <a:solidFill>
              <a:srgbClr val="B8D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0F23EB8-AD92-4DDA-9566-BDD33E549C94}"/>
              </a:ext>
            </a:extLst>
          </p:cNvPr>
          <p:cNvPicPr>
            <a:picLocks noChangeAspect="1"/>
          </p:cNvPicPr>
          <p:nvPr userDrawn="1"/>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10462653" y="140677"/>
            <a:ext cx="1558834" cy="623533"/>
          </a:xfrm>
          <a:prstGeom prst="rect">
            <a:avLst/>
          </a:prstGeom>
        </p:spPr>
      </p:pic>
    </p:spTree>
    <p:extLst>
      <p:ext uri="{BB962C8B-B14F-4D97-AF65-F5344CB8AC3E}">
        <p14:creationId xmlns:p14="http://schemas.microsoft.com/office/powerpoint/2010/main" val="2552702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C9D73-9BF9-407A-B318-C4FDEA3E2C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01A192-B1D9-4792-9775-68EEE14446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9173859-F5BF-4D78-864B-9F66C9335C04}"/>
              </a:ext>
            </a:extLst>
          </p:cNvPr>
          <p:cNvSpPr>
            <a:spLocks noGrp="1"/>
          </p:cNvSpPr>
          <p:nvPr>
            <p:ph type="dt" sz="half" idx="10"/>
          </p:nvPr>
        </p:nvSpPr>
        <p:spPr/>
        <p:txBody>
          <a:bodyPr/>
          <a:lstStyle/>
          <a:p>
            <a:fld id="{0BEACAD1-9867-4615-AB23-E13CBBA3E168}" type="datetime1">
              <a:rPr lang="en-US" smtClean="0"/>
              <a:t>1/18/2019</a:t>
            </a:fld>
            <a:endParaRPr lang="en-US"/>
          </a:p>
        </p:txBody>
      </p:sp>
      <p:sp>
        <p:nvSpPr>
          <p:cNvPr id="5" name="Footer Placeholder 4">
            <a:extLst>
              <a:ext uri="{FF2B5EF4-FFF2-40B4-BE49-F238E27FC236}">
                <a16:creationId xmlns:a16="http://schemas.microsoft.com/office/drawing/2014/main" id="{9963498B-0CE9-4FC6-820D-18DF528585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04C0A3-CECD-4ABD-84AB-F5090A4E47B4}"/>
              </a:ext>
            </a:extLst>
          </p:cNvPr>
          <p:cNvSpPr>
            <a:spLocks noGrp="1"/>
          </p:cNvSpPr>
          <p:nvPr>
            <p:ph type="sldNum" sz="quarter" idx="12"/>
          </p:nvPr>
        </p:nvSpPr>
        <p:spPr/>
        <p:txBody>
          <a:bodyPr/>
          <a:lstStyle/>
          <a:p>
            <a:fld id="{0C8778B7-EED7-47AA-A5E1-74399CDD8E4A}" type="slidenum">
              <a:rPr lang="en-US" smtClean="0"/>
              <a:t>‹#›</a:t>
            </a:fld>
            <a:endParaRPr lang="en-US"/>
          </a:p>
        </p:txBody>
      </p:sp>
      <p:sp>
        <p:nvSpPr>
          <p:cNvPr id="7" name="Rectangle 6">
            <a:extLst>
              <a:ext uri="{FF2B5EF4-FFF2-40B4-BE49-F238E27FC236}">
                <a16:creationId xmlns:a16="http://schemas.microsoft.com/office/drawing/2014/main" id="{B78EDB88-01DC-4FF8-93FE-2D8D3B7217DC}"/>
              </a:ext>
            </a:extLst>
          </p:cNvPr>
          <p:cNvSpPr/>
          <p:nvPr userDrawn="1"/>
        </p:nvSpPr>
        <p:spPr>
          <a:xfrm>
            <a:off x="170514" y="140677"/>
            <a:ext cx="11850974" cy="6576646"/>
          </a:xfrm>
          <a:prstGeom prst="rect">
            <a:avLst/>
          </a:prstGeom>
          <a:noFill/>
          <a:ln w="57150">
            <a:solidFill>
              <a:srgbClr val="B8D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45F38B8-9070-4EBB-9FA9-02A7F294E61D}"/>
              </a:ext>
            </a:extLst>
          </p:cNvPr>
          <p:cNvPicPr>
            <a:picLocks noChangeAspect="1"/>
          </p:cNvPicPr>
          <p:nvPr userDrawn="1"/>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10462653" y="140677"/>
            <a:ext cx="1558834" cy="623533"/>
          </a:xfrm>
          <a:prstGeom prst="rect">
            <a:avLst/>
          </a:prstGeom>
        </p:spPr>
      </p:pic>
    </p:spTree>
    <p:extLst>
      <p:ext uri="{BB962C8B-B14F-4D97-AF65-F5344CB8AC3E}">
        <p14:creationId xmlns:p14="http://schemas.microsoft.com/office/powerpoint/2010/main" val="2274945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0ECA0-5BDA-43F2-BC3A-D82AF98903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DC002-AA3B-4CE9-9BE0-BA4A8AEB8F6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1AE35B-B66D-4D18-AF6A-1F2F92F086A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153A31-D446-458F-92FD-FD80DE24A86E}"/>
              </a:ext>
            </a:extLst>
          </p:cNvPr>
          <p:cNvSpPr>
            <a:spLocks noGrp="1"/>
          </p:cNvSpPr>
          <p:nvPr>
            <p:ph type="dt" sz="half" idx="10"/>
          </p:nvPr>
        </p:nvSpPr>
        <p:spPr/>
        <p:txBody>
          <a:bodyPr/>
          <a:lstStyle/>
          <a:p>
            <a:fld id="{D347F5D3-B0D9-4E15-AA56-95ED16EADE55}" type="datetime1">
              <a:rPr lang="en-US" smtClean="0"/>
              <a:t>1/18/2019</a:t>
            </a:fld>
            <a:endParaRPr lang="en-US"/>
          </a:p>
        </p:txBody>
      </p:sp>
      <p:sp>
        <p:nvSpPr>
          <p:cNvPr id="6" name="Footer Placeholder 5">
            <a:extLst>
              <a:ext uri="{FF2B5EF4-FFF2-40B4-BE49-F238E27FC236}">
                <a16:creationId xmlns:a16="http://schemas.microsoft.com/office/drawing/2014/main" id="{1928560B-A0A0-4FBA-A579-787FD7F768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9BBEEA-75B1-4B9F-B4A1-E229B9B5935F}"/>
              </a:ext>
            </a:extLst>
          </p:cNvPr>
          <p:cNvSpPr>
            <a:spLocks noGrp="1"/>
          </p:cNvSpPr>
          <p:nvPr>
            <p:ph type="sldNum" sz="quarter" idx="12"/>
          </p:nvPr>
        </p:nvSpPr>
        <p:spPr/>
        <p:txBody>
          <a:bodyPr/>
          <a:lstStyle/>
          <a:p>
            <a:fld id="{0C8778B7-EED7-47AA-A5E1-74399CDD8E4A}" type="slidenum">
              <a:rPr lang="en-US" smtClean="0"/>
              <a:t>‹#›</a:t>
            </a:fld>
            <a:endParaRPr lang="en-US"/>
          </a:p>
        </p:txBody>
      </p:sp>
      <p:sp>
        <p:nvSpPr>
          <p:cNvPr id="8" name="Rectangle 7">
            <a:extLst>
              <a:ext uri="{FF2B5EF4-FFF2-40B4-BE49-F238E27FC236}">
                <a16:creationId xmlns:a16="http://schemas.microsoft.com/office/drawing/2014/main" id="{7A3BF14F-DA72-4EA4-83C3-6EA7B6B479B7}"/>
              </a:ext>
            </a:extLst>
          </p:cNvPr>
          <p:cNvSpPr/>
          <p:nvPr userDrawn="1"/>
        </p:nvSpPr>
        <p:spPr>
          <a:xfrm>
            <a:off x="170514" y="140677"/>
            <a:ext cx="11850974" cy="6576646"/>
          </a:xfrm>
          <a:prstGeom prst="rect">
            <a:avLst/>
          </a:prstGeom>
          <a:noFill/>
          <a:ln w="57150">
            <a:solidFill>
              <a:srgbClr val="B8D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5A489AC-A4DA-483A-8977-51B9CF4F5C9E}"/>
              </a:ext>
            </a:extLst>
          </p:cNvPr>
          <p:cNvPicPr>
            <a:picLocks noChangeAspect="1"/>
          </p:cNvPicPr>
          <p:nvPr userDrawn="1"/>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10462653" y="140677"/>
            <a:ext cx="1558834" cy="623533"/>
          </a:xfrm>
          <a:prstGeom prst="rect">
            <a:avLst/>
          </a:prstGeom>
        </p:spPr>
      </p:pic>
    </p:spTree>
    <p:extLst>
      <p:ext uri="{BB962C8B-B14F-4D97-AF65-F5344CB8AC3E}">
        <p14:creationId xmlns:p14="http://schemas.microsoft.com/office/powerpoint/2010/main" val="3621345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DD088-46E3-4DE2-9041-C62A239DF0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8C1479-9D8F-43D5-A751-77A3822AFB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F01F1B9-CA64-4EFC-8D43-816CFE0F4F8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AFF375-469E-4A23-B3AA-2BA248EEDB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E3FEFF5-0A0E-46C5-BC8F-653C73FDDCC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C3BA65-AE38-46D5-8474-32705CC9F9FB}"/>
              </a:ext>
            </a:extLst>
          </p:cNvPr>
          <p:cNvSpPr>
            <a:spLocks noGrp="1"/>
          </p:cNvSpPr>
          <p:nvPr>
            <p:ph type="dt" sz="half" idx="10"/>
          </p:nvPr>
        </p:nvSpPr>
        <p:spPr/>
        <p:txBody>
          <a:bodyPr/>
          <a:lstStyle/>
          <a:p>
            <a:fld id="{15CDAE1C-CE05-45D2-86B5-F01B5A073A9F}" type="datetime1">
              <a:rPr lang="en-US" smtClean="0"/>
              <a:t>1/18/2019</a:t>
            </a:fld>
            <a:endParaRPr lang="en-US"/>
          </a:p>
        </p:txBody>
      </p:sp>
      <p:sp>
        <p:nvSpPr>
          <p:cNvPr id="8" name="Footer Placeholder 7">
            <a:extLst>
              <a:ext uri="{FF2B5EF4-FFF2-40B4-BE49-F238E27FC236}">
                <a16:creationId xmlns:a16="http://schemas.microsoft.com/office/drawing/2014/main" id="{8EE41E2E-34A8-4FB1-BCEB-4C5B27B486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904B4FD-C343-486D-A2FD-44445E3D5C1D}"/>
              </a:ext>
            </a:extLst>
          </p:cNvPr>
          <p:cNvSpPr>
            <a:spLocks noGrp="1"/>
          </p:cNvSpPr>
          <p:nvPr>
            <p:ph type="sldNum" sz="quarter" idx="12"/>
          </p:nvPr>
        </p:nvSpPr>
        <p:spPr/>
        <p:txBody>
          <a:bodyPr/>
          <a:lstStyle/>
          <a:p>
            <a:fld id="{0C8778B7-EED7-47AA-A5E1-74399CDD8E4A}" type="slidenum">
              <a:rPr lang="en-US" smtClean="0"/>
              <a:t>‹#›</a:t>
            </a:fld>
            <a:endParaRPr lang="en-US"/>
          </a:p>
        </p:txBody>
      </p:sp>
      <p:sp>
        <p:nvSpPr>
          <p:cNvPr id="10" name="Rectangle 9">
            <a:extLst>
              <a:ext uri="{FF2B5EF4-FFF2-40B4-BE49-F238E27FC236}">
                <a16:creationId xmlns:a16="http://schemas.microsoft.com/office/drawing/2014/main" id="{6A043CF3-624D-4B8B-B74B-AA43DDF9C660}"/>
              </a:ext>
            </a:extLst>
          </p:cNvPr>
          <p:cNvSpPr/>
          <p:nvPr userDrawn="1"/>
        </p:nvSpPr>
        <p:spPr>
          <a:xfrm>
            <a:off x="170514" y="140677"/>
            <a:ext cx="11850974" cy="6576646"/>
          </a:xfrm>
          <a:prstGeom prst="rect">
            <a:avLst/>
          </a:prstGeom>
          <a:noFill/>
          <a:ln w="57150">
            <a:solidFill>
              <a:srgbClr val="B8D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2EE091B-14C2-477E-A01E-F6D686959472}"/>
              </a:ext>
            </a:extLst>
          </p:cNvPr>
          <p:cNvPicPr>
            <a:picLocks noChangeAspect="1"/>
          </p:cNvPicPr>
          <p:nvPr userDrawn="1"/>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10462653" y="140677"/>
            <a:ext cx="1558834" cy="623533"/>
          </a:xfrm>
          <a:prstGeom prst="rect">
            <a:avLst/>
          </a:prstGeom>
        </p:spPr>
      </p:pic>
    </p:spTree>
    <p:extLst>
      <p:ext uri="{BB962C8B-B14F-4D97-AF65-F5344CB8AC3E}">
        <p14:creationId xmlns:p14="http://schemas.microsoft.com/office/powerpoint/2010/main" val="2759911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26291-83DF-4991-8486-E1C21E4845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3AF171-0BFC-4254-AB90-D833EB9A4DEA}"/>
              </a:ext>
            </a:extLst>
          </p:cNvPr>
          <p:cNvSpPr>
            <a:spLocks noGrp="1"/>
          </p:cNvSpPr>
          <p:nvPr>
            <p:ph type="dt" sz="half" idx="10"/>
          </p:nvPr>
        </p:nvSpPr>
        <p:spPr/>
        <p:txBody>
          <a:bodyPr/>
          <a:lstStyle/>
          <a:p>
            <a:fld id="{F02CA048-4343-45CB-B8E8-88810FE8BE20}" type="datetime1">
              <a:rPr lang="en-US" smtClean="0"/>
              <a:t>1/18/2019</a:t>
            </a:fld>
            <a:endParaRPr lang="en-US"/>
          </a:p>
        </p:txBody>
      </p:sp>
      <p:sp>
        <p:nvSpPr>
          <p:cNvPr id="4" name="Footer Placeholder 3">
            <a:extLst>
              <a:ext uri="{FF2B5EF4-FFF2-40B4-BE49-F238E27FC236}">
                <a16:creationId xmlns:a16="http://schemas.microsoft.com/office/drawing/2014/main" id="{C7415486-9B8B-42E6-BDEA-C941F39CCB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5F3E11-D46F-4FBF-856E-AF709D69B615}"/>
              </a:ext>
            </a:extLst>
          </p:cNvPr>
          <p:cNvSpPr>
            <a:spLocks noGrp="1"/>
          </p:cNvSpPr>
          <p:nvPr>
            <p:ph type="sldNum" sz="quarter" idx="12"/>
          </p:nvPr>
        </p:nvSpPr>
        <p:spPr/>
        <p:txBody>
          <a:bodyPr/>
          <a:lstStyle/>
          <a:p>
            <a:fld id="{0C8778B7-EED7-47AA-A5E1-74399CDD8E4A}" type="slidenum">
              <a:rPr lang="en-US" smtClean="0"/>
              <a:t>‹#›</a:t>
            </a:fld>
            <a:endParaRPr lang="en-US"/>
          </a:p>
        </p:txBody>
      </p:sp>
      <p:sp>
        <p:nvSpPr>
          <p:cNvPr id="6" name="Rectangle 5">
            <a:extLst>
              <a:ext uri="{FF2B5EF4-FFF2-40B4-BE49-F238E27FC236}">
                <a16:creationId xmlns:a16="http://schemas.microsoft.com/office/drawing/2014/main" id="{FC411ADC-D6EB-4E1B-A0D4-27D306EAFC51}"/>
              </a:ext>
            </a:extLst>
          </p:cNvPr>
          <p:cNvSpPr/>
          <p:nvPr userDrawn="1"/>
        </p:nvSpPr>
        <p:spPr>
          <a:xfrm>
            <a:off x="170514" y="140677"/>
            <a:ext cx="11850974" cy="6576646"/>
          </a:xfrm>
          <a:prstGeom prst="rect">
            <a:avLst/>
          </a:prstGeom>
          <a:noFill/>
          <a:ln w="57150">
            <a:solidFill>
              <a:srgbClr val="B8D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CC01943-6138-4163-A2E3-757683AD9C2E}"/>
              </a:ext>
            </a:extLst>
          </p:cNvPr>
          <p:cNvPicPr>
            <a:picLocks noChangeAspect="1"/>
          </p:cNvPicPr>
          <p:nvPr userDrawn="1"/>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10462653" y="140677"/>
            <a:ext cx="1558834" cy="623533"/>
          </a:xfrm>
          <a:prstGeom prst="rect">
            <a:avLst/>
          </a:prstGeom>
        </p:spPr>
      </p:pic>
    </p:spTree>
    <p:extLst>
      <p:ext uri="{BB962C8B-B14F-4D97-AF65-F5344CB8AC3E}">
        <p14:creationId xmlns:p14="http://schemas.microsoft.com/office/powerpoint/2010/main" val="517706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6DFC26-35CD-4571-9538-9F31E7EC7EF4}"/>
              </a:ext>
            </a:extLst>
          </p:cNvPr>
          <p:cNvSpPr>
            <a:spLocks noGrp="1"/>
          </p:cNvSpPr>
          <p:nvPr>
            <p:ph type="dt" sz="half" idx="10"/>
          </p:nvPr>
        </p:nvSpPr>
        <p:spPr/>
        <p:txBody>
          <a:bodyPr/>
          <a:lstStyle/>
          <a:p>
            <a:fld id="{A8CC2E4C-22DD-455B-AD18-6237C20530E3}" type="datetime1">
              <a:rPr lang="en-US" smtClean="0"/>
              <a:t>1/18/2019</a:t>
            </a:fld>
            <a:endParaRPr lang="en-US"/>
          </a:p>
        </p:txBody>
      </p:sp>
      <p:sp>
        <p:nvSpPr>
          <p:cNvPr id="3" name="Footer Placeholder 2">
            <a:extLst>
              <a:ext uri="{FF2B5EF4-FFF2-40B4-BE49-F238E27FC236}">
                <a16:creationId xmlns:a16="http://schemas.microsoft.com/office/drawing/2014/main" id="{B41D98F0-C716-4D25-8422-69F3363E0E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5A6542-C07A-41A0-90F9-41D7A5084ACB}"/>
              </a:ext>
            </a:extLst>
          </p:cNvPr>
          <p:cNvSpPr>
            <a:spLocks noGrp="1"/>
          </p:cNvSpPr>
          <p:nvPr>
            <p:ph type="sldNum" sz="quarter" idx="12"/>
          </p:nvPr>
        </p:nvSpPr>
        <p:spPr/>
        <p:txBody>
          <a:bodyPr/>
          <a:lstStyle/>
          <a:p>
            <a:fld id="{0C8778B7-EED7-47AA-A5E1-74399CDD8E4A}" type="slidenum">
              <a:rPr lang="en-US" smtClean="0"/>
              <a:t>‹#›</a:t>
            </a:fld>
            <a:endParaRPr lang="en-US"/>
          </a:p>
        </p:txBody>
      </p:sp>
      <p:sp>
        <p:nvSpPr>
          <p:cNvPr id="5" name="Rectangle 4">
            <a:extLst>
              <a:ext uri="{FF2B5EF4-FFF2-40B4-BE49-F238E27FC236}">
                <a16:creationId xmlns:a16="http://schemas.microsoft.com/office/drawing/2014/main" id="{CFC0BF29-A630-4085-959C-087F901F0EB8}"/>
              </a:ext>
            </a:extLst>
          </p:cNvPr>
          <p:cNvSpPr/>
          <p:nvPr userDrawn="1"/>
        </p:nvSpPr>
        <p:spPr>
          <a:xfrm>
            <a:off x="170514" y="140677"/>
            <a:ext cx="11850974" cy="6576646"/>
          </a:xfrm>
          <a:prstGeom prst="rect">
            <a:avLst/>
          </a:prstGeom>
          <a:noFill/>
          <a:ln w="57150">
            <a:solidFill>
              <a:srgbClr val="B8D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17CCAAB-9316-4F3A-9F47-F79D67A77B07}"/>
              </a:ext>
            </a:extLst>
          </p:cNvPr>
          <p:cNvPicPr>
            <a:picLocks noChangeAspect="1"/>
          </p:cNvPicPr>
          <p:nvPr userDrawn="1"/>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10462653" y="140677"/>
            <a:ext cx="1558834" cy="623533"/>
          </a:xfrm>
          <a:prstGeom prst="rect">
            <a:avLst/>
          </a:prstGeom>
        </p:spPr>
      </p:pic>
    </p:spTree>
    <p:extLst>
      <p:ext uri="{BB962C8B-B14F-4D97-AF65-F5344CB8AC3E}">
        <p14:creationId xmlns:p14="http://schemas.microsoft.com/office/powerpoint/2010/main" val="4239386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F7481-2540-43F2-B9DA-803E2CA468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4C7E98-28EB-4C5B-A124-A176D76C23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0E5C41-49D8-4E11-8558-2D0CE973CA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536D3C-8414-4857-AD22-C6D6C24603EB}"/>
              </a:ext>
            </a:extLst>
          </p:cNvPr>
          <p:cNvSpPr>
            <a:spLocks noGrp="1"/>
          </p:cNvSpPr>
          <p:nvPr>
            <p:ph type="dt" sz="half" idx="10"/>
          </p:nvPr>
        </p:nvSpPr>
        <p:spPr/>
        <p:txBody>
          <a:bodyPr/>
          <a:lstStyle/>
          <a:p>
            <a:fld id="{770BD1B5-C3FC-4D14-8CFC-DCED5DA12857}" type="datetime1">
              <a:rPr lang="en-US" smtClean="0"/>
              <a:t>1/18/2019</a:t>
            </a:fld>
            <a:endParaRPr lang="en-US"/>
          </a:p>
        </p:txBody>
      </p:sp>
      <p:sp>
        <p:nvSpPr>
          <p:cNvPr id="6" name="Footer Placeholder 5">
            <a:extLst>
              <a:ext uri="{FF2B5EF4-FFF2-40B4-BE49-F238E27FC236}">
                <a16:creationId xmlns:a16="http://schemas.microsoft.com/office/drawing/2014/main" id="{ACAEFFBD-69D6-4867-B083-29234B6D79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9C53A7-6BCA-4CEC-97CD-86674FA89098}"/>
              </a:ext>
            </a:extLst>
          </p:cNvPr>
          <p:cNvSpPr>
            <a:spLocks noGrp="1"/>
          </p:cNvSpPr>
          <p:nvPr>
            <p:ph type="sldNum" sz="quarter" idx="12"/>
          </p:nvPr>
        </p:nvSpPr>
        <p:spPr/>
        <p:txBody>
          <a:bodyPr/>
          <a:lstStyle/>
          <a:p>
            <a:fld id="{0C8778B7-EED7-47AA-A5E1-74399CDD8E4A}" type="slidenum">
              <a:rPr lang="en-US" smtClean="0"/>
              <a:t>‹#›</a:t>
            </a:fld>
            <a:endParaRPr lang="en-US"/>
          </a:p>
        </p:txBody>
      </p:sp>
      <p:sp>
        <p:nvSpPr>
          <p:cNvPr id="8" name="Rectangle 7">
            <a:extLst>
              <a:ext uri="{FF2B5EF4-FFF2-40B4-BE49-F238E27FC236}">
                <a16:creationId xmlns:a16="http://schemas.microsoft.com/office/drawing/2014/main" id="{CBC983CF-3D69-4299-B414-106D41F815E4}"/>
              </a:ext>
            </a:extLst>
          </p:cNvPr>
          <p:cNvSpPr/>
          <p:nvPr userDrawn="1"/>
        </p:nvSpPr>
        <p:spPr>
          <a:xfrm>
            <a:off x="170514" y="140677"/>
            <a:ext cx="11850974" cy="6576646"/>
          </a:xfrm>
          <a:prstGeom prst="rect">
            <a:avLst/>
          </a:prstGeom>
          <a:noFill/>
          <a:ln w="57150">
            <a:solidFill>
              <a:srgbClr val="B8D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B803784-9A3A-4145-AFD3-50A9F730F145}"/>
              </a:ext>
            </a:extLst>
          </p:cNvPr>
          <p:cNvPicPr>
            <a:picLocks noChangeAspect="1"/>
          </p:cNvPicPr>
          <p:nvPr userDrawn="1"/>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10462653" y="140677"/>
            <a:ext cx="1558834" cy="623533"/>
          </a:xfrm>
          <a:prstGeom prst="rect">
            <a:avLst/>
          </a:prstGeom>
        </p:spPr>
      </p:pic>
    </p:spTree>
    <p:extLst>
      <p:ext uri="{BB962C8B-B14F-4D97-AF65-F5344CB8AC3E}">
        <p14:creationId xmlns:p14="http://schemas.microsoft.com/office/powerpoint/2010/main" val="3521986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7B3C4-025A-4EF5-86F1-385BE17BAF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773E62-AC03-41DB-9CDC-47AEEDE2FD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DBEDD9-E00B-4A56-847B-558F8FC915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6CBDDB5-DA61-4713-8C63-CC1ED6C37A0F}"/>
              </a:ext>
            </a:extLst>
          </p:cNvPr>
          <p:cNvSpPr>
            <a:spLocks noGrp="1"/>
          </p:cNvSpPr>
          <p:nvPr>
            <p:ph type="dt" sz="half" idx="10"/>
          </p:nvPr>
        </p:nvSpPr>
        <p:spPr/>
        <p:txBody>
          <a:bodyPr/>
          <a:lstStyle/>
          <a:p>
            <a:fld id="{8322D824-CB9D-43B6-A94A-2953D6ECE23D}" type="datetime1">
              <a:rPr lang="en-US" smtClean="0"/>
              <a:t>1/18/2019</a:t>
            </a:fld>
            <a:endParaRPr lang="en-US"/>
          </a:p>
        </p:txBody>
      </p:sp>
      <p:sp>
        <p:nvSpPr>
          <p:cNvPr id="6" name="Footer Placeholder 5">
            <a:extLst>
              <a:ext uri="{FF2B5EF4-FFF2-40B4-BE49-F238E27FC236}">
                <a16:creationId xmlns:a16="http://schemas.microsoft.com/office/drawing/2014/main" id="{FE7A0D7D-E1AC-407C-AED3-A234640A5A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791F21-6C8D-49EC-87A5-000CD3C4444C}"/>
              </a:ext>
            </a:extLst>
          </p:cNvPr>
          <p:cNvSpPr>
            <a:spLocks noGrp="1"/>
          </p:cNvSpPr>
          <p:nvPr>
            <p:ph type="sldNum" sz="quarter" idx="12"/>
          </p:nvPr>
        </p:nvSpPr>
        <p:spPr/>
        <p:txBody>
          <a:bodyPr/>
          <a:lstStyle/>
          <a:p>
            <a:fld id="{0C8778B7-EED7-47AA-A5E1-74399CDD8E4A}" type="slidenum">
              <a:rPr lang="en-US" smtClean="0"/>
              <a:t>‹#›</a:t>
            </a:fld>
            <a:endParaRPr lang="en-US"/>
          </a:p>
        </p:txBody>
      </p:sp>
      <p:sp>
        <p:nvSpPr>
          <p:cNvPr id="8" name="Rectangle 7">
            <a:extLst>
              <a:ext uri="{FF2B5EF4-FFF2-40B4-BE49-F238E27FC236}">
                <a16:creationId xmlns:a16="http://schemas.microsoft.com/office/drawing/2014/main" id="{F895743D-A1B3-43DC-9949-AC7B2D7A9F2F}"/>
              </a:ext>
            </a:extLst>
          </p:cNvPr>
          <p:cNvSpPr/>
          <p:nvPr userDrawn="1"/>
        </p:nvSpPr>
        <p:spPr>
          <a:xfrm>
            <a:off x="170514" y="140677"/>
            <a:ext cx="11850974" cy="6576646"/>
          </a:xfrm>
          <a:prstGeom prst="rect">
            <a:avLst/>
          </a:prstGeom>
          <a:noFill/>
          <a:ln w="57150">
            <a:solidFill>
              <a:srgbClr val="B8D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7FFBA04-37AC-4AB6-A743-7D520C8CFC6F}"/>
              </a:ext>
            </a:extLst>
          </p:cNvPr>
          <p:cNvPicPr>
            <a:picLocks noChangeAspect="1"/>
          </p:cNvPicPr>
          <p:nvPr userDrawn="1"/>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10462653" y="140677"/>
            <a:ext cx="1558834" cy="623533"/>
          </a:xfrm>
          <a:prstGeom prst="rect">
            <a:avLst/>
          </a:prstGeom>
        </p:spPr>
      </p:pic>
    </p:spTree>
    <p:extLst>
      <p:ext uri="{BB962C8B-B14F-4D97-AF65-F5344CB8AC3E}">
        <p14:creationId xmlns:p14="http://schemas.microsoft.com/office/powerpoint/2010/main" val="27203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CDAA87-6510-46C3-AEB8-3F44D90D85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72556B9-0C0F-40EF-BA07-ADCE49F2C3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339AD1D-7CE3-465D-84A4-E8643C4156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7DAE18-D3EF-4C9D-8AA6-4A8741F1D4F5}" type="datetime1">
              <a:rPr lang="en-US" smtClean="0"/>
              <a:t>1/18/2019</a:t>
            </a:fld>
            <a:endParaRPr lang="en-US"/>
          </a:p>
        </p:txBody>
      </p:sp>
      <p:sp>
        <p:nvSpPr>
          <p:cNvPr id="5" name="Footer Placeholder 4">
            <a:extLst>
              <a:ext uri="{FF2B5EF4-FFF2-40B4-BE49-F238E27FC236}">
                <a16:creationId xmlns:a16="http://schemas.microsoft.com/office/drawing/2014/main" id="{323BD167-A0BD-4AB3-802B-5CABC8A13F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E5D82E-BB0E-4D44-A512-304D16AB81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0C8778B7-EED7-47AA-A5E1-74399CDD8E4A}" type="slidenum">
              <a:rPr lang="en-US" smtClean="0"/>
              <a:pPr/>
              <a:t>‹#›</a:t>
            </a:fld>
            <a:endParaRPr lang="en-US" dirty="0"/>
          </a:p>
        </p:txBody>
      </p:sp>
      <p:sp>
        <p:nvSpPr>
          <p:cNvPr id="9" name="Rectangle 8">
            <a:extLst>
              <a:ext uri="{FF2B5EF4-FFF2-40B4-BE49-F238E27FC236}">
                <a16:creationId xmlns:a16="http://schemas.microsoft.com/office/drawing/2014/main" id="{028ECA0A-A233-4434-A796-95374A10C6FE}"/>
              </a:ext>
            </a:extLst>
          </p:cNvPr>
          <p:cNvSpPr/>
          <p:nvPr userDrawn="1"/>
        </p:nvSpPr>
        <p:spPr>
          <a:xfrm>
            <a:off x="170514" y="140677"/>
            <a:ext cx="11850974" cy="6576646"/>
          </a:xfrm>
          <a:prstGeom prst="rect">
            <a:avLst/>
          </a:prstGeom>
          <a:noFill/>
          <a:ln w="57150">
            <a:solidFill>
              <a:srgbClr val="B8D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8E9D937-40FC-4058-8CEE-7E71A2F5902D}"/>
              </a:ext>
            </a:extLst>
          </p:cNvPr>
          <p:cNvSpPr txBox="1"/>
          <p:nvPr userDrawn="1"/>
        </p:nvSpPr>
        <p:spPr>
          <a:xfrm>
            <a:off x="5625696" y="5775545"/>
            <a:ext cx="6195646" cy="646331"/>
          </a:xfrm>
          <a:prstGeom prst="rect">
            <a:avLst/>
          </a:prstGeom>
          <a:noFill/>
        </p:spPr>
        <p:txBody>
          <a:bodyPr wrap="square" rtlCol="0">
            <a:spAutoFit/>
          </a:bodyPr>
          <a:lstStyle/>
          <a:p>
            <a:pPr algn="r"/>
            <a:r>
              <a:rPr lang="en-US" sz="1200" i="1" dirty="0">
                <a:solidFill>
                  <a:srgbClr val="B8D23C"/>
                </a:solidFill>
                <a:latin typeface="Segoe UI Semibold" panose="020B0702040204020203" pitchFamily="34" charset="0"/>
              </a:rPr>
              <a:t>The St. Louis Integrated Health Network, through collaboration and partnership, will strive for quality, accessible and affordable healthcare services for all residents of Metropolitan St. Louis, with an emphasis on the medically underserved.</a:t>
            </a:r>
          </a:p>
        </p:txBody>
      </p:sp>
    </p:spTree>
    <p:extLst>
      <p:ext uri="{BB962C8B-B14F-4D97-AF65-F5344CB8AC3E}">
        <p14:creationId xmlns:p14="http://schemas.microsoft.com/office/powerpoint/2010/main" val="154278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bg1"/>
          </a:solidFill>
          <a:latin typeface="Segoe UI Semibold" panose="020B07020402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Segoe UI Symbol" panose="020B0502040204020203" pitchFamily="34" charset="0"/>
          <a:ea typeface="Segoe UI Symbol" panose="020B0502040204020203"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Segoe UI Semilight" panose="020B0402040204020203" pitchFamily="34" charset="0"/>
          <a:ea typeface="+mn-ea"/>
          <a:cs typeface="Segoe UI Semilight" panose="020B04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Segoe UI Semilight" panose="020B0402040204020203" pitchFamily="34" charset="0"/>
          <a:ea typeface="+mn-ea"/>
          <a:cs typeface="Segoe UI Semilight" panose="020B04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Segoe UI Semilight" panose="020B0402040204020203" pitchFamily="34" charset="0"/>
          <a:ea typeface="+mn-ea"/>
          <a:cs typeface="Segoe UI Semilight" panose="020B04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jp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8.png"/><Relationship Id="rId5" Type="http://schemas.openxmlformats.org/officeDocument/2006/relationships/diagramQuickStyle" Target="../diagrams/quickStyle1.xml"/><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43026-B824-427C-9C34-7BAABEBD736E}"/>
              </a:ext>
            </a:extLst>
          </p:cNvPr>
          <p:cNvSpPr>
            <a:spLocks noGrp="1"/>
          </p:cNvSpPr>
          <p:nvPr>
            <p:ph type="ctrTitle" idx="4294967295"/>
          </p:nvPr>
        </p:nvSpPr>
        <p:spPr>
          <a:xfrm>
            <a:off x="1524000" y="2943794"/>
            <a:ext cx="9144000" cy="2387600"/>
          </a:xfrm>
        </p:spPr>
        <p:txBody>
          <a:bodyPr>
            <a:normAutofit/>
          </a:bodyPr>
          <a:lstStyle/>
          <a:p>
            <a:r>
              <a:rPr lang="en-US" sz="7200" dirty="0"/>
              <a:t>The CHW Movement </a:t>
            </a:r>
            <a:br>
              <a:rPr lang="en-US" sz="7200" dirty="0"/>
            </a:br>
            <a:r>
              <a:rPr lang="en-US" sz="7200" dirty="0"/>
              <a:t>in St. Louis, MO</a:t>
            </a:r>
          </a:p>
        </p:txBody>
      </p:sp>
      <p:pic>
        <p:nvPicPr>
          <p:cNvPr id="4" name="Picture 3">
            <a:extLst>
              <a:ext uri="{FF2B5EF4-FFF2-40B4-BE49-F238E27FC236}">
                <a16:creationId xmlns:a16="http://schemas.microsoft.com/office/drawing/2014/main" id="{1B8E0804-BACF-47FB-ABA8-432335FB2C9B}"/>
              </a:ext>
            </a:extLst>
          </p:cNvPr>
          <p:cNvPicPr/>
          <p:nvPr/>
        </p:nvPicPr>
        <p:blipFill>
          <a:blip r:embed="rId3">
            <a:extLst>
              <a:ext uri="{28A0092B-C50C-407E-A947-70E740481C1C}">
                <a14:useLocalDpi xmlns:a14="http://schemas.microsoft.com/office/drawing/2010/main" val="0"/>
              </a:ext>
            </a:extLst>
          </a:blip>
          <a:stretch>
            <a:fillRect/>
          </a:stretch>
        </p:blipFill>
        <p:spPr>
          <a:xfrm>
            <a:off x="3610857" y="808464"/>
            <a:ext cx="1807304" cy="16557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extLst>
              <a:ext uri="{FF2B5EF4-FFF2-40B4-BE49-F238E27FC236}">
                <a16:creationId xmlns:a16="http://schemas.microsoft.com/office/drawing/2014/main" id="{D4F94FCD-554C-4F21-9DF2-7C370B5C87E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258893" y="686985"/>
            <a:ext cx="1971077" cy="1898720"/>
          </a:xfrm>
          <a:prstGeom prst="rect">
            <a:avLst/>
          </a:prstGeom>
        </p:spPr>
      </p:pic>
    </p:spTree>
    <p:extLst>
      <p:ext uri="{BB962C8B-B14F-4D97-AF65-F5344CB8AC3E}">
        <p14:creationId xmlns:p14="http://schemas.microsoft.com/office/powerpoint/2010/main" val="676932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4FF90-1E03-4576-987E-2D5E458530B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315CB8E-4411-40D4-8BFB-B5C8FE7B9F87}"/>
              </a:ext>
            </a:extLst>
          </p:cNvPr>
          <p:cNvSpPr>
            <a:spLocks noGrp="1"/>
          </p:cNvSpPr>
          <p:nvPr>
            <p:ph idx="1"/>
          </p:nvPr>
        </p:nvSpPr>
        <p:spPr/>
        <p:txBody>
          <a:bodyPr/>
          <a:lstStyle/>
          <a:p>
            <a:r>
              <a:rPr lang="en-US" dirty="0"/>
              <a:t>Add BOL Video</a:t>
            </a:r>
          </a:p>
        </p:txBody>
      </p:sp>
    </p:spTree>
    <p:extLst>
      <p:ext uri="{BB962C8B-B14F-4D97-AF65-F5344CB8AC3E}">
        <p14:creationId xmlns:p14="http://schemas.microsoft.com/office/powerpoint/2010/main" val="1502633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53ED9-799D-4D25-9609-B5D4ADAB5B8A}"/>
              </a:ext>
            </a:extLst>
          </p:cNvPr>
          <p:cNvSpPr>
            <a:spLocks noGrp="1"/>
          </p:cNvSpPr>
          <p:nvPr>
            <p:ph type="title"/>
          </p:nvPr>
        </p:nvSpPr>
        <p:spPr/>
        <p:txBody>
          <a:bodyPr/>
          <a:lstStyle/>
          <a:p>
            <a:r>
              <a:rPr lang="en-US" dirty="0"/>
              <a:t>Integrated Health Network</a:t>
            </a:r>
          </a:p>
        </p:txBody>
      </p:sp>
      <p:graphicFrame>
        <p:nvGraphicFramePr>
          <p:cNvPr id="5" name="Content Placeholder 4">
            <a:extLst>
              <a:ext uri="{FF2B5EF4-FFF2-40B4-BE49-F238E27FC236}">
                <a16:creationId xmlns:a16="http://schemas.microsoft.com/office/drawing/2014/main" id="{3928533D-24AB-49DE-A727-33D943F865BA}"/>
              </a:ext>
            </a:extLst>
          </p:cNvPr>
          <p:cNvGraphicFramePr>
            <a:graphicFrameLocks/>
          </p:cNvGraphicFramePr>
          <p:nvPr>
            <p:extLst>
              <p:ext uri="{D42A27DB-BD31-4B8C-83A1-F6EECF244321}">
                <p14:modId xmlns:p14="http://schemas.microsoft.com/office/powerpoint/2010/main" val="3152268931"/>
              </p:ext>
            </p:extLst>
          </p:nvPr>
        </p:nvGraphicFramePr>
        <p:xfrm>
          <a:off x="445159" y="2342881"/>
          <a:ext cx="5961385" cy="31006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03727FC6-6616-4995-B8F3-6D4AA4082CC7}"/>
              </a:ext>
            </a:extLst>
          </p:cNvPr>
          <p:cNvPicPr>
            <a:picLocks noChangeAspect="1"/>
          </p:cNvPicPr>
          <p:nvPr/>
        </p:nvPicPr>
        <p:blipFill rotWithShape="1">
          <a:blip r:embed="rId8" cstate="hq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l="3620" t="7018" r="5882" b="5264"/>
          <a:stretch/>
        </p:blipFill>
        <p:spPr>
          <a:xfrm>
            <a:off x="595285" y="3158811"/>
            <a:ext cx="904240" cy="904239"/>
          </a:xfrm>
          <a:prstGeom prst="rect">
            <a:avLst/>
          </a:prstGeom>
          <a:noFill/>
        </p:spPr>
      </p:pic>
      <p:pic>
        <p:nvPicPr>
          <p:cNvPr id="7" name="Picture 6">
            <a:extLst>
              <a:ext uri="{FF2B5EF4-FFF2-40B4-BE49-F238E27FC236}">
                <a16:creationId xmlns:a16="http://schemas.microsoft.com/office/drawing/2014/main" id="{65F20856-1162-44E3-B24C-1F84E7BF76C4}"/>
              </a:ext>
            </a:extLst>
          </p:cNvPr>
          <p:cNvPicPr>
            <a:picLocks noChangeAspect="1"/>
          </p:cNvPicPr>
          <p:nvPr/>
        </p:nvPicPr>
        <p:blipFill rotWithShape="1">
          <a:blip r:embed="rId9" cstate="hq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3720724" y="5443492"/>
            <a:ext cx="986473" cy="946888"/>
          </a:xfrm>
          <a:prstGeom prst="rect">
            <a:avLst/>
          </a:prstGeom>
          <a:noFill/>
        </p:spPr>
      </p:pic>
      <p:pic>
        <p:nvPicPr>
          <p:cNvPr id="8" name="Picture 7">
            <a:extLst>
              <a:ext uri="{FF2B5EF4-FFF2-40B4-BE49-F238E27FC236}">
                <a16:creationId xmlns:a16="http://schemas.microsoft.com/office/drawing/2014/main" id="{A822BD8C-CB1E-4CDC-9E42-432249D8AD15}"/>
              </a:ext>
            </a:extLst>
          </p:cNvPr>
          <p:cNvPicPr>
            <a:picLocks noChangeAspect="1"/>
          </p:cNvPicPr>
          <p:nvPr/>
        </p:nvPicPr>
        <p:blipFill rotWithShape="1">
          <a:blip r:embed="rId10" cstate="hqprint">
            <a:duotone>
              <a:schemeClr val="bg2">
                <a:shade val="45000"/>
                <a:satMod val="135000"/>
              </a:schemeClr>
              <a:prstClr val="white"/>
            </a:duotone>
            <a:extLst>
              <a:ext uri="{28A0092B-C50C-407E-A947-70E740481C1C}">
                <a14:useLocalDpi xmlns:a14="http://schemas.microsoft.com/office/drawing/2010/main"/>
              </a:ext>
            </a:extLst>
          </a:blip>
          <a:srcRect l="12949" t="4551" r="15043" b="2438"/>
          <a:stretch/>
        </p:blipFill>
        <p:spPr>
          <a:xfrm>
            <a:off x="1976866" y="5443492"/>
            <a:ext cx="986473" cy="1049336"/>
          </a:xfrm>
          <a:prstGeom prst="rect">
            <a:avLst/>
          </a:prstGeom>
          <a:noFill/>
        </p:spPr>
      </p:pic>
      <p:pic>
        <p:nvPicPr>
          <p:cNvPr id="9" name="Picture 8">
            <a:extLst>
              <a:ext uri="{FF2B5EF4-FFF2-40B4-BE49-F238E27FC236}">
                <a16:creationId xmlns:a16="http://schemas.microsoft.com/office/drawing/2014/main" id="{FC585CB4-1BA7-4893-A453-9282D3C9855C}"/>
              </a:ext>
            </a:extLst>
          </p:cNvPr>
          <p:cNvPicPr/>
          <p:nvPr/>
        </p:nvPicPr>
        <p:blipFill>
          <a:blip r:embed="rId11">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334665" y="2766929"/>
            <a:ext cx="1071880" cy="1218013"/>
          </a:xfrm>
          <a:prstGeom prst="rect">
            <a:avLst/>
          </a:prstGeom>
          <a:noFill/>
        </p:spPr>
      </p:pic>
      <p:pic>
        <p:nvPicPr>
          <p:cNvPr id="10" name="Picture 9">
            <a:extLst>
              <a:ext uri="{FF2B5EF4-FFF2-40B4-BE49-F238E27FC236}">
                <a16:creationId xmlns:a16="http://schemas.microsoft.com/office/drawing/2014/main" id="{45F72084-D8EA-4708-A77A-F40E98B78E2B}"/>
              </a:ext>
            </a:extLst>
          </p:cNvPr>
          <p:cNvPicPr/>
          <p:nvPr/>
        </p:nvPicPr>
        <p:blipFill>
          <a:blip r:embed="rId12">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846572" y="1414508"/>
            <a:ext cx="1158557" cy="824930"/>
          </a:xfrm>
          <a:prstGeom prst="rect">
            <a:avLst/>
          </a:prstGeom>
          <a:noFill/>
        </p:spPr>
      </p:pic>
      <p:pic>
        <p:nvPicPr>
          <p:cNvPr id="11" name="Picture 10" descr="IHN_Strategy_Map_02.jpg">
            <a:extLst>
              <a:ext uri="{FF2B5EF4-FFF2-40B4-BE49-F238E27FC236}">
                <a16:creationId xmlns:a16="http://schemas.microsoft.com/office/drawing/2014/main" id="{37D36B77-D7B0-4E24-B6F8-C9DFEC342D13}"/>
              </a:ext>
            </a:extLst>
          </p:cNvPr>
          <p:cNvPicPr>
            <a:picLocks noChangeAspect="1"/>
          </p:cNvPicPr>
          <p:nvPr/>
        </p:nvPicPr>
        <p:blipFill rotWithShape="1">
          <a:blip r:embed="rId13">
            <a:extLst>
              <a:ext uri="{28A0092B-C50C-407E-A947-70E740481C1C}">
                <a14:useLocalDpi xmlns:a14="http://schemas.microsoft.com/office/drawing/2010/main" val="0"/>
              </a:ext>
            </a:extLst>
          </a:blip>
          <a:srcRect t="-645" r="12390"/>
          <a:stretch/>
        </p:blipFill>
        <p:spPr>
          <a:xfrm>
            <a:off x="7343017" y="2239438"/>
            <a:ext cx="4253698" cy="2678457"/>
          </a:xfrm>
          <a:prstGeom prst="rect">
            <a:avLst/>
          </a:prstGeom>
        </p:spPr>
      </p:pic>
    </p:spTree>
    <p:extLst>
      <p:ext uri="{BB962C8B-B14F-4D97-AF65-F5344CB8AC3E}">
        <p14:creationId xmlns:p14="http://schemas.microsoft.com/office/powerpoint/2010/main" val="3719723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E20D3-ABE1-4F0B-AEE5-E7DE81618819}"/>
              </a:ext>
            </a:extLst>
          </p:cNvPr>
          <p:cNvSpPr>
            <a:spLocks noGrp="1"/>
          </p:cNvSpPr>
          <p:nvPr>
            <p:ph type="title"/>
          </p:nvPr>
        </p:nvSpPr>
        <p:spPr/>
        <p:txBody>
          <a:bodyPr/>
          <a:lstStyle/>
          <a:p>
            <a:r>
              <a:rPr lang="en-US" b="1" dirty="0"/>
              <a:t>Align Local + Statewide Infrastructure</a:t>
            </a:r>
          </a:p>
        </p:txBody>
      </p:sp>
      <p:sp>
        <p:nvSpPr>
          <p:cNvPr id="61" name="Rectangle 60">
            <a:extLst>
              <a:ext uri="{FF2B5EF4-FFF2-40B4-BE49-F238E27FC236}">
                <a16:creationId xmlns:a16="http://schemas.microsoft.com/office/drawing/2014/main" id="{437D8E7C-161D-4F67-BF09-C5ED24C68315}"/>
              </a:ext>
            </a:extLst>
          </p:cNvPr>
          <p:cNvSpPr/>
          <p:nvPr/>
        </p:nvSpPr>
        <p:spPr>
          <a:xfrm>
            <a:off x="838195" y="2976586"/>
            <a:ext cx="2782337" cy="1185402"/>
          </a:xfrm>
          <a:prstGeom prst="rect">
            <a:avLst/>
          </a:prstGeom>
          <a:gradFill rotWithShape="1">
            <a:gsLst>
              <a:gs pos="0">
                <a:srgbClr val="1D6FA9">
                  <a:satMod val="103000"/>
                  <a:lumMod val="102000"/>
                  <a:tint val="94000"/>
                </a:srgbClr>
              </a:gs>
              <a:gs pos="50000">
                <a:srgbClr val="1D6FA9">
                  <a:satMod val="110000"/>
                  <a:lumMod val="100000"/>
                  <a:shade val="100000"/>
                </a:srgbClr>
              </a:gs>
              <a:gs pos="100000">
                <a:srgbClr val="1D6FA9">
                  <a:lumMod val="99000"/>
                  <a:satMod val="120000"/>
                  <a:shade val="78000"/>
                </a:srgbClr>
              </a:gs>
            </a:gsLst>
            <a:lin ang="5400000" scaled="0"/>
          </a:gradFill>
          <a:ln w="57150" cap="flat" cmpd="sng" algn="ctr">
            <a:solidFill>
              <a:schemeClr val="bg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Calibri" panose="020F0502020204030204"/>
                <a:ea typeface="+mn-ea"/>
                <a:cs typeface="+mn-cs"/>
              </a:rPr>
              <a:t>HEAL PARTNERSHIP</a:t>
            </a:r>
          </a:p>
          <a:p>
            <a:pPr marL="0" marR="0" lvl="0" indent="0" algn="ctr" defTabSz="457200" eaLnBrk="1" fontAlgn="auto" latinLnBrk="0" hangingPunct="1">
              <a:lnSpc>
                <a:spcPct val="100000"/>
              </a:lnSpc>
              <a:spcBef>
                <a:spcPts val="0"/>
              </a:spcBef>
              <a:spcAft>
                <a:spcPts val="0"/>
              </a:spcAft>
              <a:buClrTx/>
              <a:buSzTx/>
              <a:buFontTx/>
              <a:buNone/>
              <a:tabLst/>
              <a:defRPr/>
            </a:pPr>
            <a:r>
              <a:rPr lang="en-US" sz="1600" i="1" kern="0" dirty="0">
                <a:solidFill>
                  <a:prstClr val="white"/>
                </a:solidFill>
                <a:latin typeface="Calibri" panose="020F0502020204030204"/>
              </a:rPr>
              <a:t>CHW Employers and Workforce Partners</a:t>
            </a:r>
            <a:endParaRPr kumimoji="0" lang="en-US" sz="1600" i="1"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2" name="Rectangle 61">
            <a:extLst>
              <a:ext uri="{FF2B5EF4-FFF2-40B4-BE49-F238E27FC236}">
                <a16:creationId xmlns:a16="http://schemas.microsoft.com/office/drawing/2014/main" id="{6E4805BC-B513-4853-B8F0-7C72C22A185B}"/>
              </a:ext>
            </a:extLst>
          </p:cNvPr>
          <p:cNvSpPr/>
          <p:nvPr/>
        </p:nvSpPr>
        <p:spPr>
          <a:xfrm>
            <a:off x="838196" y="4305869"/>
            <a:ext cx="2782337" cy="1211424"/>
          </a:xfrm>
          <a:prstGeom prst="rect">
            <a:avLst/>
          </a:prstGeom>
          <a:gradFill rotWithShape="1">
            <a:gsLst>
              <a:gs pos="0">
                <a:srgbClr val="1D9A78">
                  <a:satMod val="103000"/>
                  <a:lumMod val="102000"/>
                  <a:tint val="94000"/>
                </a:srgbClr>
              </a:gs>
              <a:gs pos="50000">
                <a:srgbClr val="1D9A78">
                  <a:satMod val="110000"/>
                  <a:lumMod val="100000"/>
                  <a:shade val="100000"/>
                </a:srgbClr>
              </a:gs>
              <a:gs pos="100000">
                <a:srgbClr val="1D9A78">
                  <a:lumMod val="99000"/>
                  <a:satMod val="120000"/>
                  <a:shade val="78000"/>
                </a:srgbClr>
              </a:gs>
            </a:gsLst>
            <a:lin ang="5400000" scaled="0"/>
          </a:gradFill>
          <a:ln w="57150" cap="flat" cmpd="sng" algn="ctr">
            <a:solidFill>
              <a:schemeClr val="bg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Calibri" panose="020F0502020204030204"/>
                <a:ea typeface="+mn-ea"/>
                <a:cs typeface="+mn-cs"/>
              </a:rPr>
              <a:t>Community Health Worker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Calibri" panose="020F0502020204030204"/>
                <a:ea typeface="+mn-ea"/>
                <a:cs typeface="+mn-cs"/>
              </a:rPr>
              <a:t>Coalition</a:t>
            </a:r>
          </a:p>
        </p:txBody>
      </p:sp>
      <p:sp>
        <p:nvSpPr>
          <p:cNvPr id="63" name="Rectangle 62">
            <a:extLst>
              <a:ext uri="{FF2B5EF4-FFF2-40B4-BE49-F238E27FC236}">
                <a16:creationId xmlns:a16="http://schemas.microsoft.com/office/drawing/2014/main" id="{2BD08600-ADCD-4848-BC48-4DCCBDEA3EBF}"/>
              </a:ext>
            </a:extLst>
          </p:cNvPr>
          <p:cNvSpPr/>
          <p:nvPr/>
        </p:nvSpPr>
        <p:spPr>
          <a:xfrm>
            <a:off x="838198" y="1524005"/>
            <a:ext cx="2782337" cy="1317114"/>
          </a:xfrm>
          <a:prstGeom prst="rect">
            <a:avLst/>
          </a:prstGeom>
          <a:gradFill rotWithShape="1">
            <a:gsLst>
              <a:gs pos="0">
                <a:srgbClr val="36AFCE">
                  <a:satMod val="103000"/>
                  <a:lumMod val="102000"/>
                  <a:tint val="94000"/>
                </a:srgbClr>
              </a:gs>
              <a:gs pos="50000">
                <a:srgbClr val="36AFCE">
                  <a:satMod val="110000"/>
                  <a:lumMod val="100000"/>
                  <a:shade val="100000"/>
                </a:srgbClr>
              </a:gs>
              <a:gs pos="100000">
                <a:srgbClr val="36AFCE">
                  <a:lumMod val="99000"/>
                  <a:satMod val="120000"/>
                  <a:shade val="78000"/>
                </a:srgbClr>
              </a:gs>
            </a:gsLst>
            <a:lin ang="5400000" scaled="0"/>
          </a:gradFill>
          <a:ln w="57150" cap="flat" cmpd="sng" algn="ctr">
            <a:solidFill>
              <a:schemeClr val="bg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Calibri" panose="020F0502020204030204"/>
                <a:ea typeface="+mn-ea"/>
                <a:cs typeface="+mn-cs"/>
              </a:rPr>
              <a:t>INTEGRATED HEALTH NETWORK</a:t>
            </a:r>
          </a:p>
          <a:p>
            <a:pPr marL="0" marR="0" lvl="0" indent="0" algn="ctr" defTabSz="457200" eaLnBrk="1" fontAlgn="auto" latinLnBrk="0" hangingPunct="1">
              <a:lnSpc>
                <a:spcPct val="100000"/>
              </a:lnSpc>
              <a:spcBef>
                <a:spcPts val="0"/>
              </a:spcBef>
              <a:spcAft>
                <a:spcPts val="0"/>
              </a:spcAft>
              <a:buClrTx/>
              <a:buSzTx/>
              <a:buFontTx/>
              <a:buNone/>
              <a:tabLst/>
              <a:defRPr/>
            </a:pPr>
            <a:r>
              <a:rPr lang="en-US" i="1" kern="0" dirty="0">
                <a:solidFill>
                  <a:prstClr val="white"/>
                </a:solidFill>
                <a:latin typeface="Calibri" panose="020F0502020204030204"/>
              </a:rPr>
              <a:t>Healthcare</a:t>
            </a:r>
            <a:endParaRPr kumimoji="0" lang="en-US" sz="1400" i="1"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4" name="Right Brace 63">
            <a:extLst>
              <a:ext uri="{FF2B5EF4-FFF2-40B4-BE49-F238E27FC236}">
                <a16:creationId xmlns:a16="http://schemas.microsoft.com/office/drawing/2014/main" id="{2D0228CC-5AA7-4D96-B615-A7B5519081C7}"/>
              </a:ext>
            </a:extLst>
          </p:cNvPr>
          <p:cNvSpPr/>
          <p:nvPr/>
        </p:nvSpPr>
        <p:spPr>
          <a:xfrm>
            <a:off x="6093726" y="1603024"/>
            <a:ext cx="1946080" cy="3932526"/>
          </a:xfrm>
          <a:prstGeom prst="rightBrace">
            <a:avLst/>
          </a:prstGeom>
          <a:noFill/>
          <a:ln w="57150" cap="flat" cmpd="sng" algn="ctr">
            <a:solidFill>
              <a:srgbClr val="1D9A78"/>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5" name="Rectangle 64">
            <a:extLst>
              <a:ext uri="{FF2B5EF4-FFF2-40B4-BE49-F238E27FC236}">
                <a16:creationId xmlns:a16="http://schemas.microsoft.com/office/drawing/2014/main" id="{DF58DE23-3CEA-4647-B829-7B21B41E25B0}"/>
              </a:ext>
            </a:extLst>
          </p:cNvPr>
          <p:cNvSpPr/>
          <p:nvPr/>
        </p:nvSpPr>
        <p:spPr>
          <a:xfrm>
            <a:off x="8571463" y="1524005"/>
            <a:ext cx="2782337" cy="921979"/>
          </a:xfrm>
          <a:prstGeom prst="rect">
            <a:avLst/>
          </a:prstGeom>
          <a:gradFill rotWithShape="1">
            <a:gsLst>
              <a:gs pos="0">
                <a:srgbClr val="8BC145">
                  <a:satMod val="103000"/>
                  <a:lumMod val="102000"/>
                  <a:tint val="94000"/>
                </a:srgbClr>
              </a:gs>
              <a:gs pos="50000">
                <a:srgbClr val="8BC145">
                  <a:satMod val="110000"/>
                  <a:lumMod val="100000"/>
                  <a:shade val="100000"/>
                </a:srgbClr>
              </a:gs>
              <a:gs pos="100000">
                <a:srgbClr val="8BC145">
                  <a:lumMod val="99000"/>
                  <a:satMod val="120000"/>
                  <a:shade val="78000"/>
                </a:srgbClr>
              </a:gs>
            </a:gsLst>
            <a:lin ang="5400000" scaled="0"/>
          </a:gradFill>
          <a:ln w="6350" cap="flat" cmpd="sng" algn="ctr">
            <a:solidFill>
              <a:srgbClr val="8BC14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panose="020F0502020204030204"/>
                <a:ea typeface="+mn-ea"/>
                <a:cs typeface="+mn-cs"/>
              </a:rPr>
              <a:t>DEPT OF HEALTH</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panose="020F0502020204030204"/>
                <a:ea typeface="+mn-ea"/>
                <a:cs typeface="+mn-cs"/>
              </a:rPr>
              <a:t> CHW ADVISORY COMMITTEE</a:t>
            </a:r>
          </a:p>
        </p:txBody>
      </p:sp>
      <p:sp>
        <p:nvSpPr>
          <p:cNvPr id="66" name="Rectangle 65">
            <a:extLst>
              <a:ext uri="{FF2B5EF4-FFF2-40B4-BE49-F238E27FC236}">
                <a16:creationId xmlns:a16="http://schemas.microsoft.com/office/drawing/2014/main" id="{16FE0232-F0AD-4A4B-A45A-4E2F7E594BC6}"/>
              </a:ext>
            </a:extLst>
          </p:cNvPr>
          <p:cNvSpPr/>
          <p:nvPr/>
        </p:nvSpPr>
        <p:spPr>
          <a:xfrm>
            <a:off x="8571462" y="2596698"/>
            <a:ext cx="2782337" cy="1903330"/>
          </a:xfrm>
          <a:prstGeom prst="rect">
            <a:avLst/>
          </a:prstGeom>
          <a:gradFill rotWithShape="1">
            <a:gsLst>
              <a:gs pos="0">
                <a:srgbClr val="F19D19">
                  <a:satMod val="103000"/>
                  <a:lumMod val="102000"/>
                  <a:tint val="94000"/>
                </a:srgbClr>
              </a:gs>
              <a:gs pos="50000">
                <a:srgbClr val="F19D19">
                  <a:satMod val="110000"/>
                  <a:lumMod val="100000"/>
                  <a:shade val="100000"/>
                </a:srgbClr>
              </a:gs>
              <a:gs pos="100000">
                <a:srgbClr val="F19D19">
                  <a:lumMod val="99000"/>
                  <a:satMod val="120000"/>
                  <a:shade val="78000"/>
                </a:srgbClr>
              </a:gs>
            </a:gsLst>
            <a:lin ang="5400000" scaled="0"/>
          </a:gradFill>
          <a:ln w="76200" cap="flat" cmpd="sng" algn="ctr">
            <a:solidFill>
              <a:schemeClr val="bg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Calibri" panose="020F0502020204030204"/>
                <a:ea typeface="+mn-ea"/>
                <a:cs typeface="+mn-cs"/>
              </a:rPr>
              <a:t>MO CHW Sustainability Collaborative </a:t>
            </a:r>
          </a:p>
          <a:p>
            <a:pPr marL="0" marR="0" lvl="0" indent="0" algn="ctr" defTabSz="457200" eaLnBrk="1" fontAlgn="auto" latinLnBrk="0" hangingPunct="1">
              <a:lnSpc>
                <a:spcPct val="100000"/>
              </a:lnSpc>
              <a:spcBef>
                <a:spcPts val="0"/>
              </a:spcBef>
              <a:spcAft>
                <a:spcPts val="0"/>
              </a:spcAft>
              <a:buClrTx/>
              <a:buSzTx/>
              <a:buFontTx/>
              <a:buNone/>
              <a:tabLst/>
              <a:defRPr/>
            </a:pPr>
            <a:r>
              <a:rPr lang="en-US" sz="1400" i="1" kern="0" dirty="0">
                <a:solidFill>
                  <a:prstClr val="white"/>
                </a:solidFill>
                <a:latin typeface="Calibri" panose="020F0502020204030204"/>
              </a:rPr>
              <a:t>Local community orgs</a:t>
            </a:r>
          </a:p>
          <a:p>
            <a:pPr marL="0" marR="0" lvl="0" indent="0" algn="ctr" defTabSz="457200" eaLnBrk="1" fontAlgn="auto" latinLnBrk="0" hangingPunct="1">
              <a:lnSpc>
                <a:spcPct val="100000"/>
              </a:lnSpc>
              <a:spcBef>
                <a:spcPts val="0"/>
              </a:spcBef>
              <a:spcAft>
                <a:spcPts val="0"/>
              </a:spcAft>
              <a:buClrTx/>
              <a:buSzTx/>
              <a:buFontTx/>
              <a:buNone/>
              <a:tabLst/>
              <a:defRPr/>
            </a:pPr>
            <a:r>
              <a:rPr lang="en-US" sz="1400" i="1" kern="0" dirty="0">
                <a:solidFill>
                  <a:prstClr val="white"/>
                </a:solidFill>
                <a:latin typeface="Calibri" panose="020F0502020204030204"/>
              </a:rPr>
              <a:t>Associations/collaboratives</a:t>
            </a:r>
          </a:p>
          <a:p>
            <a:pPr marL="0" marR="0" lvl="0" indent="0" algn="ctr" defTabSz="457200" eaLnBrk="1" fontAlgn="auto" latinLnBrk="0" hangingPunct="1">
              <a:lnSpc>
                <a:spcPct val="100000"/>
              </a:lnSpc>
              <a:spcBef>
                <a:spcPts val="0"/>
              </a:spcBef>
              <a:spcAft>
                <a:spcPts val="0"/>
              </a:spcAft>
              <a:buClrTx/>
              <a:buSzTx/>
              <a:buFontTx/>
              <a:buNone/>
              <a:tabLst/>
              <a:defRPr/>
            </a:pPr>
            <a:r>
              <a:rPr lang="en-US" sz="1400" i="1" kern="0" dirty="0">
                <a:solidFill>
                  <a:prstClr val="white"/>
                </a:solidFill>
                <a:latin typeface="Calibri" panose="020F0502020204030204"/>
              </a:rPr>
              <a:t>CHWs</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i="1" u="none" strike="noStrike" kern="0" cap="none" spc="0" normalizeH="0" baseline="0" noProof="0" dirty="0">
                <a:ln>
                  <a:noFill/>
                </a:ln>
                <a:solidFill>
                  <a:prstClr val="white"/>
                </a:solidFill>
                <a:effectLst/>
                <a:uLnTx/>
                <a:uFillTx/>
                <a:latin typeface="Calibri" panose="020F0502020204030204"/>
                <a:ea typeface="+mn-ea"/>
                <a:cs typeface="+mn-cs"/>
              </a:rPr>
              <a:t>M</a:t>
            </a:r>
            <a:r>
              <a:rPr lang="en-US" sz="1400" i="1" kern="0" dirty="0" err="1">
                <a:solidFill>
                  <a:prstClr val="white"/>
                </a:solidFill>
                <a:latin typeface="Calibri" panose="020F0502020204030204"/>
              </a:rPr>
              <a:t>anaged</a:t>
            </a:r>
            <a:r>
              <a:rPr lang="en-US" sz="1400" i="1" kern="0" dirty="0">
                <a:solidFill>
                  <a:prstClr val="white"/>
                </a:solidFill>
                <a:latin typeface="Calibri" panose="020F0502020204030204"/>
              </a:rPr>
              <a:t> Care Organizations</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i="1" u="none" strike="noStrike" kern="0" cap="none" spc="0" normalizeH="0" baseline="0" noProof="0" dirty="0">
                <a:ln>
                  <a:noFill/>
                </a:ln>
                <a:solidFill>
                  <a:prstClr val="white"/>
                </a:solidFill>
                <a:effectLst/>
                <a:uLnTx/>
                <a:uFillTx/>
                <a:latin typeface="Calibri" panose="020F0502020204030204"/>
                <a:ea typeface="+mn-ea"/>
                <a:cs typeface="+mn-cs"/>
              </a:rPr>
              <a:t>State Departments</a:t>
            </a:r>
            <a:endParaRPr kumimoji="0" lang="en-US" i="1" u="none" strike="noStrike" kern="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200" i="1"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42302BCF-5886-47A9-8975-5739635D386A}"/>
              </a:ext>
            </a:extLst>
          </p:cNvPr>
          <p:cNvSpPr/>
          <p:nvPr/>
        </p:nvSpPr>
        <p:spPr>
          <a:xfrm>
            <a:off x="8571461" y="4650742"/>
            <a:ext cx="2782337" cy="921978"/>
          </a:xfrm>
          <a:prstGeom prst="rect">
            <a:avLst/>
          </a:prstGeom>
          <a:gradFill rotWithShape="1">
            <a:gsLst>
              <a:gs pos="0">
                <a:srgbClr val="B74919">
                  <a:satMod val="103000"/>
                  <a:lumMod val="102000"/>
                  <a:tint val="94000"/>
                </a:srgbClr>
              </a:gs>
              <a:gs pos="50000">
                <a:srgbClr val="B74919">
                  <a:satMod val="110000"/>
                  <a:lumMod val="100000"/>
                  <a:shade val="100000"/>
                </a:srgbClr>
              </a:gs>
              <a:gs pos="100000">
                <a:srgbClr val="B74919">
                  <a:lumMod val="99000"/>
                  <a:satMod val="120000"/>
                  <a:shade val="78000"/>
                </a:srgbClr>
              </a:gs>
            </a:gsLst>
            <a:lin ang="5400000" scaled="0"/>
          </a:gradFill>
          <a:ln w="6350" cap="flat" cmpd="sng" algn="ctr">
            <a:solidFill>
              <a:srgbClr val="B74919"/>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panose="020F0502020204030204"/>
                <a:ea typeface="+mn-ea"/>
                <a:cs typeface="+mn-cs"/>
              </a:rPr>
              <a:t>MISSOURI PRIMARY CARE ASSOCIATION</a:t>
            </a:r>
            <a:endParaRPr kumimoji="0" lang="en-US" sz="1200" b="1" i="1"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8" name="Rectangle 67">
            <a:extLst>
              <a:ext uri="{FF2B5EF4-FFF2-40B4-BE49-F238E27FC236}">
                <a16:creationId xmlns:a16="http://schemas.microsoft.com/office/drawing/2014/main" id="{31EA6D1C-0DE1-4BE1-AF0E-1E32C6B8EAC5}"/>
              </a:ext>
            </a:extLst>
          </p:cNvPr>
          <p:cNvSpPr/>
          <p:nvPr/>
        </p:nvSpPr>
        <p:spPr>
          <a:xfrm>
            <a:off x="3916907" y="1786450"/>
            <a:ext cx="2620369" cy="3416320"/>
          </a:xfrm>
          <a:prstGeom prst="rect">
            <a:avLst/>
          </a:prstGeom>
          <a:solidFill>
            <a:schemeClr val="bg1"/>
          </a:solidFill>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rPr>
              <a:t>VISION</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Advocate for the </a:t>
            </a:r>
            <a:r>
              <a:rPr kumimoji="0" lang="en-US" sz="1200" b="0" i="0" u="sng" strike="noStrike" kern="0" cap="none" spc="0" normalizeH="0" baseline="0" noProof="0" dirty="0">
                <a:ln>
                  <a:noFill/>
                </a:ln>
                <a:solidFill>
                  <a:prstClr val="black"/>
                </a:solidFill>
                <a:effectLst/>
                <a:uLnTx/>
                <a:uFillTx/>
              </a:rPr>
              <a:t>full </a:t>
            </a:r>
            <a:r>
              <a:rPr kumimoji="0" lang="en-US" sz="1200" b="0" i="0" u="none" strike="noStrike" kern="0" cap="none" spc="0" normalizeH="0" baseline="0" noProof="0" dirty="0">
                <a:ln>
                  <a:noFill/>
                </a:ln>
                <a:solidFill>
                  <a:prstClr val="black"/>
                </a:solidFill>
                <a:effectLst/>
                <a:uLnTx/>
                <a:uFillTx/>
              </a:rPr>
              <a:t>value of CHWs</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rPr>
              <a:t>GOAL</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prstClr val="black"/>
                </a:solidFill>
                <a:effectLst/>
                <a:uLnTx/>
                <a:uFillTx/>
              </a:rPr>
              <a:t>Scale and Sustain the CHW Workforce</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200" b="0" i="1" u="none" strike="noStrike" kern="0" cap="none" spc="0" normalizeH="0" baseline="0" noProof="0" dirty="0">
              <a:ln>
                <a:noFill/>
              </a:ln>
              <a:solidFill>
                <a:prstClr val="black"/>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200" b="0" i="1" u="none" strike="noStrike" kern="0" cap="none" spc="0" normalizeH="0" baseline="0" noProof="0" dirty="0">
              <a:ln>
                <a:noFill/>
              </a:ln>
              <a:solidFill>
                <a:prstClr val="black"/>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rPr>
              <a:t>STRATEGIES</a:t>
            </a:r>
          </a:p>
          <a:p>
            <a:pPr marL="342900" marR="0" lvl="0" indent="-342900" defTabSz="457200" eaLnBrk="1" fontAlgn="auto" latinLnBrk="0" hangingPunct="1">
              <a:lnSpc>
                <a:spcPct val="100000"/>
              </a:lnSpc>
              <a:spcBef>
                <a:spcPts val="0"/>
              </a:spcBef>
              <a:spcAft>
                <a:spcPts val="0"/>
              </a:spcAft>
              <a:buClrTx/>
              <a:buSzTx/>
              <a:buFont typeface="+mj-lt"/>
              <a:buAutoNum type="arabicPeriod"/>
              <a:tabLst/>
              <a:defRPr/>
            </a:pPr>
            <a:r>
              <a:rPr kumimoji="0" lang="en-US" sz="1200" b="0" i="1" u="none" strike="noStrike" kern="0" cap="none" spc="0" normalizeH="0" baseline="0" noProof="0" dirty="0">
                <a:ln>
                  <a:noFill/>
                </a:ln>
                <a:solidFill>
                  <a:prstClr val="black"/>
                </a:solidFill>
                <a:effectLst/>
                <a:uLnTx/>
                <a:uFillTx/>
              </a:rPr>
              <a:t>Build capacity and formalize institutional CHW leadership</a:t>
            </a:r>
          </a:p>
          <a:p>
            <a:pPr marL="342900" marR="0" lvl="0" indent="-342900" defTabSz="457200" eaLnBrk="1" fontAlgn="auto" latinLnBrk="0" hangingPunct="1">
              <a:lnSpc>
                <a:spcPct val="100000"/>
              </a:lnSpc>
              <a:spcBef>
                <a:spcPts val="0"/>
              </a:spcBef>
              <a:spcAft>
                <a:spcPts val="0"/>
              </a:spcAft>
              <a:buClrTx/>
              <a:buSzTx/>
              <a:buFont typeface="+mj-lt"/>
              <a:buAutoNum type="arabicPeriod"/>
              <a:tabLst/>
              <a:defRPr/>
            </a:pPr>
            <a:r>
              <a:rPr kumimoji="0" lang="en-US" sz="1200" b="0" i="1" u="none" strike="noStrike" kern="0" cap="none" spc="0" normalizeH="0" baseline="0" noProof="0" dirty="0">
                <a:ln>
                  <a:noFill/>
                </a:ln>
                <a:solidFill>
                  <a:prstClr val="black"/>
                </a:solidFill>
                <a:effectLst/>
                <a:uLnTx/>
                <a:uFillTx/>
              </a:rPr>
              <a:t>Advocate for CHW long-term sustainability</a:t>
            </a:r>
          </a:p>
          <a:p>
            <a:pPr marL="342900" marR="0" lvl="0" indent="-342900" defTabSz="457200" eaLnBrk="1" fontAlgn="auto" latinLnBrk="0" hangingPunct="1">
              <a:lnSpc>
                <a:spcPct val="100000"/>
              </a:lnSpc>
              <a:spcBef>
                <a:spcPts val="0"/>
              </a:spcBef>
              <a:spcAft>
                <a:spcPts val="0"/>
              </a:spcAft>
              <a:buClrTx/>
              <a:buSzTx/>
              <a:buFont typeface="+mj-lt"/>
              <a:buAutoNum type="arabicPeriod"/>
              <a:tabLst/>
              <a:defRPr/>
            </a:pPr>
            <a:r>
              <a:rPr kumimoji="0" lang="en-US" sz="1200" b="0" i="1" u="none" strike="noStrike" kern="0" cap="none" spc="0" normalizeH="0" baseline="0" noProof="0" dirty="0">
                <a:ln>
                  <a:noFill/>
                </a:ln>
                <a:solidFill>
                  <a:prstClr val="black"/>
                </a:solidFill>
                <a:effectLst/>
                <a:uLnTx/>
                <a:uFillTx/>
              </a:rPr>
              <a:t>Develop a workforce strategy that supports training and career pipeline</a:t>
            </a:r>
          </a:p>
          <a:p>
            <a:pPr marL="342900" marR="0" lvl="0" indent="-342900" defTabSz="457200" eaLnBrk="1" fontAlgn="auto" latinLnBrk="0" hangingPunct="1">
              <a:lnSpc>
                <a:spcPct val="100000"/>
              </a:lnSpc>
              <a:spcBef>
                <a:spcPts val="0"/>
              </a:spcBef>
              <a:spcAft>
                <a:spcPts val="0"/>
              </a:spcAft>
              <a:buClrTx/>
              <a:buSzTx/>
              <a:buFont typeface="+mj-lt"/>
              <a:buAutoNum type="arabicPeriod"/>
              <a:tabLst/>
              <a:defRPr/>
            </a:pPr>
            <a:r>
              <a:rPr kumimoji="0" lang="en-US" sz="1200" b="0" i="1" u="none" strike="noStrike" kern="0" cap="none" spc="0" normalizeH="0" baseline="0" noProof="0" dirty="0">
                <a:ln>
                  <a:noFill/>
                </a:ln>
                <a:solidFill>
                  <a:prstClr val="black"/>
                </a:solidFill>
                <a:effectLst/>
                <a:uLnTx/>
                <a:uFillTx/>
              </a:rPr>
              <a:t>Demonstrate the value of CHWs in the St. Louis region</a:t>
            </a:r>
          </a:p>
        </p:txBody>
      </p:sp>
    </p:spTree>
    <p:extLst>
      <p:ext uri="{BB962C8B-B14F-4D97-AF65-F5344CB8AC3E}">
        <p14:creationId xmlns:p14="http://schemas.microsoft.com/office/powerpoint/2010/main" val="3195174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85D70-9F83-4816-A7EC-206CEA3D4332}"/>
              </a:ext>
            </a:extLst>
          </p:cNvPr>
          <p:cNvSpPr>
            <a:spLocks noGrp="1"/>
          </p:cNvSpPr>
          <p:nvPr>
            <p:ph type="title"/>
          </p:nvPr>
        </p:nvSpPr>
        <p:spPr/>
        <p:txBody>
          <a:bodyPr/>
          <a:lstStyle/>
          <a:p>
            <a:r>
              <a:rPr lang="en-US" dirty="0"/>
              <a:t>MO CHW Sustainability Collaborative</a:t>
            </a:r>
          </a:p>
        </p:txBody>
      </p:sp>
      <p:grpSp>
        <p:nvGrpSpPr>
          <p:cNvPr id="14" name="Group 13">
            <a:extLst>
              <a:ext uri="{FF2B5EF4-FFF2-40B4-BE49-F238E27FC236}">
                <a16:creationId xmlns:a16="http://schemas.microsoft.com/office/drawing/2014/main" id="{603E0372-4676-4846-A4A2-7CC5981B953E}"/>
              </a:ext>
            </a:extLst>
          </p:cNvPr>
          <p:cNvGrpSpPr/>
          <p:nvPr/>
        </p:nvGrpSpPr>
        <p:grpSpPr>
          <a:xfrm>
            <a:off x="656609" y="-150124"/>
            <a:ext cx="10878782" cy="6489088"/>
            <a:chOff x="653576" y="122830"/>
            <a:chExt cx="10878782" cy="6489088"/>
          </a:xfrm>
        </p:grpSpPr>
        <p:graphicFrame>
          <p:nvGraphicFramePr>
            <p:cNvPr id="6" name="Diagram 5">
              <a:extLst>
                <a:ext uri="{FF2B5EF4-FFF2-40B4-BE49-F238E27FC236}">
                  <a16:creationId xmlns:a16="http://schemas.microsoft.com/office/drawing/2014/main" id="{8D7E391A-7EFC-4D57-95A0-D1A1DB88227B}"/>
                </a:ext>
              </a:extLst>
            </p:cNvPr>
            <p:cNvGraphicFramePr/>
            <p:nvPr>
              <p:extLst>
                <p:ext uri="{D42A27DB-BD31-4B8C-83A1-F6EECF244321}">
                  <p14:modId xmlns:p14="http://schemas.microsoft.com/office/powerpoint/2010/main" val="1187481822"/>
                </p:ext>
              </p:extLst>
            </p:nvPr>
          </p:nvGraphicFramePr>
          <p:xfrm>
            <a:off x="653576" y="122830"/>
            <a:ext cx="10878782" cy="44869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2E7432CA-1D3A-45ED-A9CD-A7254E8768EE}"/>
                </a:ext>
              </a:extLst>
            </p:cNvPr>
            <p:cNvSpPr txBox="1"/>
            <p:nvPr/>
          </p:nvSpPr>
          <p:spPr>
            <a:xfrm>
              <a:off x="653576" y="3057099"/>
              <a:ext cx="1925851" cy="3539430"/>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1600" dirty="0"/>
                <a:t>Leverage convening tables for buy-in, decisions, and direction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Build into strategic plan and public documents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Leverage convening tables</a:t>
              </a:r>
            </a:p>
            <a:p>
              <a:pPr marL="285750" indent="-285750">
                <a:buFont typeface="Arial" panose="020B0604020202020204" pitchFamily="34" charset="0"/>
                <a:buChar char="•"/>
              </a:pPr>
              <a:endParaRPr lang="en-US" sz="1600" dirty="0"/>
            </a:p>
          </p:txBody>
        </p:sp>
        <p:sp>
          <p:nvSpPr>
            <p:cNvPr id="10" name="TextBox 9">
              <a:extLst>
                <a:ext uri="{FF2B5EF4-FFF2-40B4-BE49-F238E27FC236}">
                  <a16:creationId xmlns:a16="http://schemas.microsoft.com/office/drawing/2014/main" id="{DD408F44-87DD-4567-BC94-8B7B664D9212}"/>
                </a:ext>
              </a:extLst>
            </p:cNvPr>
            <p:cNvSpPr txBox="1"/>
            <p:nvPr/>
          </p:nvSpPr>
          <p:spPr>
            <a:xfrm>
              <a:off x="2784901" y="3057099"/>
              <a:ext cx="1925851" cy="3539430"/>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1600" dirty="0"/>
                <a:t>Pathways to reimbursement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Leverage knowledge of billing and documentation, EHR and data collection, staff considerations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Rural/urban representation</a:t>
              </a:r>
            </a:p>
            <a:p>
              <a:pPr marL="285750" indent="-285750">
                <a:buFont typeface="Arial" panose="020B0604020202020204" pitchFamily="34" charset="0"/>
                <a:buChar char="•"/>
              </a:pPr>
              <a:endParaRPr lang="en-US" sz="1600" dirty="0"/>
            </a:p>
          </p:txBody>
        </p:sp>
        <p:sp>
          <p:nvSpPr>
            <p:cNvPr id="11" name="TextBox 10">
              <a:extLst>
                <a:ext uri="{FF2B5EF4-FFF2-40B4-BE49-F238E27FC236}">
                  <a16:creationId xmlns:a16="http://schemas.microsoft.com/office/drawing/2014/main" id="{1968393A-F3CA-4276-BF2C-89EF323B06A7}"/>
                </a:ext>
              </a:extLst>
            </p:cNvPr>
            <p:cNvSpPr txBox="1"/>
            <p:nvPr/>
          </p:nvSpPr>
          <p:spPr>
            <a:xfrm>
              <a:off x="4916226" y="3057099"/>
              <a:ext cx="1925851" cy="3554819"/>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1600" dirty="0"/>
                <a:t>Leverage expertise around target populations and billing structure</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600" dirty="0"/>
                <a:t>Authorization from employer</a:t>
              </a:r>
            </a:p>
            <a:p>
              <a:pPr marL="285750" indent="-285750">
                <a:buFont typeface="Arial" panose="020B0604020202020204" pitchFamily="34" charset="0"/>
                <a:buChar char="•"/>
              </a:pPr>
              <a:endParaRPr lang="en-US" sz="900" dirty="0"/>
            </a:p>
            <a:p>
              <a:pPr marL="285750" indent="-285750">
                <a:buFont typeface="Arial" panose="020B0604020202020204" pitchFamily="34" charset="0"/>
                <a:buChar char="•"/>
              </a:pPr>
              <a:r>
                <a:rPr lang="en-US" sz="1600" dirty="0"/>
                <a:t>Coaching and empowerment</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1600" dirty="0"/>
                <a:t>Invitation to table and to lead</a:t>
              </a:r>
            </a:p>
            <a:p>
              <a:pPr marL="285750" indent="-285750">
                <a:buFont typeface="Arial" panose="020B0604020202020204" pitchFamily="34" charset="0"/>
                <a:buChar char="•"/>
              </a:pPr>
              <a:endParaRPr lang="en-US" sz="1600" dirty="0"/>
            </a:p>
          </p:txBody>
        </p:sp>
        <p:sp>
          <p:nvSpPr>
            <p:cNvPr id="12" name="TextBox 11">
              <a:extLst>
                <a:ext uri="{FF2B5EF4-FFF2-40B4-BE49-F238E27FC236}">
                  <a16:creationId xmlns:a16="http://schemas.microsoft.com/office/drawing/2014/main" id="{9C1CE31B-1C9E-4B50-B3B2-53975143DC96}"/>
                </a:ext>
              </a:extLst>
            </p:cNvPr>
            <p:cNvSpPr txBox="1"/>
            <p:nvPr/>
          </p:nvSpPr>
          <p:spPr>
            <a:xfrm>
              <a:off x="7047551" y="3057099"/>
              <a:ext cx="1925851" cy="3539430"/>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1600" dirty="0"/>
                <a:t>Focus on senior executive buy-in</a:t>
              </a:r>
            </a:p>
            <a:p>
              <a:endParaRPr lang="en-US" sz="1600" dirty="0"/>
            </a:p>
            <a:p>
              <a:pPr marL="285750" indent="-285750">
                <a:buFont typeface="Arial" panose="020B0604020202020204" pitchFamily="34" charset="0"/>
                <a:buChar char="•"/>
              </a:pPr>
              <a:r>
                <a:rPr lang="en-US" sz="1600" dirty="0"/>
                <a:t>Incentivized by strategies moving in the direction of value-based care, addressing SDOH, and MCO contracts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Being a good partner to community</a:t>
              </a:r>
            </a:p>
          </p:txBody>
        </p:sp>
        <p:sp>
          <p:nvSpPr>
            <p:cNvPr id="13" name="TextBox 12">
              <a:extLst>
                <a:ext uri="{FF2B5EF4-FFF2-40B4-BE49-F238E27FC236}">
                  <a16:creationId xmlns:a16="http://schemas.microsoft.com/office/drawing/2014/main" id="{B4C839C1-F70E-4237-84EB-9129A8430C1D}"/>
                </a:ext>
              </a:extLst>
            </p:cNvPr>
            <p:cNvSpPr txBox="1"/>
            <p:nvPr/>
          </p:nvSpPr>
          <p:spPr>
            <a:xfrm>
              <a:off x="9191764" y="3057099"/>
              <a:ext cx="1925851" cy="3539430"/>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1600" dirty="0"/>
                <a:t>Focus on senior executive buy-in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Collaboration and public engagement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Lowering the costs of healthcare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Being a good partner to community</a:t>
              </a:r>
            </a:p>
          </p:txBody>
        </p:sp>
      </p:grpSp>
    </p:spTree>
    <p:extLst>
      <p:ext uri="{BB962C8B-B14F-4D97-AF65-F5344CB8AC3E}">
        <p14:creationId xmlns:p14="http://schemas.microsoft.com/office/powerpoint/2010/main" val="2786876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FBC40-B3FD-4E60-A339-0FEE2CA38AB4}"/>
              </a:ext>
            </a:extLst>
          </p:cNvPr>
          <p:cNvSpPr>
            <a:spLocks noGrp="1"/>
          </p:cNvSpPr>
          <p:nvPr>
            <p:ph type="title"/>
          </p:nvPr>
        </p:nvSpPr>
        <p:spPr/>
        <p:txBody>
          <a:bodyPr/>
          <a:lstStyle/>
          <a:p>
            <a:r>
              <a:rPr lang="en-US" dirty="0"/>
              <a:t>St. Louis CHW Coalition</a:t>
            </a:r>
          </a:p>
        </p:txBody>
      </p:sp>
      <p:graphicFrame>
        <p:nvGraphicFramePr>
          <p:cNvPr id="4" name="Content Placeholder 3">
            <a:extLst>
              <a:ext uri="{FF2B5EF4-FFF2-40B4-BE49-F238E27FC236}">
                <a16:creationId xmlns:a16="http://schemas.microsoft.com/office/drawing/2014/main" id="{AC0489C5-54B3-4FD5-94A1-05F20E235AD9}"/>
              </a:ext>
            </a:extLst>
          </p:cNvPr>
          <p:cNvGraphicFramePr>
            <a:graphicFrameLocks noGrp="1"/>
          </p:cNvGraphicFramePr>
          <p:nvPr>
            <p:ph idx="1"/>
            <p:extLst>
              <p:ext uri="{D42A27DB-BD31-4B8C-83A1-F6EECF244321}">
                <p14:modId xmlns:p14="http://schemas.microsoft.com/office/powerpoint/2010/main" val="2489144184"/>
              </p:ext>
            </p:extLst>
          </p:nvPr>
        </p:nvGraphicFramePr>
        <p:xfrm>
          <a:off x="5977720" y="232012"/>
          <a:ext cx="8202304" cy="5390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AC0A0637-4403-466D-BFCC-098EC34F2E8A}"/>
              </a:ext>
            </a:extLst>
          </p:cNvPr>
          <p:cNvGraphicFramePr/>
          <p:nvPr>
            <p:extLst>
              <p:ext uri="{D42A27DB-BD31-4B8C-83A1-F6EECF244321}">
                <p14:modId xmlns:p14="http://schemas.microsoft.com/office/powerpoint/2010/main" val="3703676878"/>
              </p:ext>
            </p:extLst>
          </p:nvPr>
        </p:nvGraphicFramePr>
        <p:xfrm>
          <a:off x="374177" y="1690688"/>
          <a:ext cx="7657910" cy="475990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9" name="Straight Connector 8">
            <a:extLst>
              <a:ext uri="{FF2B5EF4-FFF2-40B4-BE49-F238E27FC236}">
                <a16:creationId xmlns:a16="http://schemas.microsoft.com/office/drawing/2014/main" id="{F4166197-B3DD-4AA7-BBA0-BC1E48A2CF54}"/>
              </a:ext>
            </a:extLst>
          </p:cNvPr>
          <p:cNvCxnSpPr>
            <a:cxnSpLocks/>
          </p:cNvCxnSpPr>
          <p:nvPr/>
        </p:nvCxnSpPr>
        <p:spPr>
          <a:xfrm flipV="1">
            <a:off x="4162189" y="1569493"/>
            <a:ext cx="5486778" cy="23747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61330EC-5A02-4303-A316-859B8508609D}"/>
              </a:ext>
            </a:extLst>
          </p:cNvPr>
          <p:cNvCxnSpPr>
            <a:cxnSpLocks/>
          </p:cNvCxnSpPr>
          <p:nvPr/>
        </p:nvCxnSpPr>
        <p:spPr>
          <a:xfrm flipV="1">
            <a:off x="4162189" y="4585648"/>
            <a:ext cx="5923507" cy="103723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0761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4FF90-1E03-4576-987E-2D5E458530B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315CB8E-4411-40D4-8BFB-B5C8FE7B9F87}"/>
              </a:ext>
            </a:extLst>
          </p:cNvPr>
          <p:cNvSpPr>
            <a:spLocks noGrp="1"/>
          </p:cNvSpPr>
          <p:nvPr>
            <p:ph idx="1"/>
          </p:nvPr>
        </p:nvSpPr>
        <p:spPr/>
        <p:txBody>
          <a:bodyPr/>
          <a:lstStyle/>
          <a:p>
            <a:r>
              <a:rPr lang="en-US" dirty="0"/>
              <a:t>Add BOL Video (choose one that feels like a “case study”)</a:t>
            </a:r>
          </a:p>
        </p:txBody>
      </p:sp>
    </p:spTree>
    <p:extLst>
      <p:ext uri="{BB962C8B-B14F-4D97-AF65-F5344CB8AC3E}">
        <p14:creationId xmlns:p14="http://schemas.microsoft.com/office/powerpoint/2010/main" val="115755752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116</TotalTime>
  <Words>448</Words>
  <Application>Microsoft Office PowerPoint</Application>
  <PresentationFormat>Widescreen</PresentationFormat>
  <Paragraphs>111</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Segoe UI Semibold</vt:lpstr>
      <vt:lpstr>Segoe UI Semilight</vt:lpstr>
      <vt:lpstr>Segoe UI Symbol</vt:lpstr>
      <vt:lpstr>1_Office Theme</vt:lpstr>
      <vt:lpstr>The CHW Movement  in St. Louis, MO</vt:lpstr>
      <vt:lpstr>PowerPoint Presentation</vt:lpstr>
      <vt:lpstr>Integrated Health Network</vt:lpstr>
      <vt:lpstr>Align Local + Statewide Infrastructure</vt:lpstr>
      <vt:lpstr>MO CHW Sustainability Collaborative</vt:lpstr>
      <vt:lpstr>St. Louis CHW Coalition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CHW Movement  in St. Louis, MO</dc:title>
  <dc:creator>Jessica Holmes</dc:creator>
  <cp:lastModifiedBy>Jessica Holmes</cp:lastModifiedBy>
  <cp:revision>13</cp:revision>
  <dcterms:created xsi:type="dcterms:W3CDTF">2019-01-18T19:24:55Z</dcterms:created>
  <dcterms:modified xsi:type="dcterms:W3CDTF">2019-01-18T21:21:53Z</dcterms:modified>
</cp:coreProperties>
</file>