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charts/style1.xml" ContentType="application/vnd.ms-office.chart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olors1.xml" ContentType="application/vnd.ms-office.chartcolorstyle+xml"/>
  <Override PartName="/ppt/commentAuthors.xml" ContentType="application/vnd.openxmlformats-officedocument.presentationml.commentAuthors+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83" r:id="rId3"/>
    <p:sldId id="295" r:id="rId4"/>
    <p:sldId id="296" r:id="rId5"/>
    <p:sldId id="294" r:id="rId6"/>
    <p:sldId id="288" r:id="rId7"/>
    <p:sldId id="287" r:id="rId8"/>
    <p:sldId id="299" r:id="rId9"/>
    <p:sldId id="300" r:id="rId10"/>
    <p:sldId id="29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Klapper" initials="SK" lastIdx="1" clrIdx="0">
    <p:extLst>
      <p:ext uri="{19B8F6BF-5375-455C-9EA6-DF929625EA0E}">
        <p15:presenceInfo xmlns:p15="http://schemas.microsoft.com/office/powerpoint/2012/main" xmlns="" userId="ad3874ad3905755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snapToGrid="0" snapToObjects="1">
      <p:cViewPr varScale="1">
        <p:scale>
          <a:sx n="113" d="100"/>
          <a:sy n="113" d="100"/>
        </p:scale>
        <p:origin x="-150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a:t>Estimated number of Maryland uninsured, currently and after implementation of down-payment plan (thousands)</a:t>
            </a:r>
          </a:p>
        </c:rich>
      </c:tx>
      <c:layout>
        <c:manualLayout>
          <c:xMode val="edge"/>
          <c:yMode val="edge"/>
          <c:x val="0.10066727658844933"/>
          <c:y val="0"/>
        </c:manualLayout>
      </c:layout>
      <c:spPr>
        <a:noFill/>
        <a:ln>
          <a:noFill/>
        </a:ln>
        <a:effectLst/>
      </c:spPr>
    </c:title>
    <c:plotArea>
      <c:layout>
        <c:manualLayout>
          <c:layoutTarget val="inner"/>
          <c:xMode val="edge"/>
          <c:yMode val="edge"/>
          <c:x val="0.29129785998788865"/>
          <c:y val="0.22089189189189193"/>
          <c:w val="0.6914125381915176"/>
          <c:h val="0.70152223877420727"/>
        </c:manualLayout>
      </c:layout>
      <c:barChart>
        <c:barDir val="col"/>
        <c:grouping val="stacked"/>
        <c:ser>
          <c:idx val="0"/>
          <c:order val="0"/>
          <c:tx>
            <c:strRef>
              <c:f>Sheet1!$B$1</c:f>
              <c:strCache>
                <c:ptCount val="1"/>
                <c:pt idx="0">
                  <c:v>Adults &lt; 138% FPL</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Current uninsured (2016)</c:v>
                </c:pt>
                <c:pt idx="1">
                  <c:v>Uninsured after potential auto-enrollment</c:v>
                </c:pt>
              </c:strCache>
            </c:strRef>
          </c:cat>
          <c:val>
            <c:numRef>
              <c:f>Sheet1!$B$2:$B$3</c:f>
              <c:numCache>
                <c:formatCode>_(* #,##0.0_);_(* \(#,##0.0\);_(* "-"??_);_(@_)</c:formatCode>
                <c:ptCount val="2"/>
                <c:pt idx="0">
                  <c:v>95.766999999999996</c:v>
                </c:pt>
                <c:pt idx="1">
                  <c:v>59.656220000000005</c:v>
                </c:pt>
              </c:numCache>
            </c:numRef>
          </c:val>
        </c:ser>
        <c:ser>
          <c:idx val="1"/>
          <c:order val="1"/>
          <c:tx>
            <c:strRef>
              <c:f>Sheet1!$C$1</c:f>
              <c:strCache>
                <c:ptCount val="1"/>
                <c:pt idx="0">
                  <c:v>Adults 139-400% FPL</c:v>
                </c:pt>
              </c:strCache>
            </c:strRef>
          </c:tx>
          <c:spPr>
            <a:solidFill>
              <a:schemeClr val="accent2"/>
            </a:solidFill>
            <a:ln>
              <a:noFill/>
            </a:ln>
            <a:effectLst/>
          </c:spPr>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Current uninsured (2016)</c:v>
                </c:pt>
                <c:pt idx="1">
                  <c:v>Uninsured after potential auto-enrollment</c:v>
                </c:pt>
              </c:strCache>
            </c:strRef>
          </c:cat>
          <c:val>
            <c:numRef>
              <c:f>Sheet1!$C$2:$C$3</c:f>
              <c:numCache>
                <c:formatCode>_(* #,##0.0_);_(* \(#,##0.0\);_(* "-"??_);_(@_)</c:formatCode>
                <c:ptCount val="2"/>
                <c:pt idx="0">
                  <c:v>160.19899999999998</c:v>
                </c:pt>
                <c:pt idx="1">
                  <c:v>81.577500000000015</c:v>
                </c:pt>
              </c:numCache>
            </c:numRef>
          </c:val>
        </c:ser>
        <c:ser>
          <c:idx val="2"/>
          <c:order val="2"/>
          <c:tx>
            <c:strRef>
              <c:f>Sheet1!$D$1</c:f>
              <c:strCache>
                <c:ptCount val="1"/>
                <c:pt idx="0">
                  <c:v>Children &lt;400% FPL</c:v>
                </c:pt>
              </c:strCache>
            </c:strRef>
          </c:tx>
          <c:spPr>
            <a:solidFill>
              <a:schemeClr val="accent3"/>
            </a:solidFill>
            <a:ln>
              <a:noFill/>
            </a:ln>
            <a:effectLst/>
          </c:spPr>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Current uninsured (2016)</c:v>
                </c:pt>
                <c:pt idx="1">
                  <c:v>Uninsured after potential auto-enrollment</c:v>
                </c:pt>
              </c:strCache>
            </c:strRef>
          </c:cat>
          <c:val>
            <c:numRef>
              <c:f>Sheet1!$D$2:$D$3</c:f>
              <c:numCache>
                <c:formatCode>_(* #,##0.0_);_(* \(#,##0.0\);_(* "-"??_);_(@_)</c:formatCode>
                <c:ptCount val="2"/>
                <c:pt idx="0">
                  <c:v>36.979000000000006</c:v>
                </c:pt>
                <c:pt idx="1">
                  <c:v>21.709739999999996</c:v>
                </c:pt>
              </c:numCache>
            </c:numRef>
          </c:val>
        </c:ser>
        <c:ser>
          <c:idx val="3"/>
          <c:order val="3"/>
          <c:tx>
            <c:strRef>
              <c:f>Sheet1!$E$1</c:f>
              <c:strCache>
                <c:ptCount val="1"/>
                <c:pt idx="0">
                  <c:v>Children and adults &gt;400% FPL</c:v>
                </c:pt>
              </c:strCache>
            </c:strRef>
          </c:tx>
          <c:spPr>
            <a:solidFill>
              <a:schemeClr val="accent4"/>
            </a:solidFill>
            <a:ln>
              <a:noFill/>
            </a:ln>
            <a:effectLst/>
          </c:spPr>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Current uninsured (2016)</c:v>
                </c:pt>
                <c:pt idx="1">
                  <c:v>Uninsured after potential auto-enrollment</c:v>
                </c:pt>
              </c:strCache>
            </c:strRef>
          </c:cat>
          <c:val>
            <c:numRef>
              <c:f>Sheet1!$E$2:$E$3</c:f>
              <c:numCache>
                <c:formatCode>_(* #,##0.0_);_(* \(#,##0.0\);_(* "-"??_);_(@_)</c:formatCode>
                <c:ptCount val="2"/>
                <c:pt idx="0">
                  <c:v>78.506</c:v>
                </c:pt>
                <c:pt idx="1">
                  <c:v>78.506</c:v>
                </c:pt>
              </c:numCache>
            </c:numRef>
          </c:val>
        </c:ser>
        <c:dLbls>
          <c:showVal val="1"/>
        </c:dLbls>
        <c:overlap val="100"/>
        <c:axId val="87280256"/>
        <c:axId val="87290240"/>
      </c:barChart>
      <c:catAx>
        <c:axId val="872802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7290240"/>
        <c:crosses val="autoZero"/>
        <c:auto val="1"/>
        <c:lblAlgn val="ctr"/>
        <c:lblOffset val="100"/>
      </c:catAx>
      <c:valAx>
        <c:axId val="87290240"/>
        <c:scaling>
          <c:orientation val="minMax"/>
        </c:scaling>
        <c:delete val="1"/>
        <c:axPos val="l"/>
        <c:numFmt formatCode="#,##0.0" sourceLinked="0"/>
        <c:majorTickMark val="none"/>
        <c:tickLblPos val="none"/>
        <c:crossAx val="87280256"/>
        <c:crosses val="autoZero"/>
        <c:crossBetween val="between"/>
      </c:valAx>
      <c:spPr>
        <a:noFill/>
        <a:ln>
          <a:noFill/>
        </a:ln>
        <a:effectLst/>
      </c:spPr>
    </c:plotArea>
    <c:legend>
      <c:legendPos val="l"/>
      <c:legendEntry>
        <c:idx val="3"/>
        <c:txPr>
          <a:bodyPr rot="0" spcFirstLastPara="1" vertOverflow="ellipsis" vert="horz" wrap="square" anchor="ctr" anchorCtr="1"/>
          <a:lstStyle/>
          <a:p>
            <a:pPr>
              <a:defRPr sz="1197" b="1" i="0" u="sng" strike="noStrike" kern="1200" baseline="0">
                <a:solidFill>
                  <a:schemeClr val="tx1"/>
                </a:solidFill>
                <a:latin typeface="+mn-lt"/>
                <a:ea typeface="+mn-ea"/>
                <a:cs typeface="+mn-cs"/>
              </a:defRPr>
            </a:pPr>
            <a:endParaRPr lang="en-US"/>
          </a:p>
        </c:txPr>
      </c:legendEntry>
      <c:layout/>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a:solidFill>
            <a:schemeClr val="tx1"/>
          </a:solidFill>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4C973-72AD-2D4C-9F7B-C5AE60EC9EA4}" type="datetimeFigureOut">
              <a:rPr lang="en-US" smtClean="0"/>
              <a:pPr/>
              <a:t>1/11/2019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DC05BC-38D0-A849-AABF-248709B68DD9}" type="slidenum">
              <a:rPr lang="en-US" smtClean="0"/>
              <a:pPr/>
              <a:t>‹#›</a:t>
            </a:fld>
            <a:endParaRPr lang="en-US"/>
          </a:p>
        </p:txBody>
      </p:sp>
    </p:spTree>
    <p:extLst>
      <p:ext uri="{BB962C8B-B14F-4D97-AF65-F5344CB8AC3E}">
        <p14:creationId xmlns:p14="http://schemas.microsoft.com/office/powerpoint/2010/main" xmlns="" val="19069208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521D84A-7086-CE45-B598-83625BF8F592}" type="datetimeFigureOut">
              <a:rPr lang="en-US" smtClean="0"/>
              <a:pPr/>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1070F-EF3E-8F40-A11D-8B677BD2434D}"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1D84A-7086-CE45-B598-83625BF8F592}" type="datetimeFigureOut">
              <a:rPr lang="en-US" smtClean="0"/>
              <a:pPr/>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51070F-EF3E-8F40-A11D-8B677BD2434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8521D84A-7086-CE45-B598-83625BF8F592}" type="datetimeFigureOut">
              <a:rPr lang="en-US" smtClean="0"/>
              <a:pPr/>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1070F-EF3E-8F40-A11D-8B677BD2434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8521D84A-7086-CE45-B598-83625BF8F592}" type="datetimeFigureOut">
              <a:rPr lang="en-US" smtClean="0"/>
              <a:pPr/>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1070F-EF3E-8F40-A11D-8B677BD2434D}" type="slidenum">
              <a:rPr lang="en-US" smtClean="0"/>
              <a:pPr/>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8521D84A-7086-CE45-B598-83625BF8F592}" type="datetimeFigureOut">
              <a:rPr lang="en-US" smtClean="0"/>
              <a:pPr/>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1070F-EF3E-8F40-A11D-8B677BD2434D}" type="slidenum">
              <a:rPr lang="en-US" smtClean="0"/>
              <a:pPr/>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521D84A-7086-CE45-B598-83625BF8F592}" type="datetimeFigureOut">
              <a:rPr lang="en-US" smtClean="0"/>
              <a:pPr/>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1070F-EF3E-8F40-A11D-8B677BD2434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521D84A-7086-CE45-B598-83625BF8F592}" type="datetimeFigureOut">
              <a:rPr lang="en-US" smtClean="0"/>
              <a:pPr/>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1070F-EF3E-8F40-A11D-8B677BD2434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21D84A-7086-CE45-B598-83625BF8F592}" type="datetimeFigureOut">
              <a:rPr lang="en-US" smtClean="0"/>
              <a:pPr/>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51070F-EF3E-8F40-A11D-8B677BD2434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521D84A-7086-CE45-B598-83625BF8F592}" type="datetimeFigureOut">
              <a:rPr lang="en-US" smtClean="0"/>
              <a:pPr/>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1070F-EF3E-8F40-A11D-8B677BD243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8521D84A-7086-CE45-B598-83625BF8F592}" type="datetimeFigureOut">
              <a:rPr lang="en-US" smtClean="0"/>
              <a:pPr/>
              <a:t>1/11/2019</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751070F-EF3E-8F40-A11D-8B677BD2434D}"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521D84A-7086-CE45-B598-83625BF8F592}" type="datetimeFigureOut">
              <a:rPr lang="en-US" smtClean="0"/>
              <a:pPr/>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1070F-EF3E-8F40-A11D-8B677BD243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521D84A-7086-CE45-B598-83625BF8F592}" type="datetimeFigureOut">
              <a:rPr lang="en-US" smtClean="0"/>
              <a:pPr/>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51070F-EF3E-8F40-A11D-8B677BD243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521D84A-7086-CE45-B598-83625BF8F592}" type="datetimeFigureOut">
              <a:rPr lang="en-US" smtClean="0"/>
              <a:pPr/>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1070F-EF3E-8F40-A11D-8B677BD2434D}" type="slidenum">
              <a:rPr lang="en-US" smtClean="0"/>
              <a:pPr/>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521D84A-7086-CE45-B598-83625BF8F592}" type="datetimeFigureOut">
              <a:rPr lang="en-US" smtClean="0"/>
              <a:pPr/>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1070F-EF3E-8F40-A11D-8B677BD2434D}"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521D84A-7086-CE45-B598-83625BF8F592}" type="datetimeFigureOut">
              <a:rPr lang="en-US" smtClean="0"/>
              <a:pPr/>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1070F-EF3E-8F40-A11D-8B677BD2434D}"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521D84A-7086-CE45-B598-83625BF8F592}" type="datetimeFigureOut">
              <a:rPr lang="en-US" smtClean="0"/>
              <a:pPr/>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51070F-EF3E-8F40-A11D-8B677BD243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8521D84A-7086-CE45-B598-83625BF8F592}" type="datetimeFigureOut">
              <a:rPr lang="en-US" smtClean="0"/>
              <a:pPr/>
              <a:t>1/11/2019</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8751070F-EF3E-8F40-A11D-8B677BD243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demarco@mdinitiative.or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737913"/>
            <a:ext cx="8228013" cy="1927225"/>
          </a:xfrm>
        </p:spPr>
        <p:txBody>
          <a:bodyPr/>
          <a:lstStyle/>
          <a:p>
            <a:pPr algn="l"/>
            <a:r>
              <a:rPr lang="en-US" sz="4000" dirty="0" smtClean="0"/>
              <a:t>Health Insurance Down Payment Plan</a:t>
            </a:r>
            <a:br>
              <a:rPr lang="en-US" sz="4000" dirty="0" smtClean="0"/>
            </a:br>
            <a:endParaRPr lang="en-US" sz="4000" dirty="0"/>
          </a:p>
        </p:txBody>
      </p:sp>
      <p:sp>
        <p:nvSpPr>
          <p:cNvPr id="3" name="Subtitle 2"/>
          <p:cNvSpPr>
            <a:spLocks noGrp="1"/>
          </p:cNvSpPr>
          <p:nvPr>
            <p:ph type="subTitle" idx="1"/>
          </p:nvPr>
        </p:nvSpPr>
        <p:spPr>
          <a:xfrm>
            <a:off x="457993" y="3992536"/>
            <a:ext cx="8228013" cy="1066800"/>
          </a:xfrm>
        </p:spPr>
        <p:txBody>
          <a:bodyPr>
            <a:normAutofit fontScale="85000" lnSpcReduction="20000"/>
          </a:bodyPr>
          <a:lstStyle/>
          <a:p>
            <a:pPr algn="l"/>
            <a:r>
              <a:rPr lang="en-US" dirty="0" smtClean="0"/>
              <a:t>Vincent DeMarco</a:t>
            </a:r>
          </a:p>
          <a:p>
            <a:pPr algn="l"/>
            <a:r>
              <a:rPr lang="en-US" dirty="0" smtClean="0"/>
              <a:t>Maryland Citizens’ Health Initiative</a:t>
            </a:r>
          </a:p>
          <a:p>
            <a:pPr algn="l"/>
            <a:r>
              <a:rPr lang="en-US" dirty="0" smtClean="0"/>
              <a:t>Maryland Health Care for All! Coalition</a:t>
            </a:r>
          </a:p>
          <a:p>
            <a:pPr algn="l"/>
            <a:r>
              <a:rPr lang="en-US" dirty="0" smtClean="0"/>
              <a:t>Twitter: @</a:t>
            </a:r>
            <a:r>
              <a:rPr lang="en-US" dirty="0" err="1" smtClean="0"/>
              <a:t>healthymaryland</a:t>
            </a:r>
            <a:endParaRPr lang="en-US" dirty="0" smtClean="0"/>
          </a:p>
          <a:p>
            <a:pPr algn="l"/>
            <a:r>
              <a:rPr lang="en-US" dirty="0" smtClean="0"/>
              <a:t>Facebook: @</a:t>
            </a:r>
            <a:r>
              <a:rPr lang="en-US" dirty="0" err="1" smtClean="0"/>
              <a:t>mdhealthcareforall</a:t>
            </a:r>
            <a:endParaRPr lang="en-US" dirty="0"/>
          </a:p>
        </p:txBody>
      </p:sp>
      <p:pic>
        <p:nvPicPr>
          <p:cNvPr id="5" name="Picture 4" descr="logo-web.jpg"/>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8222762" y="5386734"/>
            <a:ext cx="792825" cy="1321994"/>
          </a:xfrm>
          <a:prstGeom prst="rect">
            <a:avLst/>
          </a:prstGeom>
        </p:spPr>
      </p:pic>
    </p:spTree>
    <p:extLst>
      <p:ext uri="{BB962C8B-B14F-4D97-AF65-F5344CB8AC3E}">
        <p14:creationId xmlns:p14="http://schemas.microsoft.com/office/powerpoint/2010/main" xmlns="" val="620515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rtlCol="0">
            <a:normAutofit/>
          </a:bodyPr>
          <a:lstStyle/>
          <a:p>
            <a:pPr eaLnBrk="1" fontAlgn="auto" hangingPunct="1">
              <a:spcAft>
                <a:spcPts val="0"/>
              </a:spcAft>
              <a:defRPr/>
            </a:pPr>
            <a:r>
              <a:rPr lang="en-US" dirty="0" smtClean="0">
                <a:latin typeface="+mn-lt"/>
              </a:rPr>
              <a:t>Thank you!</a:t>
            </a:r>
          </a:p>
        </p:txBody>
      </p:sp>
      <p:sp>
        <p:nvSpPr>
          <p:cNvPr id="33794" name="Content Placeholder 4"/>
          <p:cNvSpPr>
            <a:spLocks noGrp="1"/>
          </p:cNvSpPr>
          <p:nvPr>
            <p:ph sz="half" idx="1"/>
          </p:nvPr>
        </p:nvSpPr>
        <p:spPr>
          <a:xfrm>
            <a:off x="292100" y="2784475"/>
            <a:ext cx="4215892" cy="3252788"/>
          </a:xfrm>
        </p:spPr>
        <p:txBody>
          <a:bodyPr>
            <a:normAutofit/>
          </a:bodyPr>
          <a:lstStyle/>
          <a:p>
            <a:pPr lvl="1" eaLnBrk="1" hangingPunct="1">
              <a:buFont typeface="Wingdings" charset="0"/>
              <a:buNone/>
            </a:pPr>
            <a:endParaRPr lang="en-US" dirty="0">
              <a:solidFill>
                <a:schemeClr val="tx1"/>
              </a:solidFill>
            </a:endParaRPr>
          </a:p>
          <a:p>
            <a:pPr lvl="1">
              <a:buNone/>
            </a:pPr>
            <a:r>
              <a:rPr lang="en-US" dirty="0" smtClean="0">
                <a:solidFill>
                  <a:schemeClr val="tx1"/>
                </a:solidFill>
              </a:rPr>
              <a:t>Vincent DeMarco</a:t>
            </a:r>
            <a:endParaRPr lang="en-US" dirty="0">
              <a:solidFill>
                <a:schemeClr val="tx1"/>
              </a:solidFill>
            </a:endParaRPr>
          </a:p>
          <a:p>
            <a:pPr lvl="1">
              <a:buNone/>
            </a:pPr>
            <a:r>
              <a:rPr lang="en-US" dirty="0" smtClean="0">
                <a:solidFill>
                  <a:schemeClr val="tx1"/>
                </a:solidFill>
                <a:hlinkClick r:id="rId2"/>
              </a:rPr>
              <a:t>demarco@mdinitiative.org</a:t>
            </a:r>
            <a:r>
              <a:rPr lang="en-US" dirty="0" smtClean="0">
                <a:solidFill>
                  <a:schemeClr val="tx1"/>
                </a:solidFill>
              </a:rPr>
              <a:t> </a:t>
            </a:r>
            <a:endParaRPr lang="en-US" dirty="0">
              <a:solidFill>
                <a:schemeClr val="tx1"/>
              </a:solidFill>
            </a:endParaRPr>
          </a:p>
          <a:p>
            <a:pPr lvl="1" eaLnBrk="1" hangingPunct="1">
              <a:buFont typeface="Wingdings" charset="0"/>
              <a:buNone/>
            </a:pPr>
            <a:r>
              <a:rPr lang="en-US" dirty="0" smtClean="0">
                <a:solidFill>
                  <a:schemeClr val="tx1"/>
                </a:solidFill>
              </a:rPr>
              <a:t>(410) 235-9000</a:t>
            </a:r>
          </a:p>
          <a:p>
            <a:pPr lvl="1" eaLnBrk="1" hangingPunct="1">
              <a:buFont typeface="Wingdings" charset="0"/>
              <a:buNone/>
            </a:pPr>
            <a:endParaRPr lang="en-US" dirty="0">
              <a:solidFill>
                <a:schemeClr val="tx1"/>
              </a:solidFill>
            </a:endParaRPr>
          </a:p>
          <a:p>
            <a:pPr lvl="1" eaLnBrk="1" hangingPunct="1">
              <a:buFont typeface="Wingdings" charset="0"/>
              <a:buNone/>
            </a:pPr>
            <a:r>
              <a:rPr lang="en-US" dirty="0" smtClean="0">
                <a:solidFill>
                  <a:schemeClr val="tx1"/>
                </a:solidFill>
              </a:rPr>
              <a:t>Maryland Citizens’ Health Initiative</a:t>
            </a:r>
          </a:p>
          <a:p>
            <a:pPr lvl="1" eaLnBrk="1" hangingPunct="1">
              <a:buFont typeface="Wingdings" charset="0"/>
              <a:buNone/>
            </a:pPr>
            <a:r>
              <a:rPr lang="en-US" dirty="0" smtClean="0">
                <a:solidFill>
                  <a:schemeClr val="tx1"/>
                </a:solidFill>
              </a:rPr>
              <a:t>Health Care for All! </a:t>
            </a:r>
          </a:p>
          <a:p>
            <a:pPr lvl="1" eaLnBrk="1" hangingPunct="1">
              <a:buFont typeface="Wingdings" charset="0"/>
              <a:buNone/>
            </a:pPr>
            <a:r>
              <a:rPr lang="en-US" dirty="0" smtClean="0">
                <a:solidFill>
                  <a:schemeClr val="tx1"/>
                </a:solidFill>
              </a:rPr>
              <a:t>2600 </a:t>
            </a:r>
            <a:r>
              <a:rPr lang="en-US" dirty="0">
                <a:solidFill>
                  <a:schemeClr val="tx1"/>
                </a:solidFill>
              </a:rPr>
              <a:t>St. Paul Street</a:t>
            </a:r>
          </a:p>
          <a:p>
            <a:pPr lvl="1" eaLnBrk="1" hangingPunct="1">
              <a:buFont typeface="Wingdings" charset="0"/>
              <a:buNone/>
            </a:pPr>
            <a:r>
              <a:rPr lang="en-US" dirty="0">
                <a:solidFill>
                  <a:schemeClr val="tx1"/>
                </a:solidFill>
              </a:rPr>
              <a:t>Baltimore, MD </a:t>
            </a:r>
            <a:r>
              <a:rPr lang="en-US" dirty="0" smtClean="0">
                <a:solidFill>
                  <a:schemeClr val="tx1"/>
                </a:solidFill>
              </a:rPr>
              <a:t>21218</a:t>
            </a:r>
            <a:endParaRPr lang="en-US" dirty="0">
              <a:solidFill>
                <a:schemeClr val="tx1"/>
              </a:solidFill>
            </a:endParaRPr>
          </a:p>
          <a:p>
            <a:pPr lvl="1" eaLnBrk="1" hangingPunct="1">
              <a:buFont typeface="Wingdings" charset="0"/>
              <a:buNone/>
            </a:pPr>
            <a:endParaRPr lang="en-US" dirty="0">
              <a:solidFill>
                <a:schemeClr val="tx1"/>
              </a:solidFill>
              <a:latin typeface="Georgia" charset="0"/>
            </a:endParaRPr>
          </a:p>
        </p:txBody>
      </p:sp>
      <p:sp>
        <p:nvSpPr>
          <p:cNvPr id="33795" name="Text Placeholder 4"/>
          <p:cNvSpPr>
            <a:spLocks noGrp="1"/>
          </p:cNvSpPr>
          <p:nvPr>
            <p:ph sz="half" idx="2"/>
          </p:nvPr>
        </p:nvSpPr>
        <p:spPr/>
        <p:txBody>
          <a:bodyPr>
            <a:normAutofit/>
          </a:bodyPr>
          <a:lstStyle/>
          <a:p>
            <a:pPr eaLnBrk="1" hangingPunct="1"/>
            <a:endParaRPr lang="en-US">
              <a:latin typeface="Georgia" charset="0"/>
            </a:endParaRPr>
          </a:p>
        </p:txBody>
      </p:sp>
      <p:pic>
        <p:nvPicPr>
          <p:cNvPr id="33796" name="Content Placeholder 6" descr="logo-web.gif"/>
          <p:cNvPicPr>
            <a:picLocks noChangeAspect="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6245225" y="2427528"/>
            <a:ext cx="2441575" cy="407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4226916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
            </a:pPr>
            <a:r>
              <a:rPr lang="en-US" dirty="0" smtClean="0">
                <a:solidFill>
                  <a:schemeClr val="tx1"/>
                </a:solidFill>
              </a:rPr>
              <a:t>Federal </a:t>
            </a:r>
            <a:r>
              <a:rPr lang="en-US" dirty="0">
                <a:solidFill>
                  <a:schemeClr val="tx1"/>
                </a:solidFill>
              </a:rPr>
              <a:t>tax bill ended federal </a:t>
            </a:r>
            <a:r>
              <a:rPr lang="en-US" dirty="0" smtClean="0">
                <a:solidFill>
                  <a:schemeClr val="tx1"/>
                </a:solidFill>
              </a:rPr>
              <a:t>enforcement of the individual market, </a:t>
            </a:r>
            <a:r>
              <a:rPr lang="en-US" dirty="0">
                <a:solidFill>
                  <a:schemeClr val="tx1"/>
                </a:solidFill>
              </a:rPr>
              <a:t>effective:</a:t>
            </a:r>
          </a:p>
          <a:p>
            <a:pPr lvl="1">
              <a:buFont typeface="Wingdings" panose="05000000000000000000" pitchFamily="2" charset="2"/>
              <a:buChar char="§"/>
            </a:pPr>
            <a:r>
              <a:rPr lang="en-US" dirty="0">
                <a:solidFill>
                  <a:schemeClr val="tx1"/>
                </a:solidFill>
              </a:rPr>
              <a:t>Coverage beginning January 2019</a:t>
            </a:r>
          </a:p>
          <a:p>
            <a:pPr lvl="1">
              <a:buFont typeface="Wingdings" panose="05000000000000000000" pitchFamily="2" charset="2"/>
              <a:buChar char="§"/>
            </a:pPr>
            <a:r>
              <a:rPr lang="en-US" dirty="0">
                <a:solidFill>
                  <a:schemeClr val="tx1"/>
                </a:solidFill>
              </a:rPr>
              <a:t>Tax filing in </a:t>
            </a:r>
            <a:r>
              <a:rPr lang="en-US" dirty="0" smtClean="0">
                <a:solidFill>
                  <a:schemeClr val="tx1"/>
                </a:solidFill>
              </a:rPr>
              <a:t>2020</a:t>
            </a:r>
          </a:p>
          <a:p>
            <a:pPr>
              <a:buFont typeface="Wingdings" panose="05000000000000000000" pitchFamily="2" charset="2"/>
              <a:buChar char="§"/>
            </a:pPr>
            <a:r>
              <a:rPr lang="en-US" dirty="0" smtClean="0">
                <a:solidFill>
                  <a:schemeClr val="tx1"/>
                </a:solidFill>
              </a:rPr>
              <a:t>Without enforcement:</a:t>
            </a:r>
          </a:p>
          <a:p>
            <a:pPr lvl="1">
              <a:buFont typeface="Wingdings" panose="05000000000000000000" pitchFamily="2" charset="2"/>
              <a:buChar char="§"/>
            </a:pPr>
            <a:r>
              <a:rPr lang="en-US" dirty="0" smtClean="0">
                <a:solidFill>
                  <a:schemeClr val="tx1"/>
                </a:solidFill>
              </a:rPr>
              <a:t>Premiums in Maryland’s individual market rise by 16%</a:t>
            </a:r>
          </a:p>
          <a:p>
            <a:pPr lvl="1">
              <a:buFont typeface="Wingdings" panose="05000000000000000000" pitchFamily="2" charset="2"/>
              <a:buChar char="§"/>
            </a:pPr>
            <a:r>
              <a:rPr lang="en-US" dirty="0" smtClean="0">
                <a:solidFill>
                  <a:schemeClr val="tx1"/>
                </a:solidFill>
              </a:rPr>
              <a:t>69,000 </a:t>
            </a:r>
            <a:r>
              <a:rPr lang="en-US" dirty="0">
                <a:solidFill>
                  <a:schemeClr val="tx1"/>
                </a:solidFill>
              </a:rPr>
              <a:t>additional uninsured Marylanders:</a:t>
            </a:r>
          </a:p>
          <a:p>
            <a:pPr lvl="2">
              <a:buFont typeface="Wingdings" panose="05000000000000000000" pitchFamily="2" charset="2"/>
              <a:buChar char="§"/>
            </a:pPr>
            <a:r>
              <a:rPr lang="en-US" b="1" u="sng" dirty="0">
                <a:solidFill>
                  <a:schemeClr val="tx1"/>
                </a:solidFill>
              </a:rPr>
              <a:t>16,000 fewer people with Medicaid and CHIP</a:t>
            </a:r>
          </a:p>
          <a:p>
            <a:pPr lvl="2">
              <a:buFont typeface="Wingdings" panose="05000000000000000000" pitchFamily="2" charset="2"/>
              <a:buChar char="§"/>
            </a:pPr>
            <a:r>
              <a:rPr lang="en-US" dirty="0">
                <a:solidFill>
                  <a:schemeClr val="tx1"/>
                </a:solidFill>
              </a:rPr>
              <a:t>10,000 fewer people with employer-sponsored insurance</a:t>
            </a:r>
          </a:p>
          <a:p>
            <a:pPr lvl="2">
              <a:buFont typeface="Wingdings" panose="05000000000000000000" pitchFamily="2" charset="2"/>
              <a:buChar char="§"/>
            </a:pPr>
            <a:r>
              <a:rPr lang="en-US" dirty="0">
                <a:solidFill>
                  <a:schemeClr val="tx1"/>
                </a:solidFill>
              </a:rPr>
              <a:t>43,000 fewer people with individual-market </a:t>
            </a:r>
            <a:r>
              <a:rPr lang="en-US" dirty="0" smtClean="0">
                <a:solidFill>
                  <a:schemeClr val="tx1"/>
                </a:solidFill>
              </a:rPr>
              <a:t>coverage</a:t>
            </a:r>
            <a:endParaRPr lang="en-US" dirty="0">
              <a:solidFill>
                <a:schemeClr val="tx1"/>
              </a:solidFill>
            </a:endParaRPr>
          </a:p>
        </p:txBody>
      </p:sp>
    </p:spTree>
    <p:extLst>
      <p:ext uri="{BB962C8B-B14F-4D97-AF65-F5344CB8AC3E}">
        <p14:creationId xmlns:p14="http://schemas.microsoft.com/office/powerpoint/2010/main" xmlns="" val="783374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082"/>
            <a:ext cx="8229600" cy="1143000"/>
          </a:xfrm>
        </p:spPr>
        <p:txBody>
          <a:bodyPr/>
          <a:lstStyle/>
          <a:p>
            <a:r>
              <a:rPr lang="en-US" dirty="0" smtClean="0"/>
              <a:t>Health Insurance Down Payment Plan</a:t>
            </a:r>
            <a:endParaRPr lang="en-US" dirty="0"/>
          </a:p>
        </p:txBody>
      </p:sp>
      <p:sp>
        <p:nvSpPr>
          <p:cNvPr id="3" name="Rectangle 2"/>
          <p:cNvSpPr/>
          <p:nvPr/>
        </p:nvSpPr>
        <p:spPr>
          <a:xfrm>
            <a:off x="266700" y="2511335"/>
            <a:ext cx="8636000" cy="3970318"/>
          </a:xfrm>
          <a:prstGeom prst="rect">
            <a:avLst/>
          </a:prstGeom>
        </p:spPr>
        <p:txBody>
          <a:bodyPr wrap="square">
            <a:spAutoFit/>
          </a:bodyPr>
          <a:lstStyle/>
          <a:p>
            <a:r>
              <a:rPr lang="en-US" dirty="0" smtClean="0"/>
              <a:t>At </a:t>
            </a:r>
            <a:r>
              <a:rPr lang="en-US" dirty="0"/>
              <a:t>tax time, Marylanders would be asked if they had quality health coverage in the past year. If they answer no, they have a choice: either pay a penalty to the state or instead use that money to purchase quality, affordable healthcare</a:t>
            </a:r>
            <a:r>
              <a:rPr lang="en-US" dirty="0" smtClean="0"/>
              <a:t>.</a:t>
            </a:r>
          </a:p>
          <a:p>
            <a:endParaRPr lang="en-US" dirty="0" smtClean="0"/>
          </a:p>
          <a:p>
            <a:r>
              <a:rPr lang="en-US" dirty="0" smtClean="0"/>
              <a:t>Additional </a:t>
            </a:r>
            <a:r>
              <a:rPr lang="en-US" dirty="0"/>
              <a:t>exemptions from the personal-responsibility requirement, recognizing</a:t>
            </a:r>
          </a:p>
          <a:p>
            <a:pPr lvl="1">
              <a:buFont typeface="Wingdings" panose="05000000000000000000" pitchFamily="2" charset="2"/>
              <a:buChar char="§"/>
            </a:pPr>
            <a:r>
              <a:rPr lang="en-US" dirty="0"/>
              <a:t>Religious convictions that prohibit health-care use</a:t>
            </a:r>
          </a:p>
          <a:p>
            <a:pPr lvl="1">
              <a:buFont typeface="Wingdings" panose="05000000000000000000" pitchFamily="2" charset="2"/>
              <a:buChar char="§"/>
            </a:pPr>
            <a:r>
              <a:rPr lang="en-US" b="1" u="sng" dirty="0"/>
              <a:t>The tight budgets of low-wage, working </a:t>
            </a:r>
            <a:r>
              <a:rPr lang="en-US" b="1" u="sng" dirty="0" smtClean="0"/>
              <a:t>families</a:t>
            </a:r>
          </a:p>
          <a:p>
            <a:pPr lvl="1">
              <a:buFont typeface="Wingdings" panose="05000000000000000000" pitchFamily="2" charset="2"/>
              <a:buChar char="§"/>
            </a:pPr>
            <a:endParaRPr lang="en-US" b="1" u="sng" dirty="0"/>
          </a:p>
          <a:p>
            <a:r>
              <a:rPr lang="en-US" dirty="0"/>
              <a:t>Enrollment incentives and auto-enrollment </a:t>
            </a:r>
            <a:r>
              <a:rPr lang="en-US" dirty="0" smtClean="0"/>
              <a:t>replaces </a:t>
            </a:r>
            <a:r>
              <a:rPr lang="en-US" dirty="0"/>
              <a:t>mandate penalties, whenever possible</a:t>
            </a:r>
          </a:p>
          <a:p>
            <a:pPr lvl="1">
              <a:buFont typeface="Wingdings" panose="05000000000000000000" pitchFamily="2" charset="2"/>
              <a:buChar char="§"/>
            </a:pPr>
            <a:r>
              <a:rPr lang="en-US" b="1" u="sng" dirty="0"/>
              <a:t>If tax return data shows Medicaid eligibility, enroll the uninsured into Medicaid</a:t>
            </a:r>
          </a:p>
          <a:p>
            <a:pPr lvl="1">
              <a:buFont typeface="Wingdings" panose="05000000000000000000" pitchFamily="2" charset="2"/>
              <a:buChar char="§"/>
            </a:pPr>
            <a:r>
              <a:rPr lang="en-US" dirty="0"/>
              <a:t>Let consumers convert penalty payments into “down-payments,” to help buy </a:t>
            </a:r>
            <a:r>
              <a:rPr lang="en-US" dirty="0" smtClean="0"/>
              <a:t>insurance</a:t>
            </a:r>
            <a:endParaRPr lang="en-US" dirty="0"/>
          </a:p>
        </p:txBody>
      </p:sp>
    </p:spTree>
    <p:extLst>
      <p:ext uri="{BB962C8B-B14F-4D97-AF65-F5344CB8AC3E}">
        <p14:creationId xmlns:p14="http://schemas.microsoft.com/office/powerpoint/2010/main" xmlns="" val="3849774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the Proposal</a:t>
            </a:r>
            <a:endParaRPr lang="en-US" dirty="0"/>
          </a:p>
        </p:txBody>
      </p:sp>
      <p:sp>
        <p:nvSpPr>
          <p:cNvPr id="3" name="Rectangle 2"/>
          <p:cNvSpPr/>
          <p:nvPr/>
        </p:nvSpPr>
        <p:spPr>
          <a:xfrm>
            <a:off x="184150" y="2505819"/>
            <a:ext cx="8775700" cy="3785652"/>
          </a:xfrm>
          <a:prstGeom prst="rect">
            <a:avLst/>
          </a:prstGeom>
        </p:spPr>
        <p:txBody>
          <a:bodyPr wrap="square">
            <a:spAutoFit/>
          </a:bodyPr>
          <a:lstStyle/>
          <a:p>
            <a:r>
              <a:rPr lang="en-US" sz="2400" b="1" dirty="0"/>
              <a:t>Experts predict:</a:t>
            </a:r>
          </a:p>
          <a:p>
            <a:endParaRPr lang="en-US" sz="2400" dirty="0"/>
          </a:p>
          <a:p>
            <a:pPr marL="285750" indent="-285750">
              <a:buFont typeface="Wingdings" panose="05000000000000000000" pitchFamily="2" charset="2"/>
              <a:buChar char="§"/>
            </a:pPr>
            <a:r>
              <a:rPr lang="en-US" sz="2400" b="1" u="sng" dirty="0"/>
              <a:t>About 50,000 Marylanders could enroll in </a:t>
            </a:r>
            <a:r>
              <a:rPr lang="en-US" sz="2400" b="1" u="sng" dirty="0" smtClean="0"/>
              <a:t>Medicaid </a:t>
            </a:r>
            <a:r>
              <a:rPr lang="en-US" sz="2400" b="1" u="sng" dirty="0"/>
              <a:t>who file tax returns but have not yet signed up for coverage</a:t>
            </a:r>
            <a:r>
              <a:rPr lang="en-US" sz="2400" b="1" u="sng" dirty="0" smtClean="0"/>
              <a:t>.</a:t>
            </a:r>
          </a:p>
          <a:p>
            <a:pPr marL="285750" indent="-285750">
              <a:buFont typeface="Wingdings" panose="05000000000000000000" pitchFamily="2" charset="2"/>
              <a:buChar char="§"/>
            </a:pPr>
            <a:endParaRPr lang="en-US" sz="2400" b="1" u="sng" dirty="0" smtClean="0"/>
          </a:p>
          <a:p>
            <a:pPr marL="285750" indent="-285750">
              <a:buFont typeface="Wingdings" panose="05000000000000000000" pitchFamily="2" charset="2"/>
              <a:buChar char="§"/>
            </a:pPr>
            <a:r>
              <a:rPr lang="en-US" sz="2400" dirty="0" smtClean="0"/>
              <a:t>About </a:t>
            </a:r>
            <a:r>
              <a:rPr lang="en-US" sz="2400" dirty="0"/>
              <a:t>78,000 Marylanders could purchase coverage for no more than the penalty combined with federal subsidies</a:t>
            </a:r>
            <a:r>
              <a:rPr lang="en-US" sz="2400" dirty="0" smtClean="0"/>
              <a:t>.</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smtClean="0"/>
              <a:t>Young </a:t>
            </a:r>
            <a:r>
              <a:rPr lang="en-US" sz="2400" dirty="0"/>
              <a:t>and healthy residents would purchase coverage, stabilizing the individual market and lowering premiums</a:t>
            </a:r>
            <a:r>
              <a:rPr lang="en-US" sz="2400" dirty="0" smtClean="0"/>
              <a:t>.</a:t>
            </a:r>
            <a:endParaRPr lang="en-US" sz="2400" dirty="0"/>
          </a:p>
        </p:txBody>
      </p:sp>
    </p:spTree>
    <p:extLst>
      <p:ext uri="{BB962C8B-B14F-4D97-AF65-F5344CB8AC3E}">
        <p14:creationId xmlns:p14="http://schemas.microsoft.com/office/powerpoint/2010/main" xmlns="" val="4054534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67597"/>
            <a:ext cx="8229600" cy="1143000"/>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dirty="0" smtClean="0"/>
              <a:t>Benefits</a:t>
            </a:r>
            <a:endParaRPr lang="en-US" dirty="0"/>
          </a:p>
        </p:txBody>
      </p:sp>
      <p:graphicFrame>
        <p:nvGraphicFramePr>
          <p:cNvPr id="4" name="Content Placeholder 8"/>
          <p:cNvGraphicFramePr>
            <a:graphicFrameLocks/>
          </p:cNvGraphicFramePr>
          <p:nvPr>
            <p:extLst>
              <p:ext uri="{D42A27DB-BD31-4B8C-83A1-F6EECF244321}">
                <p14:modId xmlns:p14="http://schemas.microsoft.com/office/powerpoint/2010/main" xmlns="" val="2624368068"/>
              </p:ext>
            </p:extLst>
          </p:nvPr>
        </p:nvGraphicFramePr>
        <p:xfrm>
          <a:off x="463403" y="1210596"/>
          <a:ext cx="6067425" cy="4843463"/>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1"/>
          <p:cNvSpPr txBox="1">
            <a:spLocks/>
          </p:cNvSpPr>
          <p:nvPr/>
        </p:nvSpPr>
        <p:spPr>
          <a:xfrm>
            <a:off x="6714605" y="1210597"/>
            <a:ext cx="2175395" cy="4842933"/>
          </a:xfrm>
          <a:prstGeom prst="rect">
            <a:avLst/>
          </a:prstGeom>
        </p:spPr>
        <p:txBody>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buFont typeface="Wingdings" pitchFamily="2" charset="2"/>
              <a:buNone/>
            </a:pPr>
            <a:r>
              <a:rPr lang="en-US" sz="1600" b="1" dirty="0" smtClean="0">
                <a:solidFill>
                  <a:schemeClr val="tx1"/>
                </a:solidFill>
              </a:rPr>
              <a:t>Newly covered</a:t>
            </a:r>
          </a:p>
          <a:p>
            <a:r>
              <a:rPr lang="en-US" sz="1600" b="1" u="sng" dirty="0" smtClean="0">
                <a:solidFill>
                  <a:schemeClr val="tx1"/>
                </a:solidFill>
              </a:rPr>
              <a:t>14,300 children with Medicaid/CHIP</a:t>
            </a:r>
          </a:p>
          <a:p>
            <a:r>
              <a:rPr lang="en-US" sz="1600" b="1" u="sng" dirty="0" smtClean="0">
                <a:solidFill>
                  <a:schemeClr val="tx1"/>
                </a:solidFill>
              </a:rPr>
              <a:t>36,100 adults with Medicaid/CHIP</a:t>
            </a:r>
          </a:p>
          <a:p>
            <a:r>
              <a:rPr lang="en-US" sz="1600" dirty="0" smtClean="0">
                <a:solidFill>
                  <a:schemeClr val="tx1"/>
                </a:solidFill>
              </a:rPr>
              <a:t>78,700 adults with exchange coverage</a:t>
            </a:r>
            <a:endParaRPr lang="en-US" sz="1600" dirty="0">
              <a:solidFill>
                <a:schemeClr val="tx1"/>
              </a:solidFill>
            </a:endParaRPr>
          </a:p>
        </p:txBody>
      </p:sp>
      <p:sp>
        <p:nvSpPr>
          <p:cNvPr id="6" name="Slide Number Placeholder 2"/>
          <p:cNvSpPr>
            <a:spLocks noGrp="1"/>
          </p:cNvSpPr>
          <p:nvPr>
            <p:ph type="sldNum" sz="quarter" idx="12"/>
          </p:nvPr>
        </p:nvSpPr>
        <p:spPr>
          <a:xfrm>
            <a:off x="8238832" y="6652546"/>
            <a:ext cx="522260" cy="365125"/>
          </a:xfrm>
        </p:spPr>
        <p:txBody>
          <a:bodyPr/>
          <a:lstStyle/>
          <a:p>
            <a:fld id="{AE919B77-9796-D34E-8D5A-4054B4AFF4B6}" type="slidenum">
              <a:rPr lang="en-US" smtClean="0"/>
              <a:pPr/>
              <a:t>5</a:t>
            </a:fld>
            <a:endParaRPr lang="en-US"/>
          </a:p>
        </p:txBody>
      </p:sp>
      <p:sp>
        <p:nvSpPr>
          <p:cNvPr id="7" name="TextBox 6"/>
          <p:cNvSpPr txBox="1"/>
          <p:nvPr/>
        </p:nvSpPr>
        <p:spPr>
          <a:xfrm>
            <a:off x="2643821" y="2198208"/>
            <a:ext cx="745717" cy="338554"/>
          </a:xfrm>
          <a:prstGeom prst="rect">
            <a:avLst/>
          </a:prstGeom>
          <a:noFill/>
        </p:spPr>
        <p:txBody>
          <a:bodyPr wrap="none" rtlCol="0">
            <a:spAutoFit/>
          </a:bodyPr>
          <a:lstStyle/>
          <a:p>
            <a:r>
              <a:rPr lang="en-US" sz="1600" b="1" dirty="0"/>
              <a:t> 371.5 </a:t>
            </a:r>
          </a:p>
        </p:txBody>
      </p:sp>
      <p:sp>
        <p:nvSpPr>
          <p:cNvPr id="8" name="TextBox 7"/>
          <p:cNvSpPr txBox="1"/>
          <p:nvPr/>
        </p:nvSpPr>
        <p:spPr>
          <a:xfrm>
            <a:off x="4994378" y="3164474"/>
            <a:ext cx="977614" cy="369332"/>
          </a:xfrm>
          <a:prstGeom prst="rect">
            <a:avLst/>
          </a:prstGeom>
          <a:noFill/>
        </p:spPr>
        <p:txBody>
          <a:bodyPr wrap="square" rtlCol="0">
            <a:spAutoFit/>
          </a:bodyPr>
          <a:lstStyle/>
          <a:p>
            <a:r>
              <a:rPr lang="en-US" b="1" dirty="0"/>
              <a:t> </a:t>
            </a:r>
            <a:r>
              <a:rPr lang="en-US" sz="1600" b="1" dirty="0"/>
              <a:t>241.4</a:t>
            </a:r>
            <a:r>
              <a:rPr lang="en-US" b="1" dirty="0"/>
              <a:t> </a:t>
            </a:r>
          </a:p>
        </p:txBody>
      </p:sp>
      <p:sp>
        <p:nvSpPr>
          <p:cNvPr id="9" name="TextBox 8"/>
          <p:cNvSpPr txBox="1"/>
          <p:nvPr/>
        </p:nvSpPr>
        <p:spPr>
          <a:xfrm>
            <a:off x="463404" y="6454949"/>
            <a:ext cx="7085851" cy="276999"/>
          </a:xfrm>
          <a:prstGeom prst="rect">
            <a:avLst/>
          </a:prstGeom>
          <a:noFill/>
        </p:spPr>
        <p:txBody>
          <a:bodyPr wrap="none" rtlCol="0">
            <a:spAutoFit/>
          </a:bodyPr>
          <a:lstStyle/>
          <a:p>
            <a:r>
              <a:rPr lang="en-US" sz="1200" i="1" dirty="0" smtClean="0"/>
              <a:t>Source</a:t>
            </a:r>
            <a:r>
              <a:rPr lang="en-US" sz="1200" dirty="0" smtClean="0"/>
              <a:t>: Families USA analysis of 2016 ACS data and 2019 MHBE premiums. Notes: “FPL”= federal poverty level.</a:t>
            </a:r>
            <a:endParaRPr lang="en-US" sz="1200" dirty="0"/>
          </a:p>
        </p:txBody>
      </p:sp>
    </p:spTree>
    <p:extLst>
      <p:ext uri="{BB962C8B-B14F-4D97-AF65-F5344CB8AC3E}">
        <p14:creationId xmlns:p14="http://schemas.microsoft.com/office/powerpoint/2010/main" xmlns="" val="1453551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Support</a:t>
            </a:r>
            <a:endParaRPr lang="en-US" dirty="0"/>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xmlns=""/>
              </a:ext>
            </a:extLst>
          </a:blip>
          <a:srcRect/>
          <a:stretch/>
        </p:blipFill>
        <p:spPr>
          <a:xfrm>
            <a:off x="4739426" y="4095482"/>
            <a:ext cx="3895858" cy="2514629"/>
          </a:xfrm>
        </p:spPr>
      </p:pic>
      <p:pic>
        <p:nvPicPr>
          <p:cNvPr id="7" name="Picture 6"/>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14975" y="2362260"/>
            <a:ext cx="3511250" cy="169458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4177741" y="2361395"/>
            <a:ext cx="4457543" cy="169545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612032" y="4108360"/>
            <a:ext cx="4063004" cy="2514629"/>
          </a:xfrm>
          <a:prstGeom prst="rect">
            <a:avLst/>
          </a:prstGeom>
        </p:spPr>
      </p:pic>
    </p:spTree>
    <p:extLst>
      <p:ext uri="{BB962C8B-B14F-4D97-AF65-F5344CB8AC3E}">
        <p14:creationId xmlns:p14="http://schemas.microsoft.com/office/powerpoint/2010/main" xmlns="" val="3726837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Support</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974665" y="2768490"/>
            <a:ext cx="6817053" cy="3284581"/>
          </a:xfrm>
          <a:prstGeom prst="rect">
            <a:avLst/>
          </a:prstGeom>
        </p:spPr>
      </p:pic>
    </p:spTree>
    <p:extLst>
      <p:ext uri="{BB962C8B-B14F-4D97-AF65-F5344CB8AC3E}">
        <p14:creationId xmlns:p14="http://schemas.microsoft.com/office/powerpoint/2010/main" xmlns="" val="179623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139587" y="1322825"/>
            <a:ext cx="2832214" cy="1451367"/>
          </a:xfrm>
          <a:prstGeom prst="rect">
            <a:avLst/>
          </a:prstGeom>
        </p:spPr>
      </p:pic>
      <p:sp>
        <p:nvSpPr>
          <p:cNvPr id="3" name="Rectangle 2"/>
          <p:cNvSpPr/>
          <p:nvPr/>
        </p:nvSpPr>
        <p:spPr>
          <a:xfrm>
            <a:off x="3238500" y="1573863"/>
            <a:ext cx="5578588" cy="1200329"/>
          </a:xfrm>
          <a:prstGeom prst="rect">
            <a:avLst/>
          </a:prstGeom>
        </p:spPr>
        <p:txBody>
          <a:bodyPr wrap="square">
            <a:spAutoFit/>
          </a:bodyPr>
          <a:lstStyle/>
          <a:p>
            <a:r>
              <a:rPr lang="en-US" sz="2400" b="1" dirty="0">
                <a:latin typeface="Georgia" panose="02040502050405020303" pitchFamily="18" charset="0"/>
              </a:rPr>
              <a:t>Bipartisanship saved Md.'s Obamacare exchange for now; here's what we need to do next</a:t>
            </a:r>
            <a:endParaRPr lang="en-US" sz="2400" b="1" dirty="0"/>
          </a:p>
        </p:txBody>
      </p:sp>
      <p:sp>
        <p:nvSpPr>
          <p:cNvPr id="4" name="Rectangle 3"/>
          <p:cNvSpPr/>
          <p:nvPr/>
        </p:nvSpPr>
        <p:spPr>
          <a:xfrm>
            <a:off x="139587" y="3092509"/>
            <a:ext cx="8677502" cy="1754326"/>
          </a:xfrm>
          <a:prstGeom prst="rect">
            <a:avLst/>
          </a:prstGeom>
        </p:spPr>
        <p:txBody>
          <a:bodyPr wrap="square">
            <a:spAutoFit/>
          </a:bodyPr>
          <a:lstStyle/>
          <a:p>
            <a:r>
              <a:rPr lang="en-US" dirty="0" smtClean="0">
                <a:latin typeface="Georgia" panose="02040502050405020303" pitchFamily="18" charset="0"/>
              </a:rPr>
              <a:t>“There </a:t>
            </a:r>
            <a:r>
              <a:rPr lang="en-US" dirty="0">
                <a:latin typeface="Georgia" panose="02040502050405020303" pitchFamily="18" charset="0"/>
              </a:rPr>
              <a:t>are several steps state leaders can take </a:t>
            </a:r>
            <a:r>
              <a:rPr lang="en-US" dirty="0" smtClean="0">
                <a:latin typeface="Georgia" panose="02040502050405020303" pitchFamily="18" charset="0"/>
              </a:rPr>
              <a:t>…</a:t>
            </a:r>
            <a:r>
              <a:rPr lang="en-US" b="1" dirty="0" smtClean="0">
                <a:latin typeface="Georgia" panose="02040502050405020303" pitchFamily="18" charset="0"/>
              </a:rPr>
              <a:t>Maryland </a:t>
            </a:r>
            <a:r>
              <a:rPr lang="en-US" b="1" dirty="0">
                <a:latin typeface="Georgia" panose="02040502050405020303" pitchFamily="18" charset="0"/>
              </a:rPr>
              <a:t>needs to enact its own version of the individual mandate, as Massachusetts has. That policy would compliment the reinsurance pool by bringing more customers into the system and driving down rates. Properly structured, it could serve to decrease the ranks of the uninsured rather than generate revenue for the government.</a:t>
            </a:r>
            <a:r>
              <a:rPr lang="en-US" dirty="0">
                <a:latin typeface="Georgia" panose="02040502050405020303" pitchFamily="18" charset="0"/>
              </a:rPr>
              <a:t> </a:t>
            </a:r>
            <a:endParaRPr lang="en-US" b="1" dirty="0">
              <a:effectLst/>
              <a:latin typeface="Georgia" panose="02040502050405020303" pitchFamily="18" charset="0"/>
            </a:endParaRPr>
          </a:p>
        </p:txBody>
      </p:sp>
    </p:spTree>
    <p:extLst>
      <p:ext uri="{BB962C8B-B14F-4D97-AF65-F5344CB8AC3E}">
        <p14:creationId xmlns:p14="http://schemas.microsoft.com/office/powerpoint/2010/main" xmlns="" val="3707449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2040834" y="384312"/>
            <a:ext cx="4890053" cy="6069497"/>
          </a:xfrm>
          <a:prstGeom prst="rect">
            <a:avLst/>
          </a:prstGeom>
        </p:spPr>
      </p:pic>
    </p:spTree>
    <p:extLst>
      <p:ext uri="{BB962C8B-B14F-4D97-AF65-F5344CB8AC3E}">
        <p14:creationId xmlns:p14="http://schemas.microsoft.com/office/powerpoint/2010/main" xmlns="" val="39617882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3818</TotalTime>
  <Words>433</Words>
  <Application>Microsoft Office PowerPoint</Application>
  <PresentationFormat>On-screen Show (4:3)</PresentationFormat>
  <Paragraphs>58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Genesis</vt:lpstr>
      <vt:lpstr>Health Insurance Down Payment Plan </vt:lpstr>
      <vt:lpstr>The Problem</vt:lpstr>
      <vt:lpstr>Health Insurance Down Payment Plan</vt:lpstr>
      <vt:lpstr>Benefits of the Proposal</vt:lpstr>
      <vt:lpstr>Slide 5</vt:lpstr>
      <vt:lpstr>Public Support</vt:lpstr>
      <vt:lpstr>Public Support</vt:lpstr>
      <vt:lpstr>Slide 8</vt:lpstr>
      <vt:lpstr>Slide 9</vt:lpstr>
      <vt:lpstr>Thank you!</vt:lpstr>
    </vt:vector>
  </TitlesOfParts>
  <Company>Schlattman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Suzanne</dc:creator>
  <cp:lastModifiedBy>vinny</cp:lastModifiedBy>
  <cp:revision>61</cp:revision>
  <dcterms:created xsi:type="dcterms:W3CDTF">2013-05-20T18:29:26Z</dcterms:created>
  <dcterms:modified xsi:type="dcterms:W3CDTF">2019-01-11T21:42:14Z</dcterms:modified>
</cp:coreProperties>
</file>