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handoutMasterIdLst>
    <p:handoutMasterId r:id="rId23"/>
  </p:handoutMasterIdLst>
  <p:sldIdLst>
    <p:sldId id="342" r:id="rId2"/>
    <p:sldId id="344" r:id="rId3"/>
    <p:sldId id="345" r:id="rId4"/>
    <p:sldId id="347" r:id="rId5"/>
    <p:sldId id="348" r:id="rId6"/>
    <p:sldId id="349" r:id="rId7"/>
    <p:sldId id="350" r:id="rId8"/>
    <p:sldId id="351" r:id="rId9"/>
    <p:sldId id="353" r:id="rId10"/>
    <p:sldId id="354" r:id="rId11"/>
    <p:sldId id="356" r:id="rId12"/>
    <p:sldId id="355" r:id="rId13"/>
    <p:sldId id="357" r:id="rId14"/>
    <p:sldId id="359" r:id="rId15"/>
    <p:sldId id="360" r:id="rId16"/>
    <p:sldId id="358" r:id="rId17"/>
    <p:sldId id="361" r:id="rId18"/>
    <p:sldId id="363" r:id="rId19"/>
    <p:sldId id="362" r:id="rId20"/>
    <p:sldId id="343"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 userDrawn="1">
          <p15:clr>
            <a:srgbClr val="A4A3A4"/>
          </p15:clr>
        </p15:guide>
        <p15:guide id="2" orient="horz" pos="1296" userDrawn="1">
          <p15:clr>
            <a:srgbClr val="A4A3A4"/>
          </p15:clr>
        </p15:guide>
        <p15:guide id="3" pos="2880">
          <p15:clr>
            <a:srgbClr val="A4A3A4"/>
          </p15:clr>
        </p15:guide>
        <p15:guide id="4" pos="432" userDrawn="1">
          <p15:clr>
            <a:srgbClr val="A4A3A4"/>
          </p15:clr>
        </p15:guide>
        <p15:guide id="5" orient="horz" pos="2112"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stin Mendoza" initials="JM" lastIdx="2" clrIdx="0">
    <p:extLst>
      <p:ext uri="{19B8F6BF-5375-455C-9EA6-DF929625EA0E}">
        <p15:presenceInfo xmlns:p15="http://schemas.microsoft.com/office/powerpoint/2012/main" userId="S-1-5-21-3746064779-2255396531-2887785053-4835" providerId="AD"/>
      </p:ext>
    </p:extLst>
  </p:cmAuthor>
  <p:cmAuthor id="2" name="Stan Dorn" initials="SD" lastIdx="1" clrIdx="1">
    <p:extLst>
      <p:ext uri="{19B8F6BF-5375-455C-9EA6-DF929625EA0E}">
        <p15:presenceInfo xmlns:p15="http://schemas.microsoft.com/office/powerpoint/2012/main" userId="S-1-5-21-3746064779-2255396531-2887785053-56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A1DA"/>
    <a:srgbClr val="4472C4"/>
    <a:srgbClr val="FFFFFF"/>
    <a:srgbClr val="000000"/>
    <a:srgbClr val="CAE7F6"/>
    <a:srgbClr val="35A2DB"/>
    <a:srgbClr val="709BBF"/>
    <a:srgbClr val="8BA077"/>
    <a:srgbClr val="8065AC"/>
    <a:srgbClr val="B461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47" autoAdjust="0"/>
    <p:restoredTop sz="99275" autoAdjust="0"/>
  </p:normalViewPr>
  <p:slideViewPr>
    <p:cSldViewPr snapToGrid="0">
      <p:cViewPr varScale="1">
        <p:scale>
          <a:sx n="68" d="100"/>
          <a:sy n="68" d="100"/>
        </p:scale>
        <p:origin x="1044" y="90"/>
      </p:cViewPr>
      <p:guideLst>
        <p:guide orient="horz" pos="312"/>
        <p:guide orient="horz" pos="1296"/>
        <p:guide pos="2880"/>
        <p:guide pos="432"/>
        <p:guide orient="horz" pos="2112"/>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60" d="100"/>
          <a:sy n="60" d="100"/>
        </p:scale>
        <p:origin x="2736" y="6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Adults under</a:t>
            </a:r>
            <a:r>
              <a:rPr lang="en-US" baseline="0" dirty="0" smtClean="0"/>
              <a:t> age 65 who have incomes over 400% FPL and receive individual-market coverage, by FPL: 2017 (millions)</a:t>
            </a:r>
            <a:endParaRPr lang="en-US" dirty="0"/>
          </a:p>
        </c:rich>
      </c:tx>
      <c:layout>
        <c:manualLayout>
          <c:xMode val="edge"/>
          <c:yMode val="edge"/>
          <c:x val="0.15210190736422369"/>
          <c:y val="2.622090846982830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4752029912868038"/>
          <c:y val="0.22259486652422034"/>
          <c:w val="0.41073423485270955"/>
          <c:h val="0.69236515278427857"/>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Income 400-500% FPL</c:v>
                </c:pt>
                <c:pt idx="1">
                  <c:v>Income Above 500% FPL</c:v>
                </c:pt>
              </c:strCache>
            </c:strRef>
          </c:cat>
          <c:val>
            <c:numRef>
              <c:f>Sheet1!$B$2:$B$3</c:f>
              <c:numCache>
                <c:formatCode>_(* #,##0.0_);_(* \(#,##0.0\);_(* "-"??_);_(@_)</c:formatCode>
                <c:ptCount val="2"/>
                <c:pt idx="0">
                  <c:v>2.2221790000000001</c:v>
                </c:pt>
                <c:pt idx="1">
                  <c:v>6.4834529999999999</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absSizeAnchor xmlns:cdr="http://schemas.openxmlformats.org/drawingml/2006/chartDrawing">
    <cdr:from>
      <cdr:x>0.04</cdr:x>
      <cdr:y>0.66796</cdr:y>
    </cdr:from>
    <cdr:ext cx="2299447" cy="497541"/>
    <cdr:sp macro="" textlink="">
      <cdr:nvSpPr>
        <cdr:cNvPr id="2" name="Striped Right Arrow 1"/>
        <cdr:cNvSpPr/>
      </cdr:nvSpPr>
      <cdr:spPr>
        <a:xfrm xmlns:a="http://schemas.openxmlformats.org/drawingml/2006/main">
          <a:off x="326595" y="3235225"/>
          <a:ext cx="2299447" cy="497541"/>
        </a:xfrm>
        <a:prstGeom xmlns:a="http://schemas.openxmlformats.org/drawingml/2006/main" prst="stripedRightArrow">
          <a:avLst/>
        </a:prstGeom>
        <a:solidFill xmlns:a="http://schemas.openxmlformats.org/drawingml/2006/main">
          <a:schemeClr val="accent2"/>
        </a:solidFill>
        <a:ln xmlns:a="http://schemas.openxmlformats.org/drawingml/2006/main">
          <a:solidFill>
            <a:schemeClr val="accent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abs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53BC112-5440-A244-8B99-8905982B34F0}" type="datetime1">
              <a:rPr lang="en-US" smtClean="0"/>
              <a:t>1/22/2019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dirty="0"/>
              <a:t>FamiliesUSA.org</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B104614-B88C-4DA0-8A52-AF27F41E608A}" type="slidenum">
              <a:rPr lang="en-US" smtClean="0"/>
              <a:pPr/>
              <a:t>‹#›</a:t>
            </a:fld>
            <a:endParaRPr lang="en-US" dirty="0"/>
          </a:p>
        </p:txBody>
      </p:sp>
    </p:spTree>
    <p:extLst>
      <p:ext uri="{BB962C8B-B14F-4D97-AF65-F5344CB8AC3E}">
        <p14:creationId xmlns:p14="http://schemas.microsoft.com/office/powerpoint/2010/main" val="301230794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88B0C8C-98A3-F540-86A7-C4DF3D23C316}" type="datetime1">
              <a:rPr lang="en-US" smtClean="0"/>
              <a:t>1/22/2019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dirty="0"/>
              <a:t>FamiliesUSA.org</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1CECAC9-F51C-4923-8A99-5CB11F4BE9EB}" type="slidenum">
              <a:rPr lang="en-US" smtClean="0"/>
              <a:pPr/>
              <a:t>‹#›</a:t>
            </a:fld>
            <a:endParaRPr lang="en-US" dirty="0"/>
          </a:p>
        </p:txBody>
      </p:sp>
    </p:spTree>
    <p:extLst>
      <p:ext uri="{BB962C8B-B14F-4D97-AF65-F5344CB8AC3E}">
        <p14:creationId xmlns:p14="http://schemas.microsoft.com/office/powerpoint/2010/main" val="315971956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Make sure that the Title slide does not have footer information (sources, FUSA </a:t>
            </a:r>
            <a:r>
              <a:rPr lang="en-US" dirty="0" err="1"/>
              <a:t>logomark</a:t>
            </a:r>
            <a:r>
              <a:rPr lang="en-US" dirty="0"/>
              <a:t> and page number). To turn off on this page, go to Insert &gt; </a:t>
            </a:r>
            <a:r>
              <a:rPr lang="en-US" dirty="0" err="1"/>
              <a:t>Headers&amp;Footers</a:t>
            </a:r>
            <a:r>
              <a:rPr lang="en-US" dirty="0"/>
              <a:t> and deselect Footer and Page number options &gt; Apply to this page only. Also, select start page numbers at 0.</a:t>
            </a:r>
          </a:p>
          <a:p>
            <a:endParaRPr lang="en-US" dirty="0"/>
          </a:p>
        </p:txBody>
      </p:sp>
      <p:sp>
        <p:nvSpPr>
          <p:cNvPr id="4" name="Footer Placeholder 3"/>
          <p:cNvSpPr>
            <a:spLocks noGrp="1"/>
          </p:cNvSpPr>
          <p:nvPr>
            <p:ph type="ftr" sz="quarter" idx="10"/>
          </p:nvPr>
        </p:nvSpPr>
        <p:spPr/>
        <p:txBody>
          <a:bodyPr/>
          <a:lstStyle/>
          <a:p>
            <a:r>
              <a:rPr lang="en-US"/>
              <a:t>FamiliesUSA.org</a:t>
            </a:r>
            <a:endParaRPr lang="en-US" dirty="0"/>
          </a:p>
        </p:txBody>
      </p:sp>
      <p:sp>
        <p:nvSpPr>
          <p:cNvPr id="5" name="Slide Number Placeholder 4"/>
          <p:cNvSpPr>
            <a:spLocks noGrp="1"/>
          </p:cNvSpPr>
          <p:nvPr>
            <p:ph type="sldNum" sz="quarter" idx="11"/>
          </p:nvPr>
        </p:nvSpPr>
        <p:spPr/>
        <p:txBody>
          <a:bodyPr/>
          <a:lstStyle/>
          <a:p>
            <a:fld id="{51CECAC9-F51C-4923-8A99-5CB11F4BE9EB}" type="slidenum">
              <a:rPr lang="en-US" smtClean="0"/>
              <a:pPr/>
              <a:t>1</a:t>
            </a:fld>
            <a:endParaRPr lang="en-US" dirty="0"/>
          </a:p>
        </p:txBody>
      </p:sp>
    </p:spTree>
    <p:extLst>
      <p:ext uri="{BB962C8B-B14F-4D97-AF65-F5344CB8AC3E}">
        <p14:creationId xmlns:p14="http://schemas.microsoft.com/office/powerpoint/2010/main" val="5922894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53C1375C-0EB3-F645-B615-76AF931F0937}"/>
              </a:ext>
            </a:extLst>
          </p:cNvPr>
          <p:cNvSpPr/>
          <p:nvPr userDrawn="1"/>
        </p:nvSpPr>
        <p:spPr>
          <a:xfrm>
            <a:off x="0" y="4683443"/>
            <a:ext cx="9144000" cy="2345492"/>
          </a:xfrm>
          <a:prstGeom prst="rect">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C97C7"/>
              </a:solidFill>
            </a:endParaRPr>
          </a:p>
        </p:txBody>
      </p:sp>
      <p:pic>
        <p:nvPicPr>
          <p:cNvPr id="9" name="Picture 8">
            <a:extLst>
              <a:ext uri="{FF2B5EF4-FFF2-40B4-BE49-F238E27FC236}">
                <a16:creationId xmlns="" xmlns:a16="http://schemas.microsoft.com/office/drawing/2014/main" id="{6BF54A69-7304-814C-BC0F-E9655D7799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73918" y="1645086"/>
            <a:ext cx="3396165" cy="758112"/>
          </a:xfrm>
          <a:prstGeom prst="rect">
            <a:avLst/>
          </a:prstGeom>
        </p:spPr>
      </p:pic>
      <p:sp>
        <p:nvSpPr>
          <p:cNvPr id="12" name="Text Placeholder 11">
            <a:extLst>
              <a:ext uri="{FF2B5EF4-FFF2-40B4-BE49-F238E27FC236}">
                <a16:creationId xmlns="" xmlns:a16="http://schemas.microsoft.com/office/drawing/2014/main" id="{34169B84-C1E6-D74A-9BEB-DAB0C5D82658}"/>
              </a:ext>
            </a:extLst>
          </p:cNvPr>
          <p:cNvSpPr>
            <a:spLocks noGrp="1"/>
          </p:cNvSpPr>
          <p:nvPr>
            <p:ph type="body" sz="quarter" idx="10" hasCustomPrompt="1"/>
          </p:nvPr>
        </p:nvSpPr>
        <p:spPr>
          <a:xfrm>
            <a:off x="0" y="2803630"/>
            <a:ext cx="9144000" cy="1218847"/>
          </a:xfrm>
        </p:spPr>
        <p:txBody>
          <a:bodyPr>
            <a:normAutofit/>
          </a:bodyPr>
          <a:lstStyle>
            <a:lvl1pPr marL="0" indent="0" algn="ctr">
              <a:lnSpc>
                <a:spcPct val="100000"/>
              </a:lnSpc>
              <a:spcBef>
                <a:spcPts val="0"/>
              </a:spcBef>
              <a:buNone/>
              <a:defRPr sz="1800" b="1"/>
            </a:lvl1pPr>
          </a:lstStyle>
          <a:p>
            <a:pPr lvl="0"/>
            <a:r>
              <a:rPr lang="en-US" dirty="0"/>
              <a:t>Click to add title and presenter name</a:t>
            </a:r>
          </a:p>
        </p:txBody>
      </p:sp>
      <p:sp>
        <p:nvSpPr>
          <p:cNvPr id="6" name="Rectangle 5">
            <a:extLst>
              <a:ext uri="{FF2B5EF4-FFF2-40B4-BE49-F238E27FC236}">
                <a16:creationId xmlns="" xmlns:a16="http://schemas.microsoft.com/office/drawing/2014/main" id="{AD503EAA-BA8F-5046-AB5E-5E8828177395}"/>
              </a:ext>
            </a:extLst>
          </p:cNvPr>
          <p:cNvSpPr/>
          <p:nvPr userDrawn="1"/>
        </p:nvSpPr>
        <p:spPr>
          <a:xfrm>
            <a:off x="0" y="5548372"/>
            <a:ext cx="9144000" cy="738664"/>
          </a:xfrm>
          <a:prstGeom prst="rect">
            <a:avLst/>
          </a:prstGeom>
        </p:spPr>
        <p:txBody>
          <a:bodyPr wrap="square">
            <a:spAutoFit/>
          </a:bodyPr>
          <a:lstStyle/>
          <a:p>
            <a:pPr algn="ctr"/>
            <a:r>
              <a:rPr lang="en-US" sz="1400" i="1" dirty="0">
                <a:solidFill>
                  <a:schemeClr val="bg1"/>
                </a:solidFill>
                <a:latin typeface="Meta OT" panose="020B0604030101020102" pitchFamily="34" charset="77"/>
              </a:rPr>
              <a:t>Dedicated to creating a nation where the best health and </a:t>
            </a:r>
          </a:p>
          <a:p>
            <a:pPr algn="ctr"/>
            <a:r>
              <a:rPr lang="en-US" sz="1400" i="1" dirty="0">
                <a:solidFill>
                  <a:schemeClr val="bg1"/>
                </a:solidFill>
                <a:latin typeface="Meta OT" panose="020B0604030101020102" pitchFamily="34" charset="77"/>
              </a:rPr>
              <a:t>health care are equally accessible and affordable to all</a:t>
            </a:r>
          </a:p>
          <a:p>
            <a:pPr algn="ctr"/>
            <a:endParaRPr lang="en-US" sz="1400" i="1" dirty="0">
              <a:solidFill>
                <a:schemeClr val="bg1"/>
              </a:solidFill>
              <a:latin typeface="Meta OT" panose="020B0604030101020102" pitchFamily="34" charset="77"/>
            </a:endParaRPr>
          </a:p>
        </p:txBody>
      </p:sp>
      <p:pic>
        <p:nvPicPr>
          <p:cNvPr id="10" name="Picture 9">
            <a:extLst>
              <a:ext uri="{FF2B5EF4-FFF2-40B4-BE49-F238E27FC236}">
                <a16:creationId xmlns="" xmlns:a16="http://schemas.microsoft.com/office/drawing/2014/main" id="{22C1AA60-2584-9C40-9443-7D53C0D3AF0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21019"/>
          <a:stretch/>
        </p:blipFill>
        <p:spPr>
          <a:xfrm>
            <a:off x="1" y="4083015"/>
            <a:ext cx="9143999" cy="600428"/>
          </a:xfrm>
          <a:prstGeom prst="rect">
            <a:avLst/>
          </a:prstGeom>
        </p:spPr>
      </p:pic>
    </p:spTree>
    <p:extLst>
      <p:ext uri="{BB962C8B-B14F-4D97-AF65-F5344CB8AC3E}">
        <p14:creationId xmlns:p14="http://schemas.microsoft.com/office/powerpoint/2010/main" val="193951647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mpler_Short Title: 2 Column Content">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8AB811D1-5FC4-AC44-8F28-DBF935BFBE33}"/>
              </a:ext>
            </a:extLst>
          </p:cNvPr>
          <p:cNvSpPr>
            <a:spLocks noGrp="1"/>
          </p:cNvSpPr>
          <p:nvPr>
            <p:ph sz="half" idx="2" hasCustomPrompt="1"/>
          </p:nvPr>
        </p:nvSpPr>
        <p:spPr>
          <a:xfrm>
            <a:off x="485422" y="914401"/>
            <a:ext cx="3868737" cy="4842933"/>
          </a:xfrm>
        </p:spPr>
        <p:txBody>
          <a:bodyPr>
            <a:normAutofit/>
          </a:bodyPr>
          <a:lstStyle>
            <a:lvl1pPr>
              <a:defRPr sz="1600"/>
            </a:lvl1pPr>
            <a:lvl2pPr marL="685800" indent="-228600">
              <a:buFont typeface="Courier New" panose="02070309020205020404" pitchFamily="49" charset="0"/>
              <a:buChar char="o"/>
              <a:defRPr sz="1600"/>
            </a:lvl2pPr>
            <a:lvl3pPr marL="1143000" indent="-228600">
              <a:buFont typeface="Wingdings" panose="05000000000000000000" pitchFamily="2" charset="2"/>
              <a:buChar char="v"/>
              <a:defRPr sz="1600"/>
            </a:lvl3pPr>
            <a:lvl4pPr marL="1600200" indent="-228600">
              <a:buFont typeface="Wingdings" panose="05000000000000000000" pitchFamily="2" charset="2"/>
              <a:buChar char="Ø"/>
              <a:defRPr sz="1600"/>
            </a:lvl4pPr>
            <a:lvl5pPr>
              <a:defRPr sz="16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 xmlns:a16="http://schemas.microsoft.com/office/drawing/2014/main" id="{595BD498-E9B4-9B4C-AD40-379F3AC18533}"/>
              </a:ext>
            </a:extLst>
          </p:cNvPr>
          <p:cNvSpPr>
            <a:spLocks noGrp="1"/>
          </p:cNvSpPr>
          <p:nvPr>
            <p:ph sz="quarter" idx="4" hasCustomPrompt="1"/>
          </p:nvPr>
        </p:nvSpPr>
        <p:spPr>
          <a:xfrm>
            <a:off x="4764618" y="914401"/>
            <a:ext cx="3887788" cy="4842933"/>
          </a:xfrm>
        </p:spPr>
        <p:txBody>
          <a:bodyPr>
            <a:normAutofit/>
          </a:bodyPr>
          <a:lstStyle>
            <a:lvl1pPr>
              <a:defRPr sz="1600"/>
            </a:lvl1pPr>
            <a:lvl2pPr marL="685800" indent="-228600">
              <a:buFont typeface="Courier New" panose="02070309020205020404" pitchFamily="49" charset="0"/>
              <a:buChar char="o"/>
              <a:defRPr sz="1600"/>
            </a:lvl2pPr>
            <a:lvl3pPr marL="1143000" indent="-228600">
              <a:buFont typeface="Wingdings" panose="05000000000000000000" pitchFamily="2" charset="2"/>
              <a:buChar char="v"/>
              <a:defRPr sz="1600"/>
            </a:lvl3pPr>
            <a:lvl4pPr marL="1600200" indent="-228600">
              <a:buFont typeface="Wingdings" panose="05000000000000000000" pitchFamily="2" charset="2"/>
              <a:buChar char="Ø"/>
              <a:defRPr sz="1600"/>
            </a:lvl4pPr>
            <a:lvl5pPr>
              <a:defRPr sz="16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 xmlns:a16="http://schemas.microsoft.com/office/drawing/2014/main" id="{EF6DE41B-FE18-724C-BAD4-114EE03CBBF4}"/>
              </a:ext>
            </a:extLst>
          </p:cNvPr>
          <p:cNvSpPr/>
          <p:nvPr userDrawn="1"/>
        </p:nvSpPr>
        <p:spPr>
          <a:xfrm>
            <a:off x="0" y="0"/>
            <a:ext cx="9144000" cy="685800"/>
          </a:xfrm>
          <a:prstGeom prst="rect">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A1DA"/>
              </a:solidFill>
            </a:endParaRPr>
          </a:p>
        </p:txBody>
      </p:sp>
      <p:sp>
        <p:nvSpPr>
          <p:cNvPr id="12" name="Right Triangle 11">
            <a:extLst>
              <a:ext uri="{FF2B5EF4-FFF2-40B4-BE49-F238E27FC236}">
                <a16:creationId xmlns="" xmlns:a16="http://schemas.microsoft.com/office/drawing/2014/main" id="{22DCBF09-3516-9542-BEA5-2B996B27937B}"/>
              </a:ext>
            </a:extLst>
          </p:cNvPr>
          <p:cNvSpPr/>
          <p:nvPr userDrawn="1"/>
        </p:nvSpPr>
        <p:spPr>
          <a:xfrm rot="10800000">
            <a:off x="8915400" y="685800"/>
            <a:ext cx="228600" cy="228600"/>
          </a:xfrm>
          <a:prstGeom prst="rtTriangle">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A1DA"/>
              </a:solidFill>
            </a:endParaRPr>
          </a:p>
        </p:txBody>
      </p:sp>
      <p:sp>
        <p:nvSpPr>
          <p:cNvPr id="15" name="Slide Number Placeholder 4">
            <a:extLst>
              <a:ext uri="{FF2B5EF4-FFF2-40B4-BE49-F238E27FC236}">
                <a16:creationId xmlns="" xmlns:a16="http://schemas.microsoft.com/office/drawing/2014/main" id="{9934DD19-0A3C-BF4B-B0D0-3FF938E33A44}"/>
              </a:ext>
            </a:extLst>
          </p:cNvPr>
          <p:cNvSpPr>
            <a:spLocks noGrp="1"/>
          </p:cNvSpPr>
          <p:nvPr>
            <p:ph type="sldNum" sz="quarter" idx="12"/>
          </p:nvPr>
        </p:nvSpPr>
        <p:spPr>
          <a:xfrm>
            <a:off x="8261203" y="6356350"/>
            <a:ext cx="522260" cy="365125"/>
          </a:xfrm>
        </p:spPr>
        <p:txBody>
          <a:bodyPr/>
          <a:lstStyle>
            <a:lvl1pPr algn="ctr">
              <a:defRPr/>
            </a:lvl1pPr>
          </a:lstStyle>
          <a:p>
            <a:fld id="{AE919B77-9796-D34E-8D5A-4054B4AFF4B6}" type="slidenum">
              <a:rPr lang="en-US" smtClean="0"/>
              <a:pPr/>
              <a:t>‹#›</a:t>
            </a:fld>
            <a:endParaRPr lang="en-US"/>
          </a:p>
        </p:txBody>
      </p:sp>
      <p:pic>
        <p:nvPicPr>
          <p:cNvPr id="16" name="Picture 15">
            <a:extLst>
              <a:ext uri="{FF2B5EF4-FFF2-40B4-BE49-F238E27FC236}">
                <a16:creationId xmlns="" xmlns:a16="http://schemas.microsoft.com/office/drawing/2014/main" id="{6375E736-F843-064D-A681-889D7E6972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191" y="5858419"/>
            <a:ext cx="686058" cy="587727"/>
          </a:xfrm>
          <a:prstGeom prst="rect">
            <a:avLst/>
          </a:prstGeom>
        </p:spPr>
      </p:pic>
      <p:sp>
        <p:nvSpPr>
          <p:cNvPr id="3" name="Text Placeholder 2">
            <a:extLst>
              <a:ext uri="{FF2B5EF4-FFF2-40B4-BE49-F238E27FC236}">
                <a16:creationId xmlns="" xmlns:a16="http://schemas.microsoft.com/office/drawing/2014/main" id="{FE699FC9-AEBB-9D48-91CC-DAFE71CDD6E6}"/>
              </a:ext>
            </a:extLst>
          </p:cNvPr>
          <p:cNvSpPr>
            <a:spLocks noGrp="1"/>
          </p:cNvSpPr>
          <p:nvPr>
            <p:ph type="body" sz="quarter" idx="15" hasCustomPrompt="1"/>
          </p:nvPr>
        </p:nvSpPr>
        <p:spPr>
          <a:xfrm>
            <a:off x="485422" y="0"/>
            <a:ext cx="8164513" cy="685800"/>
          </a:xfrm>
        </p:spPr>
        <p:txBody>
          <a:bodyPr anchor="ctr">
            <a:normAutofit/>
          </a:bodyPr>
          <a:lstStyle>
            <a:lvl1pPr algn="ctr">
              <a:defRPr sz="2400">
                <a:solidFill>
                  <a:schemeClr val="bg1"/>
                </a:solidFill>
              </a:defRPr>
            </a:lvl1pPr>
          </a:lstStyle>
          <a:p>
            <a:pPr lvl="0"/>
            <a:r>
              <a:rPr lang="en-US" dirty="0"/>
              <a:t>Click to edit header 1 (short title)</a:t>
            </a:r>
          </a:p>
        </p:txBody>
      </p:sp>
    </p:spTree>
    <p:extLst>
      <p:ext uri="{BB962C8B-B14F-4D97-AF65-F5344CB8AC3E}">
        <p14:creationId xmlns:p14="http://schemas.microsoft.com/office/powerpoint/2010/main" val="110696857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mpler.shortTitle.One.Column">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8AB811D1-5FC4-AC44-8F28-DBF935BFBE33}"/>
              </a:ext>
            </a:extLst>
          </p:cNvPr>
          <p:cNvSpPr>
            <a:spLocks noGrp="1"/>
          </p:cNvSpPr>
          <p:nvPr>
            <p:ph sz="half" idx="2" hasCustomPrompt="1"/>
          </p:nvPr>
        </p:nvSpPr>
        <p:spPr>
          <a:xfrm>
            <a:off x="485422" y="914401"/>
            <a:ext cx="8164513" cy="4842933"/>
          </a:xfrm>
        </p:spPr>
        <p:txBody>
          <a:bodyPr>
            <a:normAutofit/>
          </a:bodyPr>
          <a:lstStyle>
            <a:lvl1pPr>
              <a:defRPr sz="1600"/>
            </a:lvl1pPr>
            <a:lvl2pPr marL="685800" indent="-228600">
              <a:buFont typeface="Courier New" panose="02070309020205020404" pitchFamily="49" charset="0"/>
              <a:buChar char="o"/>
              <a:defRPr sz="1600"/>
            </a:lvl2pPr>
            <a:lvl3pPr marL="1143000" indent="-228600">
              <a:buFont typeface="Wingdings" panose="05000000000000000000" pitchFamily="2" charset="2"/>
              <a:buChar char="v"/>
              <a:defRPr sz="1600"/>
            </a:lvl3pPr>
            <a:lvl4pPr marL="1600200" indent="-228600">
              <a:buFont typeface="Wingdings" panose="05000000000000000000" pitchFamily="2" charset="2"/>
              <a:buChar char="Ø"/>
              <a:defRPr sz="1600"/>
            </a:lvl4pPr>
            <a:lvl5pPr>
              <a:defRPr sz="16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 xmlns:a16="http://schemas.microsoft.com/office/drawing/2014/main" id="{EF6DE41B-FE18-724C-BAD4-114EE03CBBF4}"/>
              </a:ext>
            </a:extLst>
          </p:cNvPr>
          <p:cNvSpPr/>
          <p:nvPr userDrawn="1"/>
        </p:nvSpPr>
        <p:spPr>
          <a:xfrm>
            <a:off x="0" y="0"/>
            <a:ext cx="9144000" cy="685800"/>
          </a:xfrm>
          <a:prstGeom prst="rect">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A1DA"/>
              </a:solidFill>
            </a:endParaRPr>
          </a:p>
        </p:txBody>
      </p:sp>
      <p:sp>
        <p:nvSpPr>
          <p:cNvPr id="12" name="Right Triangle 11">
            <a:extLst>
              <a:ext uri="{FF2B5EF4-FFF2-40B4-BE49-F238E27FC236}">
                <a16:creationId xmlns="" xmlns:a16="http://schemas.microsoft.com/office/drawing/2014/main" id="{22DCBF09-3516-9542-BEA5-2B996B27937B}"/>
              </a:ext>
            </a:extLst>
          </p:cNvPr>
          <p:cNvSpPr/>
          <p:nvPr userDrawn="1"/>
        </p:nvSpPr>
        <p:spPr>
          <a:xfrm rot="10800000">
            <a:off x="8915400" y="685800"/>
            <a:ext cx="228600" cy="228600"/>
          </a:xfrm>
          <a:prstGeom prst="rtTriangle">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A1DA"/>
              </a:solidFill>
            </a:endParaRPr>
          </a:p>
        </p:txBody>
      </p:sp>
      <p:sp>
        <p:nvSpPr>
          <p:cNvPr id="15" name="Slide Number Placeholder 4">
            <a:extLst>
              <a:ext uri="{FF2B5EF4-FFF2-40B4-BE49-F238E27FC236}">
                <a16:creationId xmlns="" xmlns:a16="http://schemas.microsoft.com/office/drawing/2014/main" id="{9934DD19-0A3C-BF4B-B0D0-3FF938E33A44}"/>
              </a:ext>
            </a:extLst>
          </p:cNvPr>
          <p:cNvSpPr>
            <a:spLocks noGrp="1"/>
          </p:cNvSpPr>
          <p:nvPr>
            <p:ph type="sldNum" sz="quarter" idx="12"/>
          </p:nvPr>
        </p:nvSpPr>
        <p:spPr>
          <a:xfrm>
            <a:off x="8261203" y="6356350"/>
            <a:ext cx="522260" cy="365125"/>
          </a:xfrm>
        </p:spPr>
        <p:txBody>
          <a:bodyPr/>
          <a:lstStyle>
            <a:lvl1pPr algn="ctr">
              <a:defRPr/>
            </a:lvl1pPr>
          </a:lstStyle>
          <a:p>
            <a:fld id="{AE919B77-9796-D34E-8D5A-4054B4AFF4B6}" type="slidenum">
              <a:rPr lang="en-US" smtClean="0"/>
              <a:pPr/>
              <a:t>‹#›</a:t>
            </a:fld>
            <a:endParaRPr lang="en-US"/>
          </a:p>
        </p:txBody>
      </p:sp>
      <p:pic>
        <p:nvPicPr>
          <p:cNvPr id="16" name="Picture 15">
            <a:extLst>
              <a:ext uri="{FF2B5EF4-FFF2-40B4-BE49-F238E27FC236}">
                <a16:creationId xmlns="" xmlns:a16="http://schemas.microsoft.com/office/drawing/2014/main" id="{6375E736-F843-064D-A681-889D7E6972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191" y="5858419"/>
            <a:ext cx="686058" cy="587727"/>
          </a:xfrm>
          <a:prstGeom prst="rect">
            <a:avLst/>
          </a:prstGeom>
        </p:spPr>
      </p:pic>
      <p:sp>
        <p:nvSpPr>
          <p:cNvPr id="3" name="Text Placeholder 2">
            <a:extLst>
              <a:ext uri="{FF2B5EF4-FFF2-40B4-BE49-F238E27FC236}">
                <a16:creationId xmlns="" xmlns:a16="http://schemas.microsoft.com/office/drawing/2014/main" id="{FE699FC9-AEBB-9D48-91CC-DAFE71CDD6E6}"/>
              </a:ext>
            </a:extLst>
          </p:cNvPr>
          <p:cNvSpPr>
            <a:spLocks noGrp="1"/>
          </p:cNvSpPr>
          <p:nvPr>
            <p:ph type="body" sz="quarter" idx="15" hasCustomPrompt="1"/>
          </p:nvPr>
        </p:nvSpPr>
        <p:spPr>
          <a:xfrm>
            <a:off x="485422" y="0"/>
            <a:ext cx="8164513" cy="685800"/>
          </a:xfrm>
        </p:spPr>
        <p:txBody>
          <a:bodyPr anchor="ctr">
            <a:normAutofit/>
          </a:bodyPr>
          <a:lstStyle>
            <a:lvl1pPr algn="ctr">
              <a:defRPr sz="2400">
                <a:solidFill>
                  <a:schemeClr val="bg1"/>
                </a:solidFill>
              </a:defRPr>
            </a:lvl1pPr>
          </a:lstStyle>
          <a:p>
            <a:pPr lvl="0"/>
            <a:r>
              <a:rPr lang="en-US" dirty="0"/>
              <a:t>Click to edit header 1 (short title)</a:t>
            </a:r>
          </a:p>
        </p:txBody>
      </p:sp>
    </p:spTree>
    <p:extLst>
      <p:ext uri="{BB962C8B-B14F-4D97-AF65-F5344CB8AC3E}">
        <p14:creationId xmlns:p14="http://schemas.microsoft.com/office/powerpoint/2010/main" val="80481091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ng Title: 2 Column Content">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8AB811D1-5FC4-AC44-8F28-DBF935BFBE33}"/>
              </a:ext>
            </a:extLst>
          </p:cNvPr>
          <p:cNvSpPr>
            <a:spLocks noGrp="1"/>
          </p:cNvSpPr>
          <p:nvPr>
            <p:ph sz="half" idx="2" hasCustomPrompt="1"/>
          </p:nvPr>
        </p:nvSpPr>
        <p:spPr>
          <a:xfrm>
            <a:off x="485421" y="2482497"/>
            <a:ext cx="3868737" cy="3231621"/>
          </a:xfrm>
        </p:spPr>
        <p:txBody>
          <a:bodyPr>
            <a:normAutofit/>
          </a:bodyPr>
          <a:lstStyle>
            <a:lvl1pPr marL="0" marR="0" indent="0" algn="l" defTabSz="914400" rtl="0" eaLnBrk="1" fontAlgn="auto" latinLnBrk="0" hangingPunct="1">
              <a:lnSpc>
                <a:spcPct val="90000"/>
              </a:lnSpc>
              <a:spcBef>
                <a:spcPts val="1000"/>
              </a:spcBef>
              <a:spcAft>
                <a:spcPts val="0"/>
              </a:spcAft>
              <a:buClr>
                <a:srgbClr val="34A1DA"/>
              </a:buClr>
              <a:buSzTx/>
              <a:buFont typeface="Arial" panose="020B0604020202020204" pitchFamily="34" charset="0"/>
              <a:buNone/>
              <a:tabLst/>
              <a:defRPr sz="1600"/>
            </a:lvl1pPr>
            <a:lvl2pPr marL="685800" indent="-228600">
              <a:buFont typeface="Courier New" panose="02070309020205020404" pitchFamily="49" charset="0"/>
              <a:buChar char="o"/>
              <a:defRPr sz="1600"/>
            </a:lvl2pPr>
            <a:lvl3pPr marL="1143000" indent="-228600">
              <a:buFont typeface="Wingdings" panose="05000000000000000000" pitchFamily="2" charset="2"/>
              <a:buChar char="v"/>
              <a:defRPr sz="1600"/>
            </a:lvl3pPr>
            <a:lvl4pPr marL="1600200" indent="-228600">
              <a:buFont typeface="Wingdings" panose="05000000000000000000" pitchFamily="2" charset="2"/>
              <a:buChar char="Ø"/>
              <a:defRPr sz="1600"/>
            </a:lvl4pPr>
            <a:lvl5pPr>
              <a:defRPr sz="1600"/>
            </a:lvl5pPr>
          </a:lstStyle>
          <a:p>
            <a:pPr marL="228600" marR="0" lvl="0" indent="-228600" algn="l" defTabSz="914400" rtl="0" eaLnBrk="1" fontAlgn="auto" latinLnBrk="0" hangingPunct="1">
              <a:lnSpc>
                <a:spcPct val="90000"/>
              </a:lnSpc>
              <a:spcBef>
                <a:spcPts val="1000"/>
              </a:spcBef>
              <a:spcAft>
                <a:spcPts val="0"/>
              </a:spcAft>
              <a:buClr>
                <a:srgbClr val="34A1DA"/>
              </a:buClr>
              <a:buSzTx/>
              <a:buFont typeface="Arial" panose="020B0604020202020204" pitchFamily="34" charset="0"/>
              <a:buChar char="•"/>
              <a:tabLst/>
              <a:defRPr/>
            </a:pPr>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 xmlns:a16="http://schemas.microsoft.com/office/drawing/2014/main" id="{595BD498-E9B4-9B4C-AD40-379F3AC18533}"/>
              </a:ext>
            </a:extLst>
          </p:cNvPr>
          <p:cNvSpPr>
            <a:spLocks noGrp="1"/>
          </p:cNvSpPr>
          <p:nvPr>
            <p:ph sz="quarter" idx="4" hasCustomPrompt="1"/>
          </p:nvPr>
        </p:nvSpPr>
        <p:spPr>
          <a:xfrm>
            <a:off x="4751739" y="2482497"/>
            <a:ext cx="3887788" cy="3231621"/>
          </a:xfrm>
        </p:spPr>
        <p:txBody>
          <a:bodyPr>
            <a:normAutofit/>
          </a:bodyPr>
          <a:lstStyle>
            <a:lvl1pPr marL="0" marR="0" indent="0" algn="l" defTabSz="914400" rtl="0" eaLnBrk="1" fontAlgn="auto" latinLnBrk="0" hangingPunct="1">
              <a:lnSpc>
                <a:spcPct val="90000"/>
              </a:lnSpc>
              <a:spcBef>
                <a:spcPts val="1000"/>
              </a:spcBef>
              <a:spcAft>
                <a:spcPts val="0"/>
              </a:spcAft>
              <a:buClr>
                <a:srgbClr val="34A1DA"/>
              </a:buClr>
              <a:buSzTx/>
              <a:buFont typeface="Arial" panose="020B0604020202020204" pitchFamily="34" charset="0"/>
              <a:buNone/>
              <a:tabLst/>
              <a:defRPr sz="1600"/>
            </a:lvl1pPr>
            <a:lvl2pPr marL="685800" indent="-228600">
              <a:buFont typeface="Courier New" panose="02070309020205020404" pitchFamily="49" charset="0"/>
              <a:buChar char="o"/>
              <a:defRPr sz="1600"/>
            </a:lvl2pPr>
            <a:lvl3pPr marL="1143000" indent="-228600">
              <a:buFont typeface="Wingdings" panose="05000000000000000000" pitchFamily="2" charset="2"/>
              <a:buChar char="v"/>
              <a:defRPr sz="1600"/>
            </a:lvl3pPr>
            <a:lvl4pPr marL="1600200" indent="-228600">
              <a:buFont typeface="Wingdings" panose="05000000000000000000" pitchFamily="2" charset="2"/>
              <a:buChar char="Ø"/>
              <a:defRPr sz="1600"/>
            </a:lvl4pPr>
            <a:lvl5pPr>
              <a:defRPr sz="1600"/>
            </a:lvl5pPr>
          </a:lstStyle>
          <a:p>
            <a:pPr marL="228600" marR="0" lvl="0" indent="-228600" algn="l" defTabSz="914400" rtl="0" eaLnBrk="1" fontAlgn="auto" latinLnBrk="0" hangingPunct="1">
              <a:lnSpc>
                <a:spcPct val="90000"/>
              </a:lnSpc>
              <a:spcBef>
                <a:spcPts val="1000"/>
              </a:spcBef>
              <a:spcAft>
                <a:spcPts val="0"/>
              </a:spcAft>
              <a:buClr>
                <a:srgbClr val="34A1DA"/>
              </a:buClr>
              <a:buSzTx/>
              <a:buFont typeface="Arial" panose="020B0604020202020204" pitchFamily="34" charset="0"/>
              <a:buChar char="•"/>
              <a:tabLst/>
              <a:defRPr/>
            </a:pPr>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 xmlns:a16="http://schemas.microsoft.com/office/drawing/2014/main" id="{48E751B7-FF99-1D42-8CED-679AC1817448}"/>
              </a:ext>
            </a:extLst>
          </p:cNvPr>
          <p:cNvSpPr>
            <a:spLocks noGrp="1"/>
          </p:cNvSpPr>
          <p:nvPr>
            <p:ph type="title" hasCustomPrompt="1"/>
          </p:nvPr>
        </p:nvSpPr>
        <p:spPr>
          <a:xfrm>
            <a:off x="485421" y="1069623"/>
            <a:ext cx="8152517" cy="1030992"/>
          </a:xfrm>
        </p:spPr>
        <p:txBody>
          <a:bodyPr>
            <a:normAutofit/>
          </a:bodyPr>
          <a:lstStyle>
            <a:lvl1pPr algn="ctr">
              <a:defRPr sz="2000">
                <a:solidFill>
                  <a:srgbClr val="34A1DA"/>
                </a:solidFill>
              </a:defRPr>
            </a:lvl1pPr>
          </a:lstStyle>
          <a:p>
            <a:r>
              <a:rPr lang="en-US" dirty="0"/>
              <a:t>Click to edit header 2</a:t>
            </a:r>
          </a:p>
        </p:txBody>
      </p:sp>
      <p:sp>
        <p:nvSpPr>
          <p:cNvPr id="15" name="Slide Number Placeholder 4">
            <a:extLst>
              <a:ext uri="{FF2B5EF4-FFF2-40B4-BE49-F238E27FC236}">
                <a16:creationId xmlns="" xmlns:a16="http://schemas.microsoft.com/office/drawing/2014/main" id="{9934DD19-0A3C-BF4B-B0D0-3FF938E33A44}"/>
              </a:ext>
            </a:extLst>
          </p:cNvPr>
          <p:cNvSpPr>
            <a:spLocks noGrp="1"/>
          </p:cNvSpPr>
          <p:nvPr>
            <p:ph type="sldNum" sz="quarter" idx="12"/>
          </p:nvPr>
        </p:nvSpPr>
        <p:spPr>
          <a:xfrm>
            <a:off x="8261203" y="6356350"/>
            <a:ext cx="522260" cy="365125"/>
          </a:xfrm>
        </p:spPr>
        <p:txBody>
          <a:bodyPr/>
          <a:lstStyle>
            <a:lvl1pPr algn="ctr">
              <a:defRPr/>
            </a:lvl1pPr>
          </a:lstStyle>
          <a:p>
            <a:fld id="{AE919B77-9796-D34E-8D5A-4054B4AFF4B6}" type="slidenum">
              <a:rPr lang="en-US" smtClean="0"/>
              <a:pPr/>
              <a:t>‹#›</a:t>
            </a:fld>
            <a:endParaRPr lang="en-US"/>
          </a:p>
        </p:txBody>
      </p:sp>
      <p:pic>
        <p:nvPicPr>
          <p:cNvPr id="16" name="Picture 15">
            <a:extLst>
              <a:ext uri="{FF2B5EF4-FFF2-40B4-BE49-F238E27FC236}">
                <a16:creationId xmlns="" xmlns:a16="http://schemas.microsoft.com/office/drawing/2014/main" id="{6375E736-F843-064D-A681-889D7E6972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191" y="5858419"/>
            <a:ext cx="686058" cy="587727"/>
          </a:xfrm>
          <a:prstGeom prst="rect">
            <a:avLst/>
          </a:prstGeom>
        </p:spPr>
      </p:pic>
      <p:sp>
        <p:nvSpPr>
          <p:cNvPr id="17" name="Text Placeholder 21">
            <a:extLst>
              <a:ext uri="{FF2B5EF4-FFF2-40B4-BE49-F238E27FC236}">
                <a16:creationId xmlns="" xmlns:a16="http://schemas.microsoft.com/office/drawing/2014/main" id="{B76B7FF2-7D30-1C4A-B955-6EC3C64940AF}"/>
              </a:ext>
            </a:extLst>
          </p:cNvPr>
          <p:cNvSpPr>
            <a:spLocks noGrp="1"/>
          </p:cNvSpPr>
          <p:nvPr>
            <p:ph type="body" sz="quarter" idx="13" hasCustomPrompt="1"/>
          </p:nvPr>
        </p:nvSpPr>
        <p:spPr>
          <a:xfrm>
            <a:off x="485421" y="2128661"/>
            <a:ext cx="3870325" cy="325790"/>
          </a:xfrm>
        </p:spPr>
        <p:txBody>
          <a:bodyPr>
            <a:normAutofit/>
          </a:bodyPr>
          <a:lstStyle>
            <a:lvl1pPr marL="0" indent="0">
              <a:buNone/>
              <a:defRPr sz="1600" b="1"/>
            </a:lvl1pPr>
          </a:lstStyle>
          <a:p>
            <a:pPr lvl="0"/>
            <a:r>
              <a:rPr lang="en-US" dirty="0"/>
              <a:t>Click to edit header 3a</a:t>
            </a:r>
          </a:p>
        </p:txBody>
      </p:sp>
      <p:sp>
        <p:nvSpPr>
          <p:cNvPr id="18" name="Text Placeholder 21">
            <a:extLst>
              <a:ext uri="{FF2B5EF4-FFF2-40B4-BE49-F238E27FC236}">
                <a16:creationId xmlns="" xmlns:a16="http://schemas.microsoft.com/office/drawing/2014/main" id="{79E79BE0-8576-AE4A-9E96-DEB6E3FA4D57}"/>
              </a:ext>
            </a:extLst>
          </p:cNvPr>
          <p:cNvSpPr>
            <a:spLocks noGrp="1"/>
          </p:cNvSpPr>
          <p:nvPr>
            <p:ph type="body" sz="quarter" idx="14" hasCustomPrompt="1"/>
          </p:nvPr>
        </p:nvSpPr>
        <p:spPr>
          <a:xfrm>
            <a:off x="4751739" y="2128661"/>
            <a:ext cx="3886200" cy="325790"/>
          </a:xfrm>
        </p:spPr>
        <p:txBody>
          <a:bodyPr>
            <a:normAutofit/>
          </a:bodyPr>
          <a:lstStyle>
            <a:lvl1pPr marL="0" indent="0">
              <a:buNone/>
              <a:defRPr sz="1600" b="1"/>
            </a:lvl1pPr>
          </a:lstStyle>
          <a:p>
            <a:pPr lvl="0"/>
            <a:r>
              <a:rPr lang="en-US" dirty="0"/>
              <a:t>Click to edit header 3b</a:t>
            </a:r>
          </a:p>
        </p:txBody>
      </p:sp>
      <p:sp>
        <p:nvSpPr>
          <p:cNvPr id="19" name="Rectangle 18">
            <a:extLst>
              <a:ext uri="{FF2B5EF4-FFF2-40B4-BE49-F238E27FC236}">
                <a16:creationId xmlns="" xmlns:a16="http://schemas.microsoft.com/office/drawing/2014/main" id="{B8F1EC8B-0F06-4044-8CDC-5ED90DF34FEF}"/>
              </a:ext>
            </a:extLst>
          </p:cNvPr>
          <p:cNvSpPr/>
          <p:nvPr userDrawn="1"/>
        </p:nvSpPr>
        <p:spPr>
          <a:xfrm>
            <a:off x="0" y="-1"/>
            <a:ext cx="9144000" cy="1069623"/>
          </a:xfrm>
          <a:prstGeom prst="rect">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A1DA"/>
              </a:solidFill>
            </a:endParaRPr>
          </a:p>
        </p:txBody>
      </p:sp>
      <p:sp>
        <p:nvSpPr>
          <p:cNvPr id="20" name="Right Triangle 19">
            <a:extLst>
              <a:ext uri="{FF2B5EF4-FFF2-40B4-BE49-F238E27FC236}">
                <a16:creationId xmlns="" xmlns:a16="http://schemas.microsoft.com/office/drawing/2014/main" id="{E81F5BC6-A6E7-A14D-B32A-0F7AAD7F381C}"/>
              </a:ext>
            </a:extLst>
          </p:cNvPr>
          <p:cNvSpPr/>
          <p:nvPr userDrawn="1"/>
        </p:nvSpPr>
        <p:spPr>
          <a:xfrm rot="10800000">
            <a:off x="8915400" y="1069622"/>
            <a:ext cx="228600" cy="228600"/>
          </a:xfrm>
          <a:prstGeom prst="rtTriangle">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A1DA"/>
              </a:solidFill>
            </a:endParaRPr>
          </a:p>
        </p:txBody>
      </p:sp>
      <p:sp>
        <p:nvSpPr>
          <p:cNvPr id="3" name="Text Placeholder 2">
            <a:extLst>
              <a:ext uri="{FF2B5EF4-FFF2-40B4-BE49-F238E27FC236}">
                <a16:creationId xmlns="" xmlns:a16="http://schemas.microsoft.com/office/drawing/2014/main" id="{FF686674-1E18-AE4C-9706-75302E99F491}"/>
              </a:ext>
            </a:extLst>
          </p:cNvPr>
          <p:cNvSpPr>
            <a:spLocks noGrp="1"/>
          </p:cNvSpPr>
          <p:nvPr>
            <p:ph type="body" sz="quarter" idx="15" hasCustomPrompt="1"/>
          </p:nvPr>
        </p:nvSpPr>
        <p:spPr>
          <a:xfrm>
            <a:off x="485421" y="0"/>
            <a:ext cx="8151813" cy="1069975"/>
          </a:xfrm>
        </p:spPr>
        <p:txBody>
          <a:bodyPr anchor="ctr">
            <a:normAutofit/>
          </a:bodyPr>
          <a:lstStyle>
            <a:lvl1pPr algn="ctr">
              <a:defRPr sz="2400">
                <a:solidFill>
                  <a:schemeClr val="bg1"/>
                </a:solidFill>
              </a:defRPr>
            </a:lvl1pPr>
          </a:lstStyle>
          <a:p>
            <a:pPr lvl="0"/>
            <a:r>
              <a:rPr lang="en-US" dirty="0"/>
              <a:t>Click to edit header 1 (long title)</a:t>
            </a:r>
          </a:p>
        </p:txBody>
      </p:sp>
    </p:spTree>
    <p:extLst>
      <p:ext uri="{BB962C8B-B14F-4D97-AF65-F5344CB8AC3E}">
        <p14:creationId xmlns:p14="http://schemas.microsoft.com/office/powerpoint/2010/main" val="427088387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hort Title: 2 Column Text">
    <p:spTree>
      <p:nvGrpSpPr>
        <p:cNvPr id="1" name=""/>
        <p:cNvGrpSpPr/>
        <p:nvPr/>
      </p:nvGrpSpPr>
      <p:grpSpPr>
        <a:xfrm>
          <a:off x="0" y="0"/>
          <a:ext cx="0" cy="0"/>
          <a:chOff x="0" y="0"/>
          <a:chExt cx="0" cy="0"/>
        </a:xfrm>
      </p:grpSpPr>
      <p:sp>
        <p:nvSpPr>
          <p:cNvPr id="10" name="Title 1">
            <a:extLst>
              <a:ext uri="{FF2B5EF4-FFF2-40B4-BE49-F238E27FC236}">
                <a16:creationId xmlns="" xmlns:a16="http://schemas.microsoft.com/office/drawing/2014/main" id="{48E751B7-FF99-1D42-8CED-679AC1817448}"/>
              </a:ext>
            </a:extLst>
          </p:cNvPr>
          <p:cNvSpPr>
            <a:spLocks noGrp="1"/>
          </p:cNvSpPr>
          <p:nvPr>
            <p:ph type="title" hasCustomPrompt="1"/>
          </p:nvPr>
        </p:nvSpPr>
        <p:spPr>
          <a:xfrm>
            <a:off x="485422" y="685801"/>
            <a:ext cx="8165396" cy="903903"/>
          </a:xfrm>
        </p:spPr>
        <p:txBody>
          <a:bodyPr>
            <a:normAutofit/>
          </a:bodyPr>
          <a:lstStyle>
            <a:lvl1pPr algn="ctr">
              <a:defRPr sz="2000">
                <a:solidFill>
                  <a:srgbClr val="34A1DA"/>
                </a:solidFill>
              </a:defRPr>
            </a:lvl1pPr>
          </a:lstStyle>
          <a:p>
            <a:r>
              <a:rPr lang="en-US" dirty="0"/>
              <a:t>Click to edit header 2</a:t>
            </a:r>
          </a:p>
        </p:txBody>
      </p:sp>
      <p:sp>
        <p:nvSpPr>
          <p:cNvPr id="11" name="Rectangle 10">
            <a:extLst>
              <a:ext uri="{FF2B5EF4-FFF2-40B4-BE49-F238E27FC236}">
                <a16:creationId xmlns="" xmlns:a16="http://schemas.microsoft.com/office/drawing/2014/main" id="{EF6DE41B-FE18-724C-BAD4-114EE03CBBF4}"/>
              </a:ext>
            </a:extLst>
          </p:cNvPr>
          <p:cNvSpPr/>
          <p:nvPr userDrawn="1"/>
        </p:nvSpPr>
        <p:spPr>
          <a:xfrm>
            <a:off x="0" y="0"/>
            <a:ext cx="9144000" cy="685800"/>
          </a:xfrm>
          <a:prstGeom prst="rect">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A1DA"/>
              </a:solidFill>
            </a:endParaRPr>
          </a:p>
        </p:txBody>
      </p:sp>
      <p:sp>
        <p:nvSpPr>
          <p:cNvPr id="12" name="Right Triangle 11">
            <a:extLst>
              <a:ext uri="{FF2B5EF4-FFF2-40B4-BE49-F238E27FC236}">
                <a16:creationId xmlns="" xmlns:a16="http://schemas.microsoft.com/office/drawing/2014/main" id="{22DCBF09-3516-9542-BEA5-2B996B27937B}"/>
              </a:ext>
            </a:extLst>
          </p:cNvPr>
          <p:cNvSpPr/>
          <p:nvPr userDrawn="1"/>
        </p:nvSpPr>
        <p:spPr>
          <a:xfrm rot="10800000">
            <a:off x="8915400" y="685800"/>
            <a:ext cx="228600" cy="228600"/>
          </a:xfrm>
          <a:prstGeom prst="rtTriangle">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A1DA"/>
              </a:solidFill>
            </a:endParaRPr>
          </a:p>
        </p:txBody>
      </p:sp>
      <p:sp>
        <p:nvSpPr>
          <p:cNvPr id="15" name="Slide Number Placeholder 4">
            <a:extLst>
              <a:ext uri="{FF2B5EF4-FFF2-40B4-BE49-F238E27FC236}">
                <a16:creationId xmlns="" xmlns:a16="http://schemas.microsoft.com/office/drawing/2014/main" id="{9934DD19-0A3C-BF4B-B0D0-3FF938E33A44}"/>
              </a:ext>
            </a:extLst>
          </p:cNvPr>
          <p:cNvSpPr>
            <a:spLocks noGrp="1"/>
          </p:cNvSpPr>
          <p:nvPr>
            <p:ph type="sldNum" sz="quarter" idx="12"/>
          </p:nvPr>
        </p:nvSpPr>
        <p:spPr>
          <a:xfrm>
            <a:off x="8261203" y="6356350"/>
            <a:ext cx="516325" cy="365125"/>
          </a:xfrm>
        </p:spPr>
        <p:txBody>
          <a:bodyPr/>
          <a:lstStyle>
            <a:lvl1pPr algn="ctr">
              <a:defRPr/>
            </a:lvl1pPr>
          </a:lstStyle>
          <a:p>
            <a:fld id="{AE919B77-9796-D34E-8D5A-4054B4AFF4B6}" type="slidenum">
              <a:rPr lang="en-US" smtClean="0"/>
              <a:pPr/>
              <a:t>‹#›</a:t>
            </a:fld>
            <a:endParaRPr lang="en-US"/>
          </a:p>
        </p:txBody>
      </p:sp>
      <p:pic>
        <p:nvPicPr>
          <p:cNvPr id="16" name="Picture 15">
            <a:extLst>
              <a:ext uri="{FF2B5EF4-FFF2-40B4-BE49-F238E27FC236}">
                <a16:creationId xmlns="" xmlns:a16="http://schemas.microsoft.com/office/drawing/2014/main" id="{6375E736-F843-064D-A681-889D7E6972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191" y="5858419"/>
            <a:ext cx="686058" cy="587727"/>
          </a:xfrm>
          <a:prstGeom prst="rect">
            <a:avLst/>
          </a:prstGeom>
        </p:spPr>
      </p:pic>
      <p:sp>
        <p:nvSpPr>
          <p:cNvPr id="17" name="Text Placeholder 21">
            <a:extLst>
              <a:ext uri="{FF2B5EF4-FFF2-40B4-BE49-F238E27FC236}">
                <a16:creationId xmlns="" xmlns:a16="http://schemas.microsoft.com/office/drawing/2014/main" id="{B76B7FF2-7D30-1C4A-B955-6EC3C64940AF}"/>
              </a:ext>
            </a:extLst>
          </p:cNvPr>
          <p:cNvSpPr>
            <a:spLocks noGrp="1"/>
          </p:cNvSpPr>
          <p:nvPr>
            <p:ph type="body" sz="quarter" idx="13" hasCustomPrompt="1"/>
          </p:nvPr>
        </p:nvSpPr>
        <p:spPr>
          <a:xfrm>
            <a:off x="485422" y="1600993"/>
            <a:ext cx="3870325" cy="325790"/>
          </a:xfrm>
        </p:spPr>
        <p:txBody>
          <a:bodyPr/>
          <a:lstStyle>
            <a:lvl1pPr marL="0" marR="0" indent="0" algn="l" defTabSz="914400" rtl="0" eaLnBrk="1" fontAlgn="auto" latinLnBrk="0" hangingPunct="1">
              <a:lnSpc>
                <a:spcPct val="90000"/>
              </a:lnSpc>
              <a:spcBef>
                <a:spcPts val="1000"/>
              </a:spcBef>
              <a:spcAft>
                <a:spcPts val="0"/>
              </a:spcAft>
              <a:buClr>
                <a:srgbClr val="34A1DA"/>
              </a:buClr>
              <a:buSzTx/>
              <a:buFont typeface="Arial" panose="020B0604020202020204" pitchFamily="34" charset="0"/>
              <a:buNone/>
              <a:tabLst/>
              <a:defRPr sz="1600" b="1"/>
            </a:lvl1pPr>
          </a:lstStyle>
          <a:p>
            <a:pPr marL="0" marR="0" lvl="0" indent="0" algn="l" defTabSz="914400" rtl="0" eaLnBrk="1" fontAlgn="auto" latinLnBrk="0" hangingPunct="1">
              <a:lnSpc>
                <a:spcPct val="90000"/>
              </a:lnSpc>
              <a:spcBef>
                <a:spcPts val="1000"/>
              </a:spcBef>
              <a:spcAft>
                <a:spcPts val="0"/>
              </a:spcAft>
              <a:buClr>
                <a:srgbClr val="34A1DA"/>
              </a:buClr>
              <a:buSzTx/>
              <a:buFont typeface="Arial" panose="020B0604020202020204" pitchFamily="34" charset="0"/>
              <a:buNone/>
              <a:tabLst/>
              <a:defRPr/>
            </a:pPr>
            <a:r>
              <a:rPr lang="en-US" dirty="0"/>
              <a:t>Click to edit header 3a</a:t>
            </a:r>
          </a:p>
          <a:p>
            <a:pPr lvl="0"/>
            <a:endParaRPr lang="en-US" dirty="0"/>
          </a:p>
        </p:txBody>
      </p:sp>
      <p:sp>
        <p:nvSpPr>
          <p:cNvPr id="18" name="Text Placeholder 21">
            <a:extLst>
              <a:ext uri="{FF2B5EF4-FFF2-40B4-BE49-F238E27FC236}">
                <a16:creationId xmlns="" xmlns:a16="http://schemas.microsoft.com/office/drawing/2014/main" id="{79E79BE0-8576-AE4A-9E96-DEB6E3FA4D57}"/>
              </a:ext>
            </a:extLst>
          </p:cNvPr>
          <p:cNvSpPr>
            <a:spLocks noGrp="1"/>
          </p:cNvSpPr>
          <p:nvPr>
            <p:ph type="body" sz="quarter" idx="14" hasCustomPrompt="1"/>
          </p:nvPr>
        </p:nvSpPr>
        <p:spPr>
          <a:xfrm>
            <a:off x="4773173" y="1600993"/>
            <a:ext cx="3879144" cy="325790"/>
          </a:xfrm>
        </p:spPr>
        <p:txBody>
          <a:bodyPr/>
          <a:lstStyle>
            <a:lvl1pPr marL="0" marR="0" indent="0" algn="l" defTabSz="914400" rtl="0" eaLnBrk="1" fontAlgn="auto" latinLnBrk="0" hangingPunct="1">
              <a:lnSpc>
                <a:spcPct val="90000"/>
              </a:lnSpc>
              <a:spcBef>
                <a:spcPts val="1000"/>
              </a:spcBef>
              <a:spcAft>
                <a:spcPts val="0"/>
              </a:spcAft>
              <a:buClr>
                <a:srgbClr val="34A1DA"/>
              </a:buClr>
              <a:buSzTx/>
              <a:buFont typeface="Arial" panose="020B0604020202020204" pitchFamily="34" charset="0"/>
              <a:buNone/>
              <a:tabLst/>
              <a:defRPr sz="1600" b="1"/>
            </a:lvl1pPr>
          </a:lstStyle>
          <a:p>
            <a:pPr marL="0" marR="0" lvl="0" indent="0" algn="l" defTabSz="914400" rtl="0" eaLnBrk="1" fontAlgn="auto" latinLnBrk="0" hangingPunct="1">
              <a:lnSpc>
                <a:spcPct val="90000"/>
              </a:lnSpc>
              <a:spcBef>
                <a:spcPts val="1000"/>
              </a:spcBef>
              <a:spcAft>
                <a:spcPts val="0"/>
              </a:spcAft>
              <a:buClr>
                <a:srgbClr val="34A1DA"/>
              </a:buClr>
              <a:buSzTx/>
              <a:buFont typeface="Arial" panose="020B0604020202020204" pitchFamily="34" charset="0"/>
              <a:buNone/>
              <a:tabLst/>
              <a:defRPr/>
            </a:pPr>
            <a:r>
              <a:rPr lang="en-US" dirty="0"/>
              <a:t>Click to edit header 3b</a:t>
            </a:r>
          </a:p>
          <a:p>
            <a:pPr lvl="0"/>
            <a:endParaRPr lang="en-US" dirty="0"/>
          </a:p>
        </p:txBody>
      </p:sp>
      <p:sp>
        <p:nvSpPr>
          <p:cNvPr id="3" name="Text Placeholder 2">
            <a:extLst>
              <a:ext uri="{FF2B5EF4-FFF2-40B4-BE49-F238E27FC236}">
                <a16:creationId xmlns="" xmlns:a16="http://schemas.microsoft.com/office/drawing/2014/main" id="{01F2DAF4-F370-7E4F-AD5D-4C11D9E40F13}"/>
              </a:ext>
            </a:extLst>
          </p:cNvPr>
          <p:cNvSpPr>
            <a:spLocks noGrp="1"/>
          </p:cNvSpPr>
          <p:nvPr>
            <p:ph type="body" sz="quarter" idx="15" hasCustomPrompt="1"/>
          </p:nvPr>
        </p:nvSpPr>
        <p:spPr>
          <a:xfrm>
            <a:off x="485422" y="1938691"/>
            <a:ext cx="3870325" cy="3852510"/>
          </a:xfrm>
        </p:spPr>
        <p:txBody>
          <a:bodyPr>
            <a:normAutofit/>
          </a:bodyPr>
          <a:lstStyle>
            <a:lvl1pPr>
              <a:defRPr sz="1600"/>
            </a:lvl1pPr>
            <a:lvl2pPr marL="685800" indent="-228600">
              <a:buFont typeface="Courier New" panose="02070309020205020404" pitchFamily="49" charset="0"/>
              <a:buChar char="o"/>
              <a:defRPr sz="1600"/>
            </a:lvl2pPr>
            <a:lvl3pPr marL="1143000" indent="-228600">
              <a:buFont typeface="Wingdings" panose="05000000000000000000" pitchFamily="2" charset="2"/>
              <a:buChar char="v"/>
              <a:defRPr sz="1600"/>
            </a:lvl3pPr>
            <a:lvl4pPr marL="1600200" indent="-228600">
              <a:buFont typeface="Wingdings" panose="05000000000000000000" pitchFamily="2" charset="2"/>
              <a:buChar char="Ø"/>
              <a:defRPr sz="1600"/>
            </a:lvl4pPr>
            <a:lvl5pPr>
              <a:defRPr sz="16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 xmlns:a16="http://schemas.microsoft.com/office/drawing/2014/main" id="{67803B64-E1B0-1E4E-90D7-D103341A856E}"/>
              </a:ext>
            </a:extLst>
          </p:cNvPr>
          <p:cNvSpPr>
            <a:spLocks noGrp="1"/>
          </p:cNvSpPr>
          <p:nvPr>
            <p:ph type="body" sz="quarter" idx="16" hasCustomPrompt="1"/>
          </p:nvPr>
        </p:nvSpPr>
        <p:spPr>
          <a:xfrm>
            <a:off x="4773173" y="1938691"/>
            <a:ext cx="3896693" cy="3852510"/>
          </a:xfrm>
        </p:spPr>
        <p:txBody>
          <a:bodyPr>
            <a:normAutofit/>
          </a:bodyPr>
          <a:lstStyle>
            <a:lvl1pPr>
              <a:defRPr sz="1600"/>
            </a:lvl1pPr>
            <a:lvl2pPr marL="685800" indent="-228600">
              <a:buFont typeface="Courier New" panose="02070309020205020404" pitchFamily="49" charset="0"/>
              <a:buChar char="o"/>
              <a:defRPr sz="1600"/>
            </a:lvl2pPr>
            <a:lvl3pPr marL="1143000" indent="-228600">
              <a:buFont typeface="Wingdings" panose="05000000000000000000" pitchFamily="2" charset="2"/>
              <a:buChar char="v"/>
              <a:defRPr sz="1600"/>
            </a:lvl3pPr>
            <a:lvl4pPr marL="1600200" indent="-228600">
              <a:buFont typeface="Wingdings" panose="05000000000000000000" pitchFamily="2" charset="2"/>
              <a:buChar char="Ø"/>
              <a:defRPr sz="1600"/>
            </a:lvl4pPr>
            <a:lvl5pPr>
              <a:defRPr sz="16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 xmlns:a16="http://schemas.microsoft.com/office/drawing/2014/main" id="{DA6417BB-9913-B249-B170-8E285E1F5D4E}"/>
              </a:ext>
            </a:extLst>
          </p:cNvPr>
          <p:cNvSpPr>
            <a:spLocks noGrp="1"/>
          </p:cNvSpPr>
          <p:nvPr>
            <p:ph type="body" sz="quarter" idx="17" hasCustomPrompt="1"/>
          </p:nvPr>
        </p:nvSpPr>
        <p:spPr>
          <a:xfrm>
            <a:off x="485775" y="0"/>
            <a:ext cx="8164513" cy="685800"/>
          </a:xfrm>
        </p:spPr>
        <p:txBody>
          <a:bodyPr anchor="ctr"/>
          <a:lstStyle>
            <a:lvl1pPr marL="0" indent="0" algn="ctr">
              <a:buNone/>
              <a:defRPr sz="2400">
                <a:solidFill>
                  <a:schemeClr val="bg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dirty="0"/>
              <a:t>Click to edit header 1 (short title)</a:t>
            </a:r>
          </a:p>
        </p:txBody>
      </p:sp>
    </p:spTree>
    <p:extLst>
      <p:ext uri="{BB962C8B-B14F-4D97-AF65-F5344CB8AC3E}">
        <p14:creationId xmlns:p14="http://schemas.microsoft.com/office/powerpoint/2010/main" val="217483977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ng Title: 2 Column Text">
    <p:spTree>
      <p:nvGrpSpPr>
        <p:cNvPr id="1" name=""/>
        <p:cNvGrpSpPr/>
        <p:nvPr/>
      </p:nvGrpSpPr>
      <p:grpSpPr>
        <a:xfrm>
          <a:off x="0" y="0"/>
          <a:ext cx="0" cy="0"/>
          <a:chOff x="0" y="0"/>
          <a:chExt cx="0" cy="0"/>
        </a:xfrm>
      </p:grpSpPr>
      <p:sp>
        <p:nvSpPr>
          <p:cNvPr id="10" name="Title 1">
            <a:extLst>
              <a:ext uri="{FF2B5EF4-FFF2-40B4-BE49-F238E27FC236}">
                <a16:creationId xmlns="" xmlns:a16="http://schemas.microsoft.com/office/drawing/2014/main" id="{48E751B7-FF99-1D42-8CED-679AC1817448}"/>
              </a:ext>
            </a:extLst>
          </p:cNvPr>
          <p:cNvSpPr>
            <a:spLocks noGrp="1"/>
          </p:cNvSpPr>
          <p:nvPr>
            <p:ph type="title" hasCustomPrompt="1"/>
          </p:nvPr>
        </p:nvSpPr>
        <p:spPr>
          <a:xfrm>
            <a:off x="485421" y="1069623"/>
            <a:ext cx="8152517" cy="1030992"/>
          </a:xfrm>
        </p:spPr>
        <p:txBody>
          <a:bodyPr>
            <a:normAutofit/>
          </a:bodyPr>
          <a:lstStyle>
            <a:lvl1pPr algn="ctr">
              <a:defRPr sz="2000">
                <a:solidFill>
                  <a:srgbClr val="34A1DA"/>
                </a:solidFill>
              </a:defRPr>
            </a:lvl1pPr>
          </a:lstStyle>
          <a:p>
            <a:r>
              <a:rPr lang="en-US" dirty="0"/>
              <a:t>Click to edit header 2</a:t>
            </a:r>
          </a:p>
        </p:txBody>
      </p:sp>
      <p:sp>
        <p:nvSpPr>
          <p:cNvPr id="15" name="Slide Number Placeholder 4">
            <a:extLst>
              <a:ext uri="{FF2B5EF4-FFF2-40B4-BE49-F238E27FC236}">
                <a16:creationId xmlns="" xmlns:a16="http://schemas.microsoft.com/office/drawing/2014/main" id="{9934DD19-0A3C-BF4B-B0D0-3FF938E33A44}"/>
              </a:ext>
            </a:extLst>
          </p:cNvPr>
          <p:cNvSpPr>
            <a:spLocks noGrp="1"/>
          </p:cNvSpPr>
          <p:nvPr>
            <p:ph type="sldNum" sz="quarter" idx="12"/>
          </p:nvPr>
        </p:nvSpPr>
        <p:spPr>
          <a:xfrm>
            <a:off x="8261203" y="6356350"/>
            <a:ext cx="522260" cy="365125"/>
          </a:xfrm>
        </p:spPr>
        <p:txBody>
          <a:bodyPr/>
          <a:lstStyle>
            <a:lvl1pPr algn="ctr">
              <a:defRPr/>
            </a:lvl1pPr>
          </a:lstStyle>
          <a:p>
            <a:fld id="{AE919B77-9796-D34E-8D5A-4054B4AFF4B6}" type="slidenum">
              <a:rPr lang="en-US" smtClean="0"/>
              <a:pPr/>
              <a:t>‹#›</a:t>
            </a:fld>
            <a:endParaRPr lang="en-US"/>
          </a:p>
        </p:txBody>
      </p:sp>
      <p:pic>
        <p:nvPicPr>
          <p:cNvPr id="16" name="Picture 15">
            <a:extLst>
              <a:ext uri="{FF2B5EF4-FFF2-40B4-BE49-F238E27FC236}">
                <a16:creationId xmlns="" xmlns:a16="http://schemas.microsoft.com/office/drawing/2014/main" id="{6375E736-F843-064D-A681-889D7E6972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191" y="5858419"/>
            <a:ext cx="686058" cy="587727"/>
          </a:xfrm>
          <a:prstGeom prst="rect">
            <a:avLst/>
          </a:prstGeom>
        </p:spPr>
      </p:pic>
      <p:sp>
        <p:nvSpPr>
          <p:cNvPr id="17" name="Text Placeholder 21">
            <a:extLst>
              <a:ext uri="{FF2B5EF4-FFF2-40B4-BE49-F238E27FC236}">
                <a16:creationId xmlns="" xmlns:a16="http://schemas.microsoft.com/office/drawing/2014/main" id="{B76B7FF2-7D30-1C4A-B955-6EC3C64940AF}"/>
              </a:ext>
            </a:extLst>
          </p:cNvPr>
          <p:cNvSpPr>
            <a:spLocks noGrp="1"/>
          </p:cNvSpPr>
          <p:nvPr>
            <p:ph type="body" sz="quarter" idx="13" hasCustomPrompt="1"/>
          </p:nvPr>
        </p:nvSpPr>
        <p:spPr>
          <a:xfrm>
            <a:off x="485421" y="2128661"/>
            <a:ext cx="3870325" cy="325790"/>
          </a:xfrm>
        </p:spPr>
        <p:txBody>
          <a:bodyPr/>
          <a:lstStyle>
            <a:lvl1pPr marL="0" marR="0" indent="0" algn="l" defTabSz="914400" rtl="0" eaLnBrk="1" fontAlgn="auto" latinLnBrk="0" hangingPunct="1">
              <a:lnSpc>
                <a:spcPct val="90000"/>
              </a:lnSpc>
              <a:spcBef>
                <a:spcPts val="1000"/>
              </a:spcBef>
              <a:spcAft>
                <a:spcPts val="0"/>
              </a:spcAft>
              <a:buClr>
                <a:srgbClr val="34A1DA"/>
              </a:buClr>
              <a:buSzTx/>
              <a:buFont typeface="Arial" panose="020B0604020202020204" pitchFamily="34" charset="0"/>
              <a:buNone/>
              <a:tabLst/>
              <a:defRPr sz="1600" b="1"/>
            </a:lvl1pPr>
          </a:lstStyle>
          <a:p>
            <a:pPr marL="0" marR="0" lvl="0" indent="0" algn="l" defTabSz="914400" rtl="0" eaLnBrk="1" fontAlgn="auto" latinLnBrk="0" hangingPunct="1">
              <a:lnSpc>
                <a:spcPct val="90000"/>
              </a:lnSpc>
              <a:spcBef>
                <a:spcPts val="1000"/>
              </a:spcBef>
              <a:spcAft>
                <a:spcPts val="0"/>
              </a:spcAft>
              <a:buClr>
                <a:srgbClr val="34A1DA"/>
              </a:buClr>
              <a:buSzTx/>
              <a:buFont typeface="Arial" panose="020B0604020202020204" pitchFamily="34" charset="0"/>
              <a:buNone/>
              <a:tabLst/>
              <a:defRPr/>
            </a:pPr>
            <a:r>
              <a:rPr lang="en-US" dirty="0"/>
              <a:t>Click to edit header 3a</a:t>
            </a:r>
          </a:p>
          <a:p>
            <a:pPr lvl="0"/>
            <a:endParaRPr lang="en-US" dirty="0"/>
          </a:p>
        </p:txBody>
      </p:sp>
      <p:sp>
        <p:nvSpPr>
          <p:cNvPr id="18" name="Text Placeholder 21">
            <a:extLst>
              <a:ext uri="{FF2B5EF4-FFF2-40B4-BE49-F238E27FC236}">
                <a16:creationId xmlns="" xmlns:a16="http://schemas.microsoft.com/office/drawing/2014/main" id="{79E79BE0-8576-AE4A-9E96-DEB6E3FA4D57}"/>
              </a:ext>
            </a:extLst>
          </p:cNvPr>
          <p:cNvSpPr>
            <a:spLocks noGrp="1"/>
          </p:cNvSpPr>
          <p:nvPr>
            <p:ph type="body" sz="quarter" idx="14" hasCustomPrompt="1"/>
          </p:nvPr>
        </p:nvSpPr>
        <p:spPr>
          <a:xfrm>
            <a:off x="4758795" y="2128661"/>
            <a:ext cx="3879144" cy="325790"/>
          </a:xfrm>
        </p:spPr>
        <p:txBody>
          <a:bodyPr/>
          <a:lstStyle>
            <a:lvl1pPr marL="0" marR="0" indent="0" algn="l" defTabSz="914400" rtl="0" eaLnBrk="1" fontAlgn="auto" latinLnBrk="0" hangingPunct="1">
              <a:lnSpc>
                <a:spcPct val="90000"/>
              </a:lnSpc>
              <a:spcBef>
                <a:spcPts val="1000"/>
              </a:spcBef>
              <a:spcAft>
                <a:spcPts val="0"/>
              </a:spcAft>
              <a:buClr>
                <a:srgbClr val="34A1DA"/>
              </a:buClr>
              <a:buSzTx/>
              <a:buFont typeface="Arial" panose="020B0604020202020204" pitchFamily="34" charset="0"/>
              <a:buNone/>
              <a:tabLst/>
              <a:defRPr sz="1600" b="1"/>
            </a:lvl1pPr>
          </a:lstStyle>
          <a:p>
            <a:pPr marL="0" marR="0" lvl="0" indent="0" algn="l" defTabSz="914400" rtl="0" eaLnBrk="1" fontAlgn="auto" latinLnBrk="0" hangingPunct="1">
              <a:lnSpc>
                <a:spcPct val="90000"/>
              </a:lnSpc>
              <a:spcBef>
                <a:spcPts val="1000"/>
              </a:spcBef>
              <a:spcAft>
                <a:spcPts val="0"/>
              </a:spcAft>
              <a:buClr>
                <a:srgbClr val="34A1DA"/>
              </a:buClr>
              <a:buSzTx/>
              <a:buFont typeface="Arial" panose="020B0604020202020204" pitchFamily="34" charset="0"/>
              <a:buNone/>
              <a:tabLst/>
              <a:defRPr/>
            </a:pPr>
            <a:r>
              <a:rPr lang="en-US" dirty="0"/>
              <a:t>Click to edit header 3b</a:t>
            </a:r>
          </a:p>
          <a:p>
            <a:pPr lvl="0"/>
            <a:endParaRPr lang="en-US" dirty="0"/>
          </a:p>
        </p:txBody>
      </p:sp>
      <p:sp>
        <p:nvSpPr>
          <p:cNvPr id="19" name="Rectangle 18">
            <a:extLst>
              <a:ext uri="{FF2B5EF4-FFF2-40B4-BE49-F238E27FC236}">
                <a16:creationId xmlns="" xmlns:a16="http://schemas.microsoft.com/office/drawing/2014/main" id="{B8F1EC8B-0F06-4044-8CDC-5ED90DF34FEF}"/>
              </a:ext>
            </a:extLst>
          </p:cNvPr>
          <p:cNvSpPr/>
          <p:nvPr userDrawn="1"/>
        </p:nvSpPr>
        <p:spPr>
          <a:xfrm>
            <a:off x="0" y="-1"/>
            <a:ext cx="9144000" cy="1069623"/>
          </a:xfrm>
          <a:prstGeom prst="rect">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A1DA"/>
              </a:solidFill>
            </a:endParaRPr>
          </a:p>
        </p:txBody>
      </p:sp>
      <p:sp>
        <p:nvSpPr>
          <p:cNvPr id="20" name="Right Triangle 19">
            <a:extLst>
              <a:ext uri="{FF2B5EF4-FFF2-40B4-BE49-F238E27FC236}">
                <a16:creationId xmlns="" xmlns:a16="http://schemas.microsoft.com/office/drawing/2014/main" id="{E81F5BC6-A6E7-A14D-B32A-0F7AAD7F381C}"/>
              </a:ext>
            </a:extLst>
          </p:cNvPr>
          <p:cNvSpPr/>
          <p:nvPr userDrawn="1"/>
        </p:nvSpPr>
        <p:spPr>
          <a:xfrm rot="10800000">
            <a:off x="8915400" y="1069622"/>
            <a:ext cx="228600" cy="228600"/>
          </a:xfrm>
          <a:prstGeom prst="rtTriangle">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A1DA"/>
              </a:solidFill>
            </a:endParaRPr>
          </a:p>
        </p:txBody>
      </p:sp>
      <p:sp>
        <p:nvSpPr>
          <p:cNvPr id="13" name="Text Placeholder 2">
            <a:extLst>
              <a:ext uri="{FF2B5EF4-FFF2-40B4-BE49-F238E27FC236}">
                <a16:creationId xmlns="" xmlns:a16="http://schemas.microsoft.com/office/drawing/2014/main" id="{17CBC697-DBB9-E54E-BA05-F7D4835D39BC}"/>
              </a:ext>
            </a:extLst>
          </p:cNvPr>
          <p:cNvSpPr>
            <a:spLocks noGrp="1"/>
          </p:cNvSpPr>
          <p:nvPr>
            <p:ph type="body" sz="quarter" idx="15" hasCustomPrompt="1"/>
          </p:nvPr>
        </p:nvSpPr>
        <p:spPr>
          <a:xfrm>
            <a:off x="485421" y="2465740"/>
            <a:ext cx="3870325" cy="3317875"/>
          </a:xfrm>
        </p:spPr>
        <p:txBody>
          <a:bodyPr>
            <a:normAutofit/>
          </a:bodyPr>
          <a:lstStyle>
            <a:lvl1pPr>
              <a:defRPr sz="1600"/>
            </a:lvl1pPr>
            <a:lvl2pPr marL="685800" indent="-228600">
              <a:buFont typeface="Courier New" panose="02070309020205020404" pitchFamily="49" charset="0"/>
              <a:buChar char="o"/>
              <a:defRPr sz="1600"/>
            </a:lvl2pPr>
            <a:lvl3pPr marL="1143000" indent="-228600">
              <a:buFont typeface="Wingdings" panose="05000000000000000000" pitchFamily="2" charset="2"/>
              <a:buChar char="v"/>
              <a:defRPr sz="1600"/>
            </a:lvl3pPr>
            <a:lvl4pPr marL="1600200" indent="-228600">
              <a:buFont typeface="Wingdings" panose="05000000000000000000" pitchFamily="2" charset="2"/>
              <a:buChar char="Ø"/>
              <a:defRPr sz="1600"/>
            </a:lvl4pPr>
            <a:lvl5pPr>
              <a:defRPr sz="16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 xmlns:a16="http://schemas.microsoft.com/office/drawing/2014/main" id="{2BF94E66-C2F6-8A43-BFAA-F81C4F50065C}"/>
              </a:ext>
            </a:extLst>
          </p:cNvPr>
          <p:cNvSpPr>
            <a:spLocks noGrp="1"/>
          </p:cNvSpPr>
          <p:nvPr>
            <p:ph type="body" sz="quarter" idx="16" hasCustomPrompt="1"/>
          </p:nvPr>
        </p:nvSpPr>
        <p:spPr>
          <a:xfrm>
            <a:off x="4767614" y="2465740"/>
            <a:ext cx="3870325" cy="3317875"/>
          </a:xfrm>
        </p:spPr>
        <p:txBody>
          <a:bodyPr>
            <a:normAutofit/>
          </a:bodyPr>
          <a:lstStyle>
            <a:lvl1pPr>
              <a:defRPr sz="1600"/>
            </a:lvl1pPr>
            <a:lvl2pPr marL="685800" indent="-228600">
              <a:buFont typeface="Courier New" panose="02070309020205020404" pitchFamily="49" charset="0"/>
              <a:buChar char="o"/>
              <a:defRPr sz="1600"/>
            </a:lvl2pPr>
            <a:lvl3pPr marL="1143000" indent="-228600">
              <a:buFont typeface="Wingdings" panose="05000000000000000000" pitchFamily="2" charset="2"/>
              <a:buChar char="v"/>
              <a:defRPr sz="1600"/>
            </a:lvl3pPr>
            <a:lvl4pPr marL="1600200" indent="-228600">
              <a:buFont typeface="Wingdings" panose="05000000000000000000" pitchFamily="2" charset="2"/>
              <a:buChar char="Ø"/>
              <a:defRPr sz="1600"/>
            </a:lvl4pPr>
            <a:lvl5pPr>
              <a:defRPr sz="16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 xmlns:a16="http://schemas.microsoft.com/office/drawing/2014/main" id="{26D541FF-8CCE-AF47-AF60-CF2861FC4B2D}"/>
              </a:ext>
            </a:extLst>
          </p:cNvPr>
          <p:cNvSpPr>
            <a:spLocks noGrp="1"/>
          </p:cNvSpPr>
          <p:nvPr>
            <p:ph type="body" sz="quarter" idx="17" hasCustomPrompt="1"/>
          </p:nvPr>
        </p:nvSpPr>
        <p:spPr>
          <a:xfrm>
            <a:off x="485775" y="0"/>
            <a:ext cx="8151813" cy="1069975"/>
          </a:xfrm>
        </p:spPr>
        <p:txBody>
          <a:bodyPr anchor="ctr">
            <a:normAutofit/>
          </a:bodyPr>
          <a:lstStyle>
            <a:lvl1pPr marL="0" indent="0" algn="ctr">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header 1 (long title)</a:t>
            </a:r>
          </a:p>
        </p:txBody>
      </p:sp>
    </p:spTree>
    <p:extLst>
      <p:ext uri="{BB962C8B-B14F-4D97-AF65-F5344CB8AC3E}">
        <p14:creationId xmlns:p14="http://schemas.microsoft.com/office/powerpoint/2010/main" val="272401463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hort Title: 1 Column Text + Content ">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D7C7E20-2D1D-7C4A-8F8A-224C3B1B7CBB}"/>
              </a:ext>
            </a:extLst>
          </p:cNvPr>
          <p:cNvSpPr>
            <a:spLocks noGrp="1"/>
          </p:cNvSpPr>
          <p:nvPr>
            <p:ph idx="1" hasCustomPrompt="1"/>
          </p:nvPr>
        </p:nvSpPr>
        <p:spPr>
          <a:xfrm>
            <a:off x="3886070" y="1106488"/>
            <a:ext cx="4783796" cy="4662135"/>
          </a:xfrm>
        </p:spPr>
        <p:txBody>
          <a:bodyPr>
            <a:noAutofit/>
          </a:bodyPr>
          <a:lstStyle>
            <a:lvl1pPr>
              <a:defRPr sz="1600"/>
            </a:lvl1pPr>
            <a:lvl2pPr marL="685800" indent="-228600">
              <a:buFont typeface="Courier New" panose="02070309020205020404" pitchFamily="49" charset="0"/>
              <a:buChar char="o"/>
              <a:defRPr sz="1600"/>
            </a:lvl2pPr>
            <a:lvl3pPr marL="1143000" indent="-228600">
              <a:buFont typeface="Wingdings" panose="05000000000000000000" pitchFamily="2" charset="2"/>
              <a:buChar char="v"/>
              <a:defRPr sz="1600"/>
            </a:lvl3pPr>
            <a:lvl4pPr marL="1600200" indent="-228600">
              <a:buFont typeface="Wingdings" panose="05000000000000000000" pitchFamily="2" charset="2"/>
              <a:buChar char="Ø"/>
              <a:defRPr sz="1600"/>
            </a:lvl4pPr>
            <a:lvl5pPr>
              <a:defRPr sz="1600"/>
            </a:lvl5pPr>
            <a:lvl6pPr>
              <a:defRPr sz="2000"/>
            </a:lvl6pPr>
            <a:lvl7pPr>
              <a:defRPr sz="2000"/>
            </a:lvl7pPr>
            <a:lvl8pPr>
              <a:defRPr sz="2000"/>
            </a:lvl8pPr>
            <a:lvl9pPr>
              <a:defRPr sz="20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 xmlns:a16="http://schemas.microsoft.com/office/drawing/2014/main" id="{0140FA0A-B393-6144-A4E9-702CF5B54122}"/>
              </a:ext>
            </a:extLst>
          </p:cNvPr>
          <p:cNvSpPr>
            <a:spLocks noGrp="1"/>
          </p:cNvSpPr>
          <p:nvPr>
            <p:ph type="body" sz="half" idx="2" hasCustomPrompt="1"/>
          </p:nvPr>
        </p:nvSpPr>
        <p:spPr>
          <a:xfrm>
            <a:off x="485422" y="2057400"/>
            <a:ext cx="3094391" cy="371122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8" name="Rectangle 7">
            <a:extLst>
              <a:ext uri="{FF2B5EF4-FFF2-40B4-BE49-F238E27FC236}">
                <a16:creationId xmlns="" xmlns:a16="http://schemas.microsoft.com/office/drawing/2014/main" id="{6C6D5707-8B8B-654C-863A-E18438931D46}"/>
              </a:ext>
            </a:extLst>
          </p:cNvPr>
          <p:cNvSpPr/>
          <p:nvPr userDrawn="1"/>
        </p:nvSpPr>
        <p:spPr>
          <a:xfrm>
            <a:off x="0" y="0"/>
            <a:ext cx="9144000" cy="685800"/>
          </a:xfrm>
          <a:prstGeom prst="rect">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A1DA"/>
              </a:solidFill>
            </a:endParaRPr>
          </a:p>
        </p:txBody>
      </p:sp>
      <p:sp>
        <p:nvSpPr>
          <p:cNvPr id="9" name="Right Triangle 8">
            <a:extLst>
              <a:ext uri="{FF2B5EF4-FFF2-40B4-BE49-F238E27FC236}">
                <a16:creationId xmlns="" xmlns:a16="http://schemas.microsoft.com/office/drawing/2014/main" id="{AC0E5544-F134-A649-82D5-C177F52B572E}"/>
              </a:ext>
            </a:extLst>
          </p:cNvPr>
          <p:cNvSpPr/>
          <p:nvPr userDrawn="1"/>
        </p:nvSpPr>
        <p:spPr>
          <a:xfrm rot="10800000">
            <a:off x="8915400" y="685800"/>
            <a:ext cx="228600" cy="228600"/>
          </a:xfrm>
          <a:prstGeom prst="rtTriangle">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A1DA"/>
              </a:solidFill>
            </a:endParaRPr>
          </a:p>
        </p:txBody>
      </p:sp>
      <p:sp>
        <p:nvSpPr>
          <p:cNvPr id="12" name="Slide Number Placeholder 4">
            <a:extLst>
              <a:ext uri="{FF2B5EF4-FFF2-40B4-BE49-F238E27FC236}">
                <a16:creationId xmlns="" xmlns:a16="http://schemas.microsoft.com/office/drawing/2014/main" id="{B71E0377-10FA-6949-91C8-EBEC4BB5C039}"/>
              </a:ext>
            </a:extLst>
          </p:cNvPr>
          <p:cNvSpPr>
            <a:spLocks noGrp="1"/>
          </p:cNvSpPr>
          <p:nvPr>
            <p:ph type="sldNum" sz="quarter" idx="12"/>
          </p:nvPr>
        </p:nvSpPr>
        <p:spPr>
          <a:xfrm>
            <a:off x="8261203" y="6356350"/>
            <a:ext cx="522259" cy="365125"/>
          </a:xfrm>
        </p:spPr>
        <p:txBody>
          <a:bodyPr/>
          <a:lstStyle>
            <a:lvl1pPr algn="ctr">
              <a:defRPr/>
            </a:lvl1pPr>
          </a:lstStyle>
          <a:p>
            <a:fld id="{AE919B77-9796-D34E-8D5A-4054B4AFF4B6}" type="slidenum">
              <a:rPr lang="en-US" smtClean="0"/>
              <a:pPr/>
              <a:t>‹#›</a:t>
            </a:fld>
            <a:endParaRPr lang="en-US"/>
          </a:p>
        </p:txBody>
      </p:sp>
      <p:pic>
        <p:nvPicPr>
          <p:cNvPr id="13" name="Picture 12">
            <a:extLst>
              <a:ext uri="{FF2B5EF4-FFF2-40B4-BE49-F238E27FC236}">
                <a16:creationId xmlns="" xmlns:a16="http://schemas.microsoft.com/office/drawing/2014/main" id="{DB9253E2-D0C2-A94B-AD6A-E7F3DA2636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191" y="5858419"/>
            <a:ext cx="686058" cy="587727"/>
          </a:xfrm>
          <a:prstGeom prst="rect">
            <a:avLst/>
          </a:prstGeom>
        </p:spPr>
      </p:pic>
      <p:sp>
        <p:nvSpPr>
          <p:cNvPr id="15" name="Text Placeholder 14">
            <a:extLst>
              <a:ext uri="{FF2B5EF4-FFF2-40B4-BE49-F238E27FC236}">
                <a16:creationId xmlns="" xmlns:a16="http://schemas.microsoft.com/office/drawing/2014/main" id="{06D92C38-F4F6-9149-B90E-5EA4CFA1AE60}"/>
              </a:ext>
            </a:extLst>
          </p:cNvPr>
          <p:cNvSpPr>
            <a:spLocks noGrp="1"/>
          </p:cNvSpPr>
          <p:nvPr>
            <p:ph type="body" sz="quarter" idx="13" hasCustomPrompt="1"/>
          </p:nvPr>
        </p:nvSpPr>
        <p:spPr>
          <a:xfrm>
            <a:off x="485422" y="1106488"/>
            <a:ext cx="3094391" cy="812800"/>
          </a:xfrm>
        </p:spPr>
        <p:txBody>
          <a:bodyPr>
            <a:normAutofit/>
          </a:bodyPr>
          <a:lstStyle>
            <a:lvl1pPr marL="0" indent="0">
              <a:buNone/>
              <a:defRPr sz="1800">
                <a:solidFill>
                  <a:srgbClr val="34A1DA"/>
                </a:solidFill>
              </a:defRPr>
            </a:lvl1pPr>
          </a:lstStyle>
          <a:p>
            <a:pPr lvl="0"/>
            <a:r>
              <a:rPr lang="en-US" dirty="0"/>
              <a:t>Click to edit header 2</a:t>
            </a:r>
          </a:p>
        </p:txBody>
      </p:sp>
      <p:sp>
        <p:nvSpPr>
          <p:cNvPr id="6" name="Text Placeholder 5">
            <a:extLst>
              <a:ext uri="{FF2B5EF4-FFF2-40B4-BE49-F238E27FC236}">
                <a16:creationId xmlns="" xmlns:a16="http://schemas.microsoft.com/office/drawing/2014/main" id="{1026390C-A972-0F42-BEC8-F84F8895BA1A}"/>
              </a:ext>
            </a:extLst>
          </p:cNvPr>
          <p:cNvSpPr>
            <a:spLocks noGrp="1"/>
          </p:cNvSpPr>
          <p:nvPr>
            <p:ph type="body" sz="quarter" idx="14" hasCustomPrompt="1"/>
          </p:nvPr>
        </p:nvSpPr>
        <p:spPr>
          <a:xfrm>
            <a:off x="485775" y="0"/>
            <a:ext cx="8183563" cy="685800"/>
          </a:xfrm>
        </p:spPr>
        <p:txBody>
          <a:bodyPr anchor="ctr">
            <a:normAutofit/>
          </a:bodyPr>
          <a:lstStyle>
            <a:lvl1pPr algn="ctr">
              <a:defRPr sz="2400">
                <a:solidFill>
                  <a:schemeClr val="bg1"/>
                </a:solidFill>
              </a:defRPr>
            </a:lvl1pPr>
          </a:lstStyle>
          <a:p>
            <a:pPr lvl="0"/>
            <a:r>
              <a:rPr lang="en-US" dirty="0"/>
              <a:t>Click to edit header 1 (short title)</a:t>
            </a:r>
          </a:p>
        </p:txBody>
      </p:sp>
    </p:spTree>
    <p:extLst>
      <p:ext uri="{BB962C8B-B14F-4D97-AF65-F5344CB8AC3E}">
        <p14:creationId xmlns:p14="http://schemas.microsoft.com/office/powerpoint/2010/main" val="405763213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ong Title: 1 Column Text + Content ">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D7C7E20-2D1D-7C4A-8F8A-224C3B1B7CBB}"/>
              </a:ext>
            </a:extLst>
          </p:cNvPr>
          <p:cNvSpPr>
            <a:spLocks noGrp="1"/>
          </p:cNvSpPr>
          <p:nvPr>
            <p:ph idx="1" hasCustomPrompt="1"/>
          </p:nvPr>
        </p:nvSpPr>
        <p:spPr>
          <a:xfrm>
            <a:off x="3886070" y="1396825"/>
            <a:ext cx="4783796" cy="4333080"/>
          </a:xfrm>
        </p:spPr>
        <p:txBody>
          <a:bodyPr>
            <a:normAutofit/>
          </a:bodyPr>
          <a:lstStyle>
            <a:lvl1pPr>
              <a:defRPr sz="1600"/>
            </a:lvl1pPr>
            <a:lvl2pPr marL="685800" indent="-228600">
              <a:buFont typeface="Courier New" panose="02070309020205020404" pitchFamily="49" charset="0"/>
              <a:buChar char="o"/>
              <a:defRPr sz="1600"/>
            </a:lvl2pPr>
            <a:lvl3pPr marL="1143000" indent="-228600">
              <a:buFont typeface="Wingdings" panose="05000000000000000000" pitchFamily="2" charset="2"/>
              <a:buChar char="v"/>
              <a:defRPr sz="1600"/>
            </a:lvl3pPr>
            <a:lvl4pPr marL="1600200" indent="-228600">
              <a:buFont typeface="Wingdings" panose="05000000000000000000" pitchFamily="2" charset="2"/>
              <a:buChar char="Ø"/>
              <a:defRPr sz="1600"/>
            </a:lvl4pPr>
            <a:lvl5pPr>
              <a:defRPr sz="1600"/>
            </a:lvl5pPr>
            <a:lvl6pPr>
              <a:defRPr sz="2000"/>
            </a:lvl6pPr>
            <a:lvl7pPr>
              <a:defRPr sz="2000"/>
            </a:lvl7pPr>
            <a:lvl8pPr>
              <a:defRPr sz="2000"/>
            </a:lvl8pPr>
            <a:lvl9pPr>
              <a:defRPr sz="20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 xmlns:a16="http://schemas.microsoft.com/office/drawing/2014/main" id="{0140FA0A-B393-6144-A4E9-702CF5B54122}"/>
              </a:ext>
            </a:extLst>
          </p:cNvPr>
          <p:cNvSpPr>
            <a:spLocks noGrp="1"/>
          </p:cNvSpPr>
          <p:nvPr>
            <p:ph type="body" sz="half" idx="2" hasCustomPrompt="1"/>
          </p:nvPr>
        </p:nvSpPr>
        <p:spPr>
          <a:xfrm>
            <a:off x="485422" y="2347737"/>
            <a:ext cx="3094391" cy="338216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12" name="Slide Number Placeholder 4">
            <a:extLst>
              <a:ext uri="{FF2B5EF4-FFF2-40B4-BE49-F238E27FC236}">
                <a16:creationId xmlns="" xmlns:a16="http://schemas.microsoft.com/office/drawing/2014/main" id="{B71E0377-10FA-6949-91C8-EBEC4BB5C039}"/>
              </a:ext>
            </a:extLst>
          </p:cNvPr>
          <p:cNvSpPr>
            <a:spLocks noGrp="1"/>
          </p:cNvSpPr>
          <p:nvPr>
            <p:ph type="sldNum" sz="quarter" idx="12"/>
          </p:nvPr>
        </p:nvSpPr>
        <p:spPr>
          <a:xfrm>
            <a:off x="8267137" y="6356350"/>
            <a:ext cx="516326" cy="365125"/>
          </a:xfrm>
        </p:spPr>
        <p:txBody>
          <a:bodyPr/>
          <a:lstStyle>
            <a:lvl1pPr algn="ctr">
              <a:defRPr/>
            </a:lvl1pPr>
          </a:lstStyle>
          <a:p>
            <a:fld id="{AE919B77-9796-D34E-8D5A-4054B4AFF4B6}" type="slidenum">
              <a:rPr lang="en-US" smtClean="0"/>
              <a:pPr/>
              <a:t>‹#›</a:t>
            </a:fld>
            <a:endParaRPr lang="en-US"/>
          </a:p>
        </p:txBody>
      </p:sp>
      <p:pic>
        <p:nvPicPr>
          <p:cNvPr id="13" name="Picture 12">
            <a:extLst>
              <a:ext uri="{FF2B5EF4-FFF2-40B4-BE49-F238E27FC236}">
                <a16:creationId xmlns="" xmlns:a16="http://schemas.microsoft.com/office/drawing/2014/main" id="{DB9253E2-D0C2-A94B-AD6A-E7F3DA2636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191" y="5858419"/>
            <a:ext cx="686058" cy="587727"/>
          </a:xfrm>
          <a:prstGeom prst="rect">
            <a:avLst/>
          </a:prstGeom>
        </p:spPr>
      </p:pic>
      <p:sp>
        <p:nvSpPr>
          <p:cNvPr id="15" name="Text Placeholder 14">
            <a:extLst>
              <a:ext uri="{FF2B5EF4-FFF2-40B4-BE49-F238E27FC236}">
                <a16:creationId xmlns="" xmlns:a16="http://schemas.microsoft.com/office/drawing/2014/main" id="{06D92C38-F4F6-9149-B90E-5EA4CFA1AE60}"/>
              </a:ext>
            </a:extLst>
          </p:cNvPr>
          <p:cNvSpPr>
            <a:spLocks noGrp="1"/>
          </p:cNvSpPr>
          <p:nvPr>
            <p:ph type="body" sz="quarter" idx="13" hasCustomPrompt="1"/>
          </p:nvPr>
        </p:nvSpPr>
        <p:spPr>
          <a:xfrm>
            <a:off x="485422" y="1396824"/>
            <a:ext cx="3094391" cy="812800"/>
          </a:xfrm>
        </p:spPr>
        <p:txBody>
          <a:bodyPr>
            <a:normAutofit/>
          </a:bodyPr>
          <a:lstStyle>
            <a:lvl1pPr marL="0" marR="0" indent="0" algn="l" defTabSz="914400" rtl="0" eaLnBrk="1" fontAlgn="auto" latinLnBrk="0" hangingPunct="1">
              <a:lnSpc>
                <a:spcPct val="90000"/>
              </a:lnSpc>
              <a:spcBef>
                <a:spcPts val="1000"/>
              </a:spcBef>
              <a:spcAft>
                <a:spcPts val="0"/>
              </a:spcAft>
              <a:buClr>
                <a:srgbClr val="34A1DA"/>
              </a:buClr>
              <a:buSzTx/>
              <a:buFont typeface="Arial" panose="020B0604020202020204" pitchFamily="34" charset="0"/>
              <a:buNone/>
              <a:tabLst/>
              <a:defRPr sz="1800">
                <a:solidFill>
                  <a:srgbClr val="34A1DA"/>
                </a:solidFill>
              </a:defRPr>
            </a:lvl1pPr>
          </a:lstStyle>
          <a:p>
            <a:pPr marL="0" marR="0" lvl="0" indent="0" algn="l" defTabSz="914400" rtl="0" eaLnBrk="1" fontAlgn="auto" latinLnBrk="0" hangingPunct="1">
              <a:lnSpc>
                <a:spcPct val="90000"/>
              </a:lnSpc>
              <a:spcBef>
                <a:spcPts val="1000"/>
              </a:spcBef>
              <a:spcAft>
                <a:spcPts val="0"/>
              </a:spcAft>
              <a:buClr>
                <a:srgbClr val="34A1DA"/>
              </a:buClr>
              <a:buSzTx/>
              <a:buFont typeface="Arial" panose="020B0604020202020204" pitchFamily="34" charset="0"/>
              <a:buNone/>
              <a:tabLst/>
              <a:defRPr/>
            </a:pPr>
            <a:r>
              <a:rPr lang="en-US" dirty="0"/>
              <a:t>Click to edit header 2</a:t>
            </a:r>
          </a:p>
          <a:p>
            <a:pPr lvl="0"/>
            <a:endParaRPr lang="en-US" dirty="0"/>
          </a:p>
        </p:txBody>
      </p:sp>
      <p:sp>
        <p:nvSpPr>
          <p:cNvPr id="14" name="Rectangle 13">
            <a:extLst>
              <a:ext uri="{FF2B5EF4-FFF2-40B4-BE49-F238E27FC236}">
                <a16:creationId xmlns="" xmlns:a16="http://schemas.microsoft.com/office/drawing/2014/main" id="{68BD0CAE-525D-5C45-90BC-61A230A666D1}"/>
              </a:ext>
            </a:extLst>
          </p:cNvPr>
          <p:cNvSpPr/>
          <p:nvPr userDrawn="1"/>
        </p:nvSpPr>
        <p:spPr>
          <a:xfrm>
            <a:off x="0" y="-1"/>
            <a:ext cx="9144000" cy="1069623"/>
          </a:xfrm>
          <a:prstGeom prst="rect">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A1DA"/>
              </a:solidFill>
            </a:endParaRPr>
          </a:p>
        </p:txBody>
      </p:sp>
      <p:sp>
        <p:nvSpPr>
          <p:cNvPr id="16" name="Right Triangle 15">
            <a:extLst>
              <a:ext uri="{FF2B5EF4-FFF2-40B4-BE49-F238E27FC236}">
                <a16:creationId xmlns="" xmlns:a16="http://schemas.microsoft.com/office/drawing/2014/main" id="{BD3C81E1-42A2-2645-A742-4970AE0FD9AE}"/>
              </a:ext>
            </a:extLst>
          </p:cNvPr>
          <p:cNvSpPr/>
          <p:nvPr userDrawn="1"/>
        </p:nvSpPr>
        <p:spPr>
          <a:xfrm rot="10800000">
            <a:off x="8915400" y="1069622"/>
            <a:ext cx="228600" cy="228600"/>
          </a:xfrm>
          <a:prstGeom prst="rtTriangle">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A1DA"/>
              </a:solidFill>
            </a:endParaRPr>
          </a:p>
        </p:txBody>
      </p:sp>
      <p:sp>
        <p:nvSpPr>
          <p:cNvPr id="9" name="Text Placeholder 8">
            <a:extLst>
              <a:ext uri="{FF2B5EF4-FFF2-40B4-BE49-F238E27FC236}">
                <a16:creationId xmlns="" xmlns:a16="http://schemas.microsoft.com/office/drawing/2014/main" id="{A909F1E6-5F6E-0F4B-9896-3FE0F91FDC40}"/>
              </a:ext>
            </a:extLst>
          </p:cNvPr>
          <p:cNvSpPr>
            <a:spLocks noGrp="1"/>
          </p:cNvSpPr>
          <p:nvPr>
            <p:ph type="body" sz="quarter" idx="14" hasCustomPrompt="1"/>
          </p:nvPr>
        </p:nvSpPr>
        <p:spPr>
          <a:xfrm>
            <a:off x="485775" y="0"/>
            <a:ext cx="8183563" cy="1069975"/>
          </a:xfrm>
        </p:spPr>
        <p:txBody>
          <a:bodyPr anchor="ctr">
            <a:normAutofit/>
          </a:bodyPr>
          <a:lstStyle>
            <a:lvl1pPr marL="0" indent="0" algn="ctr">
              <a:buNone/>
              <a:defRPr sz="2400">
                <a:solidFill>
                  <a:schemeClr val="bg1"/>
                </a:solidFill>
              </a:defRPr>
            </a:lvl1pPr>
          </a:lstStyle>
          <a:p>
            <a:pPr lvl="0"/>
            <a:r>
              <a:rPr lang="en-US" dirty="0"/>
              <a:t>Click to edit header 1 (long title)</a:t>
            </a:r>
          </a:p>
        </p:txBody>
      </p:sp>
    </p:spTree>
    <p:extLst>
      <p:ext uri="{BB962C8B-B14F-4D97-AF65-F5344CB8AC3E}">
        <p14:creationId xmlns:p14="http://schemas.microsoft.com/office/powerpoint/2010/main" val="34490626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hort Title: 1 Column Text + Picture (Short Title)">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FF04D253-6A42-DA44-8506-28A8EFEA5F49}"/>
              </a:ext>
            </a:extLst>
          </p:cNvPr>
          <p:cNvSpPr>
            <a:spLocks noGrp="1"/>
          </p:cNvSpPr>
          <p:nvPr>
            <p:ph type="pic" idx="1" hasCustomPrompt="1"/>
          </p:nvPr>
        </p:nvSpPr>
        <p:spPr>
          <a:xfrm>
            <a:off x="3887788" y="1106488"/>
            <a:ext cx="4629150" cy="4662134"/>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edit picture</a:t>
            </a:r>
          </a:p>
        </p:txBody>
      </p:sp>
      <p:sp>
        <p:nvSpPr>
          <p:cNvPr id="14" name="Rectangle 13">
            <a:extLst>
              <a:ext uri="{FF2B5EF4-FFF2-40B4-BE49-F238E27FC236}">
                <a16:creationId xmlns="" xmlns:a16="http://schemas.microsoft.com/office/drawing/2014/main" id="{155255A1-0B30-3A4A-9C13-C7DB3EF81B14}"/>
              </a:ext>
            </a:extLst>
          </p:cNvPr>
          <p:cNvSpPr/>
          <p:nvPr userDrawn="1"/>
        </p:nvSpPr>
        <p:spPr>
          <a:xfrm>
            <a:off x="0" y="0"/>
            <a:ext cx="9144000" cy="685800"/>
          </a:xfrm>
          <a:prstGeom prst="rect">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A1DA"/>
              </a:solidFill>
            </a:endParaRPr>
          </a:p>
        </p:txBody>
      </p:sp>
      <p:sp>
        <p:nvSpPr>
          <p:cNvPr id="15" name="Right Triangle 14">
            <a:extLst>
              <a:ext uri="{FF2B5EF4-FFF2-40B4-BE49-F238E27FC236}">
                <a16:creationId xmlns="" xmlns:a16="http://schemas.microsoft.com/office/drawing/2014/main" id="{31594C50-C7D0-E448-81A9-7BDAD20E405B}"/>
              </a:ext>
            </a:extLst>
          </p:cNvPr>
          <p:cNvSpPr/>
          <p:nvPr userDrawn="1"/>
        </p:nvSpPr>
        <p:spPr>
          <a:xfrm rot="10800000">
            <a:off x="8915400" y="685800"/>
            <a:ext cx="228600" cy="228600"/>
          </a:xfrm>
          <a:prstGeom prst="rtTriangle">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A1DA"/>
              </a:solidFill>
            </a:endParaRPr>
          </a:p>
        </p:txBody>
      </p:sp>
      <p:sp>
        <p:nvSpPr>
          <p:cNvPr id="18" name="Slide Number Placeholder 4">
            <a:extLst>
              <a:ext uri="{FF2B5EF4-FFF2-40B4-BE49-F238E27FC236}">
                <a16:creationId xmlns="" xmlns:a16="http://schemas.microsoft.com/office/drawing/2014/main" id="{7E6C25A8-DF92-194B-9326-8E06E29BC6F8}"/>
              </a:ext>
            </a:extLst>
          </p:cNvPr>
          <p:cNvSpPr>
            <a:spLocks noGrp="1"/>
          </p:cNvSpPr>
          <p:nvPr>
            <p:ph type="sldNum" sz="quarter" idx="12"/>
          </p:nvPr>
        </p:nvSpPr>
        <p:spPr>
          <a:xfrm>
            <a:off x="8261203" y="6356350"/>
            <a:ext cx="522260" cy="365125"/>
          </a:xfrm>
        </p:spPr>
        <p:txBody>
          <a:bodyPr/>
          <a:lstStyle>
            <a:lvl1pPr algn="ctr">
              <a:defRPr/>
            </a:lvl1pPr>
          </a:lstStyle>
          <a:p>
            <a:fld id="{AE919B77-9796-D34E-8D5A-4054B4AFF4B6}" type="slidenum">
              <a:rPr lang="en-US" smtClean="0"/>
              <a:pPr/>
              <a:t>‹#›</a:t>
            </a:fld>
            <a:endParaRPr lang="en-US"/>
          </a:p>
        </p:txBody>
      </p:sp>
      <p:pic>
        <p:nvPicPr>
          <p:cNvPr id="19" name="Picture 18">
            <a:extLst>
              <a:ext uri="{FF2B5EF4-FFF2-40B4-BE49-F238E27FC236}">
                <a16:creationId xmlns="" xmlns:a16="http://schemas.microsoft.com/office/drawing/2014/main" id="{85981AF6-4C2D-8948-971E-1B7DE4822D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191" y="5858419"/>
            <a:ext cx="686058" cy="587727"/>
          </a:xfrm>
          <a:prstGeom prst="rect">
            <a:avLst/>
          </a:prstGeom>
        </p:spPr>
      </p:pic>
      <p:sp>
        <p:nvSpPr>
          <p:cNvPr id="20" name="Text Placeholder 3">
            <a:extLst>
              <a:ext uri="{FF2B5EF4-FFF2-40B4-BE49-F238E27FC236}">
                <a16:creationId xmlns="" xmlns:a16="http://schemas.microsoft.com/office/drawing/2014/main" id="{38FBD540-0DA7-0046-A9C1-4B4D14E2E5B9}"/>
              </a:ext>
            </a:extLst>
          </p:cNvPr>
          <p:cNvSpPr>
            <a:spLocks noGrp="1"/>
          </p:cNvSpPr>
          <p:nvPr>
            <p:ph type="body" sz="half" idx="2" hasCustomPrompt="1"/>
          </p:nvPr>
        </p:nvSpPr>
        <p:spPr>
          <a:xfrm>
            <a:off x="485422" y="2057400"/>
            <a:ext cx="3094391" cy="371122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21" name="Text Placeholder 14">
            <a:extLst>
              <a:ext uri="{FF2B5EF4-FFF2-40B4-BE49-F238E27FC236}">
                <a16:creationId xmlns="" xmlns:a16="http://schemas.microsoft.com/office/drawing/2014/main" id="{C8679A08-2D01-E140-9FD6-9B2A06F04566}"/>
              </a:ext>
            </a:extLst>
          </p:cNvPr>
          <p:cNvSpPr>
            <a:spLocks noGrp="1"/>
          </p:cNvSpPr>
          <p:nvPr>
            <p:ph type="body" sz="quarter" idx="13" hasCustomPrompt="1"/>
          </p:nvPr>
        </p:nvSpPr>
        <p:spPr>
          <a:xfrm>
            <a:off x="485422" y="1106488"/>
            <a:ext cx="3094391" cy="812800"/>
          </a:xfrm>
        </p:spPr>
        <p:txBody>
          <a:bodyPr>
            <a:normAutofit/>
          </a:bodyPr>
          <a:lstStyle>
            <a:lvl1pPr marL="0" indent="0">
              <a:buNone/>
              <a:defRPr sz="1800">
                <a:solidFill>
                  <a:srgbClr val="34A1DA"/>
                </a:solidFill>
              </a:defRPr>
            </a:lvl1pPr>
          </a:lstStyle>
          <a:p>
            <a:pPr lvl="0"/>
            <a:r>
              <a:rPr lang="en-US" dirty="0"/>
              <a:t>Click to edit header 2</a:t>
            </a:r>
          </a:p>
        </p:txBody>
      </p:sp>
      <p:sp>
        <p:nvSpPr>
          <p:cNvPr id="4" name="Text Placeholder 3">
            <a:extLst>
              <a:ext uri="{FF2B5EF4-FFF2-40B4-BE49-F238E27FC236}">
                <a16:creationId xmlns="" xmlns:a16="http://schemas.microsoft.com/office/drawing/2014/main" id="{060E69BC-DAFE-0246-AE6D-066A0BAA9791}"/>
              </a:ext>
            </a:extLst>
          </p:cNvPr>
          <p:cNvSpPr>
            <a:spLocks noGrp="1"/>
          </p:cNvSpPr>
          <p:nvPr>
            <p:ph type="body" sz="quarter" idx="14" hasCustomPrompt="1"/>
          </p:nvPr>
        </p:nvSpPr>
        <p:spPr>
          <a:xfrm>
            <a:off x="485775" y="0"/>
            <a:ext cx="8031163" cy="685800"/>
          </a:xfrm>
        </p:spPr>
        <p:txBody>
          <a:bodyPr anchor="ctr">
            <a:normAutofit/>
          </a:bodyPr>
          <a:lstStyle>
            <a:lvl1pPr marL="0" indent="0" algn="ctr">
              <a:buNone/>
              <a:defRPr sz="24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edit header 1 (short title)</a:t>
            </a:r>
          </a:p>
        </p:txBody>
      </p:sp>
    </p:spTree>
    <p:extLst>
      <p:ext uri="{BB962C8B-B14F-4D97-AF65-F5344CB8AC3E}">
        <p14:creationId xmlns:p14="http://schemas.microsoft.com/office/powerpoint/2010/main" val="14111223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 Long Title: 1 Column Text + Picture">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FF04D253-6A42-DA44-8506-28A8EFEA5F49}"/>
              </a:ext>
            </a:extLst>
          </p:cNvPr>
          <p:cNvSpPr>
            <a:spLocks noGrp="1"/>
          </p:cNvSpPr>
          <p:nvPr>
            <p:ph type="pic" idx="1" hasCustomPrompt="1"/>
          </p:nvPr>
        </p:nvSpPr>
        <p:spPr>
          <a:xfrm>
            <a:off x="3887788" y="1628559"/>
            <a:ext cx="4629150" cy="393964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edit picture</a:t>
            </a:r>
          </a:p>
        </p:txBody>
      </p:sp>
      <p:sp>
        <p:nvSpPr>
          <p:cNvPr id="18" name="Slide Number Placeholder 4">
            <a:extLst>
              <a:ext uri="{FF2B5EF4-FFF2-40B4-BE49-F238E27FC236}">
                <a16:creationId xmlns="" xmlns:a16="http://schemas.microsoft.com/office/drawing/2014/main" id="{7E6C25A8-DF92-194B-9326-8E06E29BC6F8}"/>
              </a:ext>
            </a:extLst>
          </p:cNvPr>
          <p:cNvSpPr>
            <a:spLocks noGrp="1"/>
          </p:cNvSpPr>
          <p:nvPr>
            <p:ph type="sldNum" sz="quarter" idx="12"/>
          </p:nvPr>
        </p:nvSpPr>
        <p:spPr>
          <a:xfrm>
            <a:off x="8261203" y="6356350"/>
            <a:ext cx="522260" cy="365125"/>
          </a:xfrm>
        </p:spPr>
        <p:txBody>
          <a:bodyPr/>
          <a:lstStyle>
            <a:lvl1pPr algn="ctr">
              <a:defRPr/>
            </a:lvl1pPr>
          </a:lstStyle>
          <a:p>
            <a:fld id="{AE919B77-9796-D34E-8D5A-4054B4AFF4B6}" type="slidenum">
              <a:rPr lang="en-US" smtClean="0"/>
              <a:pPr/>
              <a:t>‹#›</a:t>
            </a:fld>
            <a:endParaRPr lang="en-US"/>
          </a:p>
        </p:txBody>
      </p:sp>
      <p:pic>
        <p:nvPicPr>
          <p:cNvPr id="19" name="Picture 18">
            <a:extLst>
              <a:ext uri="{FF2B5EF4-FFF2-40B4-BE49-F238E27FC236}">
                <a16:creationId xmlns="" xmlns:a16="http://schemas.microsoft.com/office/drawing/2014/main" id="{85981AF6-4C2D-8948-971E-1B7DE4822D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191" y="5858419"/>
            <a:ext cx="686058" cy="587727"/>
          </a:xfrm>
          <a:prstGeom prst="rect">
            <a:avLst/>
          </a:prstGeom>
        </p:spPr>
      </p:pic>
      <p:sp>
        <p:nvSpPr>
          <p:cNvPr id="20" name="Text Placeholder 3">
            <a:extLst>
              <a:ext uri="{FF2B5EF4-FFF2-40B4-BE49-F238E27FC236}">
                <a16:creationId xmlns="" xmlns:a16="http://schemas.microsoft.com/office/drawing/2014/main" id="{38FBD540-0DA7-0046-A9C1-4B4D14E2E5B9}"/>
              </a:ext>
            </a:extLst>
          </p:cNvPr>
          <p:cNvSpPr>
            <a:spLocks noGrp="1"/>
          </p:cNvSpPr>
          <p:nvPr>
            <p:ph type="body" sz="half" idx="2" hasCustomPrompt="1"/>
          </p:nvPr>
        </p:nvSpPr>
        <p:spPr>
          <a:xfrm>
            <a:off x="485422" y="2579472"/>
            <a:ext cx="3094391" cy="298873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21" name="Text Placeholder 14">
            <a:extLst>
              <a:ext uri="{FF2B5EF4-FFF2-40B4-BE49-F238E27FC236}">
                <a16:creationId xmlns="" xmlns:a16="http://schemas.microsoft.com/office/drawing/2014/main" id="{C8679A08-2D01-E140-9FD6-9B2A06F04566}"/>
              </a:ext>
            </a:extLst>
          </p:cNvPr>
          <p:cNvSpPr>
            <a:spLocks noGrp="1"/>
          </p:cNvSpPr>
          <p:nvPr>
            <p:ph type="body" sz="quarter" idx="13" hasCustomPrompt="1"/>
          </p:nvPr>
        </p:nvSpPr>
        <p:spPr>
          <a:xfrm>
            <a:off x="485422" y="1628559"/>
            <a:ext cx="3094391" cy="812800"/>
          </a:xfrm>
        </p:spPr>
        <p:txBody>
          <a:bodyPr>
            <a:normAutofit/>
          </a:bodyPr>
          <a:lstStyle>
            <a:lvl1pPr marL="0" indent="0">
              <a:buNone/>
              <a:defRPr sz="1800">
                <a:solidFill>
                  <a:srgbClr val="34A1DA"/>
                </a:solidFill>
              </a:defRPr>
            </a:lvl1pPr>
          </a:lstStyle>
          <a:p>
            <a:pPr lvl="0"/>
            <a:r>
              <a:rPr lang="en-US" dirty="0"/>
              <a:t>Click to edit header 2</a:t>
            </a:r>
          </a:p>
        </p:txBody>
      </p:sp>
      <p:sp>
        <p:nvSpPr>
          <p:cNvPr id="11" name="Rectangle 10">
            <a:extLst>
              <a:ext uri="{FF2B5EF4-FFF2-40B4-BE49-F238E27FC236}">
                <a16:creationId xmlns="" xmlns:a16="http://schemas.microsoft.com/office/drawing/2014/main" id="{6781F023-B540-3A49-BA47-1A39F3607045}"/>
              </a:ext>
            </a:extLst>
          </p:cNvPr>
          <p:cNvSpPr/>
          <p:nvPr userDrawn="1"/>
        </p:nvSpPr>
        <p:spPr>
          <a:xfrm>
            <a:off x="0" y="-1"/>
            <a:ext cx="9144000" cy="1069623"/>
          </a:xfrm>
          <a:prstGeom prst="rect">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A1DA"/>
              </a:solidFill>
            </a:endParaRPr>
          </a:p>
        </p:txBody>
      </p:sp>
      <p:sp>
        <p:nvSpPr>
          <p:cNvPr id="12" name="Right Triangle 11">
            <a:extLst>
              <a:ext uri="{FF2B5EF4-FFF2-40B4-BE49-F238E27FC236}">
                <a16:creationId xmlns="" xmlns:a16="http://schemas.microsoft.com/office/drawing/2014/main" id="{2E036552-95C1-DA49-AB6D-85C2982A77BE}"/>
              </a:ext>
            </a:extLst>
          </p:cNvPr>
          <p:cNvSpPr/>
          <p:nvPr userDrawn="1"/>
        </p:nvSpPr>
        <p:spPr>
          <a:xfrm rot="10800000">
            <a:off x="8915400" y="1069622"/>
            <a:ext cx="228600" cy="228600"/>
          </a:xfrm>
          <a:prstGeom prst="rtTriangle">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A1DA"/>
              </a:solidFill>
            </a:endParaRPr>
          </a:p>
        </p:txBody>
      </p:sp>
      <p:sp>
        <p:nvSpPr>
          <p:cNvPr id="4" name="Text Placeholder 3">
            <a:extLst>
              <a:ext uri="{FF2B5EF4-FFF2-40B4-BE49-F238E27FC236}">
                <a16:creationId xmlns="" xmlns:a16="http://schemas.microsoft.com/office/drawing/2014/main" id="{59570E01-59C6-8044-B559-477CC3CB7876}"/>
              </a:ext>
            </a:extLst>
          </p:cNvPr>
          <p:cNvSpPr>
            <a:spLocks noGrp="1"/>
          </p:cNvSpPr>
          <p:nvPr>
            <p:ph type="body" sz="quarter" idx="14" hasCustomPrompt="1"/>
          </p:nvPr>
        </p:nvSpPr>
        <p:spPr>
          <a:xfrm>
            <a:off x="485775" y="0"/>
            <a:ext cx="8031163" cy="1069975"/>
          </a:xfrm>
        </p:spPr>
        <p:txBody>
          <a:bodyPr anchor="ctr">
            <a:normAutofit/>
          </a:bodyPr>
          <a:lstStyle>
            <a:lvl1pPr marL="0" indent="0" algn="ctr">
              <a:buNone/>
              <a:defRPr sz="2400">
                <a:solidFill>
                  <a:schemeClr val="bg1"/>
                </a:solidFill>
              </a:defRPr>
            </a:lvl1pPr>
            <a:lvl2pPr marL="457200" indent="0">
              <a:buNone/>
              <a:defRPr/>
            </a:lvl2pPr>
          </a:lstStyle>
          <a:p>
            <a:pPr lvl="0"/>
            <a:r>
              <a:rPr lang="en-US" dirty="0"/>
              <a:t>Click to edit header 1 (long title)</a:t>
            </a:r>
          </a:p>
        </p:txBody>
      </p:sp>
    </p:spTree>
    <p:extLst>
      <p:ext uri="{BB962C8B-B14F-4D97-AF65-F5344CB8AC3E}">
        <p14:creationId xmlns:p14="http://schemas.microsoft.com/office/powerpoint/2010/main" val="145878236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9B0E7BDE-BB9B-DA41-ADE0-8D96A1C021B5}"/>
              </a:ext>
            </a:extLst>
          </p:cNvPr>
          <p:cNvSpPr/>
          <p:nvPr userDrawn="1"/>
        </p:nvSpPr>
        <p:spPr>
          <a:xfrm>
            <a:off x="0" y="0"/>
            <a:ext cx="9144000" cy="4810455"/>
          </a:xfrm>
          <a:prstGeom prst="rect">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C97C7"/>
              </a:solidFill>
            </a:endParaRPr>
          </a:p>
        </p:txBody>
      </p:sp>
      <p:sp>
        <p:nvSpPr>
          <p:cNvPr id="6" name="TextBox 5">
            <a:extLst>
              <a:ext uri="{FF2B5EF4-FFF2-40B4-BE49-F238E27FC236}">
                <a16:creationId xmlns="" xmlns:a16="http://schemas.microsoft.com/office/drawing/2014/main" id="{8BF61664-29D3-544E-9C26-F798986760F3}"/>
              </a:ext>
            </a:extLst>
          </p:cNvPr>
          <p:cNvSpPr txBox="1"/>
          <p:nvPr userDrawn="1"/>
        </p:nvSpPr>
        <p:spPr>
          <a:xfrm>
            <a:off x="3241164" y="5884964"/>
            <a:ext cx="2731008" cy="276999"/>
          </a:xfrm>
          <a:prstGeom prst="rect">
            <a:avLst/>
          </a:prstGeom>
          <a:noFill/>
        </p:spPr>
        <p:txBody>
          <a:bodyPr wrap="square" rtlCol="0">
            <a:spAutoFit/>
          </a:bodyPr>
          <a:lstStyle/>
          <a:p>
            <a:pPr algn="ctr"/>
            <a:r>
              <a:rPr lang="en-US" sz="1200" b="1" dirty="0" err="1">
                <a:solidFill>
                  <a:schemeClr val="bg2">
                    <a:lumMod val="50000"/>
                  </a:schemeClr>
                </a:solidFill>
              </a:rPr>
              <a:t>FamiliesUSA.org</a:t>
            </a:r>
            <a:endParaRPr lang="en-US" sz="1200" b="1" dirty="0">
              <a:solidFill>
                <a:schemeClr val="bg2">
                  <a:lumMod val="50000"/>
                </a:schemeClr>
              </a:solidFill>
            </a:endParaRPr>
          </a:p>
        </p:txBody>
      </p:sp>
      <p:pic>
        <p:nvPicPr>
          <p:cNvPr id="7" name="Picture 6">
            <a:extLst>
              <a:ext uri="{FF2B5EF4-FFF2-40B4-BE49-F238E27FC236}">
                <a16:creationId xmlns="" xmlns:a16="http://schemas.microsoft.com/office/drawing/2014/main" id="{C7796ABD-78AA-AF4B-A431-A0C40A7D60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1164" y="5290810"/>
            <a:ext cx="2661670" cy="594154"/>
          </a:xfrm>
          <a:prstGeom prst="rect">
            <a:avLst/>
          </a:prstGeom>
        </p:spPr>
      </p:pic>
      <p:sp>
        <p:nvSpPr>
          <p:cNvPr id="8" name="Rectangle 7">
            <a:extLst>
              <a:ext uri="{FF2B5EF4-FFF2-40B4-BE49-F238E27FC236}">
                <a16:creationId xmlns="" xmlns:a16="http://schemas.microsoft.com/office/drawing/2014/main" id="{FA53AC1E-A683-8B4D-AAD7-EBAE32A033A4}"/>
              </a:ext>
            </a:extLst>
          </p:cNvPr>
          <p:cNvSpPr/>
          <p:nvPr userDrawn="1"/>
        </p:nvSpPr>
        <p:spPr>
          <a:xfrm>
            <a:off x="0" y="2116550"/>
            <a:ext cx="9144000" cy="523220"/>
          </a:xfrm>
          <a:prstGeom prst="rect">
            <a:avLst/>
          </a:prstGeom>
        </p:spPr>
        <p:txBody>
          <a:bodyPr wrap="square">
            <a:spAutoFit/>
          </a:bodyPr>
          <a:lstStyle/>
          <a:p>
            <a:pPr algn="ctr"/>
            <a:r>
              <a:rPr lang="en-US" sz="1400" i="1" dirty="0">
                <a:solidFill>
                  <a:schemeClr val="bg1"/>
                </a:solidFill>
                <a:latin typeface="Meta OT" panose="020B0604030101020102" pitchFamily="34" charset="77"/>
              </a:rPr>
              <a:t>Dedicated to creating a nation where the best health and </a:t>
            </a:r>
          </a:p>
          <a:p>
            <a:pPr algn="ctr"/>
            <a:r>
              <a:rPr lang="en-US" sz="1400" i="1" dirty="0">
                <a:solidFill>
                  <a:schemeClr val="bg1"/>
                </a:solidFill>
                <a:latin typeface="Meta OT" panose="020B0604030101020102" pitchFamily="34" charset="77"/>
              </a:rPr>
              <a:t>health care are equally accessible and affordable to all</a:t>
            </a:r>
            <a:endParaRPr lang="en-US" sz="1400" dirty="0"/>
          </a:p>
        </p:txBody>
      </p:sp>
    </p:spTree>
    <p:extLst>
      <p:ext uri="{BB962C8B-B14F-4D97-AF65-F5344CB8AC3E}">
        <p14:creationId xmlns:p14="http://schemas.microsoft.com/office/powerpoint/2010/main" val="22339833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gn Post Slide">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75419290-4263-5843-ABE9-E965C8EE7CD0}"/>
              </a:ext>
            </a:extLst>
          </p:cNvPr>
          <p:cNvSpPr/>
          <p:nvPr userDrawn="1"/>
        </p:nvSpPr>
        <p:spPr>
          <a:xfrm>
            <a:off x="0" y="0"/>
            <a:ext cx="9144000" cy="6858000"/>
          </a:xfrm>
          <a:prstGeom prst="rect">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Text Placeholder 8">
            <a:extLst>
              <a:ext uri="{FF2B5EF4-FFF2-40B4-BE49-F238E27FC236}">
                <a16:creationId xmlns="" xmlns:a16="http://schemas.microsoft.com/office/drawing/2014/main" id="{B6B3BE4D-AC98-5D46-8CD8-C9584AFC0E08}"/>
              </a:ext>
            </a:extLst>
          </p:cNvPr>
          <p:cNvSpPr>
            <a:spLocks noGrp="1"/>
          </p:cNvSpPr>
          <p:nvPr>
            <p:ph type="body" sz="quarter" idx="12" hasCustomPrompt="1"/>
          </p:nvPr>
        </p:nvSpPr>
        <p:spPr>
          <a:xfrm>
            <a:off x="0" y="3248378"/>
            <a:ext cx="9144000" cy="361244"/>
          </a:xfrm>
        </p:spPr>
        <p:txBody>
          <a:bodyPr>
            <a:noAutofit/>
          </a:bodyPr>
          <a:lstStyle>
            <a:lvl1pPr marL="0" indent="0" algn="ctr">
              <a:buNone/>
              <a:defRPr sz="2400">
                <a:solidFill>
                  <a:schemeClr val="bg1"/>
                </a:solidFill>
              </a:defRPr>
            </a:lvl1pPr>
            <a:lvl2pPr marL="457200" indent="0" algn="ctr">
              <a:buNone/>
              <a:defRPr sz="2400"/>
            </a:lvl2pPr>
            <a:lvl3pPr marL="914400" indent="0" algn="ctr">
              <a:buNone/>
              <a:defRPr sz="2400"/>
            </a:lvl3pPr>
            <a:lvl4pPr marL="1371600" indent="0" algn="ctr">
              <a:buNone/>
              <a:defRPr sz="2400"/>
            </a:lvl4pPr>
            <a:lvl5pPr marL="1828800" indent="0" algn="ctr">
              <a:buNone/>
              <a:defRPr sz="2400"/>
            </a:lvl5pPr>
          </a:lstStyle>
          <a:p>
            <a:pPr lvl="0"/>
            <a:r>
              <a:rPr lang="en-US" dirty="0"/>
              <a:t>Click to add label</a:t>
            </a:r>
          </a:p>
        </p:txBody>
      </p:sp>
    </p:spTree>
    <p:extLst>
      <p:ext uri="{BB962C8B-B14F-4D97-AF65-F5344CB8AC3E}">
        <p14:creationId xmlns:p14="http://schemas.microsoft.com/office/powerpoint/2010/main" val="107804990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hort Title: 1 Column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1A70C9-6C1D-8C41-9044-24919434F739}"/>
              </a:ext>
            </a:extLst>
          </p:cNvPr>
          <p:cNvSpPr>
            <a:spLocks noGrp="1"/>
          </p:cNvSpPr>
          <p:nvPr>
            <p:ph type="title" hasCustomPrompt="1"/>
          </p:nvPr>
        </p:nvSpPr>
        <p:spPr>
          <a:xfrm>
            <a:off x="485422" y="708379"/>
            <a:ext cx="8184444" cy="879121"/>
          </a:xfrm>
        </p:spPr>
        <p:txBody>
          <a:bodyPr>
            <a:normAutofit/>
          </a:bodyPr>
          <a:lstStyle>
            <a:lvl1pPr algn="ctr">
              <a:defRPr sz="2000">
                <a:solidFill>
                  <a:srgbClr val="34A1DA"/>
                </a:solidFill>
              </a:defRPr>
            </a:lvl1pPr>
          </a:lstStyle>
          <a:p>
            <a:r>
              <a:rPr lang="en-US" dirty="0"/>
              <a:t>Click to edit header 2</a:t>
            </a:r>
          </a:p>
        </p:txBody>
      </p:sp>
      <p:sp>
        <p:nvSpPr>
          <p:cNvPr id="3" name="Content Placeholder 2">
            <a:extLst>
              <a:ext uri="{FF2B5EF4-FFF2-40B4-BE49-F238E27FC236}">
                <a16:creationId xmlns="" xmlns:a16="http://schemas.microsoft.com/office/drawing/2014/main" id="{A6D139CF-13E4-6B49-99D0-751F25C39D94}"/>
              </a:ext>
            </a:extLst>
          </p:cNvPr>
          <p:cNvSpPr>
            <a:spLocks noGrp="1"/>
          </p:cNvSpPr>
          <p:nvPr>
            <p:ph idx="1" hasCustomPrompt="1"/>
          </p:nvPr>
        </p:nvSpPr>
        <p:spPr>
          <a:xfrm>
            <a:off x="485422" y="1935516"/>
            <a:ext cx="8184444" cy="3833106"/>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a:extLst>
              <a:ext uri="{FF2B5EF4-FFF2-40B4-BE49-F238E27FC236}">
                <a16:creationId xmlns="" xmlns:a16="http://schemas.microsoft.com/office/drawing/2014/main" id="{49EF01B5-D607-8D47-88C1-2BF6F667A537}"/>
              </a:ext>
            </a:extLst>
          </p:cNvPr>
          <p:cNvSpPr/>
          <p:nvPr userDrawn="1"/>
        </p:nvSpPr>
        <p:spPr>
          <a:xfrm>
            <a:off x="0" y="0"/>
            <a:ext cx="9144000" cy="685800"/>
          </a:xfrm>
          <a:prstGeom prst="rect">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A1DA"/>
              </a:solidFill>
            </a:endParaRPr>
          </a:p>
        </p:txBody>
      </p:sp>
      <p:sp>
        <p:nvSpPr>
          <p:cNvPr id="16" name="Right Triangle 15">
            <a:extLst>
              <a:ext uri="{FF2B5EF4-FFF2-40B4-BE49-F238E27FC236}">
                <a16:creationId xmlns="" xmlns:a16="http://schemas.microsoft.com/office/drawing/2014/main" id="{517DA7C3-2674-A04A-8CFE-AFA45BF2E44C}"/>
              </a:ext>
            </a:extLst>
          </p:cNvPr>
          <p:cNvSpPr/>
          <p:nvPr userDrawn="1"/>
        </p:nvSpPr>
        <p:spPr>
          <a:xfrm rot="10800000">
            <a:off x="8915400" y="685800"/>
            <a:ext cx="228600" cy="228600"/>
          </a:xfrm>
          <a:prstGeom prst="rtTriangle">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A1DA"/>
              </a:solidFill>
            </a:endParaRPr>
          </a:p>
        </p:txBody>
      </p:sp>
      <p:sp>
        <p:nvSpPr>
          <p:cNvPr id="19" name="Slide Number Placeholder 4">
            <a:extLst>
              <a:ext uri="{FF2B5EF4-FFF2-40B4-BE49-F238E27FC236}">
                <a16:creationId xmlns="" xmlns:a16="http://schemas.microsoft.com/office/drawing/2014/main" id="{D6B21B25-02D0-F64D-9A46-7901EEFC8B1C}"/>
              </a:ext>
            </a:extLst>
          </p:cNvPr>
          <p:cNvSpPr>
            <a:spLocks noGrp="1"/>
          </p:cNvSpPr>
          <p:nvPr>
            <p:ph type="sldNum" sz="quarter" idx="12"/>
          </p:nvPr>
        </p:nvSpPr>
        <p:spPr>
          <a:xfrm>
            <a:off x="8259515" y="6356350"/>
            <a:ext cx="518379" cy="365125"/>
          </a:xfrm>
        </p:spPr>
        <p:txBody>
          <a:bodyPr/>
          <a:lstStyle>
            <a:lvl1pPr algn="ctr">
              <a:defRPr/>
            </a:lvl1pPr>
          </a:lstStyle>
          <a:p>
            <a:fld id="{AE919B77-9796-D34E-8D5A-4054B4AFF4B6}" type="slidenum">
              <a:rPr lang="en-US" smtClean="0"/>
              <a:pPr/>
              <a:t>‹#›</a:t>
            </a:fld>
            <a:endParaRPr lang="en-US"/>
          </a:p>
        </p:txBody>
      </p:sp>
      <p:pic>
        <p:nvPicPr>
          <p:cNvPr id="20" name="Picture 19">
            <a:extLst>
              <a:ext uri="{FF2B5EF4-FFF2-40B4-BE49-F238E27FC236}">
                <a16:creationId xmlns="" xmlns:a16="http://schemas.microsoft.com/office/drawing/2014/main" id="{D00F3972-90B8-B64A-A3FF-94C4BE81DF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191" y="5858419"/>
            <a:ext cx="686058" cy="587727"/>
          </a:xfrm>
          <a:prstGeom prst="rect">
            <a:avLst/>
          </a:prstGeom>
        </p:spPr>
      </p:pic>
      <p:sp>
        <p:nvSpPr>
          <p:cNvPr id="22" name="Text Placeholder 21">
            <a:extLst>
              <a:ext uri="{FF2B5EF4-FFF2-40B4-BE49-F238E27FC236}">
                <a16:creationId xmlns="" xmlns:a16="http://schemas.microsoft.com/office/drawing/2014/main" id="{1C1705FC-269D-234B-8538-80CFB454DF61}"/>
              </a:ext>
            </a:extLst>
          </p:cNvPr>
          <p:cNvSpPr>
            <a:spLocks noGrp="1"/>
          </p:cNvSpPr>
          <p:nvPr>
            <p:ph type="body" sz="quarter" idx="13" hasCustomPrompt="1"/>
          </p:nvPr>
        </p:nvSpPr>
        <p:spPr>
          <a:xfrm>
            <a:off x="485422" y="1610078"/>
            <a:ext cx="8184444" cy="325438"/>
          </a:xfrm>
        </p:spPr>
        <p:txBody>
          <a:bodyPr anchor="ctr">
            <a:normAutofit/>
          </a:bodyPr>
          <a:lstStyle>
            <a:lvl1pPr marL="0" indent="0">
              <a:buNone/>
              <a:defRPr sz="1600" b="1"/>
            </a:lvl1pPr>
          </a:lstStyle>
          <a:p>
            <a:pPr lvl="0"/>
            <a:r>
              <a:rPr lang="en-US" dirty="0"/>
              <a:t>Click to edit header 3</a:t>
            </a:r>
          </a:p>
        </p:txBody>
      </p:sp>
      <p:sp>
        <p:nvSpPr>
          <p:cNvPr id="7" name="Text Placeholder 6">
            <a:extLst>
              <a:ext uri="{FF2B5EF4-FFF2-40B4-BE49-F238E27FC236}">
                <a16:creationId xmlns="" xmlns:a16="http://schemas.microsoft.com/office/drawing/2014/main" id="{A4CDD9C5-A27D-4E45-BA86-357FF63CCDF1}"/>
              </a:ext>
            </a:extLst>
          </p:cNvPr>
          <p:cNvSpPr>
            <a:spLocks noGrp="1"/>
          </p:cNvSpPr>
          <p:nvPr>
            <p:ph type="body" sz="quarter" idx="14" hasCustomPrompt="1"/>
          </p:nvPr>
        </p:nvSpPr>
        <p:spPr>
          <a:xfrm>
            <a:off x="480218" y="1"/>
            <a:ext cx="8183563" cy="685800"/>
          </a:xfrm>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34A1DA"/>
              </a:buClr>
              <a:buSzTx/>
              <a:buFont typeface="Arial" panose="020B0604020202020204" pitchFamily="34" charset="0"/>
              <a:buNone/>
              <a:tabLst/>
              <a:defRPr sz="2400">
                <a:solidFill>
                  <a:schemeClr val="bg1"/>
                </a:solidFill>
              </a:defRPr>
            </a:lvl1pPr>
          </a:lstStyle>
          <a:p>
            <a:pPr lvl="0"/>
            <a:r>
              <a:rPr lang="en-US" dirty="0"/>
              <a:t>Click here to edit header 1 (short title)</a:t>
            </a:r>
          </a:p>
        </p:txBody>
      </p:sp>
    </p:spTree>
    <p:extLst>
      <p:ext uri="{BB962C8B-B14F-4D97-AF65-F5344CB8AC3E}">
        <p14:creationId xmlns:p14="http://schemas.microsoft.com/office/powerpoint/2010/main" val="315575524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ng Title: One Column Content">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DF03989D-CFF4-D043-859A-1EA47A5DEE69}"/>
              </a:ext>
            </a:extLst>
          </p:cNvPr>
          <p:cNvSpPr>
            <a:spLocks noGrp="1"/>
          </p:cNvSpPr>
          <p:nvPr>
            <p:ph type="sldNum" sz="quarter" idx="12"/>
          </p:nvPr>
        </p:nvSpPr>
        <p:spPr>
          <a:xfrm>
            <a:off x="8259515" y="6356350"/>
            <a:ext cx="522622" cy="365125"/>
          </a:xfrm>
        </p:spPr>
        <p:txBody>
          <a:bodyPr/>
          <a:lstStyle>
            <a:lvl1pPr algn="ctr">
              <a:defRPr/>
            </a:lvl1pPr>
          </a:lstStyle>
          <a:p>
            <a:fld id="{AE919B77-9796-D34E-8D5A-4054B4AFF4B6}" type="slidenum">
              <a:rPr lang="en-US" smtClean="0"/>
              <a:pPr/>
              <a:t>‹#›</a:t>
            </a:fld>
            <a:endParaRPr lang="en-US"/>
          </a:p>
        </p:txBody>
      </p:sp>
      <p:sp>
        <p:nvSpPr>
          <p:cNvPr id="6" name="Rectangle 5">
            <a:extLst>
              <a:ext uri="{FF2B5EF4-FFF2-40B4-BE49-F238E27FC236}">
                <a16:creationId xmlns="" xmlns:a16="http://schemas.microsoft.com/office/drawing/2014/main" id="{BEC8CE45-A1B1-974A-BAEB-4B0DBA97EA44}"/>
              </a:ext>
            </a:extLst>
          </p:cNvPr>
          <p:cNvSpPr/>
          <p:nvPr userDrawn="1"/>
        </p:nvSpPr>
        <p:spPr>
          <a:xfrm>
            <a:off x="0" y="-1"/>
            <a:ext cx="9144000" cy="1069623"/>
          </a:xfrm>
          <a:prstGeom prst="rect">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A1DA"/>
              </a:solidFill>
            </a:endParaRPr>
          </a:p>
        </p:txBody>
      </p:sp>
      <p:sp>
        <p:nvSpPr>
          <p:cNvPr id="7" name="Right Triangle 6">
            <a:extLst>
              <a:ext uri="{FF2B5EF4-FFF2-40B4-BE49-F238E27FC236}">
                <a16:creationId xmlns="" xmlns:a16="http://schemas.microsoft.com/office/drawing/2014/main" id="{F74B6978-6D24-254E-A2B4-B0F8908E5FDD}"/>
              </a:ext>
            </a:extLst>
          </p:cNvPr>
          <p:cNvSpPr/>
          <p:nvPr userDrawn="1"/>
        </p:nvSpPr>
        <p:spPr>
          <a:xfrm rot="10800000">
            <a:off x="8915400" y="1069622"/>
            <a:ext cx="228600" cy="228600"/>
          </a:xfrm>
          <a:prstGeom prst="rtTriangle">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A1DA"/>
              </a:solidFill>
            </a:endParaRPr>
          </a:p>
        </p:txBody>
      </p:sp>
      <p:pic>
        <p:nvPicPr>
          <p:cNvPr id="9" name="Picture 8">
            <a:extLst>
              <a:ext uri="{FF2B5EF4-FFF2-40B4-BE49-F238E27FC236}">
                <a16:creationId xmlns="" xmlns:a16="http://schemas.microsoft.com/office/drawing/2014/main" id="{5C6A6BD6-FCD4-5E45-AD87-898ED5C521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191" y="5858419"/>
            <a:ext cx="686058" cy="587727"/>
          </a:xfrm>
          <a:prstGeom prst="rect">
            <a:avLst/>
          </a:prstGeom>
        </p:spPr>
      </p:pic>
      <p:sp>
        <p:nvSpPr>
          <p:cNvPr id="8" name="Content Placeholder 7">
            <a:extLst>
              <a:ext uri="{FF2B5EF4-FFF2-40B4-BE49-F238E27FC236}">
                <a16:creationId xmlns="" xmlns:a16="http://schemas.microsoft.com/office/drawing/2014/main" id="{8F996472-EB6C-A644-B35F-4F9FD3E95E33}"/>
              </a:ext>
            </a:extLst>
          </p:cNvPr>
          <p:cNvSpPr>
            <a:spLocks noGrp="1"/>
          </p:cNvSpPr>
          <p:nvPr>
            <p:ph sz="quarter" idx="13" hasCustomPrompt="1"/>
          </p:nvPr>
        </p:nvSpPr>
        <p:spPr>
          <a:xfrm>
            <a:off x="485422" y="2343676"/>
            <a:ext cx="8183563" cy="3424947"/>
          </a:xfrm>
        </p:spPr>
        <p:txBody>
          <a:bodyPr>
            <a:normAutofit/>
          </a:bodyPr>
          <a:lstStyle>
            <a:lvl1pPr marL="0" marR="0" indent="0" algn="l" defTabSz="914400" rtl="0" eaLnBrk="1" fontAlgn="auto" latinLnBrk="0" hangingPunct="1">
              <a:lnSpc>
                <a:spcPct val="90000"/>
              </a:lnSpc>
              <a:spcBef>
                <a:spcPts val="1000"/>
              </a:spcBef>
              <a:spcAft>
                <a:spcPts val="0"/>
              </a:spcAft>
              <a:buClr>
                <a:srgbClr val="34A1DA"/>
              </a:buClr>
              <a:buSzTx/>
              <a:buFont typeface="Arial" panose="020B0604020202020204" pitchFamily="34" charset="0"/>
              <a:buNone/>
              <a:tabLst/>
              <a:defRPr sz="1600"/>
            </a:lvl1pPr>
            <a:lvl2pPr marL="685800" indent="-228600">
              <a:buFont typeface="Courier New" panose="02070309020205020404" pitchFamily="49" charset="0"/>
              <a:buChar char="o"/>
              <a:defRPr sz="1600"/>
            </a:lvl2pPr>
            <a:lvl3pPr marL="1143000" indent="-228600">
              <a:buFont typeface="Wingdings" panose="05000000000000000000" pitchFamily="2" charset="2"/>
              <a:buChar char="v"/>
              <a:defRPr sz="1600"/>
            </a:lvl3pPr>
            <a:lvl4pPr marL="1600200" indent="-228600">
              <a:buFont typeface="Wingdings" panose="05000000000000000000" pitchFamily="2" charset="2"/>
              <a:buChar char="Ø"/>
              <a:defRPr sz="1600"/>
            </a:lvl4pPr>
            <a:lvl5pPr>
              <a:defRPr sz="1600"/>
            </a:lvl5pPr>
          </a:lstStyle>
          <a:p>
            <a:pPr marL="228600" marR="0" lvl="0" indent="-228600" algn="l" defTabSz="914400" rtl="0" eaLnBrk="1" fontAlgn="auto" latinLnBrk="0" hangingPunct="1">
              <a:lnSpc>
                <a:spcPct val="90000"/>
              </a:lnSpc>
              <a:spcBef>
                <a:spcPts val="1000"/>
              </a:spcBef>
              <a:spcAft>
                <a:spcPts val="0"/>
              </a:spcAft>
              <a:buClr>
                <a:srgbClr val="34A1DA"/>
              </a:buClr>
              <a:buSzTx/>
              <a:buFont typeface="Arial" panose="020B0604020202020204" pitchFamily="34" charset="0"/>
              <a:buChar char="•"/>
              <a:tabLst/>
              <a:defRPr/>
            </a:pPr>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1">
            <a:extLst>
              <a:ext uri="{FF2B5EF4-FFF2-40B4-BE49-F238E27FC236}">
                <a16:creationId xmlns="" xmlns:a16="http://schemas.microsoft.com/office/drawing/2014/main" id="{7D89E833-0B17-3E4D-8B62-F6AB84D73A6D}"/>
              </a:ext>
            </a:extLst>
          </p:cNvPr>
          <p:cNvSpPr>
            <a:spLocks noGrp="1"/>
          </p:cNvSpPr>
          <p:nvPr>
            <p:ph type="body" sz="quarter" idx="14" hasCustomPrompt="1"/>
          </p:nvPr>
        </p:nvSpPr>
        <p:spPr>
          <a:xfrm>
            <a:off x="485422" y="2006949"/>
            <a:ext cx="8183916" cy="325438"/>
          </a:xfrm>
        </p:spPr>
        <p:txBody>
          <a:bodyPr>
            <a:normAutofit/>
          </a:bodyPr>
          <a:lstStyle>
            <a:lvl1pPr marL="0" marR="0" indent="0" algn="l" defTabSz="914400" rtl="0" eaLnBrk="1" fontAlgn="auto" latinLnBrk="0" hangingPunct="1">
              <a:lnSpc>
                <a:spcPct val="90000"/>
              </a:lnSpc>
              <a:spcBef>
                <a:spcPts val="1000"/>
              </a:spcBef>
              <a:spcAft>
                <a:spcPts val="0"/>
              </a:spcAft>
              <a:buClr>
                <a:srgbClr val="34A1DA"/>
              </a:buClr>
              <a:buSzTx/>
              <a:buFont typeface="Arial" panose="020B0604020202020204" pitchFamily="34" charset="0"/>
              <a:buNone/>
              <a:tabLst/>
              <a:defRPr sz="1600" b="1"/>
            </a:lvl1pPr>
          </a:lstStyle>
          <a:p>
            <a:pPr marL="0" marR="0" lvl="0" indent="0" algn="l" defTabSz="914400" rtl="0" eaLnBrk="1" fontAlgn="auto" latinLnBrk="0" hangingPunct="1">
              <a:lnSpc>
                <a:spcPct val="90000"/>
              </a:lnSpc>
              <a:spcBef>
                <a:spcPts val="1000"/>
              </a:spcBef>
              <a:spcAft>
                <a:spcPts val="0"/>
              </a:spcAft>
              <a:buClr>
                <a:srgbClr val="34A1DA"/>
              </a:buClr>
              <a:buSzTx/>
              <a:buFont typeface="Arial" panose="020B0604020202020204" pitchFamily="34" charset="0"/>
              <a:buNone/>
              <a:tabLst/>
              <a:defRPr/>
            </a:pPr>
            <a:r>
              <a:rPr lang="en-US" dirty="0"/>
              <a:t>Click to edit header 3</a:t>
            </a:r>
          </a:p>
        </p:txBody>
      </p:sp>
      <p:sp>
        <p:nvSpPr>
          <p:cNvPr id="12" name="Text Placeholder 11">
            <a:extLst>
              <a:ext uri="{FF2B5EF4-FFF2-40B4-BE49-F238E27FC236}">
                <a16:creationId xmlns="" xmlns:a16="http://schemas.microsoft.com/office/drawing/2014/main" id="{FF08003C-54B2-A940-A82E-B9783A6B459E}"/>
              </a:ext>
            </a:extLst>
          </p:cNvPr>
          <p:cNvSpPr>
            <a:spLocks noGrp="1"/>
          </p:cNvSpPr>
          <p:nvPr>
            <p:ph type="body" sz="quarter" idx="15" hasCustomPrompt="1"/>
          </p:nvPr>
        </p:nvSpPr>
        <p:spPr>
          <a:xfrm>
            <a:off x="485422" y="1069622"/>
            <a:ext cx="8183563" cy="936974"/>
          </a:xfrm>
        </p:spPr>
        <p:txBody>
          <a:bodyPr anchor="ctr">
            <a:normAutofit/>
          </a:bodyPr>
          <a:lstStyle>
            <a:lvl1pPr marL="0" indent="0" algn="ctr">
              <a:buNone/>
              <a:defRPr lang="en-US" sz="2000" kern="1200" dirty="0" smtClean="0">
                <a:solidFill>
                  <a:srgbClr val="34A1DA"/>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header 2</a:t>
            </a:r>
          </a:p>
        </p:txBody>
      </p:sp>
      <p:sp>
        <p:nvSpPr>
          <p:cNvPr id="15" name="Text Placeholder 14">
            <a:extLst>
              <a:ext uri="{FF2B5EF4-FFF2-40B4-BE49-F238E27FC236}">
                <a16:creationId xmlns="" xmlns:a16="http://schemas.microsoft.com/office/drawing/2014/main" id="{DDC4BE14-F928-7849-912A-7F79B0AF5ACC}"/>
              </a:ext>
            </a:extLst>
          </p:cNvPr>
          <p:cNvSpPr>
            <a:spLocks noGrp="1"/>
          </p:cNvSpPr>
          <p:nvPr>
            <p:ph type="body" sz="quarter" idx="16" hasCustomPrompt="1"/>
          </p:nvPr>
        </p:nvSpPr>
        <p:spPr>
          <a:xfrm>
            <a:off x="485775" y="0"/>
            <a:ext cx="8183563" cy="1069975"/>
          </a:xfrm>
        </p:spPr>
        <p:txBody>
          <a:bodyPr anchor="ctr">
            <a:normAutofit/>
          </a:bodyPr>
          <a:lstStyle>
            <a:lvl1pPr marL="0" indent="0" algn="ctr">
              <a:buNone/>
              <a:defRPr sz="24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edit header 1 (long title)</a:t>
            </a:r>
          </a:p>
        </p:txBody>
      </p:sp>
    </p:spTree>
    <p:extLst>
      <p:ext uri="{BB962C8B-B14F-4D97-AF65-F5344CB8AC3E}">
        <p14:creationId xmlns:p14="http://schemas.microsoft.com/office/powerpoint/2010/main" val="249570226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mpler.Long Title: One Column Content, 1 header only">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DF03989D-CFF4-D043-859A-1EA47A5DEE69}"/>
              </a:ext>
            </a:extLst>
          </p:cNvPr>
          <p:cNvSpPr>
            <a:spLocks noGrp="1"/>
          </p:cNvSpPr>
          <p:nvPr>
            <p:ph type="sldNum" sz="quarter" idx="12"/>
          </p:nvPr>
        </p:nvSpPr>
        <p:spPr>
          <a:xfrm>
            <a:off x="8259515" y="6356350"/>
            <a:ext cx="522622" cy="365125"/>
          </a:xfrm>
        </p:spPr>
        <p:txBody>
          <a:bodyPr/>
          <a:lstStyle>
            <a:lvl1pPr algn="ctr">
              <a:defRPr/>
            </a:lvl1pPr>
          </a:lstStyle>
          <a:p>
            <a:fld id="{AE919B77-9796-D34E-8D5A-4054B4AFF4B6}" type="slidenum">
              <a:rPr lang="en-US" smtClean="0"/>
              <a:pPr/>
              <a:t>‹#›</a:t>
            </a:fld>
            <a:endParaRPr lang="en-US"/>
          </a:p>
        </p:txBody>
      </p:sp>
      <p:sp>
        <p:nvSpPr>
          <p:cNvPr id="6" name="Rectangle 5">
            <a:extLst>
              <a:ext uri="{FF2B5EF4-FFF2-40B4-BE49-F238E27FC236}">
                <a16:creationId xmlns="" xmlns:a16="http://schemas.microsoft.com/office/drawing/2014/main" id="{BEC8CE45-A1B1-974A-BAEB-4B0DBA97EA44}"/>
              </a:ext>
            </a:extLst>
          </p:cNvPr>
          <p:cNvSpPr/>
          <p:nvPr userDrawn="1"/>
        </p:nvSpPr>
        <p:spPr>
          <a:xfrm>
            <a:off x="0" y="-1"/>
            <a:ext cx="9144000" cy="1069623"/>
          </a:xfrm>
          <a:prstGeom prst="rect">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A1DA"/>
              </a:solidFill>
            </a:endParaRPr>
          </a:p>
        </p:txBody>
      </p:sp>
      <p:sp>
        <p:nvSpPr>
          <p:cNvPr id="7" name="Right Triangle 6">
            <a:extLst>
              <a:ext uri="{FF2B5EF4-FFF2-40B4-BE49-F238E27FC236}">
                <a16:creationId xmlns="" xmlns:a16="http://schemas.microsoft.com/office/drawing/2014/main" id="{F74B6978-6D24-254E-A2B4-B0F8908E5FDD}"/>
              </a:ext>
            </a:extLst>
          </p:cNvPr>
          <p:cNvSpPr/>
          <p:nvPr userDrawn="1"/>
        </p:nvSpPr>
        <p:spPr>
          <a:xfrm rot="10800000">
            <a:off x="8915400" y="1069622"/>
            <a:ext cx="228600" cy="228600"/>
          </a:xfrm>
          <a:prstGeom prst="rtTriangle">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A1DA"/>
              </a:solidFill>
            </a:endParaRPr>
          </a:p>
        </p:txBody>
      </p:sp>
      <p:pic>
        <p:nvPicPr>
          <p:cNvPr id="9" name="Picture 8">
            <a:extLst>
              <a:ext uri="{FF2B5EF4-FFF2-40B4-BE49-F238E27FC236}">
                <a16:creationId xmlns="" xmlns:a16="http://schemas.microsoft.com/office/drawing/2014/main" id="{5C6A6BD6-FCD4-5E45-AD87-898ED5C521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191" y="5858419"/>
            <a:ext cx="686058" cy="587727"/>
          </a:xfrm>
          <a:prstGeom prst="rect">
            <a:avLst/>
          </a:prstGeom>
        </p:spPr>
      </p:pic>
      <p:sp>
        <p:nvSpPr>
          <p:cNvPr id="8" name="Content Placeholder 7">
            <a:extLst>
              <a:ext uri="{FF2B5EF4-FFF2-40B4-BE49-F238E27FC236}">
                <a16:creationId xmlns="" xmlns:a16="http://schemas.microsoft.com/office/drawing/2014/main" id="{8F996472-EB6C-A644-B35F-4F9FD3E95E33}"/>
              </a:ext>
            </a:extLst>
          </p:cNvPr>
          <p:cNvSpPr>
            <a:spLocks noGrp="1"/>
          </p:cNvSpPr>
          <p:nvPr>
            <p:ph sz="quarter" idx="13" hasCustomPrompt="1"/>
          </p:nvPr>
        </p:nvSpPr>
        <p:spPr>
          <a:xfrm>
            <a:off x="485422" y="1298224"/>
            <a:ext cx="8183916" cy="4470400"/>
          </a:xfrm>
        </p:spPr>
        <p:txBody>
          <a:bodyPr>
            <a:normAutofit/>
          </a:bodyPr>
          <a:lstStyle>
            <a:lvl1pPr marL="228600" marR="0" indent="-228600" algn="l" defTabSz="914400" rtl="0" eaLnBrk="1" fontAlgn="auto" latinLnBrk="0" hangingPunct="1">
              <a:lnSpc>
                <a:spcPct val="90000"/>
              </a:lnSpc>
              <a:spcBef>
                <a:spcPts val="1000"/>
              </a:spcBef>
              <a:spcAft>
                <a:spcPts val="0"/>
              </a:spcAft>
              <a:buClr>
                <a:srgbClr val="34A1DA"/>
              </a:buClr>
              <a:buSzTx/>
              <a:buFont typeface="Arial" panose="020B0604020202020204" pitchFamily="34" charset="0"/>
              <a:buChar char="•"/>
              <a:tabLst/>
              <a:defRPr sz="1600"/>
            </a:lvl1pPr>
            <a:lvl2pPr marL="685800" indent="-228600">
              <a:buFont typeface="Courier New" panose="02070309020205020404" pitchFamily="49" charset="0"/>
              <a:buChar char="o"/>
              <a:defRPr sz="1600"/>
            </a:lvl2pPr>
            <a:lvl3pPr marL="1143000" indent="-228600">
              <a:buFont typeface="Wingdings" panose="05000000000000000000" pitchFamily="2" charset="2"/>
              <a:buChar char="v"/>
              <a:defRPr sz="1600"/>
            </a:lvl3pPr>
            <a:lvl4pPr marL="1600200" indent="-228600">
              <a:buFont typeface="Wingdings" panose="05000000000000000000" pitchFamily="2" charset="2"/>
              <a:buChar char="Ø"/>
              <a:defRPr sz="1600"/>
            </a:lvl4pPr>
            <a:lvl5pPr>
              <a:defRPr sz="1600"/>
            </a:lvl5pPr>
          </a:lstStyle>
          <a:p>
            <a:pPr marL="228600" marR="0" lvl="0" indent="-228600" algn="l" defTabSz="914400" rtl="0" eaLnBrk="1" fontAlgn="auto" latinLnBrk="0" hangingPunct="1">
              <a:lnSpc>
                <a:spcPct val="90000"/>
              </a:lnSpc>
              <a:spcBef>
                <a:spcPts val="1000"/>
              </a:spcBef>
              <a:spcAft>
                <a:spcPts val="0"/>
              </a:spcAft>
              <a:buClr>
                <a:srgbClr val="34A1DA"/>
              </a:buClr>
              <a:buSzTx/>
              <a:buFont typeface="Arial" panose="020B0604020202020204" pitchFamily="34" charset="0"/>
              <a:buChar char="•"/>
              <a:tabLst/>
              <a:defRPr/>
            </a:pPr>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4">
            <a:extLst>
              <a:ext uri="{FF2B5EF4-FFF2-40B4-BE49-F238E27FC236}">
                <a16:creationId xmlns="" xmlns:a16="http://schemas.microsoft.com/office/drawing/2014/main" id="{DDC4BE14-F928-7849-912A-7F79B0AF5ACC}"/>
              </a:ext>
            </a:extLst>
          </p:cNvPr>
          <p:cNvSpPr>
            <a:spLocks noGrp="1"/>
          </p:cNvSpPr>
          <p:nvPr>
            <p:ph type="body" sz="quarter" idx="16" hasCustomPrompt="1"/>
          </p:nvPr>
        </p:nvSpPr>
        <p:spPr>
          <a:xfrm>
            <a:off x="485775" y="0"/>
            <a:ext cx="8183563" cy="1069975"/>
          </a:xfrm>
        </p:spPr>
        <p:txBody>
          <a:bodyPr anchor="ctr">
            <a:normAutofit/>
          </a:bodyPr>
          <a:lstStyle>
            <a:lvl1pPr marL="0" indent="0" algn="ctr">
              <a:buNone/>
              <a:defRPr sz="24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edit header 1 (long title)</a:t>
            </a:r>
          </a:p>
        </p:txBody>
      </p:sp>
    </p:spTree>
    <p:extLst>
      <p:ext uri="{BB962C8B-B14F-4D97-AF65-F5344CB8AC3E}">
        <p14:creationId xmlns:p14="http://schemas.microsoft.com/office/powerpoint/2010/main" val="297806657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hort Title: One Column Text">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DF03989D-CFF4-D043-859A-1EA47A5DEE69}"/>
              </a:ext>
            </a:extLst>
          </p:cNvPr>
          <p:cNvSpPr>
            <a:spLocks noGrp="1"/>
          </p:cNvSpPr>
          <p:nvPr>
            <p:ph type="sldNum" sz="quarter" idx="12"/>
          </p:nvPr>
        </p:nvSpPr>
        <p:spPr>
          <a:xfrm>
            <a:off x="8261203" y="6356350"/>
            <a:ext cx="522260" cy="365125"/>
          </a:xfrm>
        </p:spPr>
        <p:txBody>
          <a:bodyPr/>
          <a:lstStyle>
            <a:lvl1pPr algn="ctr">
              <a:defRPr/>
            </a:lvl1pPr>
          </a:lstStyle>
          <a:p>
            <a:fld id="{AE919B77-9796-D34E-8D5A-4054B4AFF4B6}" type="slidenum">
              <a:rPr lang="en-US" smtClean="0"/>
              <a:pPr/>
              <a:t>‹#›</a:t>
            </a:fld>
            <a:endParaRPr lang="en-US" dirty="0"/>
          </a:p>
        </p:txBody>
      </p:sp>
      <p:sp>
        <p:nvSpPr>
          <p:cNvPr id="6" name="Rectangle 5">
            <a:extLst>
              <a:ext uri="{FF2B5EF4-FFF2-40B4-BE49-F238E27FC236}">
                <a16:creationId xmlns="" xmlns:a16="http://schemas.microsoft.com/office/drawing/2014/main" id="{BEC8CE45-A1B1-974A-BAEB-4B0DBA97EA44}"/>
              </a:ext>
            </a:extLst>
          </p:cNvPr>
          <p:cNvSpPr/>
          <p:nvPr userDrawn="1"/>
        </p:nvSpPr>
        <p:spPr>
          <a:xfrm>
            <a:off x="0" y="0"/>
            <a:ext cx="9144000" cy="685273"/>
          </a:xfrm>
          <a:prstGeom prst="rect">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A1DA"/>
              </a:solidFill>
            </a:endParaRPr>
          </a:p>
        </p:txBody>
      </p:sp>
      <p:sp>
        <p:nvSpPr>
          <p:cNvPr id="7" name="Right Triangle 6">
            <a:extLst>
              <a:ext uri="{FF2B5EF4-FFF2-40B4-BE49-F238E27FC236}">
                <a16:creationId xmlns="" xmlns:a16="http://schemas.microsoft.com/office/drawing/2014/main" id="{F74B6978-6D24-254E-A2B4-B0F8908E5FDD}"/>
              </a:ext>
            </a:extLst>
          </p:cNvPr>
          <p:cNvSpPr/>
          <p:nvPr userDrawn="1"/>
        </p:nvSpPr>
        <p:spPr>
          <a:xfrm rot="10800000">
            <a:off x="8915400" y="685800"/>
            <a:ext cx="228600" cy="228600"/>
          </a:xfrm>
          <a:prstGeom prst="rtTriangle">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A1DA"/>
              </a:solidFill>
            </a:endParaRPr>
          </a:p>
        </p:txBody>
      </p:sp>
      <p:sp>
        <p:nvSpPr>
          <p:cNvPr id="2" name="Title 1">
            <a:extLst>
              <a:ext uri="{FF2B5EF4-FFF2-40B4-BE49-F238E27FC236}">
                <a16:creationId xmlns="" xmlns:a16="http://schemas.microsoft.com/office/drawing/2014/main" id="{0D8AE56D-081F-7A4F-8ADE-FB61C572F4DA}"/>
              </a:ext>
            </a:extLst>
          </p:cNvPr>
          <p:cNvSpPr>
            <a:spLocks noGrp="1"/>
          </p:cNvSpPr>
          <p:nvPr>
            <p:ph type="title" hasCustomPrompt="1"/>
          </p:nvPr>
        </p:nvSpPr>
        <p:spPr>
          <a:xfrm>
            <a:off x="485421" y="1"/>
            <a:ext cx="8183563" cy="684746"/>
          </a:xfrm>
        </p:spPr>
        <p:txBody>
          <a:bodyPr anchor="ctr">
            <a:normAutofit/>
          </a:bodyPr>
          <a:lstStyle>
            <a:lvl1pPr algn="ctr">
              <a:defRPr sz="2400">
                <a:solidFill>
                  <a:schemeClr val="bg1"/>
                </a:solidFill>
              </a:defRPr>
            </a:lvl1pPr>
          </a:lstStyle>
          <a:p>
            <a:r>
              <a:rPr lang="en-US" dirty="0"/>
              <a:t>Click to edit header 1 (short title)</a:t>
            </a:r>
          </a:p>
        </p:txBody>
      </p:sp>
      <p:pic>
        <p:nvPicPr>
          <p:cNvPr id="9" name="Picture 8">
            <a:extLst>
              <a:ext uri="{FF2B5EF4-FFF2-40B4-BE49-F238E27FC236}">
                <a16:creationId xmlns="" xmlns:a16="http://schemas.microsoft.com/office/drawing/2014/main" id="{5C6A6BD6-FCD4-5E45-AD87-898ED5C521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191" y="5858419"/>
            <a:ext cx="686058" cy="587727"/>
          </a:xfrm>
          <a:prstGeom prst="rect">
            <a:avLst/>
          </a:prstGeom>
        </p:spPr>
      </p:pic>
      <p:sp>
        <p:nvSpPr>
          <p:cNvPr id="13" name="Text Placeholder 12">
            <a:extLst>
              <a:ext uri="{FF2B5EF4-FFF2-40B4-BE49-F238E27FC236}">
                <a16:creationId xmlns="" xmlns:a16="http://schemas.microsoft.com/office/drawing/2014/main" id="{3FD40507-1BAA-9943-A1D1-605A20C28B9F}"/>
              </a:ext>
            </a:extLst>
          </p:cNvPr>
          <p:cNvSpPr>
            <a:spLocks noGrp="1"/>
          </p:cNvSpPr>
          <p:nvPr>
            <p:ph type="body" sz="quarter" idx="13" hasCustomPrompt="1"/>
          </p:nvPr>
        </p:nvSpPr>
        <p:spPr>
          <a:xfrm>
            <a:off x="485422" y="1926517"/>
            <a:ext cx="8183563" cy="3841579"/>
          </a:xfrm>
        </p:spPr>
        <p:txBody>
          <a:bodyPr>
            <a:normAutofit/>
          </a:bodyPr>
          <a:lstStyle>
            <a:lvl1pPr marL="228600" marR="0" indent="-228600" algn="l" defTabSz="914400" rtl="0" eaLnBrk="1" fontAlgn="auto" latinLnBrk="0" hangingPunct="1">
              <a:lnSpc>
                <a:spcPct val="90000"/>
              </a:lnSpc>
              <a:spcBef>
                <a:spcPts val="1000"/>
              </a:spcBef>
              <a:spcAft>
                <a:spcPts val="0"/>
              </a:spcAft>
              <a:buClr>
                <a:srgbClr val="34A1DA"/>
              </a:buClr>
              <a:buSzTx/>
              <a:buFont typeface="Arial" panose="020B0604020202020204" pitchFamily="34" charset="0"/>
              <a:buChar char="•"/>
              <a:tabLst/>
              <a:defRPr sz="1600"/>
            </a:lvl1pPr>
            <a:lvl2pPr marL="685800" indent="-228600">
              <a:buFont typeface="Courier New" panose="02070309020205020404" pitchFamily="49" charset="0"/>
              <a:buChar char="o"/>
              <a:defRPr sz="1600"/>
            </a:lvl2pPr>
            <a:lvl3pPr marL="1143000" indent="-228600">
              <a:buFont typeface="Wingdings" panose="05000000000000000000" pitchFamily="2" charset="2"/>
              <a:buChar char="v"/>
              <a:defRPr sz="1600"/>
            </a:lvl3pPr>
            <a:lvl4pPr marL="1600200" indent="-228600">
              <a:buFont typeface="Wingdings" panose="05000000000000000000" pitchFamily="2" charset="2"/>
              <a:buChar char="Ø"/>
              <a:defRPr sz="1600"/>
            </a:lvl4pPr>
            <a:lvl5pPr>
              <a:defRPr sz="1600"/>
            </a:lvl5pPr>
          </a:lstStyle>
          <a:p>
            <a:pPr marL="228600" marR="0" lvl="0" indent="-228600" algn="l" defTabSz="914400" rtl="0" eaLnBrk="1" fontAlgn="auto" latinLnBrk="0" hangingPunct="1">
              <a:lnSpc>
                <a:spcPct val="90000"/>
              </a:lnSpc>
              <a:spcBef>
                <a:spcPts val="1000"/>
              </a:spcBef>
              <a:spcAft>
                <a:spcPts val="0"/>
              </a:spcAft>
              <a:buClr>
                <a:srgbClr val="34A1DA"/>
              </a:buClr>
              <a:buSzTx/>
              <a:buFont typeface="Arial" panose="020B0604020202020204" pitchFamily="34" charset="0"/>
              <a:buChar char="•"/>
              <a:tabLst/>
              <a:defRPr/>
            </a:pPr>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1">
            <a:extLst>
              <a:ext uri="{FF2B5EF4-FFF2-40B4-BE49-F238E27FC236}">
                <a16:creationId xmlns="" xmlns:a16="http://schemas.microsoft.com/office/drawing/2014/main" id="{70A0AE01-7F1D-6A49-AD29-7E432D2D74B0}"/>
              </a:ext>
            </a:extLst>
          </p:cNvPr>
          <p:cNvSpPr>
            <a:spLocks noGrp="1"/>
          </p:cNvSpPr>
          <p:nvPr>
            <p:ph type="body" sz="quarter" idx="14" hasCustomPrompt="1"/>
          </p:nvPr>
        </p:nvSpPr>
        <p:spPr>
          <a:xfrm>
            <a:off x="485422" y="1601080"/>
            <a:ext cx="8183916" cy="325438"/>
          </a:xfrm>
        </p:spPr>
        <p:txBody>
          <a:bodyPr/>
          <a:lstStyle>
            <a:lvl1pPr marL="0" marR="0" indent="0" algn="l" defTabSz="914400" rtl="0" eaLnBrk="1" fontAlgn="auto" latinLnBrk="0" hangingPunct="1">
              <a:lnSpc>
                <a:spcPct val="90000"/>
              </a:lnSpc>
              <a:spcBef>
                <a:spcPts val="1000"/>
              </a:spcBef>
              <a:spcAft>
                <a:spcPts val="0"/>
              </a:spcAft>
              <a:buClr>
                <a:srgbClr val="34A1DA"/>
              </a:buClr>
              <a:buSzTx/>
              <a:buFont typeface="Arial" panose="020B0604020202020204" pitchFamily="34" charset="0"/>
              <a:buNone/>
              <a:tabLst/>
              <a:defRPr sz="1600" b="1"/>
            </a:lvl1pPr>
          </a:lstStyle>
          <a:p>
            <a:pPr marL="0" marR="0" lvl="0" indent="0" algn="l" defTabSz="914400" rtl="0" eaLnBrk="1" fontAlgn="auto" latinLnBrk="0" hangingPunct="1">
              <a:lnSpc>
                <a:spcPct val="90000"/>
              </a:lnSpc>
              <a:spcBef>
                <a:spcPts val="1000"/>
              </a:spcBef>
              <a:spcAft>
                <a:spcPts val="0"/>
              </a:spcAft>
              <a:buClr>
                <a:srgbClr val="34A1DA"/>
              </a:buClr>
              <a:buSzTx/>
              <a:buFont typeface="Arial" panose="020B0604020202020204" pitchFamily="34" charset="0"/>
              <a:buNone/>
              <a:tabLst/>
              <a:defRPr/>
            </a:pPr>
            <a:r>
              <a:rPr lang="en-US" dirty="0"/>
              <a:t>Click to edit header 3</a:t>
            </a:r>
          </a:p>
          <a:p>
            <a:pPr lvl="0"/>
            <a:endParaRPr lang="en-US" dirty="0"/>
          </a:p>
        </p:txBody>
      </p:sp>
      <p:sp>
        <p:nvSpPr>
          <p:cNvPr id="8" name="Text Placeholder 7">
            <a:extLst>
              <a:ext uri="{FF2B5EF4-FFF2-40B4-BE49-F238E27FC236}">
                <a16:creationId xmlns="" xmlns:a16="http://schemas.microsoft.com/office/drawing/2014/main" id="{8A5457B3-2991-284F-8385-9196DA207A9A}"/>
              </a:ext>
            </a:extLst>
          </p:cNvPr>
          <p:cNvSpPr>
            <a:spLocks noGrp="1"/>
          </p:cNvSpPr>
          <p:nvPr>
            <p:ph type="body" sz="quarter" idx="15" hasCustomPrompt="1"/>
          </p:nvPr>
        </p:nvSpPr>
        <p:spPr>
          <a:xfrm>
            <a:off x="485422" y="685274"/>
            <a:ext cx="8183563" cy="915806"/>
          </a:xfrm>
        </p:spPr>
        <p:txBody>
          <a:bodyPr anchor="ctr">
            <a:noAutofit/>
          </a:bodyPr>
          <a:lstStyle>
            <a:lvl1pPr marL="0" indent="0" algn="ctr">
              <a:buNone/>
              <a:defRPr sz="2000">
                <a:solidFill>
                  <a:srgbClr val="34A1DA"/>
                </a:solidFill>
              </a:defRPr>
            </a:lvl1pPr>
            <a:lvl2pPr marL="457200" indent="0">
              <a:buNone/>
              <a:defRPr sz="1800">
                <a:solidFill>
                  <a:srgbClr val="34A1DA"/>
                </a:solidFill>
              </a:defRPr>
            </a:lvl2pPr>
            <a:lvl3pPr marL="914400" indent="0">
              <a:buNone/>
              <a:defRPr sz="1600">
                <a:solidFill>
                  <a:srgbClr val="34A1DA"/>
                </a:solidFill>
              </a:defRPr>
            </a:lvl3pPr>
            <a:lvl4pPr marL="1371600" indent="0">
              <a:buNone/>
              <a:defRPr sz="1400">
                <a:solidFill>
                  <a:srgbClr val="34A1DA"/>
                </a:solidFill>
              </a:defRPr>
            </a:lvl4pPr>
            <a:lvl5pPr marL="1828800" indent="0">
              <a:buNone/>
              <a:defRPr sz="1400">
                <a:solidFill>
                  <a:srgbClr val="34A1DA"/>
                </a:solidFill>
              </a:defRPr>
            </a:lvl5pPr>
          </a:lstStyle>
          <a:p>
            <a:pPr lvl="0"/>
            <a:r>
              <a:rPr lang="en-US" dirty="0"/>
              <a:t>Click to edit header 2</a:t>
            </a:r>
          </a:p>
        </p:txBody>
      </p:sp>
    </p:spTree>
    <p:extLst>
      <p:ext uri="{BB962C8B-B14F-4D97-AF65-F5344CB8AC3E}">
        <p14:creationId xmlns:p14="http://schemas.microsoft.com/office/powerpoint/2010/main" val="200509566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header.Short Title: One Column Text">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DF03989D-CFF4-D043-859A-1EA47A5DEE69}"/>
              </a:ext>
            </a:extLst>
          </p:cNvPr>
          <p:cNvSpPr>
            <a:spLocks noGrp="1"/>
          </p:cNvSpPr>
          <p:nvPr>
            <p:ph type="sldNum" sz="quarter" idx="12"/>
          </p:nvPr>
        </p:nvSpPr>
        <p:spPr>
          <a:xfrm>
            <a:off x="8261203" y="6356350"/>
            <a:ext cx="522260" cy="365125"/>
          </a:xfrm>
        </p:spPr>
        <p:txBody>
          <a:bodyPr/>
          <a:lstStyle>
            <a:lvl1pPr algn="ctr">
              <a:defRPr/>
            </a:lvl1pPr>
          </a:lstStyle>
          <a:p>
            <a:fld id="{AE919B77-9796-D34E-8D5A-4054B4AFF4B6}" type="slidenum">
              <a:rPr lang="en-US" smtClean="0"/>
              <a:pPr/>
              <a:t>‹#›</a:t>
            </a:fld>
            <a:endParaRPr lang="en-US" dirty="0"/>
          </a:p>
        </p:txBody>
      </p:sp>
      <p:sp>
        <p:nvSpPr>
          <p:cNvPr id="6" name="Rectangle 5">
            <a:extLst>
              <a:ext uri="{FF2B5EF4-FFF2-40B4-BE49-F238E27FC236}">
                <a16:creationId xmlns="" xmlns:a16="http://schemas.microsoft.com/office/drawing/2014/main" id="{BEC8CE45-A1B1-974A-BAEB-4B0DBA97EA44}"/>
              </a:ext>
            </a:extLst>
          </p:cNvPr>
          <p:cNvSpPr/>
          <p:nvPr userDrawn="1"/>
        </p:nvSpPr>
        <p:spPr>
          <a:xfrm>
            <a:off x="0" y="0"/>
            <a:ext cx="9144000" cy="685273"/>
          </a:xfrm>
          <a:prstGeom prst="rect">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A1DA"/>
              </a:solidFill>
            </a:endParaRPr>
          </a:p>
        </p:txBody>
      </p:sp>
      <p:sp>
        <p:nvSpPr>
          <p:cNvPr id="7" name="Right Triangle 6">
            <a:extLst>
              <a:ext uri="{FF2B5EF4-FFF2-40B4-BE49-F238E27FC236}">
                <a16:creationId xmlns="" xmlns:a16="http://schemas.microsoft.com/office/drawing/2014/main" id="{F74B6978-6D24-254E-A2B4-B0F8908E5FDD}"/>
              </a:ext>
            </a:extLst>
          </p:cNvPr>
          <p:cNvSpPr/>
          <p:nvPr userDrawn="1"/>
        </p:nvSpPr>
        <p:spPr>
          <a:xfrm rot="10800000">
            <a:off x="8915400" y="685800"/>
            <a:ext cx="228600" cy="228600"/>
          </a:xfrm>
          <a:prstGeom prst="rtTriangle">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A1DA"/>
              </a:solidFill>
            </a:endParaRPr>
          </a:p>
        </p:txBody>
      </p:sp>
      <p:sp>
        <p:nvSpPr>
          <p:cNvPr id="2" name="Title 1">
            <a:extLst>
              <a:ext uri="{FF2B5EF4-FFF2-40B4-BE49-F238E27FC236}">
                <a16:creationId xmlns="" xmlns:a16="http://schemas.microsoft.com/office/drawing/2014/main" id="{0D8AE56D-081F-7A4F-8ADE-FB61C572F4DA}"/>
              </a:ext>
            </a:extLst>
          </p:cNvPr>
          <p:cNvSpPr>
            <a:spLocks noGrp="1"/>
          </p:cNvSpPr>
          <p:nvPr>
            <p:ph type="title" hasCustomPrompt="1"/>
          </p:nvPr>
        </p:nvSpPr>
        <p:spPr>
          <a:xfrm>
            <a:off x="485421" y="1"/>
            <a:ext cx="8183563" cy="684746"/>
          </a:xfrm>
        </p:spPr>
        <p:txBody>
          <a:bodyPr anchor="ctr">
            <a:normAutofit/>
          </a:bodyPr>
          <a:lstStyle>
            <a:lvl1pPr algn="ctr">
              <a:defRPr sz="2400">
                <a:solidFill>
                  <a:schemeClr val="bg1"/>
                </a:solidFill>
              </a:defRPr>
            </a:lvl1pPr>
          </a:lstStyle>
          <a:p>
            <a:r>
              <a:rPr lang="en-US" dirty="0"/>
              <a:t>Click to edit header 1 (short title)</a:t>
            </a:r>
          </a:p>
        </p:txBody>
      </p:sp>
      <p:pic>
        <p:nvPicPr>
          <p:cNvPr id="9" name="Picture 8">
            <a:extLst>
              <a:ext uri="{FF2B5EF4-FFF2-40B4-BE49-F238E27FC236}">
                <a16:creationId xmlns="" xmlns:a16="http://schemas.microsoft.com/office/drawing/2014/main" id="{5C6A6BD6-FCD4-5E45-AD87-898ED5C521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191" y="5858419"/>
            <a:ext cx="686058" cy="587727"/>
          </a:xfrm>
          <a:prstGeom prst="rect">
            <a:avLst/>
          </a:prstGeom>
        </p:spPr>
      </p:pic>
      <p:sp>
        <p:nvSpPr>
          <p:cNvPr id="13" name="Text Placeholder 12">
            <a:extLst>
              <a:ext uri="{FF2B5EF4-FFF2-40B4-BE49-F238E27FC236}">
                <a16:creationId xmlns="" xmlns:a16="http://schemas.microsoft.com/office/drawing/2014/main" id="{3FD40507-1BAA-9943-A1D1-605A20C28B9F}"/>
              </a:ext>
            </a:extLst>
          </p:cNvPr>
          <p:cNvSpPr>
            <a:spLocks noGrp="1"/>
          </p:cNvSpPr>
          <p:nvPr>
            <p:ph type="body" sz="quarter" idx="13" hasCustomPrompt="1"/>
          </p:nvPr>
        </p:nvSpPr>
        <p:spPr>
          <a:xfrm>
            <a:off x="485423" y="1182679"/>
            <a:ext cx="8183562" cy="4585418"/>
          </a:xfrm>
        </p:spPr>
        <p:txBody>
          <a:bodyPr>
            <a:normAutofit/>
          </a:bodyPr>
          <a:lstStyle>
            <a:lvl1pPr marL="228600" marR="0" indent="-228600" algn="l" defTabSz="914400" rtl="0" eaLnBrk="1" fontAlgn="auto" latinLnBrk="0" hangingPunct="1">
              <a:lnSpc>
                <a:spcPct val="90000"/>
              </a:lnSpc>
              <a:spcBef>
                <a:spcPts val="1000"/>
              </a:spcBef>
              <a:spcAft>
                <a:spcPts val="0"/>
              </a:spcAft>
              <a:buClr>
                <a:srgbClr val="34A1DA"/>
              </a:buClr>
              <a:buSzTx/>
              <a:buFont typeface="Arial" panose="020B0604020202020204" pitchFamily="34" charset="0"/>
              <a:buChar char="•"/>
              <a:tabLst/>
              <a:defRPr sz="1600"/>
            </a:lvl1pPr>
            <a:lvl2pPr marL="685800" indent="-228600">
              <a:buFont typeface="Courier New" panose="02070309020205020404" pitchFamily="49" charset="0"/>
              <a:buChar char="o"/>
              <a:defRPr sz="1600"/>
            </a:lvl2pPr>
            <a:lvl3pPr marL="1143000" indent="-228600">
              <a:buFont typeface="Wingdings" panose="05000000000000000000" pitchFamily="2" charset="2"/>
              <a:buChar char="v"/>
              <a:defRPr sz="1600"/>
            </a:lvl3pPr>
            <a:lvl4pPr marL="1600200" indent="-228600">
              <a:buFont typeface="Wingdings" panose="05000000000000000000" pitchFamily="2" charset="2"/>
              <a:buChar char="Ø"/>
              <a:defRPr sz="1600"/>
            </a:lvl4pPr>
            <a:lvl5pPr>
              <a:defRPr sz="1600"/>
            </a:lvl5pPr>
          </a:lstStyle>
          <a:p>
            <a:pPr marL="228600" marR="0" lvl="0" indent="-228600" algn="l" defTabSz="914400" rtl="0" eaLnBrk="1" fontAlgn="auto" latinLnBrk="0" hangingPunct="1">
              <a:lnSpc>
                <a:spcPct val="90000"/>
              </a:lnSpc>
              <a:spcBef>
                <a:spcPts val="1000"/>
              </a:spcBef>
              <a:spcAft>
                <a:spcPts val="0"/>
              </a:spcAft>
              <a:buClr>
                <a:srgbClr val="34A1DA"/>
              </a:buClr>
              <a:buSzTx/>
              <a:buFont typeface="Arial" panose="020B0604020202020204" pitchFamily="34" charset="0"/>
              <a:buChar char="•"/>
              <a:tabLst/>
              <a:defRPr/>
            </a:pPr>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462794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ng Title: 1 Column Text">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DF03989D-CFF4-D043-859A-1EA47A5DEE69}"/>
              </a:ext>
            </a:extLst>
          </p:cNvPr>
          <p:cNvSpPr>
            <a:spLocks noGrp="1"/>
          </p:cNvSpPr>
          <p:nvPr>
            <p:ph type="sldNum" sz="quarter" idx="12"/>
          </p:nvPr>
        </p:nvSpPr>
        <p:spPr>
          <a:xfrm>
            <a:off x="8261203" y="6356350"/>
            <a:ext cx="522260" cy="365125"/>
          </a:xfrm>
        </p:spPr>
        <p:txBody>
          <a:bodyPr/>
          <a:lstStyle>
            <a:lvl1pPr algn="ctr">
              <a:defRPr/>
            </a:lvl1pPr>
          </a:lstStyle>
          <a:p>
            <a:fld id="{AE919B77-9796-D34E-8D5A-4054B4AFF4B6}" type="slidenum">
              <a:rPr lang="en-US" smtClean="0"/>
              <a:pPr/>
              <a:t>‹#›</a:t>
            </a:fld>
            <a:endParaRPr lang="en-US"/>
          </a:p>
        </p:txBody>
      </p:sp>
      <p:sp>
        <p:nvSpPr>
          <p:cNvPr id="6" name="Rectangle 5">
            <a:extLst>
              <a:ext uri="{FF2B5EF4-FFF2-40B4-BE49-F238E27FC236}">
                <a16:creationId xmlns="" xmlns:a16="http://schemas.microsoft.com/office/drawing/2014/main" id="{BEC8CE45-A1B1-974A-BAEB-4B0DBA97EA44}"/>
              </a:ext>
            </a:extLst>
          </p:cNvPr>
          <p:cNvSpPr/>
          <p:nvPr userDrawn="1"/>
        </p:nvSpPr>
        <p:spPr>
          <a:xfrm>
            <a:off x="0" y="-1"/>
            <a:ext cx="9144000" cy="1069623"/>
          </a:xfrm>
          <a:prstGeom prst="rect">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A1DA"/>
              </a:solidFill>
            </a:endParaRPr>
          </a:p>
        </p:txBody>
      </p:sp>
      <p:sp>
        <p:nvSpPr>
          <p:cNvPr id="7" name="Right Triangle 6">
            <a:extLst>
              <a:ext uri="{FF2B5EF4-FFF2-40B4-BE49-F238E27FC236}">
                <a16:creationId xmlns="" xmlns:a16="http://schemas.microsoft.com/office/drawing/2014/main" id="{F74B6978-6D24-254E-A2B4-B0F8908E5FDD}"/>
              </a:ext>
            </a:extLst>
          </p:cNvPr>
          <p:cNvSpPr/>
          <p:nvPr userDrawn="1"/>
        </p:nvSpPr>
        <p:spPr>
          <a:xfrm rot="10800000">
            <a:off x="8915400" y="1069622"/>
            <a:ext cx="228600" cy="228600"/>
          </a:xfrm>
          <a:prstGeom prst="rtTriangle">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A1DA"/>
              </a:solidFill>
            </a:endParaRPr>
          </a:p>
        </p:txBody>
      </p:sp>
      <p:sp>
        <p:nvSpPr>
          <p:cNvPr id="2" name="Title 1">
            <a:extLst>
              <a:ext uri="{FF2B5EF4-FFF2-40B4-BE49-F238E27FC236}">
                <a16:creationId xmlns="" xmlns:a16="http://schemas.microsoft.com/office/drawing/2014/main" id="{0D8AE56D-081F-7A4F-8ADE-FB61C572F4DA}"/>
              </a:ext>
            </a:extLst>
          </p:cNvPr>
          <p:cNvSpPr>
            <a:spLocks noGrp="1"/>
          </p:cNvSpPr>
          <p:nvPr>
            <p:ph type="title" hasCustomPrompt="1"/>
          </p:nvPr>
        </p:nvSpPr>
        <p:spPr>
          <a:xfrm>
            <a:off x="485421" y="-1"/>
            <a:ext cx="8183563" cy="1069623"/>
          </a:xfrm>
        </p:spPr>
        <p:txBody>
          <a:bodyPr>
            <a:normAutofit/>
          </a:bodyPr>
          <a:lstStyle>
            <a:lvl1pPr algn="ctr">
              <a:defRPr sz="2400">
                <a:solidFill>
                  <a:schemeClr val="bg1"/>
                </a:solidFill>
              </a:defRPr>
            </a:lvl1pPr>
          </a:lstStyle>
          <a:p>
            <a:r>
              <a:rPr lang="en-US" dirty="0"/>
              <a:t>Click to edit header 1 (long title)</a:t>
            </a:r>
          </a:p>
        </p:txBody>
      </p:sp>
      <p:pic>
        <p:nvPicPr>
          <p:cNvPr id="9" name="Picture 8">
            <a:extLst>
              <a:ext uri="{FF2B5EF4-FFF2-40B4-BE49-F238E27FC236}">
                <a16:creationId xmlns="" xmlns:a16="http://schemas.microsoft.com/office/drawing/2014/main" id="{5C6A6BD6-FCD4-5E45-AD87-898ED5C521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191" y="5858419"/>
            <a:ext cx="686058" cy="587727"/>
          </a:xfrm>
          <a:prstGeom prst="rect">
            <a:avLst/>
          </a:prstGeom>
        </p:spPr>
      </p:pic>
      <p:sp>
        <p:nvSpPr>
          <p:cNvPr id="11" name="Text Placeholder 21">
            <a:extLst>
              <a:ext uri="{FF2B5EF4-FFF2-40B4-BE49-F238E27FC236}">
                <a16:creationId xmlns="" xmlns:a16="http://schemas.microsoft.com/office/drawing/2014/main" id="{7D89E833-0B17-3E4D-8B62-F6AB84D73A6D}"/>
              </a:ext>
            </a:extLst>
          </p:cNvPr>
          <p:cNvSpPr>
            <a:spLocks noGrp="1"/>
          </p:cNvSpPr>
          <p:nvPr>
            <p:ph type="body" sz="quarter" idx="14" hasCustomPrompt="1"/>
          </p:nvPr>
        </p:nvSpPr>
        <p:spPr>
          <a:xfrm>
            <a:off x="485422" y="2018238"/>
            <a:ext cx="8183916" cy="325438"/>
          </a:xfrm>
        </p:spPr>
        <p:txBody>
          <a:bodyPr/>
          <a:lstStyle>
            <a:lvl1pPr marL="0" marR="0" indent="0" algn="l" defTabSz="914400" rtl="0" eaLnBrk="1" fontAlgn="auto" latinLnBrk="0" hangingPunct="1">
              <a:lnSpc>
                <a:spcPct val="90000"/>
              </a:lnSpc>
              <a:spcBef>
                <a:spcPts val="1000"/>
              </a:spcBef>
              <a:spcAft>
                <a:spcPts val="0"/>
              </a:spcAft>
              <a:buClr>
                <a:srgbClr val="34A1DA"/>
              </a:buClr>
              <a:buSzTx/>
              <a:buFont typeface="Arial" panose="020B0604020202020204" pitchFamily="34" charset="0"/>
              <a:buNone/>
              <a:tabLst/>
              <a:defRPr sz="1600" b="1"/>
            </a:lvl1pPr>
          </a:lstStyle>
          <a:p>
            <a:pPr marL="0" marR="0" lvl="0" indent="0" algn="l" defTabSz="914400" rtl="0" eaLnBrk="1" fontAlgn="auto" latinLnBrk="0" hangingPunct="1">
              <a:lnSpc>
                <a:spcPct val="90000"/>
              </a:lnSpc>
              <a:spcBef>
                <a:spcPts val="1000"/>
              </a:spcBef>
              <a:spcAft>
                <a:spcPts val="0"/>
              </a:spcAft>
              <a:buClr>
                <a:srgbClr val="34A1DA"/>
              </a:buClr>
              <a:buSzTx/>
              <a:buFont typeface="Arial" panose="020B0604020202020204" pitchFamily="34" charset="0"/>
              <a:buNone/>
              <a:tabLst/>
              <a:defRPr/>
            </a:pPr>
            <a:r>
              <a:rPr lang="en-US" dirty="0"/>
              <a:t>Click to edit header 3</a:t>
            </a:r>
          </a:p>
          <a:p>
            <a:pPr lvl="0"/>
            <a:endParaRPr lang="en-US" dirty="0"/>
          </a:p>
        </p:txBody>
      </p:sp>
      <p:sp>
        <p:nvSpPr>
          <p:cNvPr id="12" name="Text Placeholder 11">
            <a:extLst>
              <a:ext uri="{FF2B5EF4-FFF2-40B4-BE49-F238E27FC236}">
                <a16:creationId xmlns="" xmlns:a16="http://schemas.microsoft.com/office/drawing/2014/main" id="{C0288E83-4169-CC4C-9A7D-34E28C073327}"/>
              </a:ext>
            </a:extLst>
          </p:cNvPr>
          <p:cNvSpPr>
            <a:spLocks noGrp="1"/>
          </p:cNvSpPr>
          <p:nvPr>
            <p:ph type="body" sz="quarter" idx="15" hasCustomPrompt="1"/>
          </p:nvPr>
        </p:nvSpPr>
        <p:spPr>
          <a:xfrm>
            <a:off x="485422" y="2343150"/>
            <a:ext cx="8183563" cy="3425473"/>
          </a:xfrm>
        </p:spPr>
        <p:txBody>
          <a:bodyPr>
            <a:normAutofit/>
          </a:bodyPr>
          <a:lstStyle>
            <a:lvl1pPr>
              <a:defRPr sz="1600"/>
            </a:lvl1pPr>
            <a:lvl2pPr marL="685800" indent="-228600">
              <a:buFont typeface="Courier New" panose="02070309020205020404" pitchFamily="49" charset="0"/>
              <a:buChar char="o"/>
              <a:defRPr sz="1600"/>
            </a:lvl2pPr>
            <a:lvl3pPr marL="1143000" indent="-228600">
              <a:buFont typeface="Wingdings" panose="05000000000000000000" pitchFamily="2" charset="2"/>
              <a:buChar char="v"/>
              <a:defRPr sz="1600"/>
            </a:lvl3pPr>
            <a:lvl4pPr marL="1600200" indent="-228600">
              <a:buFont typeface="Wingdings" panose="05000000000000000000" pitchFamily="2" charset="2"/>
              <a:buChar char="Ø"/>
              <a:defRPr sz="1600"/>
            </a:lvl4pPr>
            <a:lvl5pPr>
              <a:defRPr sz="16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 xmlns:a16="http://schemas.microsoft.com/office/drawing/2014/main" id="{28B9A97F-CD5E-7942-8363-4D4DE264059B}"/>
              </a:ext>
            </a:extLst>
          </p:cNvPr>
          <p:cNvSpPr>
            <a:spLocks noGrp="1"/>
          </p:cNvSpPr>
          <p:nvPr>
            <p:ph type="body" sz="quarter" idx="16" hasCustomPrompt="1"/>
          </p:nvPr>
        </p:nvSpPr>
        <p:spPr>
          <a:xfrm>
            <a:off x="485422" y="1069974"/>
            <a:ext cx="8183203" cy="948263"/>
          </a:xfrm>
        </p:spPr>
        <p:txBody>
          <a:bodyPr anchor="ctr">
            <a:normAutofit/>
          </a:bodyPr>
          <a:lstStyle>
            <a:lvl1pPr marL="0" indent="0" algn="ctr">
              <a:buNone/>
              <a:defRPr sz="2000">
                <a:solidFill>
                  <a:srgbClr val="34A1D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header 2</a:t>
            </a:r>
          </a:p>
        </p:txBody>
      </p:sp>
    </p:spTree>
    <p:extLst>
      <p:ext uri="{BB962C8B-B14F-4D97-AF65-F5344CB8AC3E}">
        <p14:creationId xmlns:p14="http://schemas.microsoft.com/office/powerpoint/2010/main" val="391498355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hort Title: 2 Column Content">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8AB811D1-5FC4-AC44-8F28-DBF935BFBE33}"/>
              </a:ext>
            </a:extLst>
          </p:cNvPr>
          <p:cNvSpPr>
            <a:spLocks noGrp="1"/>
          </p:cNvSpPr>
          <p:nvPr>
            <p:ph sz="half" idx="2" hasCustomPrompt="1"/>
          </p:nvPr>
        </p:nvSpPr>
        <p:spPr>
          <a:xfrm>
            <a:off x="485422" y="1943540"/>
            <a:ext cx="3868737" cy="3813794"/>
          </a:xfrm>
        </p:spPr>
        <p:txBody>
          <a:bodyPr>
            <a:normAutofit/>
          </a:bodyPr>
          <a:lstStyle>
            <a:lvl1pPr>
              <a:defRPr sz="1600"/>
            </a:lvl1pPr>
            <a:lvl2pPr marL="685800" indent="-228600">
              <a:buFont typeface="Courier New" panose="02070309020205020404" pitchFamily="49" charset="0"/>
              <a:buChar char="o"/>
              <a:defRPr sz="1600"/>
            </a:lvl2pPr>
            <a:lvl3pPr marL="1143000" indent="-228600">
              <a:buFont typeface="Wingdings" panose="05000000000000000000" pitchFamily="2" charset="2"/>
              <a:buChar char="v"/>
              <a:defRPr sz="1600"/>
            </a:lvl3pPr>
            <a:lvl4pPr marL="1600200" indent="-228600">
              <a:buFont typeface="Wingdings" panose="05000000000000000000" pitchFamily="2" charset="2"/>
              <a:buChar char="Ø"/>
              <a:defRPr sz="1600"/>
            </a:lvl4pPr>
            <a:lvl5pPr>
              <a:defRPr sz="16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 xmlns:a16="http://schemas.microsoft.com/office/drawing/2014/main" id="{595BD498-E9B4-9B4C-AD40-379F3AC18533}"/>
              </a:ext>
            </a:extLst>
          </p:cNvPr>
          <p:cNvSpPr>
            <a:spLocks noGrp="1"/>
          </p:cNvSpPr>
          <p:nvPr>
            <p:ph sz="quarter" idx="4" hasCustomPrompt="1"/>
          </p:nvPr>
        </p:nvSpPr>
        <p:spPr>
          <a:xfrm>
            <a:off x="4764618" y="1943540"/>
            <a:ext cx="3887788" cy="3813794"/>
          </a:xfrm>
        </p:spPr>
        <p:txBody>
          <a:bodyPr>
            <a:normAutofit/>
          </a:bodyPr>
          <a:lstStyle>
            <a:lvl1pPr>
              <a:defRPr sz="1600"/>
            </a:lvl1pPr>
            <a:lvl2pPr marL="685800" indent="-228600">
              <a:buFont typeface="Courier New" panose="02070309020205020404" pitchFamily="49" charset="0"/>
              <a:buChar char="o"/>
              <a:defRPr sz="1600"/>
            </a:lvl2pPr>
            <a:lvl3pPr marL="1143000" indent="-228600">
              <a:buFont typeface="Wingdings" panose="05000000000000000000" pitchFamily="2" charset="2"/>
              <a:buChar char="v"/>
              <a:defRPr sz="1600"/>
            </a:lvl3pPr>
            <a:lvl4pPr marL="1600200" indent="-228600">
              <a:buFont typeface="Wingdings" panose="05000000000000000000" pitchFamily="2" charset="2"/>
              <a:buChar char="Ø"/>
              <a:defRPr sz="1600"/>
            </a:lvl4pPr>
            <a:lvl5pPr>
              <a:defRPr sz="16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 xmlns:a16="http://schemas.microsoft.com/office/drawing/2014/main" id="{48E751B7-FF99-1D42-8CED-679AC1817448}"/>
              </a:ext>
            </a:extLst>
          </p:cNvPr>
          <p:cNvSpPr>
            <a:spLocks noGrp="1"/>
          </p:cNvSpPr>
          <p:nvPr>
            <p:ph type="title" hasCustomPrompt="1"/>
          </p:nvPr>
        </p:nvSpPr>
        <p:spPr>
          <a:xfrm>
            <a:off x="485422" y="685801"/>
            <a:ext cx="8165396" cy="903903"/>
          </a:xfrm>
        </p:spPr>
        <p:txBody>
          <a:bodyPr>
            <a:normAutofit/>
          </a:bodyPr>
          <a:lstStyle>
            <a:lvl1pPr algn="ctr">
              <a:defRPr sz="2000">
                <a:solidFill>
                  <a:srgbClr val="34A1DA"/>
                </a:solidFill>
              </a:defRPr>
            </a:lvl1pPr>
          </a:lstStyle>
          <a:p>
            <a:r>
              <a:rPr lang="en-US" dirty="0"/>
              <a:t>Click to edit header 2</a:t>
            </a:r>
          </a:p>
        </p:txBody>
      </p:sp>
      <p:sp>
        <p:nvSpPr>
          <p:cNvPr id="11" name="Rectangle 10">
            <a:extLst>
              <a:ext uri="{FF2B5EF4-FFF2-40B4-BE49-F238E27FC236}">
                <a16:creationId xmlns="" xmlns:a16="http://schemas.microsoft.com/office/drawing/2014/main" id="{EF6DE41B-FE18-724C-BAD4-114EE03CBBF4}"/>
              </a:ext>
            </a:extLst>
          </p:cNvPr>
          <p:cNvSpPr/>
          <p:nvPr userDrawn="1"/>
        </p:nvSpPr>
        <p:spPr>
          <a:xfrm>
            <a:off x="0" y="0"/>
            <a:ext cx="9144000" cy="685800"/>
          </a:xfrm>
          <a:prstGeom prst="rect">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A1DA"/>
              </a:solidFill>
            </a:endParaRPr>
          </a:p>
        </p:txBody>
      </p:sp>
      <p:sp>
        <p:nvSpPr>
          <p:cNvPr id="12" name="Right Triangle 11">
            <a:extLst>
              <a:ext uri="{FF2B5EF4-FFF2-40B4-BE49-F238E27FC236}">
                <a16:creationId xmlns="" xmlns:a16="http://schemas.microsoft.com/office/drawing/2014/main" id="{22DCBF09-3516-9542-BEA5-2B996B27937B}"/>
              </a:ext>
            </a:extLst>
          </p:cNvPr>
          <p:cNvSpPr/>
          <p:nvPr userDrawn="1"/>
        </p:nvSpPr>
        <p:spPr>
          <a:xfrm rot="10800000">
            <a:off x="8915400" y="685800"/>
            <a:ext cx="228600" cy="228600"/>
          </a:xfrm>
          <a:prstGeom prst="rtTriangle">
            <a:avLst/>
          </a:prstGeom>
          <a:solidFill>
            <a:srgbClr val="34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A1DA"/>
              </a:solidFill>
            </a:endParaRPr>
          </a:p>
        </p:txBody>
      </p:sp>
      <p:sp>
        <p:nvSpPr>
          <p:cNvPr id="15" name="Slide Number Placeholder 4">
            <a:extLst>
              <a:ext uri="{FF2B5EF4-FFF2-40B4-BE49-F238E27FC236}">
                <a16:creationId xmlns="" xmlns:a16="http://schemas.microsoft.com/office/drawing/2014/main" id="{9934DD19-0A3C-BF4B-B0D0-3FF938E33A44}"/>
              </a:ext>
            </a:extLst>
          </p:cNvPr>
          <p:cNvSpPr>
            <a:spLocks noGrp="1"/>
          </p:cNvSpPr>
          <p:nvPr>
            <p:ph type="sldNum" sz="quarter" idx="12"/>
          </p:nvPr>
        </p:nvSpPr>
        <p:spPr>
          <a:xfrm>
            <a:off x="8261203" y="6356350"/>
            <a:ext cx="522260" cy="365125"/>
          </a:xfrm>
        </p:spPr>
        <p:txBody>
          <a:bodyPr/>
          <a:lstStyle>
            <a:lvl1pPr algn="ctr">
              <a:defRPr/>
            </a:lvl1pPr>
          </a:lstStyle>
          <a:p>
            <a:fld id="{AE919B77-9796-D34E-8D5A-4054B4AFF4B6}" type="slidenum">
              <a:rPr lang="en-US" smtClean="0"/>
              <a:pPr/>
              <a:t>‹#›</a:t>
            </a:fld>
            <a:endParaRPr lang="en-US"/>
          </a:p>
        </p:txBody>
      </p:sp>
      <p:pic>
        <p:nvPicPr>
          <p:cNvPr id="16" name="Picture 15">
            <a:extLst>
              <a:ext uri="{FF2B5EF4-FFF2-40B4-BE49-F238E27FC236}">
                <a16:creationId xmlns="" xmlns:a16="http://schemas.microsoft.com/office/drawing/2014/main" id="{6375E736-F843-064D-A681-889D7E6972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191" y="5858419"/>
            <a:ext cx="686058" cy="587727"/>
          </a:xfrm>
          <a:prstGeom prst="rect">
            <a:avLst/>
          </a:prstGeom>
        </p:spPr>
      </p:pic>
      <p:sp>
        <p:nvSpPr>
          <p:cNvPr id="17" name="Text Placeholder 21">
            <a:extLst>
              <a:ext uri="{FF2B5EF4-FFF2-40B4-BE49-F238E27FC236}">
                <a16:creationId xmlns="" xmlns:a16="http://schemas.microsoft.com/office/drawing/2014/main" id="{B76B7FF2-7D30-1C4A-B955-6EC3C64940AF}"/>
              </a:ext>
            </a:extLst>
          </p:cNvPr>
          <p:cNvSpPr>
            <a:spLocks noGrp="1"/>
          </p:cNvSpPr>
          <p:nvPr>
            <p:ph type="body" sz="quarter" idx="13" hasCustomPrompt="1"/>
          </p:nvPr>
        </p:nvSpPr>
        <p:spPr>
          <a:xfrm>
            <a:off x="485422" y="1600993"/>
            <a:ext cx="3870325" cy="325790"/>
          </a:xfrm>
        </p:spPr>
        <p:txBody>
          <a:bodyPr>
            <a:normAutofit/>
          </a:bodyPr>
          <a:lstStyle>
            <a:lvl1pPr marL="0" indent="0">
              <a:buNone/>
              <a:defRPr sz="1600" b="1"/>
            </a:lvl1pPr>
          </a:lstStyle>
          <a:p>
            <a:pPr lvl="0"/>
            <a:r>
              <a:rPr lang="en-US" dirty="0"/>
              <a:t>Click to edit header 3a</a:t>
            </a:r>
          </a:p>
        </p:txBody>
      </p:sp>
      <p:sp>
        <p:nvSpPr>
          <p:cNvPr id="18" name="Text Placeholder 21">
            <a:extLst>
              <a:ext uri="{FF2B5EF4-FFF2-40B4-BE49-F238E27FC236}">
                <a16:creationId xmlns="" xmlns:a16="http://schemas.microsoft.com/office/drawing/2014/main" id="{79E79BE0-8576-AE4A-9E96-DEB6E3FA4D57}"/>
              </a:ext>
            </a:extLst>
          </p:cNvPr>
          <p:cNvSpPr>
            <a:spLocks noGrp="1"/>
          </p:cNvSpPr>
          <p:nvPr>
            <p:ph type="body" sz="quarter" idx="14" hasCustomPrompt="1"/>
          </p:nvPr>
        </p:nvSpPr>
        <p:spPr>
          <a:xfrm>
            <a:off x="4771674" y="1600993"/>
            <a:ext cx="3879144" cy="325790"/>
          </a:xfrm>
        </p:spPr>
        <p:txBody>
          <a:bodyPr>
            <a:normAutofit/>
          </a:bodyPr>
          <a:lstStyle>
            <a:lvl1pPr marL="0" indent="0">
              <a:buNone/>
              <a:defRPr sz="1600" b="1"/>
            </a:lvl1pPr>
          </a:lstStyle>
          <a:p>
            <a:pPr lvl="0"/>
            <a:r>
              <a:rPr lang="en-US" dirty="0"/>
              <a:t>Click to edit header 3b</a:t>
            </a:r>
          </a:p>
        </p:txBody>
      </p:sp>
      <p:sp>
        <p:nvSpPr>
          <p:cNvPr id="3" name="Text Placeholder 2">
            <a:extLst>
              <a:ext uri="{FF2B5EF4-FFF2-40B4-BE49-F238E27FC236}">
                <a16:creationId xmlns="" xmlns:a16="http://schemas.microsoft.com/office/drawing/2014/main" id="{FE699FC9-AEBB-9D48-91CC-DAFE71CDD6E6}"/>
              </a:ext>
            </a:extLst>
          </p:cNvPr>
          <p:cNvSpPr>
            <a:spLocks noGrp="1"/>
          </p:cNvSpPr>
          <p:nvPr>
            <p:ph type="body" sz="quarter" idx="15" hasCustomPrompt="1"/>
          </p:nvPr>
        </p:nvSpPr>
        <p:spPr>
          <a:xfrm>
            <a:off x="485422" y="0"/>
            <a:ext cx="8164513" cy="685800"/>
          </a:xfrm>
        </p:spPr>
        <p:txBody>
          <a:bodyPr anchor="ctr">
            <a:normAutofit/>
          </a:bodyPr>
          <a:lstStyle>
            <a:lvl1pPr algn="ctr">
              <a:defRPr sz="2400">
                <a:solidFill>
                  <a:schemeClr val="bg1"/>
                </a:solidFill>
              </a:defRPr>
            </a:lvl1pPr>
          </a:lstStyle>
          <a:p>
            <a:pPr lvl="0"/>
            <a:r>
              <a:rPr lang="en-US" dirty="0"/>
              <a:t>Click to edit header 1 (short title)</a:t>
            </a:r>
          </a:p>
        </p:txBody>
      </p:sp>
    </p:spTree>
    <p:extLst>
      <p:ext uri="{BB962C8B-B14F-4D97-AF65-F5344CB8AC3E}">
        <p14:creationId xmlns:p14="http://schemas.microsoft.com/office/powerpoint/2010/main" val="33033636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1F84E98-ED1C-0A46-BCF4-B7F50E254B18}"/>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E45CA03A-D28E-944D-AB0F-5A2B5C3B290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 xmlns:a16="http://schemas.microsoft.com/office/drawing/2014/main" id="{6600D138-E986-2549-99BB-CA166A5B9B5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919B77-9796-D34E-8D5A-4054B4AFF4B6}" type="slidenum">
              <a:rPr lang="en-US" smtClean="0"/>
              <a:t>‹#›</a:t>
            </a:fld>
            <a:endParaRPr lang="en-US"/>
          </a:p>
        </p:txBody>
      </p:sp>
      <p:sp>
        <p:nvSpPr>
          <p:cNvPr id="9" name="Footer Placeholder 8">
            <a:extLst>
              <a:ext uri="{FF2B5EF4-FFF2-40B4-BE49-F238E27FC236}">
                <a16:creationId xmlns="" xmlns:a16="http://schemas.microsoft.com/office/drawing/2014/main" id="{DA2ED9ED-ACE1-484D-8D68-5BE6C472CFDB}"/>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Sources</a:t>
            </a:r>
          </a:p>
        </p:txBody>
      </p:sp>
    </p:spTree>
    <p:extLst>
      <p:ext uri="{BB962C8B-B14F-4D97-AF65-F5344CB8AC3E}">
        <p14:creationId xmlns:p14="http://schemas.microsoft.com/office/powerpoint/2010/main" val="439896894"/>
      </p:ext>
    </p:extLst>
  </p:cSld>
  <p:clrMap bg1="lt1" tx1="dk1" bg2="lt2" tx2="dk2" accent1="accent1" accent2="accent2" accent3="accent3" accent4="accent4" accent5="accent5" accent6="accent6" hlink="hlink" folHlink="folHlink"/>
  <p:sldLayoutIdLst>
    <p:sldLayoutId id="2147483673" r:id="rId1"/>
    <p:sldLayoutId id="2147483690" r:id="rId2"/>
    <p:sldLayoutId id="2147483674" r:id="rId3"/>
    <p:sldLayoutId id="2147483682" r:id="rId4"/>
    <p:sldLayoutId id="2147483691" r:id="rId5"/>
    <p:sldLayoutId id="2147483678" r:id="rId6"/>
    <p:sldLayoutId id="2147483692" r:id="rId7"/>
    <p:sldLayoutId id="2147483683" r:id="rId8"/>
    <p:sldLayoutId id="2147483677" r:id="rId9"/>
    <p:sldLayoutId id="2147483693" r:id="rId10"/>
    <p:sldLayoutId id="2147483694" r:id="rId11"/>
    <p:sldLayoutId id="2147483684" r:id="rId12"/>
    <p:sldLayoutId id="2147483687" r:id="rId13"/>
    <p:sldLayoutId id="2147483688" r:id="rId14"/>
    <p:sldLayoutId id="2147483680" r:id="rId15"/>
    <p:sldLayoutId id="2147483685" r:id="rId16"/>
    <p:sldLayoutId id="2147483681" r:id="rId17"/>
    <p:sldLayoutId id="2147483686" r:id="rId18"/>
    <p:sldLayoutId id="2147483689" r:id="rId19"/>
  </p:sldLayoutIdLst>
  <p:transition>
    <p:fade/>
  </p:transition>
  <p:hf hdr="0" dt="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34A1DA"/>
        </a:buClr>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34A1DA"/>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34A1DA"/>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34A1DA"/>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34A1DA"/>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1.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 xmlns:a16="http://schemas.microsoft.com/office/drawing/2014/main" id="{226B27AE-E1A2-0C46-9938-FE4FEC5DA3CD}"/>
              </a:ext>
            </a:extLst>
          </p:cNvPr>
          <p:cNvSpPr>
            <a:spLocks noGrp="1"/>
          </p:cNvSpPr>
          <p:nvPr>
            <p:ph type="body" sz="quarter" idx="10"/>
          </p:nvPr>
        </p:nvSpPr>
        <p:spPr>
          <a:xfrm>
            <a:off x="0" y="2884449"/>
            <a:ext cx="9144000" cy="973874"/>
          </a:xfrm>
        </p:spPr>
        <p:txBody>
          <a:bodyPr>
            <a:normAutofit/>
          </a:bodyPr>
          <a:lstStyle/>
          <a:p>
            <a:r>
              <a:rPr lang="en-US" dirty="0" smtClean="0"/>
              <a:t>State Coverage Innovation in 2019: Roads, Walls and Ladders</a:t>
            </a:r>
            <a:endParaRPr lang="en-US" dirty="0"/>
          </a:p>
          <a:p>
            <a:r>
              <a:rPr lang="en-US" b="0" dirty="0" smtClean="0"/>
              <a:t>Stan Dorn, Director of the National Center for Coverage Innovation at Families USA</a:t>
            </a:r>
          </a:p>
          <a:p>
            <a:r>
              <a:rPr lang="en-US" b="0" dirty="0" smtClean="0"/>
              <a:t>Health Action Conference, January 25, 2019</a:t>
            </a:r>
            <a:endParaRPr lang="en-US" b="0"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3420" t="6690" r="15584" b="61425"/>
          <a:stretch/>
        </p:blipFill>
        <p:spPr>
          <a:xfrm>
            <a:off x="201705" y="242046"/>
            <a:ext cx="2776635" cy="1613648"/>
          </a:xfrm>
          <a:prstGeom prst="rect">
            <a:avLst/>
          </a:prstGeom>
        </p:spPr>
      </p:pic>
    </p:spTree>
    <p:extLst>
      <p:ext uri="{BB962C8B-B14F-4D97-AF65-F5344CB8AC3E}">
        <p14:creationId xmlns:p14="http://schemas.microsoft.com/office/powerpoint/2010/main" val="52699875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485422" y="914401"/>
            <a:ext cx="3965554" cy="5441949"/>
          </a:xfrm>
        </p:spPr>
        <p:txBody>
          <a:bodyPr>
            <a:normAutofit lnSpcReduction="10000"/>
          </a:bodyPr>
          <a:lstStyle/>
          <a:p>
            <a:r>
              <a:rPr lang="en-US" dirty="0" smtClean="0"/>
              <a:t>How deficit neutrality calculation works</a:t>
            </a:r>
          </a:p>
          <a:p>
            <a:pPr marL="800100" lvl="1" indent="-342900">
              <a:buFont typeface="+mj-lt"/>
              <a:buAutoNum type="alphaUcPeriod"/>
            </a:pPr>
            <a:r>
              <a:rPr lang="en-US" dirty="0" smtClean="0"/>
              <a:t>What is the federal cost under the “baseline,” the world without the waiver?</a:t>
            </a:r>
          </a:p>
          <a:p>
            <a:pPr marL="800100" lvl="1" indent="-342900">
              <a:buFont typeface="+mj-lt"/>
              <a:buAutoNum type="alphaUcPeriod"/>
            </a:pPr>
            <a:r>
              <a:rPr lang="en-US" dirty="0" smtClean="0"/>
              <a:t>What is the federal cost under the waiver? </a:t>
            </a:r>
          </a:p>
          <a:p>
            <a:pPr marL="800100" lvl="1" indent="-342900">
              <a:buFont typeface="+mj-lt"/>
              <a:buAutoNum type="alphaUcPeriod"/>
            </a:pPr>
            <a:r>
              <a:rPr lang="en-US" dirty="0" smtClean="0"/>
              <a:t>If B&gt;A, waiver denied</a:t>
            </a:r>
          </a:p>
          <a:p>
            <a:r>
              <a:rPr lang="en-US" dirty="0" smtClean="0"/>
              <a:t>Strategy</a:t>
            </a:r>
          </a:p>
          <a:p>
            <a:pPr lvl="1"/>
            <a:r>
              <a:rPr lang="en-US" dirty="0" smtClean="0"/>
              <a:t>Objective: waiver approval from a future administration that is more open to public options and Medicaid buy-ins</a:t>
            </a:r>
          </a:p>
          <a:p>
            <a:pPr lvl="1"/>
            <a:r>
              <a:rPr lang="en-US" dirty="0" smtClean="0"/>
              <a:t>“Pump up the baseline” – enroll as many PTC beneficiaries as possible,  reducing the added federal cost of the waiver</a:t>
            </a:r>
          </a:p>
          <a:p>
            <a:pPr lvl="1"/>
            <a:r>
              <a:rPr lang="en-US" dirty="0" smtClean="0"/>
              <a:t>Add “pay-</a:t>
            </a:r>
            <a:r>
              <a:rPr lang="en-US" dirty="0" err="1" smtClean="0"/>
              <a:t>fors</a:t>
            </a:r>
            <a:r>
              <a:rPr lang="en-US" dirty="0" smtClean="0"/>
              <a:t>” to the eventual waiver, to offset costs and gain access to more pass-through resources</a:t>
            </a:r>
          </a:p>
          <a:p>
            <a:pPr lvl="2"/>
            <a:r>
              <a:rPr lang="en-US" dirty="0" smtClean="0"/>
              <a:t>Reinsurance, for pass-through + pay-for</a:t>
            </a:r>
          </a:p>
          <a:p>
            <a:pPr lvl="2"/>
            <a:r>
              <a:rPr lang="en-US" dirty="0" smtClean="0"/>
              <a:t>Employers offered lower-cost public coverage, for pay-for</a:t>
            </a:r>
            <a:endParaRPr lang="en-US" dirty="0"/>
          </a:p>
        </p:txBody>
      </p:sp>
      <p:graphicFrame>
        <p:nvGraphicFramePr>
          <p:cNvPr id="7" name="Content Placeholder 6"/>
          <p:cNvGraphicFramePr>
            <a:graphicFrameLocks noGrp="1"/>
          </p:cNvGraphicFramePr>
          <p:nvPr>
            <p:ph sz="quarter" idx="4"/>
            <p:extLst>
              <p:ext uri="{D42A27DB-BD31-4B8C-83A1-F6EECF244321}">
                <p14:modId xmlns:p14="http://schemas.microsoft.com/office/powerpoint/2010/main" val="3512764371"/>
              </p:ext>
            </p:extLst>
          </p:nvPr>
        </p:nvGraphicFramePr>
        <p:xfrm>
          <a:off x="4764087" y="1507067"/>
          <a:ext cx="4019377" cy="3280410"/>
        </p:xfrm>
        <a:graphic>
          <a:graphicData uri="http://schemas.openxmlformats.org/drawingml/2006/table">
            <a:tbl>
              <a:tblPr firstRow="1" bandRow="1">
                <a:tableStyleId>{5C22544A-7EE6-4342-B048-85BDC9FD1C3A}</a:tableStyleId>
              </a:tblPr>
              <a:tblGrid>
                <a:gridCol w="1166066"/>
                <a:gridCol w="1129553"/>
                <a:gridCol w="833718"/>
                <a:gridCol w="890040"/>
              </a:tblGrid>
              <a:tr h="370840">
                <a:tc>
                  <a:txBody>
                    <a:bodyPr/>
                    <a:lstStyle/>
                    <a:p>
                      <a:endParaRPr lang="en-US" sz="1400" dirty="0"/>
                    </a:p>
                  </a:txBody>
                  <a:tcPr/>
                </a:tc>
                <a:tc>
                  <a:txBody>
                    <a:bodyPr/>
                    <a:lstStyle/>
                    <a:p>
                      <a:r>
                        <a:rPr lang="en-US" sz="1400" dirty="0" smtClean="0"/>
                        <a:t>PTC</a:t>
                      </a:r>
                      <a:r>
                        <a:rPr lang="en-US" sz="1400" baseline="0" dirty="0" smtClean="0"/>
                        <a:t> beneficiaries</a:t>
                      </a:r>
                      <a:endParaRPr lang="en-US" sz="1400" dirty="0"/>
                    </a:p>
                  </a:txBody>
                  <a:tcPr/>
                </a:tc>
                <a:tc>
                  <a:txBody>
                    <a:bodyPr/>
                    <a:lstStyle/>
                    <a:p>
                      <a:r>
                        <a:rPr lang="en-US" sz="1400" dirty="0" smtClean="0"/>
                        <a:t>Avg. PTC</a:t>
                      </a:r>
                      <a:endParaRPr lang="en-US" sz="1400" dirty="0"/>
                    </a:p>
                  </a:txBody>
                  <a:tcPr/>
                </a:tc>
                <a:tc>
                  <a:txBody>
                    <a:bodyPr/>
                    <a:lstStyle/>
                    <a:p>
                      <a:r>
                        <a:rPr lang="en-US" sz="1400" dirty="0" smtClean="0"/>
                        <a:t>Total PTC</a:t>
                      </a:r>
                      <a:endParaRPr lang="en-US" sz="1400" dirty="0"/>
                    </a:p>
                  </a:txBody>
                  <a:tcPr/>
                </a:tc>
              </a:tr>
              <a:tr h="370840">
                <a:tc>
                  <a:txBody>
                    <a:bodyPr/>
                    <a:lstStyle/>
                    <a:p>
                      <a:r>
                        <a:rPr lang="en-US" sz="1400" dirty="0" smtClean="0"/>
                        <a:t>Status quo baseline</a:t>
                      </a:r>
                      <a:endParaRPr lang="en-US" sz="1400" dirty="0"/>
                    </a:p>
                  </a:txBody>
                  <a:tcPr/>
                </a:tc>
                <a:tc>
                  <a:txBody>
                    <a:bodyPr/>
                    <a:lstStyle/>
                    <a:p>
                      <a:pPr marL="0" algn="ctr" defTabSz="914400" rtl="0" eaLnBrk="1" fontAlgn="b" latinLnBrk="0" hangingPunct="1"/>
                      <a:r>
                        <a:rPr lang="en-US" sz="1400" kern="1200" dirty="0">
                          <a:solidFill>
                            <a:schemeClr val="dk1"/>
                          </a:solidFill>
                          <a:latin typeface="+mn-lt"/>
                          <a:ea typeface="+mn-ea"/>
                          <a:cs typeface="+mn-cs"/>
                        </a:rPr>
                        <a:t>32,700</a:t>
                      </a:r>
                    </a:p>
                  </a:txBody>
                  <a:tcPr marL="9525" marR="9525" marT="9525" marB="0" anchor="ctr"/>
                </a:tc>
                <a:tc>
                  <a:txBody>
                    <a:bodyPr/>
                    <a:lstStyle/>
                    <a:p>
                      <a:pPr marL="0" algn="ctr" defTabSz="914400" rtl="0" eaLnBrk="1" fontAlgn="b" latinLnBrk="0" hangingPunct="1"/>
                      <a:r>
                        <a:rPr lang="en-US" sz="1400" kern="1200" dirty="0">
                          <a:solidFill>
                            <a:schemeClr val="dk1"/>
                          </a:solidFill>
                          <a:latin typeface="+mn-lt"/>
                          <a:ea typeface="+mn-ea"/>
                          <a:cs typeface="+mn-cs"/>
                        </a:rPr>
                        <a:t>$5,560 </a:t>
                      </a:r>
                    </a:p>
                  </a:txBody>
                  <a:tcPr marL="9525" marR="9525" marT="9525" marB="0" anchor="ctr"/>
                </a:tc>
                <a:tc>
                  <a:txBody>
                    <a:bodyPr/>
                    <a:lstStyle/>
                    <a:p>
                      <a:pPr marL="0" algn="ctr" defTabSz="914400" rtl="0" eaLnBrk="1" fontAlgn="b" latinLnBrk="0" hangingPunct="1"/>
                      <a:r>
                        <a:rPr lang="en-US" sz="1400" kern="1200" dirty="0">
                          <a:solidFill>
                            <a:schemeClr val="dk1"/>
                          </a:solidFill>
                          <a:latin typeface="+mn-lt"/>
                          <a:ea typeface="+mn-ea"/>
                          <a:cs typeface="+mn-cs"/>
                        </a:rPr>
                        <a:t>$183.5 million</a:t>
                      </a:r>
                    </a:p>
                  </a:txBody>
                  <a:tcPr marL="9525" marR="9525" marT="9525" marB="0" anchor="ctr"/>
                </a:tc>
              </a:tr>
              <a:tr h="370840">
                <a:tc>
                  <a:txBody>
                    <a:bodyPr/>
                    <a:lstStyle/>
                    <a:p>
                      <a:r>
                        <a:rPr lang="en-US" sz="1400" dirty="0" smtClean="0"/>
                        <a:t>Medicaid buy-in</a:t>
                      </a:r>
                      <a:endParaRPr lang="en-US" sz="1400" dirty="0"/>
                    </a:p>
                  </a:txBody>
                  <a:tcPr/>
                </a:tc>
                <a:tc>
                  <a:txBody>
                    <a:bodyPr/>
                    <a:lstStyle/>
                    <a:p>
                      <a:pPr marL="0" algn="ctr" defTabSz="914400" rtl="0" eaLnBrk="1" fontAlgn="b" latinLnBrk="0" hangingPunct="1"/>
                      <a:r>
                        <a:rPr lang="en-US" sz="1400" kern="1200" dirty="0">
                          <a:solidFill>
                            <a:schemeClr val="dk1"/>
                          </a:solidFill>
                          <a:latin typeface="+mn-lt"/>
                          <a:ea typeface="+mn-ea"/>
                          <a:cs typeface="+mn-cs"/>
                        </a:rPr>
                        <a:t>100,000</a:t>
                      </a:r>
                    </a:p>
                  </a:txBody>
                  <a:tcPr marL="9525" marR="9525" marT="9525" marB="0" anchor="ctr"/>
                </a:tc>
                <a:tc>
                  <a:txBody>
                    <a:bodyPr/>
                    <a:lstStyle/>
                    <a:p>
                      <a:pPr marL="0" algn="ctr" defTabSz="914400" rtl="0" eaLnBrk="1" fontAlgn="b" latinLnBrk="0" hangingPunct="1"/>
                      <a:r>
                        <a:rPr lang="en-US" sz="1400" kern="1200" dirty="0">
                          <a:solidFill>
                            <a:schemeClr val="dk1"/>
                          </a:solidFill>
                          <a:latin typeface="+mn-lt"/>
                          <a:ea typeface="+mn-ea"/>
                          <a:cs typeface="+mn-cs"/>
                        </a:rPr>
                        <a:t>$</a:t>
                      </a:r>
                      <a:r>
                        <a:rPr lang="en-US" sz="1400" kern="1200" dirty="0" smtClean="0">
                          <a:solidFill>
                            <a:schemeClr val="dk1"/>
                          </a:solidFill>
                          <a:latin typeface="+mn-lt"/>
                          <a:ea typeface="+mn-ea"/>
                          <a:cs typeface="+mn-cs"/>
                        </a:rPr>
                        <a:t>4,489 (20%</a:t>
                      </a:r>
                      <a:r>
                        <a:rPr lang="en-US" sz="1400" kern="1200" baseline="0" dirty="0" smtClean="0">
                          <a:solidFill>
                            <a:schemeClr val="dk1"/>
                          </a:solidFill>
                          <a:latin typeface="+mn-lt"/>
                          <a:ea typeface="+mn-ea"/>
                          <a:cs typeface="+mn-cs"/>
                        </a:rPr>
                        <a:t> savings)</a:t>
                      </a:r>
                      <a:r>
                        <a:rPr lang="en-US" sz="1400" kern="1200" dirty="0" smtClean="0">
                          <a:solidFill>
                            <a:schemeClr val="dk1"/>
                          </a:solidFill>
                          <a:latin typeface="+mn-lt"/>
                          <a:ea typeface="+mn-ea"/>
                          <a:cs typeface="+mn-cs"/>
                        </a:rPr>
                        <a:t> </a:t>
                      </a:r>
                      <a:endParaRPr lang="en-US" sz="14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US" sz="1400" kern="1200" dirty="0">
                          <a:solidFill>
                            <a:schemeClr val="dk1"/>
                          </a:solidFill>
                          <a:latin typeface="+mn-lt"/>
                          <a:ea typeface="+mn-ea"/>
                          <a:cs typeface="+mn-cs"/>
                        </a:rPr>
                        <a:t>$448.9 million</a:t>
                      </a:r>
                    </a:p>
                  </a:txBody>
                  <a:tcPr marL="9525" marR="9525" marT="9525" marB="0" anchor="ctr"/>
                </a:tc>
              </a:tr>
              <a:tr h="370840">
                <a:tc>
                  <a:txBody>
                    <a:bodyPr/>
                    <a:lstStyle/>
                    <a:p>
                      <a:r>
                        <a:rPr lang="en-US" sz="1400" dirty="0" smtClean="0"/>
                        <a:t>Pumped-up</a:t>
                      </a:r>
                      <a:r>
                        <a:rPr lang="en-US" sz="1400" baseline="0" dirty="0" smtClean="0"/>
                        <a:t> baseline</a:t>
                      </a:r>
                      <a:endParaRPr lang="en-US" sz="1400" dirty="0"/>
                    </a:p>
                  </a:txBody>
                  <a:tcPr/>
                </a:tc>
                <a:tc>
                  <a:txBody>
                    <a:bodyPr/>
                    <a:lstStyle/>
                    <a:p>
                      <a:pPr marL="0" algn="ctr" defTabSz="914400" rtl="0" eaLnBrk="1" fontAlgn="b" latinLnBrk="0" hangingPunct="1"/>
                      <a:r>
                        <a:rPr lang="en-US" sz="1400" kern="1200" dirty="0">
                          <a:solidFill>
                            <a:schemeClr val="dk1"/>
                          </a:solidFill>
                          <a:latin typeface="+mn-lt"/>
                          <a:ea typeface="+mn-ea"/>
                          <a:cs typeface="+mn-cs"/>
                        </a:rPr>
                        <a:t>90,300</a:t>
                      </a:r>
                    </a:p>
                  </a:txBody>
                  <a:tcPr marL="9525" marR="9525" marT="9525" marB="0" anchor="ctr"/>
                </a:tc>
                <a:tc>
                  <a:txBody>
                    <a:bodyPr/>
                    <a:lstStyle/>
                    <a:p>
                      <a:pPr marL="0" algn="ctr" defTabSz="914400" rtl="0" eaLnBrk="1" fontAlgn="b" latinLnBrk="0" hangingPunct="1"/>
                      <a:r>
                        <a:rPr lang="en-US" sz="1400" kern="1200" dirty="0">
                          <a:solidFill>
                            <a:schemeClr val="dk1"/>
                          </a:solidFill>
                          <a:latin typeface="+mn-lt"/>
                          <a:ea typeface="+mn-ea"/>
                          <a:cs typeface="+mn-cs"/>
                        </a:rPr>
                        <a:t>$5,050 </a:t>
                      </a:r>
                      <a:endParaRPr lang="en-US" sz="1400" kern="1200" dirty="0" smtClean="0">
                        <a:solidFill>
                          <a:schemeClr val="dk1"/>
                        </a:solidFill>
                        <a:latin typeface="+mn-lt"/>
                        <a:ea typeface="+mn-ea"/>
                        <a:cs typeface="+mn-cs"/>
                      </a:endParaRPr>
                    </a:p>
                    <a:p>
                      <a:pPr marL="0" algn="ctr" defTabSz="914400" rtl="0" eaLnBrk="1" fontAlgn="b" latinLnBrk="0" hangingPunct="1"/>
                      <a:r>
                        <a:rPr lang="en-US" sz="1400" kern="1200" dirty="0" smtClean="0">
                          <a:solidFill>
                            <a:schemeClr val="dk1"/>
                          </a:solidFill>
                          <a:latin typeface="+mn-lt"/>
                          <a:ea typeface="+mn-ea"/>
                          <a:cs typeface="+mn-cs"/>
                        </a:rPr>
                        <a:t>(10% savings)</a:t>
                      </a:r>
                      <a:endParaRPr lang="en-US" sz="14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US" sz="1400" kern="1200" dirty="0">
                          <a:solidFill>
                            <a:schemeClr val="dk1"/>
                          </a:solidFill>
                          <a:latin typeface="+mn-lt"/>
                          <a:ea typeface="+mn-ea"/>
                          <a:cs typeface="+mn-cs"/>
                        </a:rPr>
                        <a:t>$456.1 million</a:t>
                      </a:r>
                    </a:p>
                  </a:txBody>
                  <a:tcPr marL="9525" marR="9525" marT="9525" marB="0" anchor="ctr"/>
                </a:tc>
              </a:tr>
              <a:tr h="370840">
                <a:tc>
                  <a:txBody>
                    <a:bodyPr/>
                    <a:lstStyle/>
                    <a:p>
                      <a:r>
                        <a:rPr lang="en-US" sz="1400" dirty="0" smtClean="0"/>
                        <a:t>Adding reinsurance</a:t>
                      </a:r>
                      <a:r>
                        <a:rPr lang="en-US" sz="1400" baseline="0" dirty="0" smtClean="0"/>
                        <a:t> as waiver “pay for”</a:t>
                      </a:r>
                      <a:endParaRPr lang="en-US" sz="1400" dirty="0"/>
                    </a:p>
                  </a:txBody>
                  <a:tcPr/>
                </a:tc>
                <a:tc gridSpan="3">
                  <a:txBody>
                    <a:bodyPr/>
                    <a:lstStyle/>
                    <a:p>
                      <a:r>
                        <a:rPr lang="en-US" sz="1400" dirty="0" smtClean="0"/>
                        <a:t>If</a:t>
                      </a:r>
                      <a:r>
                        <a:rPr lang="en-US" sz="1400" baseline="0" dirty="0" smtClean="0"/>
                        <a:t> it provides 10% premium savings off pumped-up baseline, $45.6 million in extra federal pass-through dollars</a:t>
                      </a:r>
                      <a:endParaRPr lang="en-US" sz="1400" dirty="0"/>
                    </a:p>
                  </a:txBody>
                  <a:tcPr/>
                </a:tc>
                <a:tc hMerge="1">
                  <a:txBody>
                    <a:bodyPr/>
                    <a:lstStyle/>
                    <a:p>
                      <a:endParaRPr lang="en-US" sz="1400" dirty="0"/>
                    </a:p>
                  </a:txBody>
                  <a:tcPr/>
                </a:tc>
                <a:tc hMerge="1">
                  <a:txBody>
                    <a:bodyPr/>
                    <a:lstStyle/>
                    <a:p>
                      <a:endParaRPr lang="en-US" sz="1400" dirty="0"/>
                    </a:p>
                  </a:txBody>
                  <a:tcPr/>
                </a:tc>
              </a:tr>
            </a:tbl>
          </a:graphicData>
        </a:graphic>
      </p:graphicFrame>
      <p:sp>
        <p:nvSpPr>
          <p:cNvPr id="3" name="Slide Number Placeholder 2"/>
          <p:cNvSpPr>
            <a:spLocks noGrp="1"/>
          </p:cNvSpPr>
          <p:nvPr>
            <p:ph type="sldNum" sz="quarter" idx="12"/>
          </p:nvPr>
        </p:nvSpPr>
        <p:spPr/>
        <p:txBody>
          <a:bodyPr/>
          <a:lstStyle/>
          <a:p>
            <a:fld id="{AE919B77-9796-D34E-8D5A-4054B4AFF4B6}" type="slidenum">
              <a:rPr lang="en-US" smtClean="0"/>
              <a:pPr/>
              <a:t>10</a:t>
            </a:fld>
            <a:endParaRPr lang="en-US"/>
          </a:p>
        </p:txBody>
      </p:sp>
      <p:sp>
        <p:nvSpPr>
          <p:cNvPr id="4" name="Text Placeholder 3"/>
          <p:cNvSpPr>
            <a:spLocks noGrp="1"/>
          </p:cNvSpPr>
          <p:nvPr>
            <p:ph type="body" sz="quarter" idx="15"/>
          </p:nvPr>
        </p:nvSpPr>
        <p:spPr/>
        <p:txBody>
          <a:bodyPr/>
          <a:lstStyle/>
          <a:p>
            <a:r>
              <a:rPr lang="en-US" dirty="0" smtClean="0"/>
              <a:t>The New Mexico Strategy for Deficit Neutrality</a:t>
            </a:r>
            <a:endParaRPr lang="en-US" dirty="0"/>
          </a:p>
        </p:txBody>
      </p:sp>
      <p:sp>
        <p:nvSpPr>
          <p:cNvPr id="8" name="TextBox 7"/>
          <p:cNvSpPr txBox="1"/>
          <p:nvPr/>
        </p:nvSpPr>
        <p:spPr>
          <a:xfrm>
            <a:off x="5689600" y="914401"/>
            <a:ext cx="2189895" cy="369332"/>
          </a:xfrm>
          <a:prstGeom prst="rect">
            <a:avLst/>
          </a:prstGeom>
          <a:noFill/>
        </p:spPr>
        <p:txBody>
          <a:bodyPr wrap="none" rtlCol="0">
            <a:spAutoFit/>
          </a:bodyPr>
          <a:lstStyle/>
          <a:p>
            <a:r>
              <a:rPr lang="en-US" dirty="0" smtClean="0"/>
              <a:t>An example from NM</a:t>
            </a:r>
            <a:endParaRPr lang="en-US" dirty="0"/>
          </a:p>
        </p:txBody>
      </p:sp>
    </p:spTree>
    <p:extLst>
      <p:ext uri="{BB962C8B-B14F-4D97-AF65-F5344CB8AC3E}">
        <p14:creationId xmlns:p14="http://schemas.microsoft.com/office/powerpoint/2010/main" val="17515459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762500" y="994834"/>
            <a:ext cx="3887435" cy="4762500"/>
          </a:xfrm>
        </p:spPr>
        <p:txBody>
          <a:bodyPr/>
          <a:lstStyle/>
          <a:p>
            <a:r>
              <a:rPr lang="en-US" dirty="0" smtClean="0"/>
              <a:t>Add auto-enrollment to the Maryland down-payment plan</a:t>
            </a:r>
          </a:p>
          <a:p>
            <a:pPr lvl="1"/>
            <a:r>
              <a:rPr lang="en-US" dirty="0" smtClean="0"/>
              <a:t>Nationally, 4.2 million uninsured are offered zero-premium bronze plans</a:t>
            </a:r>
          </a:p>
          <a:p>
            <a:pPr lvl="1"/>
            <a:r>
              <a:rPr lang="en-US" dirty="0" smtClean="0"/>
              <a:t>Number higher if add down payment component</a:t>
            </a:r>
          </a:p>
          <a:p>
            <a:pPr lvl="1"/>
            <a:r>
              <a:rPr lang="en-US" dirty="0" smtClean="0"/>
              <a:t>Can add up-selling step to move from bronze to more valuable plans</a:t>
            </a:r>
          </a:p>
          <a:p>
            <a:r>
              <a:rPr lang="en-US" dirty="0" smtClean="0"/>
              <a:t>Add supplemental affordability aid, borrowing page from MA</a:t>
            </a:r>
          </a:p>
          <a:p>
            <a:pPr lvl="1"/>
            <a:r>
              <a:rPr lang="en-US" dirty="0" smtClean="0"/>
              <a:t>Assures that auto-enrollment will yield ongoing returns</a:t>
            </a:r>
          </a:p>
          <a:p>
            <a:r>
              <a:rPr lang="en-US" dirty="0" smtClean="0"/>
              <a:t>Provide additional application assistance and public education</a:t>
            </a:r>
          </a:p>
          <a:p>
            <a:r>
              <a:rPr lang="en-US" dirty="0" smtClean="0"/>
              <a:t>Funding? </a:t>
            </a:r>
          </a:p>
          <a:p>
            <a:pPr lvl="1"/>
            <a:r>
              <a:rPr lang="en-US" dirty="0" smtClean="0"/>
              <a:t>Win-win assessments on providers and carriers</a:t>
            </a:r>
            <a:endParaRPr lang="en-US" dirty="0"/>
          </a:p>
        </p:txBody>
      </p:sp>
      <p:sp>
        <p:nvSpPr>
          <p:cNvPr id="4" name="Slide Number Placeholder 3"/>
          <p:cNvSpPr>
            <a:spLocks noGrp="1"/>
          </p:cNvSpPr>
          <p:nvPr>
            <p:ph type="sldNum" sz="quarter" idx="12"/>
          </p:nvPr>
        </p:nvSpPr>
        <p:spPr/>
        <p:txBody>
          <a:bodyPr/>
          <a:lstStyle/>
          <a:p>
            <a:fld id="{AE919B77-9796-D34E-8D5A-4054B4AFF4B6}" type="slidenum">
              <a:rPr lang="en-US" smtClean="0"/>
              <a:pPr/>
              <a:t>11</a:t>
            </a:fld>
            <a:endParaRPr lang="en-US"/>
          </a:p>
        </p:txBody>
      </p:sp>
      <p:sp>
        <p:nvSpPr>
          <p:cNvPr id="7" name="Text Placeholder 6"/>
          <p:cNvSpPr>
            <a:spLocks noGrp="1"/>
          </p:cNvSpPr>
          <p:nvPr>
            <p:ph type="body" sz="quarter" idx="15"/>
          </p:nvPr>
        </p:nvSpPr>
        <p:spPr/>
        <p:txBody>
          <a:bodyPr/>
          <a:lstStyle/>
          <a:p>
            <a:r>
              <a:rPr lang="en-US" dirty="0" smtClean="0"/>
              <a:t>How do you pump up the baseline?</a:t>
            </a:r>
            <a:endParaRPr lang="en-US" dirty="0"/>
          </a:p>
        </p:txBody>
      </p:sp>
      <p:pic>
        <p:nvPicPr>
          <p:cNvPr id="3074" name="Picture 2" descr="https://media.giphy.com/media/26tnfv5nqipTaF0dy/giphy.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994834"/>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2668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additive="base">
                                        <p:cTn id="35" dur="5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6">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 calcmode="lin" valueType="num">
                                      <p:cBhvr additive="base">
                                        <p:cTn id="39" dur="500" fill="hold"/>
                                        <p:tgtEl>
                                          <p:spTgt spid="6">
                                            <p:txEl>
                                              <p:pRg st="7" end="7"/>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6">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 calcmode="lin" valueType="num">
                                      <p:cBhvr additive="base">
                                        <p:cTn id="43" dur="500" fill="hold"/>
                                        <p:tgtEl>
                                          <p:spTgt spid="6">
                                            <p:txEl>
                                              <p:pRg st="8" end="8"/>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6">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85422" y="914401"/>
            <a:ext cx="4274837" cy="4842933"/>
          </a:xfrm>
        </p:spPr>
        <p:txBody>
          <a:bodyPr/>
          <a:lstStyle/>
          <a:p>
            <a:pPr marL="0" indent="0">
              <a:buNone/>
            </a:pPr>
            <a:r>
              <a:rPr lang="en-US" dirty="0" smtClean="0"/>
              <a:t>Reinsurance lowers premium costs for people ineligible for PTCs, mostly over 400% FPL</a:t>
            </a:r>
          </a:p>
          <a:p>
            <a:pPr marL="0" indent="0">
              <a:buNone/>
            </a:pPr>
            <a:r>
              <a:rPr lang="en-US" dirty="0" smtClean="0"/>
              <a:t>How does reinsurance affect premium costs for PTC beneficiaries? </a:t>
            </a:r>
          </a:p>
          <a:p>
            <a:pPr lvl="1"/>
            <a:r>
              <a:rPr lang="en-US" dirty="0" smtClean="0"/>
              <a:t>Benchmark plans: not at all</a:t>
            </a:r>
          </a:p>
          <a:p>
            <a:pPr lvl="1"/>
            <a:r>
              <a:rPr lang="en-US" dirty="0" smtClean="0"/>
              <a:t>Plans less costly than benchmark: can go slightly up or down</a:t>
            </a:r>
            <a:endParaRPr lang="en-US" dirty="0"/>
          </a:p>
        </p:txBody>
      </p:sp>
      <p:sp>
        <p:nvSpPr>
          <p:cNvPr id="4" name="Slide Number Placeholder 3"/>
          <p:cNvSpPr>
            <a:spLocks noGrp="1"/>
          </p:cNvSpPr>
          <p:nvPr>
            <p:ph type="sldNum" sz="quarter" idx="12"/>
          </p:nvPr>
        </p:nvSpPr>
        <p:spPr/>
        <p:txBody>
          <a:bodyPr/>
          <a:lstStyle/>
          <a:p>
            <a:fld id="{AE919B77-9796-D34E-8D5A-4054B4AFF4B6}" type="slidenum">
              <a:rPr lang="en-US" smtClean="0"/>
              <a:pPr/>
              <a:t>12</a:t>
            </a:fld>
            <a:endParaRPr lang="en-US"/>
          </a:p>
        </p:txBody>
      </p:sp>
      <p:sp>
        <p:nvSpPr>
          <p:cNvPr id="7" name="Text Placeholder 6"/>
          <p:cNvSpPr>
            <a:spLocks noGrp="1"/>
          </p:cNvSpPr>
          <p:nvPr>
            <p:ph type="body" sz="quarter" idx="15"/>
          </p:nvPr>
        </p:nvSpPr>
        <p:spPr/>
        <p:txBody>
          <a:bodyPr/>
          <a:lstStyle/>
          <a:p>
            <a:r>
              <a:rPr lang="en-US" dirty="0" smtClean="0"/>
              <a:t>Walls and Ladders Part II: Reinsurance</a:t>
            </a:r>
            <a:endParaRPr lang="en-US" dirty="0"/>
          </a:p>
        </p:txBody>
      </p:sp>
      <p:pic>
        <p:nvPicPr>
          <p:cNvPr id="4098" name="Picture 2" descr="https://contentgrid.homedepot-static.com/hdus/en_US/DTCCOMNEW/fetch/Category_Pages/Building_Materials/Ladders/telescoping-multi-position-ladders-Goril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3463" y="1947334"/>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5445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0-#ppt_h/2"/>
                                          </p:val>
                                        </p:tav>
                                        <p:tav tm="100000">
                                          <p:val>
                                            <p:strVal val="#ppt_y"/>
                                          </p:val>
                                        </p:tav>
                                      </p:tavLst>
                                    </p:anim>
                                  </p:childTnLst>
                                </p:cTn>
                              </p:par>
                              <p:par>
                                <p:cTn id="15" presetID="2" presetClass="entr" presetSubtype="9"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0-#ppt_h/2"/>
                                          </p:val>
                                        </p:tav>
                                        <p:tav tm="100000">
                                          <p:val>
                                            <p:strVal val="#ppt_y"/>
                                          </p:val>
                                        </p:tav>
                                      </p:tavLst>
                                    </p:anim>
                                  </p:childTnLst>
                                </p:cTn>
                              </p:par>
                              <p:par>
                                <p:cTn id="19" presetID="2" presetClass="entr" presetSubtype="9"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2"/>
            <p:extLst>
              <p:ext uri="{D42A27DB-BD31-4B8C-83A1-F6EECF244321}">
                <p14:modId xmlns:p14="http://schemas.microsoft.com/office/powerpoint/2010/main" val="2219261790"/>
              </p:ext>
            </p:extLst>
          </p:nvPr>
        </p:nvGraphicFramePr>
        <p:xfrm>
          <a:off x="395780" y="914400"/>
          <a:ext cx="8387683" cy="3495040"/>
        </p:xfrm>
        <a:graphic>
          <a:graphicData uri="http://schemas.openxmlformats.org/drawingml/2006/table">
            <a:tbl>
              <a:tblPr firstRow="1" bandRow="1">
                <a:tableStyleId>{5C22544A-7EE6-4342-B048-85BDC9FD1C3A}</a:tableStyleId>
              </a:tblPr>
              <a:tblGrid>
                <a:gridCol w="1997796"/>
                <a:gridCol w="1716611"/>
                <a:gridCol w="2237968"/>
                <a:gridCol w="2435308"/>
              </a:tblGrid>
              <a:tr h="370840">
                <a:tc>
                  <a:txBody>
                    <a:bodyPr/>
                    <a:lstStyle/>
                    <a:p>
                      <a:endParaRPr lang="en-US" dirty="0"/>
                    </a:p>
                  </a:txBody>
                  <a:tcPr/>
                </a:tc>
                <a:tc>
                  <a:txBody>
                    <a:bodyPr/>
                    <a:lstStyle/>
                    <a:p>
                      <a:r>
                        <a:rPr lang="en-US" dirty="0" smtClean="0"/>
                        <a:t>1. The</a:t>
                      </a:r>
                      <a:r>
                        <a:rPr lang="en-US" baseline="0" dirty="0" smtClean="0"/>
                        <a:t> % of potentially eligible adults who do not buy individual coverage and so are uninsured*</a:t>
                      </a:r>
                      <a:endParaRPr lang="en-US" dirty="0"/>
                    </a:p>
                  </a:txBody>
                  <a:tcPr/>
                </a:tc>
                <a:tc>
                  <a:txBody>
                    <a:bodyPr/>
                    <a:lstStyle/>
                    <a:p>
                      <a:r>
                        <a:rPr lang="en-US" dirty="0" smtClean="0"/>
                        <a:t>2. The % of individually</a:t>
                      </a:r>
                      <a:r>
                        <a:rPr lang="en-US" baseline="0" dirty="0" smtClean="0"/>
                        <a:t> insured adults who delayed medical care because of cost during the past 12 months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3. The % of individually</a:t>
                      </a:r>
                      <a:r>
                        <a:rPr lang="en-US" baseline="0" dirty="0" smtClean="0"/>
                        <a:t> insured adults who delayed filling prescriptions because of cost during the past 12 months</a:t>
                      </a:r>
                      <a:endParaRPr lang="en-US" dirty="0"/>
                    </a:p>
                  </a:txBody>
                  <a:tcPr/>
                </a:tc>
              </a:tr>
              <a:tr h="370840">
                <a:tc>
                  <a:txBody>
                    <a:bodyPr/>
                    <a:lstStyle/>
                    <a:p>
                      <a:r>
                        <a:rPr lang="en-US" dirty="0" smtClean="0"/>
                        <a:t>Under 200% FPL**</a:t>
                      </a:r>
                      <a:endParaRPr lang="en-US" dirty="0"/>
                    </a:p>
                  </a:txBody>
                  <a:tcPr anchor="ctr"/>
                </a:tc>
                <a:tc>
                  <a:txBody>
                    <a:bodyPr/>
                    <a:lstStyle/>
                    <a:p>
                      <a:pPr marL="0" algn="l" defTabSz="914400" rtl="0" eaLnBrk="1" fontAlgn="b" latinLnBrk="0" hangingPunct="1"/>
                      <a:r>
                        <a:rPr lang="en-US" sz="1800" kern="1200" dirty="0">
                          <a:solidFill>
                            <a:schemeClr val="dk1"/>
                          </a:solidFill>
                          <a:latin typeface="+mn-lt"/>
                          <a:ea typeface="+mn-ea"/>
                          <a:cs typeface="+mn-cs"/>
                        </a:rPr>
                        <a:t>62.7%</a:t>
                      </a:r>
                    </a:p>
                  </a:txBody>
                  <a:tcPr marL="9525" marR="9525" marT="9525" marB="0" anchor="ctr"/>
                </a:tc>
                <a:tc>
                  <a:txBody>
                    <a:bodyPr/>
                    <a:lstStyle/>
                    <a:p>
                      <a:pPr marL="0" algn="l" defTabSz="914400" rtl="0" eaLnBrk="1" fontAlgn="b" latinLnBrk="0" hangingPunct="1"/>
                      <a:r>
                        <a:rPr lang="en-US" sz="1800" kern="1200" dirty="0">
                          <a:solidFill>
                            <a:schemeClr val="dk1"/>
                          </a:solidFill>
                          <a:latin typeface="+mn-lt"/>
                          <a:ea typeface="+mn-ea"/>
                          <a:cs typeface="+mn-cs"/>
                        </a:rPr>
                        <a:t>12.2%</a:t>
                      </a:r>
                    </a:p>
                  </a:txBody>
                  <a:tcPr marL="9525" marR="9525" marT="9525" marB="0" anchor="ctr"/>
                </a:tc>
                <a:tc>
                  <a:txBody>
                    <a:bodyPr/>
                    <a:lstStyle/>
                    <a:p>
                      <a:pPr marL="0" algn="l" defTabSz="914400" rtl="0" eaLnBrk="1" fontAlgn="b" latinLnBrk="0" hangingPunct="1"/>
                      <a:r>
                        <a:rPr lang="en-US" sz="1800" kern="1200">
                          <a:solidFill>
                            <a:schemeClr val="dk1"/>
                          </a:solidFill>
                          <a:latin typeface="+mn-lt"/>
                          <a:ea typeface="+mn-ea"/>
                          <a:cs typeface="+mn-cs"/>
                        </a:rPr>
                        <a:t>16.6%</a:t>
                      </a:r>
                    </a:p>
                  </a:txBody>
                  <a:tcPr marL="9525" marR="9525" marT="9525" marB="0" anchor="ctr"/>
                </a:tc>
              </a:tr>
              <a:tr h="370840">
                <a:tc>
                  <a:txBody>
                    <a:bodyPr/>
                    <a:lstStyle/>
                    <a:p>
                      <a:r>
                        <a:rPr lang="en-US" dirty="0" smtClean="0"/>
                        <a:t>200-300% FPL</a:t>
                      </a:r>
                    </a:p>
                  </a:txBody>
                  <a:tcPr anchor="ctr"/>
                </a:tc>
                <a:tc>
                  <a:txBody>
                    <a:bodyPr/>
                    <a:lstStyle/>
                    <a:p>
                      <a:pPr marL="0" algn="l" defTabSz="914400" rtl="0" eaLnBrk="1" fontAlgn="b" latinLnBrk="0" hangingPunct="1"/>
                      <a:r>
                        <a:rPr lang="en-US" sz="1800" kern="1200" dirty="0">
                          <a:solidFill>
                            <a:schemeClr val="dk1"/>
                          </a:solidFill>
                          <a:latin typeface="+mn-lt"/>
                          <a:ea typeface="+mn-ea"/>
                          <a:cs typeface="+mn-cs"/>
                        </a:rPr>
                        <a:t>56.0%</a:t>
                      </a:r>
                    </a:p>
                  </a:txBody>
                  <a:tcPr marL="9525" marR="9525" marT="9525" marB="0" anchor="ctr"/>
                </a:tc>
                <a:tc>
                  <a:txBody>
                    <a:bodyPr/>
                    <a:lstStyle/>
                    <a:p>
                      <a:pPr marL="0" algn="l" defTabSz="914400" rtl="0" eaLnBrk="1" fontAlgn="b" latinLnBrk="0" hangingPunct="1"/>
                      <a:r>
                        <a:rPr lang="en-US" sz="1800" kern="1200" dirty="0">
                          <a:solidFill>
                            <a:schemeClr val="dk1"/>
                          </a:solidFill>
                          <a:latin typeface="+mn-lt"/>
                          <a:ea typeface="+mn-ea"/>
                          <a:cs typeface="+mn-cs"/>
                        </a:rPr>
                        <a:t>12.4%</a:t>
                      </a:r>
                    </a:p>
                  </a:txBody>
                  <a:tcPr marL="9525" marR="9525" marT="9525" marB="0" anchor="ctr"/>
                </a:tc>
                <a:tc>
                  <a:txBody>
                    <a:bodyPr/>
                    <a:lstStyle/>
                    <a:p>
                      <a:pPr marL="0" algn="l" defTabSz="914400" rtl="0" eaLnBrk="1" fontAlgn="b" latinLnBrk="0" hangingPunct="1"/>
                      <a:r>
                        <a:rPr lang="en-US" sz="1800" kern="1200" dirty="0">
                          <a:solidFill>
                            <a:schemeClr val="dk1"/>
                          </a:solidFill>
                          <a:latin typeface="+mn-lt"/>
                          <a:ea typeface="+mn-ea"/>
                          <a:cs typeface="+mn-cs"/>
                        </a:rPr>
                        <a:t>14.6%</a:t>
                      </a:r>
                    </a:p>
                  </a:txBody>
                  <a:tcPr marL="9525" marR="9525" marT="9525" marB="0" anchor="ctr"/>
                </a:tc>
              </a:tr>
              <a:tr h="370840">
                <a:tc>
                  <a:txBody>
                    <a:bodyPr/>
                    <a:lstStyle/>
                    <a:p>
                      <a:r>
                        <a:rPr lang="en-US" dirty="0" smtClean="0"/>
                        <a:t>300-400% FPL</a:t>
                      </a:r>
                      <a:endParaRPr lang="en-US" dirty="0"/>
                    </a:p>
                  </a:txBody>
                  <a:tcPr anchor="ctr"/>
                </a:tc>
                <a:tc>
                  <a:txBody>
                    <a:bodyPr/>
                    <a:lstStyle/>
                    <a:p>
                      <a:pPr marL="0" algn="l" defTabSz="914400" rtl="0" eaLnBrk="1" fontAlgn="b" latinLnBrk="0" hangingPunct="1"/>
                      <a:r>
                        <a:rPr lang="en-US" sz="1800" kern="1200">
                          <a:solidFill>
                            <a:schemeClr val="dk1"/>
                          </a:solidFill>
                          <a:latin typeface="+mn-lt"/>
                          <a:ea typeface="+mn-ea"/>
                          <a:cs typeface="+mn-cs"/>
                        </a:rPr>
                        <a:t>48.1%</a:t>
                      </a:r>
                    </a:p>
                  </a:txBody>
                  <a:tcPr marL="9525" marR="9525" marT="9525" marB="0" anchor="ctr"/>
                </a:tc>
                <a:tc>
                  <a:txBody>
                    <a:bodyPr/>
                    <a:lstStyle/>
                    <a:p>
                      <a:pPr marL="0" algn="l" defTabSz="914400" rtl="0" eaLnBrk="1" fontAlgn="b" latinLnBrk="0" hangingPunct="1"/>
                      <a:r>
                        <a:rPr lang="en-US" sz="1800" kern="1200" dirty="0">
                          <a:solidFill>
                            <a:schemeClr val="dk1"/>
                          </a:solidFill>
                          <a:latin typeface="+mn-lt"/>
                          <a:ea typeface="+mn-ea"/>
                          <a:cs typeface="+mn-cs"/>
                        </a:rPr>
                        <a:t>11.9%</a:t>
                      </a:r>
                    </a:p>
                  </a:txBody>
                  <a:tcPr marL="9525" marR="9525" marT="9525" marB="0" anchor="ctr"/>
                </a:tc>
                <a:tc>
                  <a:txBody>
                    <a:bodyPr/>
                    <a:lstStyle/>
                    <a:p>
                      <a:pPr marL="0" algn="l" defTabSz="914400" rtl="0" eaLnBrk="1" fontAlgn="b" latinLnBrk="0" hangingPunct="1"/>
                      <a:r>
                        <a:rPr lang="en-US" sz="1800" kern="1200" dirty="0">
                          <a:solidFill>
                            <a:schemeClr val="dk1"/>
                          </a:solidFill>
                          <a:latin typeface="+mn-lt"/>
                          <a:ea typeface="+mn-ea"/>
                          <a:cs typeface="+mn-cs"/>
                        </a:rPr>
                        <a:t>9.3%</a:t>
                      </a:r>
                    </a:p>
                  </a:txBody>
                  <a:tcPr marL="9525" marR="9525" marT="9525" marB="0" anchor="ctr"/>
                </a:tc>
              </a:tr>
              <a:tr h="370840">
                <a:tc>
                  <a:txBody>
                    <a:bodyPr/>
                    <a:lstStyle/>
                    <a:p>
                      <a:pPr marL="0" algn="l" defTabSz="914400" rtl="0" eaLnBrk="1" fontAlgn="b" latinLnBrk="0" hangingPunct="1"/>
                      <a:r>
                        <a:rPr lang="en-US" sz="1800" b="1" kern="1200" dirty="0" smtClean="0">
                          <a:solidFill>
                            <a:srgbClr val="FF0000"/>
                          </a:solidFill>
                          <a:latin typeface="+mn-lt"/>
                          <a:ea typeface="+mn-ea"/>
                          <a:cs typeface="+mn-cs"/>
                        </a:rPr>
                        <a:t>400-500% FPL</a:t>
                      </a:r>
                      <a:endParaRPr lang="en-US" sz="1800" b="1" kern="1200" dirty="0">
                        <a:solidFill>
                          <a:srgbClr val="FF0000"/>
                        </a:solidFill>
                        <a:latin typeface="+mn-lt"/>
                        <a:ea typeface="+mn-ea"/>
                        <a:cs typeface="+mn-cs"/>
                      </a:endParaRPr>
                    </a:p>
                  </a:txBody>
                  <a:tcPr anchor="ctr"/>
                </a:tc>
                <a:tc>
                  <a:txBody>
                    <a:bodyPr/>
                    <a:lstStyle/>
                    <a:p>
                      <a:pPr marL="0" algn="l" defTabSz="914400" rtl="0" eaLnBrk="1" fontAlgn="b" latinLnBrk="0" hangingPunct="1"/>
                      <a:r>
                        <a:rPr lang="en-US" sz="1800" b="1" kern="1200" dirty="0">
                          <a:solidFill>
                            <a:srgbClr val="FF0000"/>
                          </a:solidFill>
                          <a:latin typeface="+mn-lt"/>
                          <a:ea typeface="+mn-ea"/>
                          <a:cs typeface="+mn-cs"/>
                        </a:rPr>
                        <a:t>40.1%</a:t>
                      </a:r>
                    </a:p>
                  </a:txBody>
                  <a:tcPr marL="9525" marR="9525" marT="9525" marB="0" anchor="ctr"/>
                </a:tc>
                <a:tc>
                  <a:txBody>
                    <a:bodyPr/>
                    <a:lstStyle/>
                    <a:p>
                      <a:pPr marL="0" algn="l" defTabSz="914400" rtl="0" eaLnBrk="1" fontAlgn="b" latinLnBrk="0" hangingPunct="1"/>
                      <a:r>
                        <a:rPr lang="en-US" sz="1800" b="1" kern="1200" dirty="0">
                          <a:solidFill>
                            <a:srgbClr val="FF0000"/>
                          </a:solidFill>
                          <a:latin typeface="+mn-lt"/>
                          <a:ea typeface="+mn-ea"/>
                          <a:cs typeface="+mn-cs"/>
                        </a:rPr>
                        <a:t>15.5%</a:t>
                      </a:r>
                    </a:p>
                  </a:txBody>
                  <a:tcPr marL="9525" marR="9525" marT="9525" marB="0" anchor="ctr"/>
                </a:tc>
                <a:tc>
                  <a:txBody>
                    <a:bodyPr/>
                    <a:lstStyle/>
                    <a:p>
                      <a:pPr marL="0" algn="l" defTabSz="914400" rtl="0" eaLnBrk="1" fontAlgn="b" latinLnBrk="0" hangingPunct="1"/>
                      <a:r>
                        <a:rPr lang="en-US" sz="1800" b="1" kern="1200" dirty="0">
                          <a:solidFill>
                            <a:srgbClr val="FF0000"/>
                          </a:solidFill>
                          <a:latin typeface="+mn-lt"/>
                          <a:ea typeface="+mn-ea"/>
                          <a:cs typeface="+mn-cs"/>
                        </a:rPr>
                        <a:t>12.2%</a:t>
                      </a:r>
                    </a:p>
                  </a:txBody>
                  <a:tcPr marL="9525" marR="9525" marT="9525" marB="0" anchor="ctr"/>
                </a:tc>
              </a:tr>
            </a:tbl>
          </a:graphicData>
        </a:graphic>
      </p:graphicFrame>
      <p:sp>
        <p:nvSpPr>
          <p:cNvPr id="3" name="Slide Number Placeholder 2"/>
          <p:cNvSpPr>
            <a:spLocks noGrp="1"/>
          </p:cNvSpPr>
          <p:nvPr>
            <p:ph type="sldNum" sz="quarter" idx="12"/>
          </p:nvPr>
        </p:nvSpPr>
        <p:spPr/>
        <p:txBody>
          <a:bodyPr/>
          <a:lstStyle/>
          <a:p>
            <a:fld id="{AE919B77-9796-D34E-8D5A-4054B4AFF4B6}" type="slidenum">
              <a:rPr lang="en-US" smtClean="0"/>
              <a:pPr/>
              <a:t>13</a:t>
            </a:fld>
            <a:endParaRPr lang="en-US"/>
          </a:p>
        </p:txBody>
      </p:sp>
      <p:sp>
        <p:nvSpPr>
          <p:cNvPr id="4" name="Text Placeholder 3"/>
          <p:cNvSpPr>
            <a:spLocks noGrp="1"/>
          </p:cNvSpPr>
          <p:nvPr>
            <p:ph type="body" sz="quarter" idx="15"/>
          </p:nvPr>
        </p:nvSpPr>
        <p:spPr/>
        <p:txBody>
          <a:bodyPr>
            <a:normAutofit lnSpcReduction="10000"/>
          </a:bodyPr>
          <a:lstStyle/>
          <a:p>
            <a:r>
              <a:rPr lang="en-US" dirty="0" smtClean="0"/>
              <a:t>People slightly above 400% FPL are among those with affordability challenges</a:t>
            </a:r>
            <a:endParaRPr lang="en-US" dirty="0"/>
          </a:p>
        </p:txBody>
      </p:sp>
      <p:sp>
        <p:nvSpPr>
          <p:cNvPr id="6" name="TextBox 5"/>
          <p:cNvSpPr txBox="1"/>
          <p:nvPr/>
        </p:nvSpPr>
        <p:spPr>
          <a:xfrm>
            <a:off x="262252" y="4755912"/>
            <a:ext cx="8387683" cy="1600438"/>
          </a:xfrm>
          <a:prstGeom prst="rect">
            <a:avLst/>
          </a:prstGeom>
          <a:noFill/>
        </p:spPr>
        <p:txBody>
          <a:bodyPr wrap="square" rtlCol="0">
            <a:spAutoFit/>
          </a:bodyPr>
          <a:lstStyle/>
          <a:p>
            <a:r>
              <a:rPr lang="en-US" sz="1400" i="1" dirty="0" smtClean="0"/>
              <a:t>Source</a:t>
            </a:r>
            <a:r>
              <a:rPr lang="en-US" sz="1400" dirty="0" smtClean="0"/>
              <a:t>: Families USA analysis of 2017 American Community Survey (ACS) data is the source for column 1. Families USA analysis of 2016 National Health Interview Survey (NHIS) data is the source for columns 2 and 3. All results are for adults ages 19-64. FPL is federal poverty level. </a:t>
            </a:r>
          </a:p>
          <a:p>
            <a:r>
              <a:rPr lang="en-US" sz="1400" i="1" dirty="0" smtClean="0"/>
              <a:t>*</a:t>
            </a:r>
            <a:r>
              <a:rPr lang="en-US" sz="1400" dirty="0" smtClean="0"/>
              <a:t>Potentially eligible adults have incomes above 138% of FPL and are either uninsured or enrolled in individual-market plans.  Data did not let us identify people &lt;400% FPL who are ineligible for PTCs because of employer coverage offers or immigration status. </a:t>
            </a:r>
          </a:p>
          <a:p>
            <a:r>
              <a:rPr lang="en-US" sz="1400" dirty="0" smtClean="0"/>
              <a:t>**The lower income bound for column 1 is 139% FPL. For columns 2 and 3, it is 125%. </a:t>
            </a:r>
            <a:endParaRPr lang="en-US" sz="1400" dirty="0"/>
          </a:p>
        </p:txBody>
      </p:sp>
    </p:spTree>
    <p:extLst>
      <p:ext uri="{BB962C8B-B14F-4D97-AF65-F5344CB8AC3E}">
        <p14:creationId xmlns:p14="http://schemas.microsoft.com/office/powerpoint/2010/main" val="193707289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half" idx="2"/>
            <p:extLst>
              <p:ext uri="{D42A27DB-BD31-4B8C-83A1-F6EECF244321}">
                <p14:modId xmlns:p14="http://schemas.microsoft.com/office/powerpoint/2010/main" val="1123386534"/>
              </p:ext>
            </p:extLst>
          </p:nvPr>
        </p:nvGraphicFramePr>
        <p:xfrm>
          <a:off x="618950" y="918966"/>
          <a:ext cx="8164513" cy="4843463"/>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AE919B77-9796-D34E-8D5A-4054B4AFF4B6}" type="slidenum">
              <a:rPr lang="en-US" smtClean="0"/>
              <a:pPr/>
              <a:t>14</a:t>
            </a:fld>
            <a:endParaRPr lang="en-US"/>
          </a:p>
        </p:txBody>
      </p:sp>
      <p:sp>
        <p:nvSpPr>
          <p:cNvPr id="4" name="Text Placeholder 3"/>
          <p:cNvSpPr>
            <a:spLocks noGrp="1"/>
          </p:cNvSpPr>
          <p:nvPr>
            <p:ph type="body" sz="quarter" idx="15"/>
          </p:nvPr>
        </p:nvSpPr>
        <p:spPr/>
        <p:txBody>
          <a:bodyPr>
            <a:normAutofit lnSpcReduction="10000"/>
          </a:bodyPr>
          <a:lstStyle/>
          <a:p>
            <a:r>
              <a:rPr lang="en-US" dirty="0" smtClean="0"/>
              <a:t>Most of those benefiting from reinsurance have incomes &gt; 500% FPL</a:t>
            </a:r>
            <a:endParaRPr lang="en-US" dirty="0"/>
          </a:p>
        </p:txBody>
      </p:sp>
      <p:sp>
        <p:nvSpPr>
          <p:cNvPr id="9" name="TextBox 8"/>
          <p:cNvSpPr txBox="1"/>
          <p:nvPr/>
        </p:nvSpPr>
        <p:spPr>
          <a:xfrm>
            <a:off x="239124" y="5762429"/>
            <a:ext cx="8022079" cy="738664"/>
          </a:xfrm>
          <a:prstGeom prst="rect">
            <a:avLst/>
          </a:prstGeom>
          <a:noFill/>
        </p:spPr>
        <p:txBody>
          <a:bodyPr wrap="square" rtlCol="0">
            <a:spAutoFit/>
          </a:bodyPr>
          <a:lstStyle/>
          <a:p>
            <a:r>
              <a:rPr lang="en-US" sz="1400" i="1" dirty="0" smtClean="0"/>
              <a:t>Source</a:t>
            </a:r>
            <a:r>
              <a:rPr lang="en-US" sz="1400" dirty="0" smtClean="0"/>
              <a:t>: Families USA analysis of 2017 ACS data for adults age 19-64. </a:t>
            </a:r>
            <a:r>
              <a:rPr lang="en-US" sz="1400" i="1" dirty="0" smtClean="0"/>
              <a:t>Note</a:t>
            </a:r>
            <a:r>
              <a:rPr lang="en-US" sz="1400" dirty="0" smtClean="0"/>
              <a:t>: Data did not let us identify purchasers of individual coverage &lt;400% FPL who are ineligible for PTCs because of employer coverage offers or immigration status. </a:t>
            </a:r>
            <a:endParaRPr lang="en-US" sz="1400" dirty="0"/>
          </a:p>
        </p:txBody>
      </p:sp>
      <p:sp>
        <p:nvSpPr>
          <p:cNvPr id="2" name="TextBox 1"/>
          <p:cNvSpPr txBox="1"/>
          <p:nvPr/>
        </p:nvSpPr>
        <p:spPr>
          <a:xfrm>
            <a:off x="485422" y="2002305"/>
            <a:ext cx="2759570" cy="2031325"/>
          </a:xfrm>
          <a:prstGeom prst="rect">
            <a:avLst/>
          </a:prstGeom>
          <a:noFill/>
          <a:ln w="25400">
            <a:solidFill>
              <a:schemeClr val="accent2"/>
            </a:solidFill>
          </a:ln>
        </p:spPr>
        <p:txBody>
          <a:bodyPr wrap="square" rtlCol="0">
            <a:spAutoFit/>
          </a:bodyPr>
          <a:lstStyle/>
          <a:p>
            <a:pPr marL="285750" indent="-285750">
              <a:buFont typeface="Arial" panose="020B0604020202020204" pitchFamily="34" charset="0"/>
              <a:buChar char="•"/>
            </a:pPr>
            <a:r>
              <a:rPr lang="en-US" b="1" dirty="0" smtClean="0">
                <a:solidFill>
                  <a:schemeClr val="accent2">
                    <a:lumMod val="50000"/>
                  </a:schemeClr>
                </a:solidFill>
              </a:rPr>
              <a:t>74% of enrollees with incomes too high for PTCs are over 500% FPL</a:t>
            </a:r>
          </a:p>
          <a:p>
            <a:pPr marL="285750" indent="-285750">
              <a:buFont typeface="Arial" panose="020B0604020202020204" pitchFamily="34" charset="0"/>
              <a:buChar char="•"/>
            </a:pPr>
            <a:r>
              <a:rPr lang="en-US" b="1" dirty="0" smtClean="0">
                <a:solidFill>
                  <a:schemeClr val="accent2">
                    <a:lumMod val="50000"/>
                  </a:schemeClr>
                </a:solidFill>
              </a:rPr>
              <a:t>Average income $198,000</a:t>
            </a:r>
          </a:p>
          <a:p>
            <a:pPr marL="285750" indent="-285750">
              <a:buFont typeface="Arial" panose="020B0604020202020204" pitchFamily="34" charset="0"/>
              <a:buChar char="•"/>
            </a:pPr>
            <a:r>
              <a:rPr lang="en-US" b="1" dirty="0" smtClean="0">
                <a:solidFill>
                  <a:schemeClr val="accent2">
                    <a:lumMod val="50000"/>
                  </a:schemeClr>
                </a:solidFill>
              </a:rPr>
              <a:t>Top 28% of U.S. income distribution</a:t>
            </a:r>
            <a:endParaRPr lang="en-US" b="1" dirty="0">
              <a:solidFill>
                <a:schemeClr val="accent2">
                  <a:lumMod val="50000"/>
                </a:schemeClr>
              </a:solidFill>
            </a:endParaRPr>
          </a:p>
        </p:txBody>
      </p:sp>
    </p:spTree>
    <p:extLst>
      <p:ext uri="{BB962C8B-B14F-4D97-AF65-F5344CB8AC3E}">
        <p14:creationId xmlns:p14="http://schemas.microsoft.com/office/powerpoint/2010/main" val="24955300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2"/>
            <p:extLst/>
          </p:nvPr>
        </p:nvGraphicFramePr>
        <p:xfrm>
          <a:off x="395780" y="914400"/>
          <a:ext cx="8387683" cy="3591560"/>
        </p:xfrm>
        <a:graphic>
          <a:graphicData uri="http://schemas.openxmlformats.org/drawingml/2006/table">
            <a:tbl>
              <a:tblPr firstRow="1" bandRow="1">
                <a:tableStyleId>{5C22544A-7EE6-4342-B048-85BDC9FD1C3A}</a:tableStyleId>
              </a:tblPr>
              <a:tblGrid>
                <a:gridCol w="1997796"/>
                <a:gridCol w="1716611"/>
                <a:gridCol w="2237968"/>
                <a:gridCol w="2435308"/>
              </a:tblGrid>
              <a:tr h="370840">
                <a:tc>
                  <a:txBody>
                    <a:bodyPr/>
                    <a:lstStyle/>
                    <a:p>
                      <a:endParaRPr lang="en-US" dirty="0"/>
                    </a:p>
                  </a:txBody>
                  <a:tcPr/>
                </a:tc>
                <a:tc>
                  <a:txBody>
                    <a:bodyPr/>
                    <a:lstStyle/>
                    <a:p>
                      <a:r>
                        <a:rPr lang="en-US" dirty="0" smtClean="0"/>
                        <a:t>1. The</a:t>
                      </a:r>
                      <a:r>
                        <a:rPr lang="en-US" baseline="0" dirty="0" smtClean="0"/>
                        <a:t> % of potentially eligible adults not buying individual coverage*</a:t>
                      </a:r>
                      <a:endParaRPr lang="en-US" dirty="0"/>
                    </a:p>
                  </a:txBody>
                  <a:tcPr/>
                </a:tc>
                <a:tc>
                  <a:txBody>
                    <a:bodyPr/>
                    <a:lstStyle/>
                    <a:p>
                      <a:r>
                        <a:rPr lang="en-US" dirty="0" smtClean="0"/>
                        <a:t>2. The % of individually</a:t>
                      </a:r>
                      <a:r>
                        <a:rPr lang="en-US" baseline="0" dirty="0" smtClean="0"/>
                        <a:t> insured adults who delayed medical care because of cost during the past 12 months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3. The % of individually</a:t>
                      </a:r>
                      <a:r>
                        <a:rPr lang="en-US" baseline="0" dirty="0" smtClean="0"/>
                        <a:t> insured adults who delayed filling prescriptions because of cost during the past 12 months</a:t>
                      </a:r>
                      <a:endParaRPr lang="en-US" dirty="0"/>
                    </a:p>
                  </a:txBody>
                  <a:tcPr/>
                </a:tc>
              </a:tr>
              <a:tr h="370840">
                <a:tc>
                  <a:txBody>
                    <a:bodyPr/>
                    <a:lstStyle/>
                    <a:p>
                      <a:r>
                        <a:rPr lang="en-US" dirty="0" smtClean="0"/>
                        <a:t>Under 200% FPL**</a:t>
                      </a:r>
                      <a:endParaRPr lang="en-US" dirty="0"/>
                    </a:p>
                  </a:txBody>
                  <a:tcPr anchor="ctr"/>
                </a:tc>
                <a:tc>
                  <a:txBody>
                    <a:bodyPr/>
                    <a:lstStyle/>
                    <a:p>
                      <a:pPr marL="0" algn="l" defTabSz="914400" rtl="0" eaLnBrk="1" fontAlgn="b" latinLnBrk="0" hangingPunct="1"/>
                      <a:r>
                        <a:rPr lang="en-US" sz="1800" kern="1200" dirty="0">
                          <a:solidFill>
                            <a:schemeClr val="dk1"/>
                          </a:solidFill>
                          <a:latin typeface="+mn-lt"/>
                          <a:ea typeface="+mn-ea"/>
                          <a:cs typeface="+mn-cs"/>
                        </a:rPr>
                        <a:t>62.7%</a:t>
                      </a:r>
                    </a:p>
                  </a:txBody>
                  <a:tcPr marL="9525" marR="9525" marT="9525" marB="0" anchor="ctr"/>
                </a:tc>
                <a:tc>
                  <a:txBody>
                    <a:bodyPr/>
                    <a:lstStyle/>
                    <a:p>
                      <a:pPr marL="0" algn="l" defTabSz="914400" rtl="0" eaLnBrk="1" fontAlgn="b" latinLnBrk="0" hangingPunct="1"/>
                      <a:r>
                        <a:rPr lang="en-US" sz="1800" kern="1200" dirty="0">
                          <a:solidFill>
                            <a:schemeClr val="dk1"/>
                          </a:solidFill>
                          <a:latin typeface="+mn-lt"/>
                          <a:ea typeface="+mn-ea"/>
                          <a:cs typeface="+mn-cs"/>
                        </a:rPr>
                        <a:t>12.2%</a:t>
                      </a:r>
                    </a:p>
                  </a:txBody>
                  <a:tcPr marL="9525" marR="9525" marT="9525" marB="0" anchor="ctr"/>
                </a:tc>
                <a:tc>
                  <a:txBody>
                    <a:bodyPr/>
                    <a:lstStyle/>
                    <a:p>
                      <a:pPr marL="0" algn="l" defTabSz="914400" rtl="0" eaLnBrk="1" fontAlgn="b" latinLnBrk="0" hangingPunct="1"/>
                      <a:r>
                        <a:rPr lang="en-US" sz="1800" kern="1200">
                          <a:solidFill>
                            <a:schemeClr val="dk1"/>
                          </a:solidFill>
                          <a:latin typeface="+mn-lt"/>
                          <a:ea typeface="+mn-ea"/>
                          <a:cs typeface="+mn-cs"/>
                        </a:rPr>
                        <a:t>16.6%</a:t>
                      </a:r>
                    </a:p>
                  </a:txBody>
                  <a:tcPr marL="9525" marR="9525" marT="9525" marB="0" anchor="ctr"/>
                </a:tc>
              </a:tr>
              <a:tr h="370840">
                <a:tc>
                  <a:txBody>
                    <a:bodyPr/>
                    <a:lstStyle/>
                    <a:p>
                      <a:r>
                        <a:rPr lang="en-US" dirty="0" smtClean="0"/>
                        <a:t>200-300% FPL</a:t>
                      </a:r>
                    </a:p>
                  </a:txBody>
                  <a:tcPr anchor="ctr"/>
                </a:tc>
                <a:tc>
                  <a:txBody>
                    <a:bodyPr/>
                    <a:lstStyle/>
                    <a:p>
                      <a:pPr marL="0" algn="l" defTabSz="914400" rtl="0" eaLnBrk="1" fontAlgn="b" latinLnBrk="0" hangingPunct="1"/>
                      <a:r>
                        <a:rPr lang="en-US" sz="1800" kern="1200" dirty="0">
                          <a:solidFill>
                            <a:schemeClr val="dk1"/>
                          </a:solidFill>
                          <a:latin typeface="+mn-lt"/>
                          <a:ea typeface="+mn-ea"/>
                          <a:cs typeface="+mn-cs"/>
                        </a:rPr>
                        <a:t>56.0%</a:t>
                      </a:r>
                    </a:p>
                  </a:txBody>
                  <a:tcPr marL="9525" marR="9525" marT="9525" marB="0" anchor="ctr"/>
                </a:tc>
                <a:tc>
                  <a:txBody>
                    <a:bodyPr/>
                    <a:lstStyle/>
                    <a:p>
                      <a:pPr marL="0" algn="l" defTabSz="914400" rtl="0" eaLnBrk="1" fontAlgn="b" latinLnBrk="0" hangingPunct="1"/>
                      <a:r>
                        <a:rPr lang="en-US" sz="1800" kern="1200" dirty="0">
                          <a:solidFill>
                            <a:schemeClr val="dk1"/>
                          </a:solidFill>
                          <a:latin typeface="+mn-lt"/>
                          <a:ea typeface="+mn-ea"/>
                          <a:cs typeface="+mn-cs"/>
                        </a:rPr>
                        <a:t>12.4%</a:t>
                      </a:r>
                    </a:p>
                  </a:txBody>
                  <a:tcPr marL="9525" marR="9525" marT="9525" marB="0" anchor="ctr"/>
                </a:tc>
                <a:tc>
                  <a:txBody>
                    <a:bodyPr/>
                    <a:lstStyle/>
                    <a:p>
                      <a:pPr marL="0" algn="l" defTabSz="914400" rtl="0" eaLnBrk="1" fontAlgn="b" latinLnBrk="0" hangingPunct="1"/>
                      <a:r>
                        <a:rPr lang="en-US" sz="1800" kern="1200" dirty="0">
                          <a:solidFill>
                            <a:schemeClr val="dk1"/>
                          </a:solidFill>
                          <a:latin typeface="+mn-lt"/>
                          <a:ea typeface="+mn-ea"/>
                          <a:cs typeface="+mn-cs"/>
                        </a:rPr>
                        <a:t>14.6%</a:t>
                      </a:r>
                    </a:p>
                  </a:txBody>
                  <a:tcPr marL="9525" marR="9525" marT="9525" marB="0" anchor="ctr"/>
                </a:tc>
              </a:tr>
              <a:tr h="370840">
                <a:tc>
                  <a:txBody>
                    <a:bodyPr/>
                    <a:lstStyle/>
                    <a:p>
                      <a:r>
                        <a:rPr lang="en-US" dirty="0" smtClean="0"/>
                        <a:t>300-400% FPL</a:t>
                      </a:r>
                      <a:endParaRPr lang="en-US" dirty="0"/>
                    </a:p>
                  </a:txBody>
                  <a:tcPr anchor="ctr"/>
                </a:tc>
                <a:tc>
                  <a:txBody>
                    <a:bodyPr/>
                    <a:lstStyle/>
                    <a:p>
                      <a:pPr marL="0" algn="l" defTabSz="914400" rtl="0" eaLnBrk="1" fontAlgn="b" latinLnBrk="0" hangingPunct="1"/>
                      <a:r>
                        <a:rPr lang="en-US" sz="1800" kern="1200" dirty="0">
                          <a:solidFill>
                            <a:schemeClr val="dk1"/>
                          </a:solidFill>
                          <a:latin typeface="+mn-lt"/>
                          <a:ea typeface="+mn-ea"/>
                          <a:cs typeface="+mn-cs"/>
                        </a:rPr>
                        <a:t>48.1%</a:t>
                      </a:r>
                    </a:p>
                  </a:txBody>
                  <a:tcPr marL="9525" marR="9525" marT="9525" marB="0" anchor="ctr"/>
                </a:tc>
                <a:tc>
                  <a:txBody>
                    <a:bodyPr/>
                    <a:lstStyle/>
                    <a:p>
                      <a:pPr marL="0" algn="l" defTabSz="914400" rtl="0" eaLnBrk="1" fontAlgn="b" latinLnBrk="0" hangingPunct="1"/>
                      <a:r>
                        <a:rPr lang="en-US" sz="1800" kern="1200" dirty="0">
                          <a:solidFill>
                            <a:schemeClr val="dk1"/>
                          </a:solidFill>
                          <a:latin typeface="+mn-lt"/>
                          <a:ea typeface="+mn-ea"/>
                          <a:cs typeface="+mn-cs"/>
                        </a:rPr>
                        <a:t>11.9%</a:t>
                      </a:r>
                    </a:p>
                  </a:txBody>
                  <a:tcPr marL="9525" marR="9525" marT="9525" marB="0" anchor="ctr"/>
                </a:tc>
                <a:tc>
                  <a:txBody>
                    <a:bodyPr/>
                    <a:lstStyle/>
                    <a:p>
                      <a:pPr marL="0" algn="l" defTabSz="914400" rtl="0" eaLnBrk="1" fontAlgn="b" latinLnBrk="0" hangingPunct="1"/>
                      <a:r>
                        <a:rPr lang="en-US" sz="1800" kern="1200" dirty="0">
                          <a:solidFill>
                            <a:schemeClr val="dk1"/>
                          </a:solidFill>
                          <a:latin typeface="+mn-lt"/>
                          <a:ea typeface="+mn-ea"/>
                          <a:cs typeface="+mn-cs"/>
                        </a:rPr>
                        <a:t>9.3%</a:t>
                      </a:r>
                    </a:p>
                  </a:txBody>
                  <a:tcPr marL="9525" marR="9525" marT="9525" marB="0" anchor="ctr"/>
                </a:tc>
              </a:tr>
              <a:tr h="370840">
                <a:tc>
                  <a:txBody>
                    <a:bodyPr/>
                    <a:lstStyle/>
                    <a:p>
                      <a:r>
                        <a:rPr lang="en-US" dirty="0" smtClean="0"/>
                        <a:t>400-500%</a:t>
                      </a:r>
                      <a:r>
                        <a:rPr lang="en-US" baseline="0" dirty="0" smtClean="0"/>
                        <a:t> FPL</a:t>
                      </a:r>
                      <a:endParaRPr lang="en-US" dirty="0"/>
                    </a:p>
                  </a:txBody>
                  <a:tcPr anchor="ctr"/>
                </a:tc>
                <a:tc>
                  <a:txBody>
                    <a:bodyPr/>
                    <a:lstStyle/>
                    <a:p>
                      <a:pPr marL="0" algn="l" defTabSz="914400" rtl="0" eaLnBrk="1" fontAlgn="b" latinLnBrk="0" hangingPunct="1"/>
                      <a:r>
                        <a:rPr lang="en-US" sz="1800" kern="1200" dirty="0">
                          <a:solidFill>
                            <a:schemeClr val="dk1"/>
                          </a:solidFill>
                          <a:latin typeface="+mn-lt"/>
                          <a:ea typeface="+mn-ea"/>
                          <a:cs typeface="+mn-cs"/>
                        </a:rPr>
                        <a:t>40.1%</a:t>
                      </a:r>
                    </a:p>
                  </a:txBody>
                  <a:tcPr marL="9525" marR="9525" marT="9525" marB="0" anchor="ctr"/>
                </a:tc>
                <a:tc>
                  <a:txBody>
                    <a:bodyPr/>
                    <a:lstStyle/>
                    <a:p>
                      <a:pPr marL="0" algn="l" defTabSz="914400" rtl="0" eaLnBrk="1" fontAlgn="b" latinLnBrk="0" hangingPunct="1"/>
                      <a:r>
                        <a:rPr lang="en-US" sz="1800" kern="1200" dirty="0">
                          <a:solidFill>
                            <a:schemeClr val="dk1"/>
                          </a:solidFill>
                          <a:latin typeface="+mn-lt"/>
                          <a:ea typeface="+mn-ea"/>
                          <a:cs typeface="+mn-cs"/>
                        </a:rPr>
                        <a:t>15.5%</a:t>
                      </a:r>
                    </a:p>
                  </a:txBody>
                  <a:tcPr marL="9525" marR="9525" marT="9525" marB="0" anchor="ctr"/>
                </a:tc>
                <a:tc>
                  <a:txBody>
                    <a:bodyPr/>
                    <a:lstStyle/>
                    <a:p>
                      <a:pPr marL="0" algn="l" defTabSz="914400" rtl="0" eaLnBrk="1" fontAlgn="b" latinLnBrk="0" hangingPunct="1"/>
                      <a:r>
                        <a:rPr lang="en-US" sz="1800" kern="1200" dirty="0">
                          <a:solidFill>
                            <a:schemeClr val="dk1"/>
                          </a:solidFill>
                          <a:latin typeface="+mn-lt"/>
                          <a:ea typeface="+mn-ea"/>
                          <a:cs typeface="+mn-cs"/>
                        </a:rPr>
                        <a:t>12.2%</a:t>
                      </a:r>
                    </a:p>
                  </a:txBody>
                  <a:tcPr marL="9525" marR="9525" marT="9525" marB="0" anchor="ctr"/>
                </a:tc>
              </a:tr>
              <a:tr h="370840">
                <a:tc>
                  <a:txBody>
                    <a:bodyPr/>
                    <a:lstStyle/>
                    <a:p>
                      <a:r>
                        <a:rPr lang="en-US" b="1" dirty="0" smtClean="0">
                          <a:solidFill>
                            <a:srgbClr val="FF0000"/>
                          </a:solidFill>
                        </a:rPr>
                        <a:t>Over 500% FPL</a:t>
                      </a:r>
                      <a:endParaRPr lang="en-US" b="1" dirty="0">
                        <a:solidFill>
                          <a:srgbClr val="FF0000"/>
                        </a:solidFill>
                      </a:endParaRPr>
                    </a:p>
                  </a:txBody>
                  <a:tcPr anchor="ctr"/>
                </a:tc>
                <a:tc>
                  <a:txBody>
                    <a:bodyPr/>
                    <a:lstStyle/>
                    <a:p>
                      <a:pPr marL="0" algn="l" defTabSz="914400" rtl="0" eaLnBrk="1" fontAlgn="b" latinLnBrk="0" hangingPunct="1"/>
                      <a:r>
                        <a:rPr lang="en-US" sz="1800" b="1" kern="1200" dirty="0">
                          <a:solidFill>
                            <a:srgbClr val="FF0000"/>
                          </a:solidFill>
                          <a:latin typeface="+mn-lt"/>
                          <a:ea typeface="+mn-ea"/>
                          <a:cs typeface="+mn-cs"/>
                        </a:rPr>
                        <a:t>25.1%</a:t>
                      </a:r>
                    </a:p>
                  </a:txBody>
                  <a:tcPr marL="9525" marR="9525" marT="9525" marB="0" anchor="ctr"/>
                </a:tc>
                <a:tc>
                  <a:txBody>
                    <a:bodyPr/>
                    <a:lstStyle/>
                    <a:p>
                      <a:pPr marL="0" algn="l" defTabSz="914400" rtl="0" eaLnBrk="1" fontAlgn="b" latinLnBrk="0" hangingPunct="1"/>
                      <a:r>
                        <a:rPr lang="en-US" sz="1800" b="1" kern="1200" dirty="0">
                          <a:solidFill>
                            <a:srgbClr val="FF0000"/>
                          </a:solidFill>
                          <a:latin typeface="+mn-lt"/>
                          <a:ea typeface="+mn-ea"/>
                          <a:cs typeface="+mn-cs"/>
                        </a:rPr>
                        <a:t>7.9%</a:t>
                      </a:r>
                    </a:p>
                  </a:txBody>
                  <a:tcPr marL="9525" marR="9525" marT="9525" marB="0" anchor="ctr"/>
                </a:tc>
                <a:tc>
                  <a:txBody>
                    <a:bodyPr/>
                    <a:lstStyle/>
                    <a:p>
                      <a:pPr marL="0" algn="l" defTabSz="914400" rtl="0" eaLnBrk="1" fontAlgn="b" latinLnBrk="0" hangingPunct="1"/>
                      <a:r>
                        <a:rPr lang="en-US" sz="1800" b="1" kern="1200" dirty="0">
                          <a:solidFill>
                            <a:srgbClr val="FF0000"/>
                          </a:solidFill>
                          <a:latin typeface="+mn-lt"/>
                          <a:ea typeface="+mn-ea"/>
                          <a:cs typeface="+mn-cs"/>
                        </a:rPr>
                        <a:t>5.6%</a:t>
                      </a:r>
                    </a:p>
                  </a:txBody>
                  <a:tcPr marL="9525" marR="9525" marT="9525" marB="0" anchor="ctr"/>
                </a:tc>
              </a:tr>
            </a:tbl>
          </a:graphicData>
        </a:graphic>
      </p:graphicFrame>
      <p:sp>
        <p:nvSpPr>
          <p:cNvPr id="3" name="Slide Number Placeholder 2"/>
          <p:cNvSpPr>
            <a:spLocks noGrp="1"/>
          </p:cNvSpPr>
          <p:nvPr>
            <p:ph type="sldNum" sz="quarter" idx="12"/>
          </p:nvPr>
        </p:nvSpPr>
        <p:spPr/>
        <p:txBody>
          <a:bodyPr/>
          <a:lstStyle/>
          <a:p>
            <a:fld id="{AE919B77-9796-D34E-8D5A-4054B4AFF4B6}" type="slidenum">
              <a:rPr lang="en-US" smtClean="0"/>
              <a:pPr/>
              <a:t>15</a:t>
            </a:fld>
            <a:endParaRPr lang="en-US"/>
          </a:p>
        </p:txBody>
      </p:sp>
      <p:sp>
        <p:nvSpPr>
          <p:cNvPr id="4" name="Text Placeholder 3"/>
          <p:cNvSpPr>
            <a:spLocks noGrp="1"/>
          </p:cNvSpPr>
          <p:nvPr>
            <p:ph type="body" sz="quarter" idx="15"/>
          </p:nvPr>
        </p:nvSpPr>
        <p:spPr/>
        <p:txBody>
          <a:bodyPr>
            <a:normAutofit lnSpcReduction="10000"/>
          </a:bodyPr>
          <a:lstStyle/>
          <a:p>
            <a:r>
              <a:rPr lang="en-US" dirty="0" smtClean="0"/>
              <a:t>People over 500% FPL enrolled in the individual market face fewer affordability challenges than others do</a:t>
            </a:r>
            <a:endParaRPr lang="en-US" dirty="0"/>
          </a:p>
        </p:txBody>
      </p:sp>
      <p:sp>
        <p:nvSpPr>
          <p:cNvPr id="7" name="TextBox 6"/>
          <p:cNvSpPr txBox="1"/>
          <p:nvPr/>
        </p:nvSpPr>
        <p:spPr>
          <a:xfrm>
            <a:off x="262252" y="4945656"/>
            <a:ext cx="8387683" cy="1384995"/>
          </a:xfrm>
          <a:prstGeom prst="rect">
            <a:avLst/>
          </a:prstGeom>
          <a:noFill/>
        </p:spPr>
        <p:txBody>
          <a:bodyPr wrap="square" rtlCol="0">
            <a:spAutoFit/>
          </a:bodyPr>
          <a:lstStyle/>
          <a:p>
            <a:r>
              <a:rPr lang="en-US" sz="1400" i="1" dirty="0" smtClean="0"/>
              <a:t>Source</a:t>
            </a:r>
            <a:r>
              <a:rPr lang="en-US" sz="1400" dirty="0" smtClean="0"/>
              <a:t>: Families USA analysis of 2017 ACS data is the source for column 1. Families USA analysis of 2016 NHIS data is the source for columns 2 and 3. All results are for adults ages 19-64. FPL is federal poverty level. </a:t>
            </a:r>
          </a:p>
          <a:p>
            <a:r>
              <a:rPr lang="en-US" sz="1400" i="1" dirty="0" smtClean="0"/>
              <a:t>*</a:t>
            </a:r>
            <a:r>
              <a:rPr lang="en-US" sz="1400" dirty="0" smtClean="0"/>
              <a:t>Potentially eligible adults have incomes above 138% of FPL and are either uninsured or enrolled in individual-market plans.  Data did not let us identify people &lt;400% FPL who are ineligible for PTCs because of employer coverage offers or immigration status. </a:t>
            </a:r>
          </a:p>
          <a:p>
            <a:r>
              <a:rPr lang="en-US" sz="1400" dirty="0" smtClean="0"/>
              <a:t>**The lower income bound for column 1 is 139% FPL. For columns 2 and 3, it is 125%. </a:t>
            </a:r>
            <a:endParaRPr lang="en-US" sz="1400" dirty="0"/>
          </a:p>
        </p:txBody>
      </p:sp>
    </p:spTree>
    <p:extLst>
      <p:ext uri="{BB962C8B-B14F-4D97-AF65-F5344CB8AC3E}">
        <p14:creationId xmlns:p14="http://schemas.microsoft.com/office/powerpoint/2010/main" val="34111699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2"/>
            <p:extLst>
              <p:ext uri="{D42A27DB-BD31-4B8C-83A1-F6EECF244321}">
                <p14:modId xmlns:p14="http://schemas.microsoft.com/office/powerpoint/2010/main" val="2357220384"/>
              </p:ext>
            </p:extLst>
          </p:nvPr>
        </p:nvGraphicFramePr>
        <p:xfrm>
          <a:off x="485421" y="1613647"/>
          <a:ext cx="8164513" cy="3083560"/>
        </p:xfrm>
        <a:graphic>
          <a:graphicData uri="http://schemas.openxmlformats.org/drawingml/2006/table">
            <a:tbl>
              <a:tblPr firstRow="1" bandRow="1">
                <a:tableStyleId>{5C22544A-7EE6-4342-B048-85BDC9FD1C3A}</a:tableStyleId>
              </a:tblPr>
              <a:tblGrid>
                <a:gridCol w="801158"/>
                <a:gridCol w="985974"/>
                <a:gridCol w="941294"/>
                <a:gridCol w="1290918"/>
                <a:gridCol w="1317811"/>
                <a:gridCol w="1559859"/>
                <a:gridCol w="1267499"/>
              </a:tblGrid>
              <a:tr h="370840">
                <a:tc gridSpan="2">
                  <a:txBody>
                    <a:bodyPr/>
                    <a:lstStyle/>
                    <a:p>
                      <a:r>
                        <a:rPr lang="en-US" sz="1900" dirty="0" smtClean="0"/>
                        <a:t>Annual</a:t>
                      </a:r>
                      <a:r>
                        <a:rPr lang="en-US" sz="1900" baseline="0" dirty="0" smtClean="0"/>
                        <a:t> income</a:t>
                      </a:r>
                      <a:endParaRPr lang="en-US" sz="1900" dirty="0"/>
                    </a:p>
                  </a:txBody>
                  <a:tcPr/>
                </a:tc>
                <a:tc hMerge="1">
                  <a:txBody>
                    <a:bodyPr/>
                    <a:lstStyle/>
                    <a:p>
                      <a:endParaRPr lang="en-US" dirty="0"/>
                    </a:p>
                  </a:txBody>
                  <a:tcPr/>
                </a:tc>
                <a:tc gridSpan="3">
                  <a:txBody>
                    <a:bodyPr/>
                    <a:lstStyle/>
                    <a:p>
                      <a:r>
                        <a:rPr lang="en-US" sz="1900" dirty="0" smtClean="0"/>
                        <a:t>Monthly premium costs</a:t>
                      </a:r>
                      <a:endParaRPr lang="en-US" sz="1900" dirty="0"/>
                    </a:p>
                  </a:txBody>
                  <a:tcPr/>
                </a:tc>
                <a:tc hMerge="1">
                  <a:txBody>
                    <a:bodyPr/>
                    <a:lstStyle/>
                    <a:p>
                      <a:endParaRPr lang="en-US" dirty="0"/>
                    </a:p>
                  </a:txBody>
                  <a:tcPr/>
                </a:tc>
                <a:tc hMerge="1">
                  <a:txBody>
                    <a:bodyPr/>
                    <a:lstStyle/>
                    <a:p>
                      <a:endParaRPr lang="en-US" dirty="0"/>
                    </a:p>
                  </a:txBody>
                  <a:tcPr/>
                </a:tc>
                <a:tc gridSpan="2">
                  <a:txBody>
                    <a:bodyPr/>
                    <a:lstStyle/>
                    <a:p>
                      <a:r>
                        <a:rPr lang="en-US" sz="1900" dirty="0" smtClean="0"/>
                        <a:t>Monthly</a:t>
                      </a:r>
                      <a:r>
                        <a:rPr lang="en-US" sz="1900" baseline="0" dirty="0" smtClean="0"/>
                        <a:t> savings, compared to current policy</a:t>
                      </a:r>
                      <a:endParaRPr lang="en-US" sz="1900" dirty="0"/>
                    </a:p>
                  </a:txBody>
                  <a:tcPr/>
                </a:tc>
                <a:tc hMerge="1">
                  <a:txBody>
                    <a:bodyPr/>
                    <a:lstStyle/>
                    <a:p>
                      <a:endParaRPr lang="en-US" dirty="0"/>
                    </a:p>
                  </a:txBody>
                  <a:tcPr/>
                </a:tc>
              </a:tr>
              <a:tr h="370840">
                <a:tc>
                  <a:txBody>
                    <a:bodyPr/>
                    <a:lstStyle/>
                    <a:p>
                      <a:r>
                        <a:rPr lang="en-US" b="1" dirty="0" smtClean="0">
                          <a:solidFill>
                            <a:schemeClr val="bg1"/>
                          </a:solidFill>
                        </a:rPr>
                        <a:t>FPL</a:t>
                      </a:r>
                      <a:endParaRPr lang="en-US" b="1" dirty="0">
                        <a:solidFill>
                          <a:schemeClr val="bg1"/>
                        </a:solidFill>
                      </a:endParaRPr>
                    </a:p>
                  </a:txBody>
                  <a:tcPr>
                    <a:solidFill>
                      <a:schemeClr val="accent1"/>
                    </a:solidFill>
                  </a:tcPr>
                </a:tc>
                <a:tc>
                  <a:txBody>
                    <a:bodyPr/>
                    <a:lstStyle/>
                    <a:p>
                      <a:r>
                        <a:rPr lang="en-US" b="1" dirty="0" smtClean="0">
                          <a:solidFill>
                            <a:schemeClr val="bg1"/>
                          </a:solidFill>
                        </a:rPr>
                        <a:t>Dollars</a:t>
                      </a:r>
                      <a:endParaRPr lang="en-US" b="1" dirty="0">
                        <a:solidFill>
                          <a:schemeClr val="bg1"/>
                        </a:solidFill>
                      </a:endParaRPr>
                    </a:p>
                  </a:txBody>
                  <a:tcPr>
                    <a:solidFill>
                      <a:schemeClr val="accent1"/>
                    </a:solidFill>
                  </a:tcPr>
                </a:tc>
                <a:tc>
                  <a:txBody>
                    <a:bodyPr/>
                    <a:lstStyle/>
                    <a:p>
                      <a:r>
                        <a:rPr lang="en-US" b="1" dirty="0" smtClean="0">
                          <a:solidFill>
                            <a:schemeClr val="bg1"/>
                          </a:solidFill>
                        </a:rPr>
                        <a:t>Current policy</a:t>
                      </a:r>
                      <a:endParaRPr lang="en-US" b="1" dirty="0">
                        <a:solidFill>
                          <a:schemeClr val="bg1"/>
                        </a:solidFill>
                      </a:endParaRPr>
                    </a:p>
                  </a:txBody>
                  <a:tcPr>
                    <a:solidFill>
                      <a:schemeClr val="accent1"/>
                    </a:solidFill>
                  </a:tcPr>
                </a:tc>
                <a:tc>
                  <a:txBody>
                    <a:bodyPr/>
                    <a:lstStyle/>
                    <a:p>
                      <a:r>
                        <a:rPr lang="en-US" b="1" dirty="0" smtClean="0">
                          <a:solidFill>
                            <a:schemeClr val="bg1"/>
                          </a:solidFill>
                        </a:rPr>
                        <a:t>Robust</a:t>
                      </a:r>
                      <a:r>
                        <a:rPr lang="en-US" b="1" baseline="0" dirty="0" smtClean="0">
                          <a:solidFill>
                            <a:schemeClr val="bg1"/>
                          </a:solidFill>
                        </a:rPr>
                        <a:t> reinsurance</a:t>
                      </a:r>
                      <a:endParaRPr lang="en-US" b="1" dirty="0">
                        <a:solidFill>
                          <a:schemeClr val="bg1"/>
                        </a:solidFill>
                      </a:endParaRPr>
                    </a:p>
                  </a:txBody>
                  <a:tcPr>
                    <a:solidFill>
                      <a:schemeClr val="accent1"/>
                    </a:solidFill>
                  </a:tcPr>
                </a:tc>
                <a:tc>
                  <a:txBody>
                    <a:bodyPr/>
                    <a:lstStyle/>
                    <a:p>
                      <a:r>
                        <a:rPr lang="en-US" b="1" dirty="0" smtClean="0">
                          <a:solidFill>
                            <a:schemeClr val="bg1"/>
                          </a:solidFill>
                        </a:rPr>
                        <a:t>Raise income cap</a:t>
                      </a:r>
                      <a:endParaRPr lang="en-US" b="1" dirty="0">
                        <a:solidFill>
                          <a:schemeClr val="bg1"/>
                        </a:solidFill>
                      </a:endParaRPr>
                    </a:p>
                  </a:txBody>
                  <a:tcPr>
                    <a:solidFill>
                      <a:schemeClr val="accent1"/>
                    </a:solidFill>
                  </a:tcPr>
                </a:tc>
                <a:tc>
                  <a:txBody>
                    <a:bodyPr/>
                    <a:lstStyle/>
                    <a:p>
                      <a:r>
                        <a:rPr lang="en-US" b="1" dirty="0" smtClean="0">
                          <a:solidFill>
                            <a:schemeClr val="bg1"/>
                          </a:solidFill>
                        </a:rPr>
                        <a:t>Robust</a:t>
                      </a:r>
                      <a:r>
                        <a:rPr lang="en-US" b="1" baseline="0" dirty="0" smtClean="0">
                          <a:solidFill>
                            <a:schemeClr val="bg1"/>
                          </a:solidFill>
                        </a:rPr>
                        <a:t> reinsurance</a:t>
                      </a:r>
                      <a:endParaRPr lang="en-US" b="1" dirty="0">
                        <a:solidFill>
                          <a:schemeClr val="bg1"/>
                        </a:solidFill>
                      </a:endParaRPr>
                    </a:p>
                  </a:txBody>
                  <a:tcPr>
                    <a:solidFill>
                      <a:schemeClr val="accent1"/>
                    </a:solidFill>
                  </a:tcPr>
                </a:tc>
                <a:tc>
                  <a:txBody>
                    <a:bodyPr/>
                    <a:lstStyle/>
                    <a:p>
                      <a:r>
                        <a:rPr lang="en-US" b="1" dirty="0" smtClean="0">
                          <a:solidFill>
                            <a:schemeClr val="bg1"/>
                          </a:solidFill>
                        </a:rPr>
                        <a:t>Raise income cap</a:t>
                      </a:r>
                      <a:endParaRPr lang="en-US" b="1" dirty="0">
                        <a:solidFill>
                          <a:schemeClr val="bg1"/>
                        </a:solidFill>
                      </a:endParaRPr>
                    </a:p>
                  </a:txBody>
                  <a:tcPr>
                    <a:solidFill>
                      <a:schemeClr val="accent1"/>
                    </a:solidFill>
                  </a:tcPr>
                </a:tc>
              </a:tr>
              <a:tr h="370840">
                <a:tc>
                  <a:txBody>
                    <a:bodyPr/>
                    <a:lstStyle/>
                    <a:p>
                      <a:pPr marL="0" marR="0">
                        <a:spcBef>
                          <a:spcPts val="0"/>
                        </a:spcBef>
                        <a:spcAft>
                          <a:spcPts val="600"/>
                        </a:spcAft>
                      </a:pPr>
                      <a:r>
                        <a:rPr lang="en-US" sz="1800" b="1" kern="1200" dirty="0">
                          <a:solidFill>
                            <a:srgbClr val="FF0000"/>
                          </a:solidFill>
                          <a:latin typeface="+mn-lt"/>
                          <a:ea typeface="+mn-ea"/>
                          <a:cs typeface="+mn-cs"/>
                        </a:rPr>
                        <a:t>400</a:t>
                      </a:r>
                      <a:r>
                        <a:rPr lang="en-US" sz="1800" b="1" kern="1200" dirty="0" smtClean="0">
                          <a:solidFill>
                            <a:srgbClr val="FF0000"/>
                          </a:solidFill>
                          <a:latin typeface="+mn-lt"/>
                          <a:ea typeface="+mn-ea"/>
                          <a:cs typeface="+mn-cs"/>
                        </a:rPr>
                        <a:t>%</a:t>
                      </a:r>
                      <a:endParaRPr lang="en-US" sz="1800" b="1" kern="1200" dirty="0">
                        <a:solidFill>
                          <a:srgbClr val="FF0000"/>
                        </a:solidFill>
                        <a:latin typeface="+mn-lt"/>
                        <a:ea typeface="+mn-ea"/>
                        <a:cs typeface="+mn-cs"/>
                      </a:endParaRPr>
                    </a:p>
                  </a:txBody>
                  <a:tcPr marL="68580" marR="68580" marT="0" marB="0"/>
                </a:tc>
                <a:tc>
                  <a:txBody>
                    <a:bodyPr/>
                    <a:lstStyle/>
                    <a:p>
                      <a:pPr marL="0" marR="0">
                        <a:spcBef>
                          <a:spcPts val="0"/>
                        </a:spcBef>
                        <a:spcAft>
                          <a:spcPts val="600"/>
                        </a:spcAft>
                      </a:pPr>
                      <a:r>
                        <a:rPr lang="en-US" sz="1800" b="1" kern="1200" dirty="0">
                          <a:solidFill>
                            <a:srgbClr val="FF0000"/>
                          </a:solidFill>
                          <a:latin typeface="+mn-lt"/>
                          <a:ea typeface="+mn-ea"/>
                          <a:cs typeface="+mn-cs"/>
                        </a:rPr>
                        <a:t>$48,560</a:t>
                      </a:r>
                    </a:p>
                  </a:txBody>
                  <a:tcPr marL="68580" marR="68580" marT="0" marB="0"/>
                </a:tc>
                <a:tc>
                  <a:txBody>
                    <a:bodyPr/>
                    <a:lstStyle/>
                    <a:p>
                      <a:pPr marL="0" marR="0">
                        <a:spcBef>
                          <a:spcPts val="0"/>
                        </a:spcBef>
                        <a:spcAft>
                          <a:spcPts val="600"/>
                        </a:spcAft>
                      </a:pPr>
                      <a:r>
                        <a:rPr lang="en-US" sz="1800" b="1" kern="1200" dirty="0">
                          <a:solidFill>
                            <a:srgbClr val="FF0000"/>
                          </a:solidFill>
                          <a:latin typeface="+mn-lt"/>
                          <a:ea typeface="+mn-ea"/>
                          <a:cs typeface="+mn-cs"/>
                        </a:rPr>
                        <a:t>$399</a:t>
                      </a:r>
                    </a:p>
                  </a:txBody>
                  <a:tcPr marL="68580" marR="68580" marT="0" marB="0"/>
                </a:tc>
                <a:tc>
                  <a:txBody>
                    <a:bodyPr/>
                    <a:lstStyle/>
                    <a:p>
                      <a:pPr marL="0" marR="0">
                        <a:spcBef>
                          <a:spcPts val="0"/>
                        </a:spcBef>
                        <a:spcAft>
                          <a:spcPts val="600"/>
                        </a:spcAft>
                      </a:pPr>
                      <a:r>
                        <a:rPr lang="en-US" sz="1800" b="1" kern="1200" dirty="0">
                          <a:solidFill>
                            <a:srgbClr val="FF0000"/>
                          </a:solidFill>
                          <a:latin typeface="+mn-lt"/>
                          <a:ea typeface="+mn-ea"/>
                          <a:cs typeface="+mn-cs"/>
                        </a:rPr>
                        <a:t>$399</a:t>
                      </a:r>
                    </a:p>
                  </a:txBody>
                  <a:tcPr marL="68580" marR="68580" marT="0" marB="0"/>
                </a:tc>
                <a:tc>
                  <a:txBody>
                    <a:bodyPr/>
                    <a:lstStyle/>
                    <a:p>
                      <a:pPr marL="0" marR="0">
                        <a:spcBef>
                          <a:spcPts val="0"/>
                        </a:spcBef>
                        <a:spcAft>
                          <a:spcPts val="600"/>
                        </a:spcAft>
                      </a:pPr>
                      <a:r>
                        <a:rPr lang="en-US" sz="1800" b="1" kern="1200" dirty="0">
                          <a:solidFill>
                            <a:srgbClr val="FF0000"/>
                          </a:solidFill>
                          <a:latin typeface="+mn-lt"/>
                          <a:ea typeface="+mn-ea"/>
                          <a:cs typeface="+mn-cs"/>
                        </a:rPr>
                        <a:t>$399</a:t>
                      </a:r>
                    </a:p>
                  </a:txBody>
                  <a:tcPr marL="68580" marR="68580" marT="0" marB="0"/>
                </a:tc>
                <a:tc>
                  <a:txBody>
                    <a:bodyPr/>
                    <a:lstStyle/>
                    <a:p>
                      <a:pPr marL="0" marR="0">
                        <a:spcBef>
                          <a:spcPts val="0"/>
                        </a:spcBef>
                        <a:spcAft>
                          <a:spcPts val="600"/>
                        </a:spcAft>
                      </a:pPr>
                      <a:r>
                        <a:rPr lang="en-US" sz="1800" kern="1200" dirty="0">
                          <a:solidFill>
                            <a:schemeClr val="dk1"/>
                          </a:solidFill>
                          <a:latin typeface="+mn-lt"/>
                          <a:ea typeface="+mn-ea"/>
                          <a:cs typeface="+mn-cs"/>
                        </a:rPr>
                        <a:t>$0 </a:t>
                      </a:r>
                    </a:p>
                  </a:txBody>
                  <a:tcPr marL="68580" marR="68580" marT="0" marB="0"/>
                </a:tc>
                <a:tc>
                  <a:txBody>
                    <a:bodyPr/>
                    <a:lstStyle/>
                    <a:p>
                      <a:pPr marL="0" marR="0">
                        <a:spcBef>
                          <a:spcPts val="0"/>
                        </a:spcBef>
                        <a:spcAft>
                          <a:spcPts val="600"/>
                        </a:spcAft>
                      </a:pPr>
                      <a:r>
                        <a:rPr lang="en-US" sz="1800" kern="1200">
                          <a:solidFill>
                            <a:schemeClr val="dk1"/>
                          </a:solidFill>
                          <a:latin typeface="+mn-lt"/>
                          <a:ea typeface="+mn-ea"/>
                          <a:cs typeface="+mn-cs"/>
                        </a:rPr>
                        <a:t>$0 </a:t>
                      </a:r>
                    </a:p>
                  </a:txBody>
                  <a:tcPr marL="68580" marR="68580" marT="0" marB="0"/>
                </a:tc>
              </a:tr>
              <a:tr h="370840">
                <a:tc>
                  <a:txBody>
                    <a:bodyPr/>
                    <a:lstStyle/>
                    <a:p>
                      <a:pPr marL="0" marR="0">
                        <a:spcBef>
                          <a:spcPts val="0"/>
                        </a:spcBef>
                        <a:spcAft>
                          <a:spcPts val="600"/>
                        </a:spcAft>
                      </a:pPr>
                      <a:r>
                        <a:rPr lang="en-US" sz="1800" b="1" kern="1200" dirty="0">
                          <a:solidFill>
                            <a:srgbClr val="FF0000"/>
                          </a:solidFill>
                          <a:latin typeface="+mn-lt"/>
                          <a:ea typeface="+mn-ea"/>
                          <a:cs typeface="+mn-cs"/>
                        </a:rPr>
                        <a:t>425</a:t>
                      </a:r>
                      <a:r>
                        <a:rPr lang="en-US" sz="1800" b="1" kern="1200" dirty="0" smtClean="0">
                          <a:solidFill>
                            <a:srgbClr val="FF0000"/>
                          </a:solidFill>
                          <a:latin typeface="+mn-lt"/>
                          <a:ea typeface="+mn-ea"/>
                          <a:cs typeface="+mn-cs"/>
                        </a:rPr>
                        <a:t>%</a:t>
                      </a:r>
                      <a:endParaRPr lang="en-US" sz="1800" b="1" kern="1200" dirty="0">
                        <a:solidFill>
                          <a:srgbClr val="FF0000"/>
                        </a:solidFill>
                        <a:latin typeface="+mn-lt"/>
                        <a:ea typeface="+mn-ea"/>
                        <a:cs typeface="+mn-cs"/>
                      </a:endParaRPr>
                    </a:p>
                  </a:txBody>
                  <a:tcPr marL="68580" marR="68580" marT="0" marB="0"/>
                </a:tc>
                <a:tc>
                  <a:txBody>
                    <a:bodyPr/>
                    <a:lstStyle/>
                    <a:p>
                      <a:pPr marL="0" marR="0">
                        <a:spcBef>
                          <a:spcPts val="0"/>
                        </a:spcBef>
                        <a:spcAft>
                          <a:spcPts val="600"/>
                        </a:spcAft>
                      </a:pPr>
                      <a:r>
                        <a:rPr lang="en-US" sz="1800" b="1" kern="1200" dirty="0">
                          <a:solidFill>
                            <a:srgbClr val="FF0000"/>
                          </a:solidFill>
                          <a:latin typeface="+mn-lt"/>
                          <a:ea typeface="+mn-ea"/>
                          <a:cs typeface="+mn-cs"/>
                        </a:rPr>
                        <a:t>$51,595</a:t>
                      </a:r>
                    </a:p>
                  </a:txBody>
                  <a:tcPr marL="68580" marR="68580" marT="0" marB="0"/>
                </a:tc>
                <a:tc>
                  <a:txBody>
                    <a:bodyPr/>
                    <a:lstStyle/>
                    <a:p>
                      <a:pPr marL="0" marR="0">
                        <a:spcBef>
                          <a:spcPts val="0"/>
                        </a:spcBef>
                        <a:spcAft>
                          <a:spcPts val="600"/>
                        </a:spcAft>
                      </a:pPr>
                      <a:r>
                        <a:rPr lang="en-US" sz="1800" b="1" kern="1200">
                          <a:solidFill>
                            <a:srgbClr val="FF0000"/>
                          </a:solidFill>
                          <a:latin typeface="+mn-lt"/>
                          <a:ea typeface="+mn-ea"/>
                          <a:cs typeface="+mn-cs"/>
                        </a:rPr>
                        <a:t>$1,016</a:t>
                      </a:r>
                    </a:p>
                  </a:txBody>
                  <a:tcPr marL="68580" marR="68580" marT="0" marB="0"/>
                </a:tc>
                <a:tc>
                  <a:txBody>
                    <a:bodyPr/>
                    <a:lstStyle/>
                    <a:p>
                      <a:pPr marL="0" marR="0">
                        <a:spcBef>
                          <a:spcPts val="0"/>
                        </a:spcBef>
                        <a:spcAft>
                          <a:spcPts val="600"/>
                        </a:spcAft>
                      </a:pPr>
                      <a:r>
                        <a:rPr lang="en-US" sz="1800" b="1" kern="1200">
                          <a:solidFill>
                            <a:srgbClr val="FF0000"/>
                          </a:solidFill>
                          <a:latin typeface="+mn-lt"/>
                          <a:ea typeface="+mn-ea"/>
                          <a:cs typeface="+mn-cs"/>
                        </a:rPr>
                        <a:t>$813</a:t>
                      </a:r>
                    </a:p>
                  </a:txBody>
                  <a:tcPr marL="68580" marR="68580" marT="0" marB="0"/>
                </a:tc>
                <a:tc>
                  <a:txBody>
                    <a:bodyPr/>
                    <a:lstStyle/>
                    <a:p>
                      <a:pPr marL="0" marR="0">
                        <a:spcBef>
                          <a:spcPts val="0"/>
                        </a:spcBef>
                        <a:spcAft>
                          <a:spcPts val="600"/>
                        </a:spcAft>
                      </a:pPr>
                      <a:r>
                        <a:rPr lang="en-US" sz="1800" b="1" kern="1200" dirty="0">
                          <a:solidFill>
                            <a:srgbClr val="FF0000"/>
                          </a:solidFill>
                          <a:latin typeface="+mn-lt"/>
                          <a:ea typeface="+mn-ea"/>
                          <a:cs typeface="+mn-cs"/>
                        </a:rPr>
                        <a:t>$424</a:t>
                      </a:r>
                    </a:p>
                  </a:txBody>
                  <a:tcPr marL="68580" marR="68580" marT="0" marB="0"/>
                </a:tc>
                <a:tc>
                  <a:txBody>
                    <a:bodyPr/>
                    <a:lstStyle/>
                    <a:p>
                      <a:pPr marL="0" marR="0">
                        <a:spcBef>
                          <a:spcPts val="0"/>
                        </a:spcBef>
                        <a:spcAft>
                          <a:spcPts val="600"/>
                        </a:spcAft>
                      </a:pPr>
                      <a:r>
                        <a:rPr lang="en-US" sz="1800" b="1" kern="1200" dirty="0">
                          <a:solidFill>
                            <a:srgbClr val="FF0000"/>
                          </a:solidFill>
                          <a:latin typeface="+mn-lt"/>
                          <a:ea typeface="+mn-ea"/>
                          <a:cs typeface="+mn-cs"/>
                        </a:rPr>
                        <a:t>$203 </a:t>
                      </a:r>
                    </a:p>
                  </a:txBody>
                  <a:tcPr marL="68580" marR="68580" marT="0" marB="0"/>
                </a:tc>
                <a:tc>
                  <a:txBody>
                    <a:bodyPr/>
                    <a:lstStyle/>
                    <a:p>
                      <a:pPr marL="0" marR="0">
                        <a:spcBef>
                          <a:spcPts val="0"/>
                        </a:spcBef>
                        <a:spcAft>
                          <a:spcPts val="600"/>
                        </a:spcAft>
                      </a:pPr>
                      <a:r>
                        <a:rPr lang="en-US" sz="1800" b="1" kern="1200" dirty="0">
                          <a:solidFill>
                            <a:srgbClr val="FF0000"/>
                          </a:solidFill>
                          <a:latin typeface="+mn-lt"/>
                          <a:ea typeface="+mn-ea"/>
                          <a:cs typeface="+mn-cs"/>
                        </a:rPr>
                        <a:t>$592 </a:t>
                      </a:r>
                    </a:p>
                  </a:txBody>
                  <a:tcPr marL="68580" marR="68580" marT="0" marB="0"/>
                </a:tc>
              </a:tr>
              <a:tr h="370840">
                <a:tc>
                  <a:txBody>
                    <a:bodyPr/>
                    <a:lstStyle/>
                    <a:p>
                      <a:pPr marL="0" marR="0">
                        <a:spcBef>
                          <a:spcPts val="0"/>
                        </a:spcBef>
                        <a:spcAft>
                          <a:spcPts val="600"/>
                        </a:spcAft>
                      </a:pPr>
                      <a:r>
                        <a:rPr lang="en-US" sz="1800" kern="1200" dirty="0">
                          <a:solidFill>
                            <a:schemeClr val="dk1"/>
                          </a:solidFill>
                          <a:latin typeface="+mn-lt"/>
                          <a:ea typeface="+mn-ea"/>
                          <a:cs typeface="+mn-cs"/>
                        </a:rPr>
                        <a:t>450</a:t>
                      </a:r>
                      <a:r>
                        <a:rPr lang="en-US" sz="1800" kern="1200" dirty="0" smtClean="0">
                          <a:solidFill>
                            <a:schemeClr val="dk1"/>
                          </a:solidFill>
                          <a:latin typeface="+mn-lt"/>
                          <a:ea typeface="+mn-ea"/>
                          <a:cs typeface="+mn-cs"/>
                        </a:rPr>
                        <a:t>%</a:t>
                      </a:r>
                      <a:endParaRPr lang="en-US" sz="1800" kern="1200" dirty="0">
                        <a:solidFill>
                          <a:schemeClr val="dk1"/>
                        </a:solidFill>
                        <a:latin typeface="+mn-lt"/>
                        <a:ea typeface="+mn-ea"/>
                        <a:cs typeface="+mn-cs"/>
                      </a:endParaRPr>
                    </a:p>
                  </a:txBody>
                  <a:tcPr marL="68580" marR="68580" marT="0" marB="0"/>
                </a:tc>
                <a:tc>
                  <a:txBody>
                    <a:bodyPr/>
                    <a:lstStyle/>
                    <a:p>
                      <a:pPr marL="0" marR="0">
                        <a:spcBef>
                          <a:spcPts val="0"/>
                        </a:spcBef>
                        <a:spcAft>
                          <a:spcPts val="600"/>
                        </a:spcAft>
                      </a:pPr>
                      <a:r>
                        <a:rPr lang="en-US" sz="1800" kern="1200">
                          <a:solidFill>
                            <a:schemeClr val="dk1"/>
                          </a:solidFill>
                          <a:latin typeface="+mn-lt"/>
                          <a:ea typeface="+mn-ea"/>
                          <a:cs typeface="+mn-cs"/>
                        </a:rPr>
                        <a:t>$54,630</a:t>
                      </a:r>
                    </a:p>
                  </a:txBody>
                  <a:tcPr marL="68580" marR="68580" marT="0" marB="0"/>
                </a:tc>
                <a:tc>
                  <a:txBody>
                    <a:bodyPr/>
                    <a:lstStyle/>
                    <a:p>
                      <a:pPr marL="0" marR="0">
                        <a:spcBef>
                          <a:spcPts val="0"/>
                        </a:spcBef>
                        <a:spcAft>
                          <a:spcPts val="600"/>
                        </a:spcAft>
                      </a:pPr>
                      <a:r>
                        <a:rPr lang="en-US" sz="1800" kern="1200" dirty="0">
                          <a:solidFill>
                            <a:schemeClr val="dk1"/>
                          </a:solidFill>
                          <a:latin typeface="+mn-lt"/>
                          <a:ea typeface="+mn-ea"/>
                          <a:cs typeface="+mn-cs"/>
                        </a:rPr>
                        <a:t>$1,016</a:t>
                      </a:r>
                    </a:p>
                  </a:txBody>
                  <a:tcPr marL="68580" marR="68580" marT="0" marB="0"/>
                </a:tc>
                <a:tc>
                  <a:txBody>
                    <a:bodyPr/>
                    <a:lstStyle/>
                    <a:p>
                      <a:pPr marL="0" marR="0">
                        <a:spcBef>
                          <a:spcPts val="0"/>
                        </a:spcBef>
                        <a:spcAft>
                          <a:spcPts val="600"/>
                        </a:spcAft>
                      </a:pPr>
                      <a:r>
                        <a:rPr lang="en-US" sz="1800" kern="1200" dirty="0">
                          <a:solidFill>
                            <a:schemeClr val="dk1"/>
                          </a:solidFill>
                          <a:latin typeface="+mn-lt"/>
                          <a:ea typeface="+mn-ea"/>
                          <a:cs typeface="+mn-cs"/>
                        </a:rPr>
                        <a:t>$813</a:t>
                      </a:r>
                    </a:p>
                  </a:txBody>
                  <a:tcPr marL="68580" marR="68580" marT="0" marB="0"/>
                </a:tc>
                <a:tc>
                  <a:txBody>
                    <a:bodyPr/>
                    <a:lstStyle/>
                    <a:p>
                      <a:pPr marL="0" marR="0">
                        <a:spcBef>
                          <a:spcPts val="0"/>
                        </a:spcBef>
                        <a:spcAft>
                          <a:spcPts val="600"/>
                        </a:spcAft>
                      </a:pPr>
                      <a:r>
                        <a:rPr lang="en-US" sz="1800" kern="1200" dirty="0">
                          <a:solidFill>
                            <a:schemeClr val="dk1"/>
                          </a:solidFill>
                          <a:latin typeface="+mn-lt"/>
                          <a:ea typeface="+mn-ea"/>
                          <a:cs typeface="+mn-cs"/>
                        </a:rPr>
                        <a:t>$449</a:t>
                      </a:r>
                    </a:p>
                  </a:txBody>
                  <a:tcPr marL="68580" marR="68580" marT="0" marB="0"/>
                </a:tc>
                <a:tc>
                  <a:txBody>
                    <a:bodyPr/>
                    <a:lstStyle/>
                    <a:p>
                      <a:pPr marL="0" marR="0">
                        <a:spcBef>
                          <a:spcPts val="0"/>
                        </a:spcBef>
                        <a:spcAft>
                          <a:spcPts val="600"/>
                        </a:spcAft>
                      </a:pPr>
                      <a:r>
                        <a:rPr lang="en-US" sz="1800" kern="1200">
                          <a:solidFill>
                            <a:schemeClr val="dk1"/>
                          </a:solidFill>
                          <a:latin typeface="+mn-lt"/>
                          <a:ea typeface="+mn-ea"/>
                          <a:cs typeface="+mn-cs"/>
                        </a:rPr>
                        <a:t>$203 </a:t>
                      </a:r>
                    </a:p>
                  </a:txBody>
                  <a:tcPr marL="68580" marR="68580" marT="0" marB="0"/>
                </a:tc>
                <a:tc>
                  <a:txBody>
                    <a:bodyPr/>
                    <a:lstStyle/>
                    <a:p>
                      <a:pPr marL="0" marR="0">
                        <a:spcBef>
                          <a:spcPts val="0"/>
                        </a:spcBef>
                        <a:spcAft>
                          <a:spcPts val="600"/>
                        </a:spcAft>
                      </a:pPr>
                      <a:r>
                        <a:rPr lang="en-US" sz="1800" kern="1200" dirty="0">
                          <a:solidFill>
                            <a:schemeClr val="dk1"/>
                          </a:solidFill>
                          <a:latin typeface="+mn-lt"/>
                          <a:ea typeface="+mn-ea"/>
                          <a:cs typeface="+mn-cs"/>
                        </a:rPr>
                        <a:t>$567 </a:t>
                      </a:r>
                    </a:p>
                  </a:txBody>
                  <a:tcPr marL="68580" marR="68580" marT="0" marB="0"/>
                </a:tc>
              </a:tr>
              <a:tr h="370840">
                <a:tc>
                  <a:txBody>
                    <a:bodyPr/>
                    <a:lstStyle/>
                    <a:p>
                      <a:pPr marL="0" marR="0">
                        <a:spcBef>
                          <a:spcPts val="0"/>
                        </a:spcBef>
                        <a:spcAft>
                          <a:spcPts val="600"/>
                        </a:spcAft>
                      </a:pPr>
                      <a:r>
                        <a:rPr lang="en-US" sz="1800" kern="1200" dirty="0">
                          <a:solidFill>
                            <a:schemeClr val="dk1"/>
                          </a:solidFill>
                          <a:latin typeface="+mn-lt"/>
                          <a:ea typeface="+mn-ea"/>
                          <a:cs typeface="+mn-cs"/>
                        </a:rPr>
                        <a:t>475</a:t>
                      </a:r>
                      <a:r>
                        <a:rPr lang="en-US" sz="1800" kern="1200" dirty="0" smtClean="0">
                          <a:solidFill>
                            <a:schemeClr val="dk1"/>
                          </a:solidFill>
                          <a:latin typeface="+mn-lt"/>
                          <a:ea typeface="+mn-ea"/>
                          <a:cs typeface="+mn-cs"/>
                        </a:rPr>
                        <a:t>%</a:t>
                      </a:r>
                      <a:endParaRPr lang="en-US" sz="1800" kern="1200" dirty="0">
                        <a:solidFill>
                          <a:schemeClr val="dk1"/>
                        </a:solidFill>
                        <a:latin typeface="+mn-lt"/>
                        <a:ea typeface="+mn-ea"/>
                        <a:cs typeface="+mn-cs"/>
                      </a:endParaRPr>
                    </a:p>
                  </a:txBody>
                  <a:tcPr marL="68580" marR="68580" marT="0" marB="0"/>
                </a:tc>
                <a:tc>
                  <a:txBody>
                    <a:bodyPr/>
                    <a:lstStyle/>
                    <a:p>
                      <a:pPr marL="0" marR="0">
                        <a:spcBef>
                          <a:spcPts val="0"/>
                        </a:spcBef>
                        <a:spcAft>
                          <a:spcPts val="600"/>
                        </a:spcAft>
                      </a:pPr>
                      <a:r>
                        <a:rPr lang="en-US" sz="1800" kern="1200" dirty="0">
                          <a:solidFill>
                            <a:schemeClr val="dk1"/>
                          </a:solidFill>
                          <a:latin typeface="+mn-lt"/>
                          <a:ea typeface="+mn-ea"/>
                          <a:cs typeface="+mn-cs"/>
                        </a:rPr>
                        <a:t>$57,665</a:t>
                      </a:r>
                    </a:p>
                  </a:txBody>
                  <a:tcPr marL="68580" marR="68580" marT="0" marB="0"/>
                </a:tc>
                <a:tc>
                  <a:txBody>
                    <a:bodyPr/>
                    <a:lstStyle/>
                    <a:p>
                      <a:pPr marL="0" marR="0">
                        <a:spcBef>
                          <a:spcPts val="0"/>
                        </a:spcBef>
                        <a:spcAft>
                          <a:spcPts val="600"/>
                        </a:spcAft>
                      </a:pPr>
                      <a:r>
                        <a:rPr lang="en-US" sz="1800" kern="1200">
                          <a:solidFill>
                            <a:schemeClr val="dk1"/>
                          </a:solidFill>
                          <a:latin typeface="+mn-lt"/>
                          <a:ea typeface="+mn-ea"/>
                          <a:cs typeface="+mn-cs"/>
                        </a:rPr>
                        <a:t>$1,016</a:t>
                      </a:r>
                    </a:p>
                  </a:txBody>
                  <a:tcPr marL="68580" marR="68580" marT="0" marB="0"/>
                </a:tc>
                <a:tc>
                  <a:txBody>
                    <a:bodyPr/>
                    <a:lstStyle/>
                    <a:p>
                      <a:pPr marL="0" marR="0">
                        <a:spcBef>
                          <a:spcPts val="0"/>
                        </a:spcBef>
                        <a:spcAft>
                          <a:spcPts val="600"/>
                        </a:spcAft>
                      </a:pPr>
                      <a:r>
                        <a:rPr lang="en-US" sz="1800" kern="1200">
                          <a:solidFill>
                            <a:schemeClr val="dk1"/>
                          </a:solidFill>
                          <a:latin typeface="+mn-lt"/>
                          <a:ea typeface="+mn-ea"/>
                          <a:cs typeface="+mn-cs"/>
                        </a:rPr>
                        <a:t>$813</a:t>
                      </a:r>
                    </a:p>
                  </a:txBody>
                  <a:tcPr marL="68580" marR="68580" marT="0" marB="0"/>
                </a:tc>
                <a:tc>
                  <a:txBody>
                    <a:bodyPr/>
                    <a:lstStyle/>
                    <a:p>
                      <a:pPr marL="0" marR="0">
                        <a:spcBef>
                          <a:spcPts val="0"/>
                        </a:spcBef>
                        <a:spcAft>
                          <a:spcPts val="600"/>
                        </a:spcAft>
                      </a:pPr>
                      <a:r>
                        <a:rPr lang="en-US" sz="1800" kern="1200">
                          <a:solidFill>
                            <a:schemeClr val="dk1"/>
                          </a:solidFill>
                          <a:latin typeface="+mn-lt"/>
                          <a:ea typeface="+mn-ea"/>
                          <a:cs typeface="+mn-cs"/>
                        </a:rPr>
                        <a:t>$474</a:t>
                      </a:r>
                    </a:p>
                  </a:txBody>
                  <a:tcPr marL="68580" marR="68580" marT="0" marB="0"/>
                </a:tc>
                <a:tc>
                  <a:txBody>
                    <a:bodyPr/>
                    <a:lstStyle/>
                    <a:p>
                      <a:pPr marL="0" marR="0">
                        <a:spcBef>
                          <a:spcPts val="0"/>
                        </a:spcBef>
                        <a:spcAft>
                          <a:spcPts val="600"/>
                        </a:spcAft>
                      </a:pPr>
                      <a:r>
                        <a:rPr lang="en-US" sz="1800" kern="1200">
                          <a:solidFill>
                            <a:schemeClr val="dk1"/>
                          </a:solidFill>
                          <a:latin typeface="+mn-lt"/>
                          <a:ea typeface="+mn-ea"/>
                          <a:cs typeface="+mn-cs"/>
                        </a:rPr>
                        <a:t>$203 </a:t>
                      </a:r>
                    </a:p>
                  </a:txBody>
                  <a:tcPr marL="68580" marR="68580" marT="0" marB="0"/>
                </a:tc>
                <a:tc>
                  <a:txBody>
                    <a:bodyPr/>
                    <a:lstStyle/>
                    <a:p>
                      <a:pPr marL="0" marR="0">
                        <a:spcBef>
                          <a:spcPts val="0"/>
                        </a:spcBef>
                        <a:spcAft>
                          <a:spcPts val="600"/>
                        </a:spcAft>
                      </a:pPr>
                      <a:r>
                        <a:rPr lang="en-US" sz="1800" kern="1200" dirty="0">
                          <a:solidFill>
                            <a:schemeClr val="dk1"/>
                          </a:solidFill>
                          <a:latin typeface="+mn-lt"/>
                          <a:ea typeface="+mn-ea"/>
                          <a:cs typeface="+mn-cs"/>
                        </a:rPr>
                        <a:t>$542 </a:t>
                      </a:r>
                    </a:p>
                  </a:txBody>
                  <a:tcPr marL="68580" marR="68580" marT="0" marB="0"/>
                </a:tc>
              </a:tr>
            </a:tbl>
          </a:graphicData>
        </a:graphic>
      </p:graphicFrame>
      <p:sp>
        <p:nvSpPr>
          <p:cNvPr id="3" name="Slide Number Placeholder 2"/>
          <p:cNvSpPr>
            <a:spLocks noGrp="1"/>
          </p:cNvSpPr>
          <p:nvPr>
            <p:ph type="sldNum" sz="quarter" idx="12"/>
          </p:nvPr>
        </p:nvSpPr>
        <p:spPr/>
        <p:txBody>
          <a:bodyPr/>
          <a:lstStyle/>
          <a:p>
            <a:fld id="{AE919B77-9796-D34E-8D5A-4054B4AFF4B6}" type="slidenum">
              <a:rPr lang="en-US" smtClean="0"/>
              <a:pPr/>
              <a:t>16</a:t>
            </a:fld>
            <a:endParaRPr lang="en-US"/>
          </a:p>
        </p:txBody>
      </p:sp>
      <p:sp>
        <p:nvSpPr>
          <p:cNvPr id="4" name="Text Placeholder 3"/>
          <p:cNvSpPr>
            <a:spLocks noGrp="1"/>
          </p:cNvSpPr>
          <p:nvPr>
            <p:ph type="body" sz="quarter" idx="15"/>
          </p:nvPr>
        </p:nvSpPr>
        <p:spPr/>
        <p:txBody>
          <a:bodyPr/>
          <a:lstStyle/>
          <a:p>
            <a:r>
              <a:rPr lang="en-US" dirty="0" smtClean="0"/>
              <a:t>Lifting the PTC income cap: More help to those who need it</a:t>
            </a:r>
            <a:endParaRPr lang="en-US" dirty="0"/>
          </a:p>
        </p:txBody>
      </p:sp>
      <p:sp>
        <p:nvSpPr>
          <p:cNvPr id="6" name="TextBox 5"/>
          <p:cNvSpPr txBox="1"/>
          <p:nvPr/>
        </p:nvSpPr>
        <p:spPr>
          <a:xfrm>
            <a:off x="860612" y="826558"/>
            <a:ext cx="7789322" cy="646331"/>
          </a:xfrm>
          <a:prstGeom prst="rect">
            <a:avLst/>
          </a:prstGeom>
          <a:noFill/>
        </p:spPr>
        <p:txBody>
          <a:bodyPr wrap="square" rtlCol="0">
            <a:spAutoFit/>
          </a:bodyPr>
          <a:lstStyle/>
          <a:p>
            <a:pPr algn="ctr"/>
            <a:r>
              <a:rPr lang="en-US" b="1" dirty="0"/>
              <a:t>Premium costs for a 60-year-old single person buying average-cost benchmark </a:t>
            </a:r>
            <a:r>
              <a:rPr lang="en-US" b="1" dirty="0" smtClean="0"/>
              <a:t>coverage: 2019 </a:t>
            </a:r>
            <a:endParaRPr lang="en-US" dirty="0"/>
          </a:p>
        </p:txBody>
      </p:sp>
      <p:sp>
        <p:nvSpPr>
          <p:cNvPr id="7" name="Rectangle 6"/>
          <p:cNvSpPr/>
          <p:nvPr/>
        </p:nvSpPr>
        <p:spPr>
          <a:xfrm>
            <a:off x="485421" y="4886390"/>
            <a:ext cx="8164512" cy="738664"/>
          </a:xfrm>
          <a:prstGeom prst="rect">
            <a:avLst/>
          </a:prstGeom>
        </p:spPr>
        <p:txBody>
          <a:bodyPr wrap="square">
            <a:spAutoFit/>
          </a:bodyPr>
          <a:lstStyle/>
          <a:p>
            <a:pPr>
              <a:spcAft>
                <a:spcPts val="600"/>
              </a:spcAft>
            </a:pPr>
            <a:r>
              <a:rPr lang="en-US" sz="1400" i="1" dirty="0">
                <a:latin typeface="Calibri" panose="020F0502020204030204" pitchFamily="34" charset="0"/>
                <a:ea typeface="Calibri" panose="020F0502020204030204" pitchFamily="34" charset="0"/>
                <a:cs typeface="Times New Roman" panose="02020603050405020304" pitchFamily="18" charset="0"/>
              </a:rPr>
              <a:t>Source</a:t>
            </a:r>
            <a:r>
              <a:rPr lang="en-US" sz="1400" dirty="0">
                <a:latin typeface="Calibri" panose="020F0502020204030204" pitchFamily="34" charset="0"/>
                <a:ea typeface="Calibri" panose="020F0502020204030204" pitchFamily="34" charset="0"/>
                <a:cs typeface="Times New Roman" panose="02020603050405020304" pitchFamily="18" charset="0"/>
              </a:rPr>
              <a:t>: Kaiser Family Foundation 2019. </a:t>
            </a:r>
            <a:r>
              <a:rPr lang="en-US" sz="1400" i="1" dirty="0">
                <a:latin typeface="Calibri" panose="020F0502020204030204" pitchFamily="34" charset="0"/>
                <a:ea typeface="Calibri" panose="020F0502020204030204" pitchFamily="34" charset="0"/>
                <a:cs typeface="Times New Roman" panose="02020603050405020304" pitchFamily="18" charset="0"/>
              </a:rPr>
              <a:t>Notes</a:t>
            </a:r>
            <a:r>
              <a:rPr lang="en-US" sz="1400" dirty="0">
                <a:latin typeface="Calibri" panose="020F0502020204030204" pitchFamily="34" charset="0"/>
                <a:ea typeface="Calibri" panose="020F0502020204030204" pitchFamily="34" charset="0"/>
                <a:cs typeface="Times New Roman" panose="02020603050405020304" pitchFamily="18" charset="0"/>
              </a:rPr>
              <a:t>: Robust reinsurance assumes sufficient reinsurance to provide a 20 percent premium reduction. Raising the PTC income cap assumes that, for the incomes shown, consumers continue to receive PTCs sufficient to lower their cost for benchmark coverage to 9.86% of income.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827930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1035425" y="860611"/>
            <a:ext cx="7100046" cy="5701553"/>
          </a:xfrm>
        </p:spPr>
        <p:txBody>
          <a:bodyPr>
            <a:normAutofit/>
          </a:bodyPr>
          <a:lstStyle/>
          <a:p>
            <a:r>
              <a:rPr lang="en-US" dirty="0" smtClean="0"/>
              <a:t>1332 waivers provide significant federal pass-through dollars</a:t>
            </a:r>
          </a:p>
          <a:p>
            <a:r>
              <a:rPr lang="en-US" dirty="0" smtClean="0"/>
              <a:t>State dollars are leveraged with federal funds for reinsurance more than with other policies. E.g. from New Mexico:</a:t>
            </a:r>
          </a:p>
          <a:p>
            <a:pPr lvl="1"/>
            <a:r>
              <a:rPr lang="en-US" dirty="0" smtClean="0"/>
              <a:t>Reinsurance</a:t>
            </a:r>
          </a:p>
          <a:p>
            <a:pPr lvl="2"/>
            <a:r>
              <a:rPr lang="en-US" dirty="0" smtClean="0"/>
              <a:t>$26.6 million in state dollars</a:t>
            </a:r>
          </a:p>
          <a:p>
            <a:pPr lvl="2"/>
            <a:r>
              <a:rPr lang="en-US" dirty="0" smtClean="0"/>
              <a:t>$53.6 million in federal pass-through dollars</a:t>
            </a:r>
          </a:p>
          <a:p>
            <a:pPr lvl="2"/>
            <a:r>
              <a:rPr lang="en-US" dirty="0" smtClean="0"/>
              <a:t>$80.2 million in total dollars</a:t>
            </a:r>
          </a:p>
          <a:p>
            <a:pPr lvl="2"/>
            <a:r>
              <a:rPr lang="en-US" dirty="0" smtClean="0"/>
              <a:t>20% reduction in unsubsidized premiums</a:t>
            </a:r>
          </a:p>
          <a:p>
            <a:pPr lvl="1"/>
            <a:r>
              <a:rPr lang="en-US" dirty="0" smtClean="0"/>
              <a:t>What else could the state buy for $26.6 million (net) or $80.2 million (gross)?               </a:t>
            </a:r>
            <a:r>
              <a:rPr lang="en-US" i="1" dirty="0" smtClean="0">
                <a:solidFill>
                  <a:srgbClr val="FF0000"/>
                </a:solidFill>
              </a:rPr>
              <a:t>(</a:t>
            </a:r>
            <a:r>
              <a:rPr lang="en-US" b="1" i="1" u="sng" dirty="0" smtClean="0">
                <a:solidFill>
                  <a:srgbClr val="FF0000"/>
                </a:solidFill>
              </a:rPr>
              <a:t>Very</a:t>
            </a:r>
            <a:r>
              <a:rPr lang="en-US" i="1" dirty="0" smtClean="0">
                <a:solidFill>
                  <a:srgbClr val="FF0000"/>
                </a:solidFill>
              </a:rPr>
              <a:t> approximate costs follow)</a:t>
            </a:r>
          </a:p>
          <a:p>
            <a:pPr lvl="2"/>
            <a:r>
              <a:rPr lang="en-US" dirty="0" smtClean="0"/>
              <a:t>Cut premiums to $0 for people under 150% FPL: $6-8 million</a:t>
            </a:r>
          </a:p>
          <a:p>
            <a:pPr lvl="3"/>
            <a:r>
              <a:rPr lang="en-US" dirty="0" smtClean="0"/>
              <a:t>Now $</a:t>
            </a:r>
            <a:r>
              <a:rPr lang="en-US" dirty="0"/>
              <a:t>49-$63 </a:t>
            </a:r>
            <a:r>
              <a:rPr lang="en-US" dirty="0" smtClean="0"/>
              <a:t>for benchmark coverage, </a:t>
            </a:r>
          </a:p>
          <a:p>
            <a:pPr lvl="2"/>
            <a:r>
              <a:rPr lang="en-US" dirty="0" smtClean="0"/>
              <a:t>Cut premiums to $55 for people at 150-200% FPL: $26-29 million</a:t>
            </a:r>
          </a:p>
          <a:p>
            <a:pPr lvl="3"/>
            <a:r>
              <a:rPr lang="en-US" dirty="0" smtClean="0"/>
              <a:t>Now </a:t>
            </a:r>
            <a:r>
              <a:rPr lang="en-US" dirty="0"/>
              <a:t>$64-$132 </a:t>
            </a:r>
            <a:r>
              <a:rPr lang="en-US" dirty="0" smtClean="0"/>
              <a:t>for benchmark coverage</a:t>
            </a:r>
          </a:p>
          <a:p>
            <a:pPr lvl="2"/>
            <a:r>
              <a:rPr lang="en-US" dirty="0" smtClean="0"/>
              <a:t>Raise AV from 73% to 87% at 200-250% FPL: $16 million</a:t>
            </a:r>
          </a:p>
          <a:p>
            <a:pPr lvl="2"/>
            <a:r>
              <a:rPr lang="en-US" dirty="0" smtClean="0"/>
              <a:t>Raise AV from 70% to 87% at 250-300% FPL: $12 million</a:t>
            </a:r>
          </a:p>
          <a:p>
            <a:pPr lvl="2"/>
            <a:r>
              <a:rPr lang="en-US" dirty="0" smtClean="0"/>
              <a:t>Lift the PTC cap from 400% FPL to 450% FPL: $10.4 million</a:t>
            </a:r>
          </a:p>
          <a:p>
            <a:pPr lvl="2"/>
            <a:r>
              <a:rPr lang="en-US" dirty="0" smtClean="0"/>
              <a:t>Lift the PTC cap from 450% FPL to 500% FPL: $10.4 million</a:t>
            </a:r>
            <a:endParaRPr lang="en-US" dirty="0"/>
          </a:p>
        </p:txBody>
      </p:sp>
      <p:sp>
        <p:nvSpPr>
          <p:cNvPr id="3" name="Slide Number Placeholder 2"/>
          <p:cNvSpPr>
            <a:spLocks noGrp="1"/>
          </p:cNvSpPr>
          <p:nvPr>
            <p:ph type="sldNum" sz="quarter" idx="12"/>
          </p:nvPr>
        </p:nvSpPr>
        <p:spPr/>
        <p:txBody>
          <a:bodyPr/>
          <a:lstStyle/>
          <a:p>
            <a:fld id="{AE919B77-9796-D34E-8D5A-4054B4AFF4B6}" type="slidenum">
              <a:rPr lang="en-US" smtClean="0"/>
              <a:pPr/>
              <a:t>17</a:t>
            </a:fld>
            <a:endParaRPr lang="en-US"/>
          </a:p>
        </p:txBody>
      </p:sp>
      <p:sp>
        <p:nvSpPr>
          <p:cNvPr id="4" name="Text Placeholder 3"/>
          <p:cNvSpPr>
            <a:spLocks noGrp="1"/>
          </p:cNvSpPr>
          <p:nvPr>
            <p:ph type="body" sz="quarter" idx="15"/>
          </p:nvPr>
        </p:nvSpPr>
        <p:spPr/>
        <p:txBody>
          <a:bodyPr/>
          <a:lstStyle/>
          <a:p>
            <a:r>
              <a:rPr lang="en-US" dirty="0" smtClean="0"/>
              <a:t>The state-level reinsurance challenge</a:t>
            </a:r>
            <a:endParaRPr lang="en-US" dirty="0"/>
          </a:p>
        </p:txBody>
      </p:sp>
      <p:sp>
        <p:nvSpPr>
          <p:cNvPr id="5" name="Right Brace 4"/>
          <p:cNvSpPr/>
          <p:nvPr/>
        </p:nvSpPr>
        <p:spPr>
          <a:xfrm>
            <a:off x="7207624" y="3674225"/>
            <a:ext cx="857984" cy="1906304"/>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8127994" y="4219655"/>
            <a:ext cx="1036928" cy="830997"/>
          </a:xfrm>
          <a:prstGeom prst="rect">
            <a:avLst/>
          </a:prstGeom>
          <a:noFill/>
        </p:spPr>
        <p:txBody>
          <a:bodyPr wrap="square" rtlCol="0">
            <a:spAutoFit/>
          </a:bodyPr>
          <a:lstStyle/>
          <a:p>
            <a:r>
              <a:rPr lang="en-US" sz="1600" dirty="0" smtClean="0">
                <a:solidFill>
                  <a:srgbClr val="FF0000"/>
                </a:solidFill>
              </a:rPr>
              <a:t>$</a:t>
            </a:r>
            <a:r>
              <a:rPr lang="en-US" sz="1600" dirty="0" smtClean="0">
                <a:solidFill>
                  <a:srgbClr val="FF0000"/>
                </a:solidFill>
              </a:rPr>
              <a:t>77 to </a:t>
            </a:r>
          </a:p>
          <a:p>
            <a:r>
              <a:rPr lang="en-US" sz="1600" dirty="0" smtClean="0">
                <a:solidFill>
                  <a:srgbClr val="FF0000"/>
                </a:solidFill>
              </a:rPr>
              <a:t>$80 million</a:t>
            </a:r>
          </a:p>
        </p:txBody>
      </p:sp>
      <p:cxnSp>
        <p:nvCxnSpPr>
          <p:cNvPr id="8" name="Straight Arrow Connector 7"/>
          <p:cNvCxnSpPr/>
          <p:nvPr/>
        </p:nvCxnSpPr>
        <p:spPr>
          <a:xfrm>
            <a:off x="1546412" y="3711387"/>
            <a:ext cx="497541" cy="12102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71733" y="3258726"/>
            <a:ext cx="1768847" cy="830997"/>
          </a:xfrm>
          <a:prstGeom prst="rect">
            <a:avLst/>
          </a:prstGeom>
          <a:noFill/>
        </p:spPr>
        <p:txBody>
          <a:bodyPr wrap="square" rtlCol="0">
            <a:spAutoFit/>
          </a:bodyPr>
          <a:lstStyle/>
          <a:p>
            <a:r>
              <a:rPr lang="en-US" sz="1600" b="1" dirty="0" smtClean="0">
                <a:solidFill>
                  <a:schemeClr val="accent1">
                    <a:lumMod val="50000"/>
                  </a:schemeClr>
                </a:solidFill>
              </a:rPr>
              <a:t>Hospitals gain $</a:t>
            </a:r>
            <a:r>
              <a:rPr lang="en-US" sz="1600" b="1" dirty="0" smtClean="0">
                <a:solidFill>
                  <a:schemeClr val="accent1">
                    <a:lumMod val="50000"/>
                  </a:schemeClr>
                </a:solidFill>
              </a:rPr>
              <a:t>13.7 </a:t>
            </a:r>
            <a:r>
              <a:rPr lang="en-US" sz="1600" b="1" dirty="0" smtClean="0">
                <a:solidFill>
                  <a:schemeClr val="accent1">
                    <a:lumMod val="50000"/>
                  </a:schemeClr>
                </a:solidFill>
              </a:rPr>
              <a:t>to $</a:t>
            </a:r>
            <a:r>
              <a:rPr lang="en-US" sz="1600" b="1" dirty="0" smtClean="0">
                <a:solidFill>
                  <a:schemeClr val="accent1">
                    <a:lumMod val="50000"/>
                  </a:schemeClr>
                </a:solidFill>
              </a:rPr>
              <a:t>19.3 </a:t>
            </a:r>
            <a:r>
              <a:rPr lang="en-US" sz="1600" b="1" dirty="0" smtClean="0">
                <a:solidFill>
                  <a:schemeClr val="accent1">
                    <a:lumMod val="50000"/>
                  </a:schemeClr>
                </a:solidFill>
              </a:rPr>
              <a:t>million in revenue </a:t>
            </a:r>
            <a:endParaRPr lang="en-US" sz="1600" b="1" dirty="0">
              <a:solidFill>
                <a:schemeClr val="accent1">
                  <a:lumMod val="50000"/>
                </a:schemeClr>
              </a:solidFill>
            </a:endParaRPr>
          </a:p>
        </p:txBody>
      </p:sp>
      <p:sp>
        <p:nvSpPr>
          <p:cNvPr id="11" name="TextBox 10"/>
          <p:cNvSpPr txBox="1"/>
          <p:nvPr/>
        </p:nvSpPr>
        <p:spPr>
          <a:xfrm>
            <a:off x="171733" y="4285073"/>
            <a:ext cx="1768847" cy="830997"/>
          </a:xfrm>
          <a:prstGeom prst="rect">
            <a:avLst/>
          </a:prstGeom>
          <a:noFill/>
        </p:spPr>
        <p:txBody>
          <a:bodyPr wrap="square" rtlCol="0">
            <a:spAutoFit/>
          </a:bodyPr>
          <a:lstStyle/>
          <a:p>
            <a:r>
              <a:rPr lang="en-US" sz="1600" b="1" dirty="0" smtClean="0">
                <a:solidFill>
                  <a:schemeClr val="accent1">
                    <a:lumMod val="50000"/>
                  </a:schemeClr>
                </a:solidFill>
              </a:rPr>
              <a:t>Hospitals gain </a:t>
            </a:r>
            <a:r>
              <a:rPr lang="en-US" sz="1600" b="1" dirty="0" smtClean="0">
                <a:solidFill>
                  <a:schemeClr val="accent1">
                    <a:lumMod val="50000"/>
                  </a:schemeClr>
                </a:solidFill>
              </a:rPr>
              <a:t>$48.7</a:t>
            </a:r>
            <a:r>
              <a:rPr lang="en-US" sz="1600" b="1" dirty="0" smtClean="0">
                <a:solidFill>
                  <a:schemeClr val="accent1">
                    <a:lumMod val="50000"/>
                  </a:schemeClr>
                </a:solidFill>
              </a:rPr>
              <a:t> </a:t>
            </a:r>
            <a:r>
              <a:rPr lang="en-US" sz="1600" b="1" dirty="0" smtClean="0">
                <a:solidFill>
                  <a:schemeClr val="accent1">
                    <a:lumMod val="50000"/>
                  </a:schemeClr>
                </a:solidFill>
              </a:rPr>
              <a:t>to </a:t>
            </a:r>
            <a:r>
              <a:rPr lang="en-US" sz="1600" b="1" dirty="0" smtClean="0">
                <a:solidFill>
                  <a:schemeClr val="accent1">
                    <a:lumMod val="50000"/>
                  </a:schemeClr>
                </a:solidFill>
              </a:rPr>
              <a:t>$</a:t>
            </a:r>
            <a:r>
              <a:rPr lang="en-US" sz="1600" b="1" dirty="0" smtClean="0">
                <a:solidFill>
                  <a:schemeClr val="accent1">
                    <a:lumMod val="50000"/>
                  </a:schemeClr>
                </a:solidFill>
              </a:rPr>
              <a:t>57.5</a:t>
            </a:r>
            <a:r>
              <a:rPr lang="en-US" sz="1600" b="1" dirty="0" smtClean="0">
                <a:solidFill>
                  <a:schemeClr val="accent1">
                    <a:lumMod val="50000"/>
                  </a:schemeClr>
                </a:solidFill>
              </a:rPr>
              <a:t> </a:t>
            </a:r>
            <a:r>
              <a:rPr lang="en-US" sz="1600" b="1" dirty="0" smtClean="0">
                <a:solidFill>
                  <a:schemeClr val="accent1">
                    <a:lumMod val="50000"/>
                  </a:schemeClr>
                </a:solidFill>
              </a:rPr>
              <a:t>million in revenue </a:t>
            </a:r>
            <a:endParaRPr lang="en-US" sz="1600" b="1" dirty="0">
              <a:solidFill>
                <a:schemeClr val="accent1">
                  <a:lumMod val="50000"/>
                </a:schemeClr>
              </a:solidFill>
            </a:endParaRPr>
          </a:p>
        </p:txBody>
      </p:sp>
      <p:cxnSp>
        <p:nvCxnSpPr>
          <p:cNvPr id="15" name="Straight Arrow Connector 14"/>
          <p:cNvCxnSpPr/>
          <p:nvPr/>
        </p:nvCxnSpPr>
        <p:spPr>
          <a:xfrm flipV="1">
            <a:off x="1546412" y="4313981"/>
            <a:ext cx="497541" cy="32607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606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75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75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75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75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5" dur="75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6" dur="750"/>
                                        <p:tgtEl>
                                          <p:spTgt spid="2">
                                            <p:txEl>
                                              <p:pRg st="1" end="1"/>
                                            </p:txEl>
                                          </p:spTgt>
                                        </p:tgtEl>
                                      </p:cBhvr>
                                    </p:animEffect>
                                  </p:childTnLst>
                                </p:cTn>
                              </p:par>
                              <p:par>
                                <p:cTn id="17" presetID="55"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75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0" dur="75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1" dur="750"/>
                                        <p:tgtEl>
                                          <p:spTgt spid="2">
                                            <p:txEl>
                                              <p:pRg st="2" end="2"/>
                                            </p:txEl>
                                          </p:spTgt>
                                        </p:tgtEl>
                                      </p:cBhvr>
                                    </p:animEffect>
                                  </p:childTnLst>
                                </p:cTn>
                              </p:par>
                              <p:par>
                                <p:cTn id="22" presetID="55" presetClass="entr" presetSubtype="0"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 calcmode="lin" valueType="num">
                                      <p:cBhvr>
                                        <p:cTn id="24" dur="75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25" dur="75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26" dur="750"/>
                                        <p:tgtEl>
                                          <p:spTgt spid="2">
                                            <p:txEl>
                                              <p:pRg st="3" end="3"/>
                                            </p:txEl>
                                          </p:spTgt>
                                        </p:tgtEl>
                                      </p:cBhvr>
                                    </p:animEffect>
                                  </p:childTnLst>
                                </p:cTn>
                              </p:par>
                              <p:par>
                                <p:cTn id="27" presetID="55" presetClass="entr" presetSubtype="0" fill="hold"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p:cTn id="29" dur="75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30" dur="75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31" dur="750"/>
                                        <p:tgtEl>
                                          <p:spTgt spid="2">
                                            <p:txEl>
                                              <p:pRg st="4" end="4"/>
                                            </p:txEl>
                                          </p:spTgt>
                                        </p:tgtEl>
                                      </p:cBhvr>
                                    </p:animEffect>
                                  </p:childTnLst>
                                </p:cTn>
                              </p:par>
                              <p:par>
                                <p:cTn id="32" presetID="55" presetClass="entr" presetSubtype="0" fill="hold" nodeType="with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 calcmode="lin" valueType="num">
                                      <p:cBhvr>
                                        <p:cTn id="34" dur="750" fill="hold"/>
                                        <p:tgtEl>
                                          <p:spTgt spid="2">
                                            <p:txEl>
                                              <p:pRg st="5" end="5"/>
                                            </p:txEl>
                                          </p:spTgt>
                                        </p:tgtEl>
                                        <p:attrNameLst>
                                          <p:attrName>ppt_w</p:attrName>
                                        </p:attrNameLst>
                                      </p:cBhvr>
                                      <p:tavLst>
                                        <p:tav tm="0">
                                          <p:val>
                                            <p:strVal val="#ppt_w*0.70"/>
                                          </p:val>
                                        </p:tav>
                                        <p:tav tm="100000">
                                          <p:val>
                                            <p:strVal val="#ppt_w"/>
                                          </p:val>
                                        </p:tav>
                                      </p:tavLst>
                                    </p:anim>
                                    <p:anim calcmode="lin" valueType="num">
                                      <p:cBhvr>
                                        <p:cTn id="35" dur="75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36" dur="750"/>
                                        <p:tgtEl>
                                          <p:spTgt spid="2">
                                            <p:txEl>
                                              <p:pRg st="5" end="5"/>
                                            </p:txEl>
                                          </p:spTgt>
                                        </p:tgtEl>
                                      </p:cBhvr>
                                    </p:animEffect>
                                  </p:childTnLst>
                                </p:cTn>
                              </p:par>
                              <p:par>
                                <p:cTn id="37" presetID="55" presetClass="entr" presetSubtype="0" fill="hold" nodeType="with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 calcmode="lin" valueType="num">
                                      <p:cBhvr>
                                        <p:cTn id="39" dur="750" fill="hold"/>
                                        <p:tgtEl>
                                          <p:spTgt spid="2">
                                            <p:txEl>
                                              <p:pRg st="6" end="6"/>
                                            </p:txEl>
                                          </p:spTgt>
                                        </p:tgtEl>
                                        <p:attrNameLst>
                                          <p:attrName>ppt_w</p:attrName>
                                        </p:attrNameLst>
                                      </p:cBhvr>
                                      <p:tavLst>
                                        <p:tav tm="0">
                                          <p:val>
                                            <p:strVal val="#ppt_w*0.70"/>
                                          </p:val>
                                        </p:tav>
                                        <p:tav tm="100000">
                                          <p:val>
                                            <p:strVal val="#ppt_w"/>
                                          </p:val>
                                        </p:tav>
                                      </p:tavLst>
                                    </p:anim>
                                    <p:anim calcmode="lin" valueType="num">
                                      <p:cBhvr>
                                        <p:cTn id="40" dur="75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41" dur="750"/>
                                        <p:tgtEl>
                                          <p:spTgt spid="2">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nodeType="clickEffect">
                                  <p:stCondLst>
                                    <p:cond delay="0"/>
                                  </p:stCondLst>
                                  <p:childTnLst>
                                    <p:set>
                                      <p:cBhvr>
                                        <p:cTn id="45" dur="1" fill="hold">
                                          <p:stCondLst>
                                            <p:cond delay="0"/>
                                          </p:stCondLst>
                                        </p:cTn>
                                        <p:tgtEl>
                                          <p:spTgt spid="2">
                                            <p:txEl>
                                              <p:pRg st="7" end="7"/>
                                            </p:txEl>
                                          </p:spTgt>
                                        </p:tgtEl>
                                        <p:attrNameLst>
                                          <p:attrName>style.visibility</p:attrName>
                                        </p:attrNameLst>
                                      </p:cBhvr>
                                      <p:to>
                                        <p:strVal val="visible"/>
                                      </p:to>
                                    </p:set>
                                    <p:anim calcmode="lin" valueType="num">
                                      <p:cBhvr>
                                        <p:cTn id="46" dur="750" fill="hold"/>
                                        <p:tgtEl>
                                          <p:spTgt spid="2">
                                            <p:txEl>
                                              <p:pRg st="7" end="7"/>
                                            </p:txEl>
                                          </p:spTgt>
                                        </p:tgtEl>
                                        <p:attrNameLst>
                                          <p:attrName>ppt_w</p:attrName>
                                        </p:attrNameLst>
                                      </p:cBhvr>
                                      <p:tavLst>
                                        <p:tav tm="0">
                                          <p:val>
                                            <p:strVal val="#ppt_w*0.70"/>
                                          </p:val>
                                        </p:tav>
                                        <p:tav tm="100000">
                                          <p:val>
                                            <p:strVal val="#ppt_w"/>
                                          </p:val>
                                        </p:tav>
                                      </p:tavLst>
                                    </p:anim>
                                    <p:anim calcmode="lin" valueType="num">
                                      <p:cBhvr>
                                        <p:cTn id="47" dur="750" fill="hold"/>
                                        <p:tgtEl>
                                          <p:spTgt spid="2">
                                            <p:txEl>
                                              <p:pRg st="7" end="7"/>
                                            </p:txEl>
                                          </p:spTgt>
                                        </p:tgtEl>
                                        <p:attrNameLst>
                                          <p:attrName>ppt_h</p:attrName>
                                        </p:attrNameLst>
                                      </p:cBhvr>
                                      <p:tavLst>
                                        <p:tav tm="0">
                                          <p:val>
                                            <p:strVal val="#ppt_h"/>
                                          </p:val>
                                        </p:tav>
                                        <p:tav tm="100000">
                                          <p:val>
                                            <p:strVal val="#ppt_h"/>
                                          </p:val>
                                        </p:tav>
                                      </p:tavLst>
                                    </p:anim>
                                    <p:animEffect transition="in" filter="fade">
                                      <p:cBhvr>
                                        <p:cTn id="48" dur="750"/>
                                        <p:tgtEl>
                                          <p:spTgt spid="2">
                                            <p:txEl>
                                              <p:pRg st="7" end="7"/>
                                            </p:txEl>
                                          </p:spTgt>
                                        </p:tgtEl>
                                      </p:cBhvr>
                                    </p:animEffect>
                                  </p:childTnLst>
                                </p:cTn>
                              </p:par>
                              <p:par>
                                <p:cTn id="49" presetID="55" presetClass="entr" presetSubtype="0" fill="hold" nodeType="withEffect">
                                  <p:stCondLst>
                                    <p:cond delay="0"/>
                                  </p:stCondLst>
                                  <p:childTnLst>
                                    <p:set>
                                      <p:cBhvr>
                                        <p:cTn id="50" dur="1" fill="hold">
                                          <p:stCondLst>
                                            <p:cond delay="0"/>
                                          </p:stCondLst>
                                        </p:cTn>
                                        <p:tgtEl>
                                          <p:spTgt spid="2">
                                            <p:txEl>
                                              <p:pRg st="8" end="8"/>
                                            </p:txEl>
                                          </p:spTgt>
                                        </p:tgtEl>
                                        <p:attrNameLst>
                                          <p:attrName>style.visibility</p:attrName>
                                        </p:attrNameLst>
                                      </p:cBhvr>
                                      <p:to>
                                        <p:strVal val="visible"/>
                                      </p:to>
                                    </p:set>
                                    <p:anim calcmode="lin" valueType="num">
                                      <p:cBhvr>
                                        <p:cTn id="51" dur="750" fill="hold"/>
                                        <p:tgtEl>
                                          <p:spTgt spid="2">
                                            <p:txEl>
                                              <p:pRg st="8" end="8"/>
                                            </p:txEl>
                                          </p:spTgt>
                                        </p:tgtEl>
                                        <p:attrNameLst>
                                          <p:attrName>ppt_w</p:attrName>
                                        </p:attrNameLst>
                                      </p:cBhvr>
                                      <p:tavLst>
                                        <p:tav tm="0">
                                          <p:val>
                                            <p:strVal val="#ppt_w*0.70"/>
                                          </p:val>
                                        </p:tav>
                                        <p:tav tm="100000">
                                          <p:val>
                                            <p:strVal val="#ppt_w"/>
                                          </p:val>
                                        </p:tav>
                                      </p:tavLst>
                                    </p:anim>
                                    <p:anim calcmode="lin" valueType="num">
                                      <p:cBhvr>
                                        <p:cTn id="52" dur="750" fill="hold"/>
                                        <p:tgtEl>
                                          <p:spTgt spid="2">
                                            <p:txEl>
                                              <p:pRg st="8" end="8"/>
                                            </p:txEl>
                                          </p:spTgt>
                                        </p:tgtEl>
                                        <p:attrNameLst>
                                          <p:attrName>ppt_h</p:attrName>
                                        </p:attrNameLst>
                                      </p:cBhvr>
                                      <p:tavLst>
                                        <p:tav tm="0">
                                          <p:val>
                                            <p:strVal val="#ppt_h"/>
                                          </p:val>
                                        </p:tav>
                                        <p:tav tm="100000">
                                          <p:val>
                                            <p:strVal val="#ppt_h"/>
                                          </p:val>
                                        </p:tav>
                                      </p:tavLst>
                                    </p:anim>
                                    <p:animEffect transition="in" filter="fade">
                                      <p:cBhvr>
                                        <p:cTn id="53" dur="750"/>
                                        <p:tgtEl>
                                          <p:spTgt spid="2">
                                            <p:txEl>
                                              <p:pRg st="8" end="8"/>
                                            </p:txEl>
                                          </p:spTgt>
                                        </p:tgtEl>
                                      </p:cBhvr>
                                    </p:animEffect>
                                  </p:childTnLst>
                                </p:cTn>
                              </p:par>
                              <p:par>
                                <p:cTn id="54" presetID="55" presetClass="entr" presetSubtype="0" fill="hold" nodeType="withEffect">
                                  <p:stCondLst>
                                    <p:cond delay="0"/>
                                  </p:stCondLst>
                                  <p:childTnLst>
                                    <p:set>
                                      <p:cBhvr>
                                        <p:cTn id="55" dur="1" fill="hold">
                                          <p:stCondLst>
                                            <p:cond delay="0"/>
                                          </p:stCondLst>
                                        </p:cTn>
                                        <p:tgtEl>
                                          <p:spTgt spid="2">
                                            <p:txEl>
                                              <p:pRg st="9" end="9"/>
                                            </p:txEl>
                                          </p:spTgt>
                                        </p:tgtEl>
                                        <p:attrNameLst>
                                          <p:attrName>style.visibility</p:attrName>
                                        </p:attrNameLst>
                                      </p:cBhvr>
                                      <p:to>
                                        <p:strVal val="visible"/>
                                      </p:to>
                                    </p:set>
                                    <p:anim calcmode="lin" valueType="num">
                                      <p:cBhvr>
                                        <p:cTn id="56" dur="750" fill="hold"/>
                                        <p:tgtEl>
                                          <p:spTgt spid="2">
                                            <p:txEl>
                                              <p:pRg st="9" end="9"/>
                                            </p:txEl>
                                          </p:spTgt>
                                        </p:tgtEl>
                                        <p:attrNameLst>
                                          <p:attrName>ppt_w</p:attrName>
                                        </p:attrNameLst>
                                      </p:cBhvr>
                                      <p:tavLst>
                                        <p:tav tm="0">
                                          <p:val>
                                            <p:strVal val="#ppt_w*0.70"/>
                                          </p:val>
                                        </p:tav>
                                        <p:tav tm="100000">
                                          <p:val>
                                            <p:strVal val="#ppt_w"/>
                                          </p:val>
                                        </p:tav>
                                      </p:tavLst>
                                    </p:anim>
                                    <p:anim calcmode="lin" valueType="num">
                                      <p:cBhvr>
                                        <p:cTn id="57" dur="750" fill="hold"/>
                                        <p:tgtEl>
                                          <p:spTgt spid="2">
                                            <p:txEl>
                                              <p:pRg st="9" end="9"/>
                                            </p:txEl>
                                          </p:spTgt>
                                        </p:tgtEl>
                                        <p:attrNameLst>
                                          <p:attrName>ppt_h</p:attrName>
                                        </p:attrNameLst>
                                      </p:cBhvr>
                                      <p:tavLst>
                                        <p:tav tm="0">
                                          <p:val>
                                            <p:strVal val="#ppt_h"/>
                                          </p:val>
                                        </p:tav>
                                        <p:tav tm="100000">
                                          <p:val>
                                            <p:strVal val="#ppt_h"/>
                                          </p:val>
                                        </p:tav>
                                      </p:tavLst>
                                    </p:anim>
                                    <p:animEffect transition="in" filter="fade">
                                      <p:cBhvr>
                                        <p:cTn id="58" dur="750"/>
                                        <p:tgtEl>
                                          <p:spTgt spid="2">
                                            <p:txEl>
                                              <p:pRg st="9" end="9"/>
                                            </p:txEl>
                                          </p:spTgt>
                                        </p:tgtEl>
                                      </p:cBhvr>
                                    </p:animEffect>
                                  </p:childTnLst>
                                </p:cTn>
                              </p:par>
                              <p:par>
                                <p:cTn id="59" presetID="55" presetClass="entr" presetSubtype="0" fill="hold" nodeType="withEffect">
                                  <p:stCondLst>
                                    <p:cond delay="0"/>
                                  </p:stCondLst>
                                  <p:childTnLst>
                                    <p:set>
                                      <p:cBhvr>
                                        <p:cTn id="60" dur="1" fill="hold">
                                          <p:stCondLst>
                                            <p:cond delay="0"/>
                                          </p:stCondLst>
                                        </p:cTn>
                                        <p:tgtEl>
                                          <p:spTgt spid="2">
                                            <p:txEl>
                                              <p:pRg st="10" end="10"/>
                                            </p:txEl>
                                          </p:spTgt>
                                        </p:tgtEl>
                                        <p:attrNameLst>
                                          <p:attrName>style.visibility</p:attrName>
                                        </p:attrNameLst>
                                      </p:cBhvr>
                                      <p:to>
                                        <p:strVal val="visible"/>
                                      </p:to>
                                    </p:set>
                                    <p:anim calcmode="lin" valueType="num">
                                      <p:cBhvr>
                                        <p:cTn id="61" dur="750" fill="hold"/>
                                        <p:tgtEl>
                                          <p:spTgt spid="2">
                                            <p:txEl>
                                              <p:pRg st="10" end="10"/>
                                            </p:txEl>
                                          </p:spTgt>
                                        </p:tgtEl>
                                        <p:attrNameLst>
                                          <p:attrName>ppt_w</p:attrName>
                                        </p:attrNameLst>
                                      </p:cBhvr>
                                      <p:tavLst>
                                        <p:tav tm="0">
                                          <p:val>
                                            <p:strVal val="#ppt_w*0.70"/>
                                          </p:val>
                                        </p:tav>
                                        <p:tav tm="100000">
                                          <p:val>
                                            <p:strVal val="#ppt_w"/>
                                          </p:val>
                                        </p:tav>
                                      </p:tavLst>
                                    </p:anim>
                                    <p:anim calcmode="lin" valueType="num">
                                      <p:cBhvr>
                                        <p:cTn id="62" dur="750" fill="hold"/>
                                        <p:tgtEl>
                                          <p:spTgt spid="2">
                                            <p:txEl>
                                              <p:pRg st="10" end="10"/>
                                            </p:txEl>
                                          </p:spTgt>
                                        </p:tgtEl>
                                        <p:attrNameLst>
                                          <p:attrName>ppt_h</p:attrName>
                                        </p:attrNameLst>
                                      </p:cBhvr>
                                      <p:tavLst>
                                        <p:tav tm="0">
                                          <p:val>
                                            <p:strVal val="#ppt_h"/>
                                          </p:val>
                                        </p:tav>
                                        <p:tav tm="100000">
                                          <p:val>
                                            <p:strVal val="#ppt_h"/>
                                          </p:val>
                                        </p:tav>
                                      </p:tavLst>
                                    </p:anim>
                                    <p:animEffect transition="in" filter="fade">
                                      <p:cBhvr>
                                        <p:cTn id="63" dur="750"/>
                                        <p:tgtEl>
                                          <p:spTgt spid="2">
                                            <p:txEl>
                                              <p:pRg st="10" end="10"/>
                                            </p:txEl>
                                          </p:spTgt>
                                        </p:tgtEl>
                                      </p:cBhvr>
                                    </p:animEffect>
                                  </p:childTnLst>
                                </p:cTn>
                              </p:par>
                              <p:par>
                                <p:cTn id="64" presetID="55" presetClass="entr" presetSubtype="0" fill="hold" nodeType="withEffect">
                                  <p:stCondLst>
                                    <p:cond delay="0"/>
                                  </p:stCondLst>
                                  <p:childTnLst>
                                    <p:set>
                                      <p:cBhvr>
                                        <p:cTn id="65" dur="1" fill="hold">
                                          <p:stCondLst>
                                            <p:cond delay="0"/>
                                          </p:stCondLst>
                                        </p:cTn>
                                        <p:tgtEl>
                                          <p:spTgt spid="2">
                                            <p:txEl>
                                              <p:pRg st="11" end="11"/>
                                            </p:txEl>
                                          </p:spTgt>
                                        </p:tgtEl>
                                        <p:attrNameLst>
                                          <p:attrName>style.visibility</p:attrName>
                                        </p:attrNameLst>
                                      </p:cBhvr>
                                      <p:to>
                                        <p:strVal val="visible"/>
                                      </p:to>
                                    </p:set>
                                    <p:anim calcmode="lin" valueType="num">
                                      <p:cBhvr>
                                        <p:cTn id="66" dur="750" fill="hold"/>
                                        <p:tgtEl>
                                          <p:spTgt spid="2">
                                            <p:txEl>
                                              <p:pRg st="11" end="11"/>
                                            </p:txEl>
                                          </p:spTgt>
                                        </p:tgtEl>
                                        <p:attrNameLst>
                                          <p:attrName>ppt_w</p:attrName>
                                        </p:attrNameLst>
                                      </p:cBhvr>
                                      <p:tavLst>
                                        <p:tav tm="0">
                                          <p:val>
                                            <p:strVal val="#ppt_w*0.70"/>
                                          </p:val>
                                        </p:tav>
                                        <p:tav tm="100000">
                                          <p:val>
                                            <p:strVal val="#ppt_w"/>
                                          </p:val>
                                        </p:tav>
                                      </p:tavLst>
                                    </p:anim>
                                    <p:anim calcmode="lin" valueType="num">
                                      <p:cBhvr>
                                        <p:cTn id="67" dur="750" fill="hold"/>
                                        <p:tgtEl>
                                          <p:spTgt spid="2">
                                            <p:txEl>
                                              <p:pRg st="11" end="11"/>
                                            </p:txEl>
                                          </p:spTgt>
                                        </p:tgtEl>
                                        <p:attrNameLst>
                                          <p:attrName>ppt_h</p:attrName>
                                        </p:attrNameLst>
                                      </p:cBhvr>
                                      <p:tavLst>
                                        <p:tav tm="0">
                                          <p:val>
                                            <p:strVal val="#ppt_h"/>
                                          </p:val>
                                        </p:tav>
                                        <p:tav tm="100000">
                                          <p:val>
                                            <p:strVal val="#ppt_h"/>
                                          </p:val>
                                        </p:tav>
                                      </p:tavLst>
                                    </p:anim>
                                    <p:animEffect transition="in" filter="fade">
                                      <p:cBhvr>
                                        <p:cTn id="68" dur="750"/>
                                        <p:tgtEl>
                                          <p:spTgt spid="2">
                                            <p:txEl>
                                              <p:pRg st="11" end="11"/>
                                            </p:txEl>
                                          </p:spTgt>
                                        </p:tgtEl>
                                      </p:cBhvr>
                                    </p:animEffect>
                                  </p:childTnLst>
                                </p:cTn>
                              </p:par>
                              <p:par>
                                <p:cTn id="69" presetID="55" presetClass="entr" presetSubtype="0" fill="hold" nodeType="withEffect">
                                  <p:stCondLst>
                                    <p:cond delay="0"/>
                                  </p:stCondLst>
                                  <p:childTnLst>
                                    <p:set>
                                      <p:cBhvr>
                                        <p:cTn id="70" dur="1" fill="hold">
                                          <p:stCondLst>
                                            <p:cond delay="0"/>
                                          </p:stCondLst>
                                        </p:cTn>
                                        <p:tgtEl>
                                          <p:spTgt spid="2">
                                            <p:txEl>
                                              <p:pRg st="12" end="12"/>
                                            </p:txEl>
                                          </p:spTgt>
                                        </p:tgtEl>
                                        <p:attrNameLst>
                                          <p:attrName>style.visibility</p:attrName>
                                        </p:attrNameLst>
                                      </p:cBhvr>
                                      <p:to>
                                        <p:strVal val="visible"/>
                                      </p:to>
                                    </p:set>
                                    <p:anim calcmode="lin" valueType="num">
                                      <p:cBhvr>
                                        <p:cTn id="71" dur="750" fill="hold"/>
                                        <p:tgtEl>
                                          <p:spTgt spid="2">
                                            <p:txEl>
                                              <p:pRg st="12" end="12"/>
                                            </p:txEl>
                                          </p:spTgt>
                                        </p:tgtEl>
                                        <p:attrNameLst>
                                          <p:attrName>ppt_w</p:attrName>
                                        </p:attrNameLst>
                                      </p:cBhvr>
                                      <p:tavLst>
                                        <p:tav tm="0">
                                          <p:val>
                                            <p:strVal val="#ppt_w*0.70"/>
                                          </p:val>
                                        </p:tav>
                                        <p:tav tm="100000">
                                          <p:val>
                                            <p:strVal val="#ppt_w"/>
                                          </p:val>
                                        </p:tav>
                                      </p:tavLst>
                                    </p:anim>
                                    <p:anim calcmode="lin" valueType="num">
                                      <p:cBhvr>
                                        <p:cTn id="72" dur="750" fill="hold"/>
                                        <p:tgtEl>
                                          <p:spTgt spid="2">
                                            <p:txEl>
                                              <p:pRg st="12" end="12"/>
                                            </p:txEl>
                                          </p:spTgt>
                                        </p:tgtEl>
                                        <p:attrNameLst>
                                          <p:attrName>ppt_h</p:attrName>
                                        </p:attrNameLst>
                                      </p:cBhvr>
                                      <p:tavLst>
                                        <p:tav tm="0">
                                          <p:val>
                                            <p:strVal val="#ppt_h"/>
                                          </p:val>
                                        </p:tav>
                                        <p:tav tm="100000">
                                          <p:val>
                                            <p:strVal val="#ppt_h"/>
                                          </p:val>
                                        </p:tav>
                                      </p:tavLst>
                                    </p:anim>
                                    <p:animEffect transition="in" filter="fade">
                                      <p:cBhvr>
                                        <p:cTn id="73" dur="750"/>
                                        <p:tgtEl>
                                          <p:spTgt spid="2">
                                            <p:txEl>
                                              <p:pRg st="12" end="12"/>
                                            </p:txEl>
                                          </p:spTgt>
                                        </p:tgtEl>
                                      </p:cBhvr>
                                    </p:animEffect>
                                  </p:childTnLst>
                                </p:cTn>
                              </p:par>
                              <p:par>
                                <p:cTn id="74" presetID="55" presetClass="entr" presetSubtype="0" fill="hold" nodeType="withEffect">
                                  <p:stCondLst>
                                    <p:cond delay="0"/>
                                  </p:stCondLst>
                                  <p:childTnLst>
                                    <p:set>
                                      <p:cBhvr>
                                        <p:cTn id="75" dur="1" fill="hold">
                                          <p:stCondLst>
                                            <p:cond delay="0"/>
                                          </p:stCondLst>
                                        </p:cTn>
                                        <p:tgtEl>
                                          <p:spTgt spid="2">
                                            <p:txEl>
                                              <p:pRg st="13" end="13"/>
                                            </p:txEl>
                                          </p:spTgt>
                                        </p:tgtEl>
                                        <p:attrNameLst>
                                          <p:attrName>style.visibility</p:attrName>
                                        </p:attrNameLst>
                                      </p:cBhvr>
                                      <p:to>
                                        <p:strVal val="visible"/>
                                      </p:to>
                                    </p:set>
                                    <p:anim calcmode="lin" valueType="num">
                                      <p:cBhvr>
                                        <p:cTn id="76" dur="750" fill="hold"/>
                                        <p:tgtEl>
                                          <p:spTgt spid="2">
                                            <p:txEl>
                                              <p:pRg st="13" end="13"/>
                                            </p:txEl>
                                          </p:spTgt>
                                        </p:tgtEl>
                                        <p:attrNameLst>
                                          <p:attrName>ppt_w</p:attrName>
                                        </p:attrNameLst>
                                      </p:cBhvr>
                                      <p:tavLst>
                                        <p:tav tm="0">
                                          <p:val>
                                            <p:strVal val="#ppt_w*0.70"/>
                                          </p:val>
                                        </p:tav>
                                        <p:tav tm="100000">
                                          <p:val>
                                            <p:strVal val="#ppt_w"/>
                                          </p:val>
                                        </p:tav>
                                      </p:tavLst>
                                    </p:anim>
                                    <p:anim calcmode="lin" valueType="num">
                                      <p:cBhvr>
                                        <p:cTn id="77" dur="750" fill="hold"/>
                                        <p:tgtEl>
                                          <p:spTgt spid="2">
                                            <p:txEl>
                                              <p:pRg st="13" end="13"/>
                                            </p:txEl>
                                          </p:spTgt>
                                        </p:tgtEl>
                                        <p:attrNameLst>
                                          <p:attrName>ppt_h</p:attrName>
                                        </p:attrNameLst>
                                      </p:cBhvr>
                                      <p:tavLst>
                                        <p:tav tm="0">
                                          <p:val>
                                            <p:strVal val="#ppt_h"/>
                                          </p:val>
                                        </p:tav>
                                        <p:tav tm="100000">
                                          <p:val>
                                            <p:strVal val="#ppt_h"/>
                                          </p:val>
                                        </p:tav>
                                      </p:tavLst>
                                    </p:anim>
                                    <p:animEffect transition="in" filter="fade">
                                      <p:cBhvr>
                                        <p:cTn id="78" dur="750"/>
                                        <p:tgtEl>
                                          <p:spTgt spid="2">
                                            <p:txEl>
                                              <p:pRg st="13" end="13"/>
                                            </p:txEl>
                                          </p:spTgt>
                                        </p:tgtEl>
                                      </p:cBhvr>
                                    </p:animEffect>
                                  </p:childTnLst>
                                </p:cTn>
                              </p:par>
                              <p:par>
                                <p:cTn id="79" presetID="55" presetClass="entr" presetSubtype="0" fill="hold" nodeType="withEffect">
                                  <p:stCondLst>
                                    <p:cond delay="0"/>
                                  </p:stCondLst>
                                  <p:childTnLst>
                                    <p:set>
                                      <p:cBhvr>
                                        <p:cTn id="80" dur="1" fill="hold">
                                          <p:stCondLst>
                                            <p:cond delay="0"/>
                                          </p:stCondLst>
                                        </p:cTn>
                                        <p:tgtEl>
                                          <p:spTgt spid="2">
                                            <p:txEl>
                                              <p:pRg st="14" end="14"/>
                                            </p:txEl>
                                          </p:spTgt>
                                        </p:tgtEl>
                                        <p:attrNameLst>
                                          <p:attrName>style.visibility</p:attrName>
                                        </p:attrNameLst>
                                      </p:cBhvr>
                                      <p:to>
                                        <p:strVal val="visible"/>
                                      </p:to>
                                    </p:set>
                                    <p:anim calcmode="lin" valueType="num">
                                      <p:cBhvr>
                                        <p:cTn id="81" dur="750" fill="hold"/>
                                        <p:tgtEl>
                                          <p:spTgt spid="2">
                                            <p:txEl>
                                              <p:pRg st="14" end="14"/>
                                            </p:txEl>
                                          </p:spTgt>
                                        </p:tgtEl>
                                        <p:attrNameLst>
                                          <p:attrName>ppt_w</p:attrName>
                                        </p:attrNameLst>
                                      </p:cBhvr>
                                      <p:tavLst>
                                        <p:tav tm="0">
                                          <p:val>
                                            <p:strVal val="#ppt_w*0.70"/>
                                          </p:val>
                                        </p:tav>
                                        <p:tav tm="100000">
                                          <p:val>
                                            <p:strVal val="#ppt_w"/>
                                          </p:val>
                                        </p:tav>
                                      </p:tavLst>
                                    </p:anim>
                                    <p:anim calcmode="lin" valueType="num">
                                      <p:cBhvr>
                                        <p:cTn id="82" dur="750" fill="hold"/>
                                        <p:tgtEl>
                                          <p:spTgt spid="2">
                                            <p:txEl>
                                              <p:pRg st="14" end="14"/>
                                            </p:txEl>
                                          </p:spTgt>
                                        </p:tgtEl>
                                        <p:attrNameLst>
                                          <p:attrName>ppt_h</p:attrName>
                                        </p:attrNameLst>
                                      </p:cBhvr>
                                      <p:tavLst>
                                        <p:tav tm="0">
                                          <p:val>
                                            <p:strVal val="#ppt_h"/>
                                          </p:val>
                                        </p:tav>
                                        <p:tav tm="100000">
                                          <p:val>
                                            <p:strVal val="#ppt_h"/>
                                          </p:val>
                                        </p:tav>
                                      </p:tavLst>
                                    </p:anim>
                                    <p:animEffect transition="in" filter="fade">
                                      <p:cBhvr>
                                        <p:cTn id="83" dur="750"/>
                                        <p:tgtEl>
                                          <p:spTgt spid="2">
                                            <p:txEl>
                                              <p:pRg st="14" end="14"/>
                                            </p:txEl>
                                          </p:spTgt>
                                        </p:tgtEl>
                                      </p:cBhvr>
                                    </p:animEffect>
                                  </p:childTnLst>
                                </p:cTn>
                              </p:par>
                              <p:par>
                                <p:cTn id="84" presetID="55" presetClass="entr" presetSubtype="0" fill="hold" nodeType="withEffect">
                                  <p:stCondLst>
                                    <p:cond delay="0"/>
                                  </p:stCondLst>
                                  <p:childTnLst>
                                    <p:set>
                                      <p:cBhvr>
                                        <p:cTn id="85" dur="1" fill="hold">
                                          <p:stCondLst>
                                            <p:cond delay="0"/>
                                          </p:stCondLst>
                                        </p:cTn>
                                        <p:tgtEl>
                                          <p:spTgt spid="2">
                                            <p:txEl>
                                              <p:pRg st="15" end="15"/>
                                            </p:txEl>
                                          </p:spTgt>
                                        </p:tgtEl>
                                        <p:attrNameLst>
                                          <p:attrName>style.visibility</p:attrName>
                                        </p:attrNameLst>
                                      </p:cBhvr>
                                      <p:to>
                                        <p:strVal val="visible"/>
                                      </p:to>
                                    </p:set>
                                    <p:anim calcmode="lin" valueType="num">
                                      <p:cBhvr>
                                        <p:cTn id="86" dur="750" fill="hold"/>
                                        <p:tgtEl>
                                          <p:spTgt spid="2">
                                            <p:txEl>
                                              <p:pRg st="15" end="15"/>
                                            </p:txEl>
                                          </p:spTgt>
                                        </p:tgtEl>
                                        <p:attrNameLst>
                                          <p:attrName>ppt_w</p:attrName>
                                        </p:attrNameLst>
                                      </p:cBhvr>
                                      <p:tavLst>
                                        <p:tav tm="0">
                                          <p:val>
                                            <p:strVal val="#ppt_w*0.70"/>
                                          </p:val>
                                        </p:tav>
                                        <p:tav tm="100000">
                                          <p:val>
                                            <p:strVal val="#ppt_w"/>
                                          </p:val>
                                        </p:tav>
                                      </p:tavLst>
                                    </p:anim>
                                    <p:anim calcmode="lin" valueType="num">
                                      <p:cBhvr>
                                        <p:cTn id="87" dur="750" fill="hold"/>
                                        <p:tgtEl>
                                          <p:spTgt spid="2">
                                            <p:txEl>
                                              <p:pRg st="15" end="15"/>
                                            </p:txEl>
                                          </p:spTgt>
                                        </p:tgtEl>
                                        <p:attrNameLst>
                                          <p:attrName>ppt_h</p:attrName>
                                        </p:attrNameLst>
                                      </p:cBhvr>
                                      <p:tavLst>
                                        <p:tav tm="0">
                                          <p:val>
                                            <p:strVal val="#ppt_h"/>
                                          </p:val>
                                        </p:tav>
                                        <p:tav tm="100000">
                                          <p:val>
                                            <p:strVal val="#ppt_h"/>
                                          </p:val>
                                        </p:tav>
                                      </p:tavLst>
                                    </p:anim>
                                    <p:animEffect transition="in" filter="fade">
                                      <p:cBhvr>
                                        <p:cTn id="88" dur="750"/>
                                        <p:tgtEl>
                                          <p:spTgt spid="2">
                                            <p:txEl>
                                              <p:pRg st="15" end="15"/>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5"/>
                                        </p:tgtEl>
                                        <p:attrNameLst>
                                          <p:attrName>style.visibility</p:attrName>
                                        </p:attrNameLst>
                                      </p:cBhvr>
                                      <p:to>
                                        <p:strVal val="visible"/>
                                      </p:to>
                                    </p:set>
                                    <p:animEffect transition="in" filter="fade">
                                      <p:cBhvr>
                                        <p:cTn id="93" dur="500"/>
                                        <p:tgtEl>
                                          <p:spTgt spid="5"/>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fade">
                                      <p:cBhvr>
                                        <p:cTn id="96" dur="500"/>
                                        <p:tgtEl>
                                          <p:spTgt spid="6"/>
                                        </p:tgtEl>
                                      </p:cBhvr>
                                    </p:animEffect>
                                  </p:childTnLst>
                                </p:cTn>
                              </p:par>
                            </p:childTnLst>
                          </p:cTn>
                        </p:par>
                      </p:childTnLst>
                    </p:cTn>
                  </p:par>
                  <p:par>
                    <p:cTn id="97" fill="hold">
                      <p:stCondLst>
                        <p:cond delay="indefinite"/>
                      </p:stCondLst>
                      <p:childTnLst>
                        <p:par>
                          <p:cTn id="98" fill="hold">
                            <p:stCondLst>
                              <p:cond delay="0"/>
                            </p:stCondLst>
                            <p:childTnLst>
                              <p:par>
                                <p:cTn id="99" presetID="2" presetClass="entr" presetSubtype="9" fill="hold" grpId="0" nodeType="click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0-#ppt_w/2"/>
                                          </p:val>
                                        </p:tav>
                                        <p:tav tm="100000">
                                          <p:val>
                                            <p:strVal val="#ppt_x"/>
                                          </p:val>
                                        </p:tav>
                                      </p:tavLst>
                                    </p:anim>
                                    <p:anim calcmode="lin" valueType="num">
                                      <p:cBhvr additive="base">
                                        <p:cTn id="102" dur="500" fill="hold"/>
                                        <p:tgtEl>
                                          <p:spTgt spid="9"/>
                                        </p:tgtEl>
                                        <p:attrNameLst>
                                          <p:attrName>ppt_y</p:attrName>
                                        </p:attrNameLst>
                                      </p:cBhvr>
                                      <p:tavLst>
                                        <p:tav tm="0">
                                          <p:val>
                                            <p:strVal val="0-#ppt_h/2"/>
                                          </p:val>
                                        </p:tav>
                                        <p:tav tm="100000">
                                          <p:val>
                                            <p:strVal val="#ppt_y"/>
                                          </p:val>
                                        </p:tav>
                                      </p:tavLst>
                                    </p:anim>
                                  </p:childTnLst>
                                </p:cTn>
                              </p:par>
                              <p:par>
                                <p:cTn id="103" presetID="2" presetClass="entr" presetSubtype="9" fill="hold" nodeType="withEffect">
                                  <p:stCondLst>
                                    <p:cond delay="0"/>
                                  </p:stCondLst>
                                  <p:childTnLst>
                                    <p:set>
                                      <p:cBhvr>
                                        <p:cTn id="104" dur="1" fill="hold">
                                          <p:stCondLst>
                                            <p:cond delay="0"/>
                                          </p:stCondLst>
                                        </p:cTn>
                                        <p:tgtEl>
                                          <p:spTgt spid="8"/>
                                        </p:tgtEl>
                                        <p:attrNameLst>
                                          <p:attrName>style.visibility</p:attrName>
                                        </p:attrNameLst>
                                      </p:cBhvr>
                                      <p:to>
                                        <p:strVal val="visible"/>
                                      </p:to>
                                    </p:set>
                                    <p:anim calcmode="lin" valueType="num">
                                      <p:cBhvr additive="base">
                                        <p:cTn id="105" dur="500" fill="hold"/>
                                        <p:tgtEl>
                                          <p:spTgt spid="8"/>
                                        </p:tgtEl>
                                        <p:attrNameLst>
                                          <p:attrName>ppt_x</p:attrName>
                                        </p:attrNameLst>
                                      </p:cBhvr>
                                      <p:tavLst>
                                        <p:tav tm="0">
                                          <p:val>
                                            <p:strVal val="0-#ppt_w/2"/>
                                          </p:val>
                                        </p:tav>
                                        <p:tav tm="100000">
                                          <p:val>
                                            <p:strVal val="#ppt_x"/>
                                          </p:val>
                                        </p:tav>
                                      </p:tavLst>
                                    </p:anim>
                                    <p:anim calcmode="lin" valueType="num">
                                      <p:cBhvr additive="base">
                                        <p:cTn id="106" dur="500" fill="hold"/>
                                        <p:tgtEl>
                                          <p:spTgt spid="8"/>
                                        </p:tgtEl>
                                        <p:attrNameLst>
                                          <p:attrName>ppt_y</p:attrName>
                                        </p:attrNameLst>
                                      </p:cBhvr>
                                      <p:tavLst>
                                        <p:tav tm="0">
                                          <p:val>
                                            <p:strVal val="0-#ppt_h/2"/>
                                          </p:val>
                                        </p:tav>
                                        <p:tav tm="100000">
                                          <p:val>
                                            <p:strVal val="#ppt_y"/>
                                          </p:val>
                                        </p:tav>
                                      </p:tavLst>
                                    </p:anim>
                                  </p:childTnLst>
                                </p:cTn>
                              </p:par>
                              <p:par>
                                <p:cTn id="107" presetID="2" presetClass="entr" presetSubtype="12"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 calcmode="lin" valueType="num">
                                      <p:cBhvr additive="base">
                                        <p:cTn id="109" dur="500" fill="hold"/>
                                        <p:tgtEl>
                                          <p:spTgt spid="11"/>
                                        </p:tgtEl>
                                        <p:attrNameLst>
                                          <p:attrName>ppt_x</p:attrName>
                                        </p:attrNameLst>
                                      </p:cBhvr>
                                      <p:tavLst>
                                        <p:tav tm="0">
                                          <p:val>
                                            <p:strVal val="0-#ppt_w/2"/>
                                          </p:val>
                                        </p:tav>
                                        <p:tav tm="100000">
                                          <p:val>
                                            <p:strVal val="#ppt_x"/>
                                          </p:val>
                                        </p:tav>
                                      </p:tavLst>
                                    </p:anim>
                                    <p:anim calcmode="lin" valueType="num">
                                      <p:cBhvr additive="base">
                                        <p:cTn id="110" dur="500" fill="hold"/>
                                        <p:tgtEl>
                                          <p:spTgt spid="11"/>
                                        </p:tgtEl>
                                        <p:attrNameLst>
                                          <p:attrName>ppt_y</p:attrName>
                                        </p:attrNameLst>
                                      </p:cBhvr>
                                      <p:tavLst>
                                        <p:tav tm="0">
                                          <p:val>
                                            <p:strVal val="1+#ppt_h/2"/>
                                          </p:val>
                                        </p:tav>
                                        <p:tav tm="100000">
                                          <p:val>
                                            <p:strVal val="#ppt_y"/>
                                          </p:val>
                                        </p:tav>
                                      </p:tavLst>
                                    </p:anim>
                                  </p:childTnLst>
                                </p:cTn>
                              </p:par>
                              <p:par>
                                <p:cTn id="111" presetID="2" presetClass="entr" presetSubtype="12" fill="hold" nodeType="withEffect">
                                  <p:stCondLst>
                                    <p:cond delay="0"/>
                                  </p:stCondLst>
                                  <p:childTnLst>
                                    <p:set>
                                      <p:cBhvr>
                                        <p:cTn id="112" dur="1" fill="hold">
                                          <p:stCondLst>
                                            <p:cond delay="0"/>
                                          </p:stCondLst>
                                        </p:cTn>
                                        <p:tgtEl>
                                          <p:spTgt spid="15"/>
                                        </p:tgtEl>
                                        <p:attrNameLst>
                                          <p:attrName>style.visibility</p:attrName>
                                        </p:attrNameLst>
                                      </p:cBhvr>
                                      <p:to>
                                        <p:strVal val="visible"/>
                                      </p:to>
                                    </p:set>
                                    <p:anim calcmode="lin" valueType="num">
                                      <p:cBhvr additive="base">
                                        <p:cTn id="113" dur="500" fill="hold"/>
                                        <p:tgtEl>
                                          <p:spTgt spid="15"/>
                                        </p:tgtEl>
                                        <p:attrNameLst>
                                          <p:attrName>ppt_x</p:attrName>
                                        </p:attrNameLst>
                                      </p:cBhvr>
                                      <p:tavLst>
                                        <p:tav tm="0">
                                          <p:val>
                                            <p:strVal val="0-#ppt_w/2"/>
                                          </p:val>
                                        </p:tav>
                                        <p:tav tm="100000">
                                          <p:val>
                                            <p:strVal val="#ppt_x"/>
                                          </p:val>
                                        </p:tav>
                                      </p:tavLst>
                                    </p:anim>
                                    <p:anim calcmode="lin" valueType="num">
                                      <p:cBhvr additive="base">
                                        <p:cTn id="1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E919B77-9796-D34E-8D5A-4054B4AFF4B6}" type="slidenum">
              <a:rPr lang="en-US" smtClean="0"/>
              <a:pPr/>
              <a:t>18</a:t>
            </a:fld>
            <a:endParaRPr lang="en-US"/>
          </a:p>
        </p:txBody>
      </p:sp>
      <p:sp>
        <p:nvSpPr>
          <p:cNvPr id="4" name="Text Placeholder 3"/>
          <p:cNvSpPr>
            <a:spLocks noGrp="1"/>
          </p:cNvSpPr>
          <p:nvPr>
            <p:ph type="body" sz="quarter" idx="15"/>
          </p:nvPr>
        </p:nvSpPr>
        <p:spPr/>
        <p:txBody>
          <a:bodyPr/>
          <a:lstStyle/>
          <a:p>
            <a:r>
              <a:rPr lang="en-US" dirty="0" smtClean="0"/>
              <a:t>Hospital taxes to fund supplemental PTCs?</a:t>
            </a:r>
            <a:endParaRPr lang="en-US" dirty="0"/>
          </a:p>
        </p:txBody>
      </p:sp>
      <p:pic>
        <p:nvPicPr>
          <p:cNvPr id="1026" name="Picture 2" descr="https://www.semiwiki.com/forum/attachments/content/attachments/16132d1451227103-3d-asip-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079" y="1244266"/>
            <a:ext cx="3603599" cy="51120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win-w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8966" y="2041024"/>
            <a:ext cx="3730969" cy="2275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3385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26"/>
                                        </p:tgtEl>
                                        <p:attrNameLst>
                                          <p:attrName>ppt_y</p:attrName>
                                        </p:attrNameLst>
                                      </p:cBhvr>
                                      <p:tavLst>
                                        <p:tav tm="0" fmla="#ppt_y+(sin(-2*pi*(1-$))*-#ppt_x+cos(-2*pi*(1-$))*(1-#ppt_y))*(1-$)">
                                          <p:val>
                                            <p:fltVal val="0"/>
                                          </p:val>
                                        </p:tav>
                                        <p:tav tm="100000">
                                          <p:val>
                                            <p:fltVal val="1"/>
                                          </p:val>
                                        </p:tav>
                                      </p:tavLst>
                                    </p:anim>
                                  </p:childTnLst>
                                </p:cTn>
                              </p:par>
                              <p:par>
                                <p:cTn id="11" presetID="42" presetClass="entr" presetSubtype="0" fill="hold" nodeType="with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fade">
                                      <p:cBhvr>
                                        <p:cTn id="13" dur="1000"/>
                                        <p:tgtEl>
                                          <p:spTgt spid="1030"/>
                                        </p:tgtEl>
                                      </p:cBhvr>
                                    </p:animEffect>
                                    <p:anim calcmode="lin" valueType="num">
                                      <p:cBhvr>
                                        <p:cTn id="14" dur="1000" fill="hold"/>
                                        <p:tgtEl>
                                          <p:spTgt spid="1030"/>
                                        </p:tgtEl>
                                        <p:attrNameLst>
                                          <p:attrName>ppt_x</p:attrName>
                                        </p:attrNameLst>
                                      </p:cBhvr>
                                      <p:tavLst>
                                        <p:tav tm="0">
                                          <p:val>
                                            <p:strVal val="#ppt_x"/>
                                          </p:val>
                                        </p:tav>
                                        <p:tav tm="100000">
                                          <p:val>
                                            <p:strVal val="#ppt_x"/>
                                          </p:val>
                                        </p:tav>
                                      </p:tavLst>
                                    </p:anim>
                                    <p:anim calcmode="lin" valueType="num">
                                      <p:cBhvr>
                                        <p:cTn id="15"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i.pinimg.com/originals/5b/32/75/5b327564d1591e216da93ec2e914db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4458" y="681346"/>
            <a:ext cx="3469542" cy="520177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sz="half" idx="2"/>
          </p:nvPr>
        </p:nvSpPr>
        <p:spPr>
          <a:xfrm>
            <a:off x="3458026" y="1507015"/>
            <a:ext cx="2219304" cy="1775218"/>
          </a:xfrm>
        </p:spPr>
        <p:txBody>
          <a:bodyPr>
            <a:normAutofit/>
          </a:bodyPr>
          <a:lstStyle/>
          <a:p>
            <a:r>
              <a:rPr lang="en-US" sz="1700" b="1" dirty="0" smtClean="0"/>
              <a:t>Human need</a:t>
            </a:r>
          </a:p>
          <a:p>
            <a:r>
              <a:rPr lang="en-US" sz="1700" b="1" dirty="0" smtClean="0"/>
              <a:t>Policy imperatives</a:t>
            </a:r>
          </a:p>
          <a:p>
            <a:r>
              <a:rPr lang="en-US" sz="1700" b="1" dirty="0" smtClean="0"/>
              <a:t>Political momentum</a:t>
            </a:r>
          </a:p>
          <a:p>
            <a:r>
              <a:rPr lang="en-US" sz="1700" b="1" dirty="0" smtClean="0"/>
              <a:t>Political possibility</a:t>
            </a:r>
          </a:p>
        </p:txBody>
      </p:sp>
      <p:sp>
        <p:nvSpPr>
          <p:cNvPr id="3" name="Slide Number Placeholder 2"/>
          <p:cNvSpPr>
            <a:spLocks noGrp="1"/>
          </p:cNvSpPr>
          <p:nvPr>
            <p:ph type="sldNum" sz="quarter" idx="12"/>
          </p:nvPr>
        </p:nvSpPr>
        <p:spPr/>
        <p:txBody>
          <a:bodyPr/>
          <a:lstStyle/>
          <a:p>
            <a:fld id="{AE919B77-9796-D34E-8D5A-4054B4AFF4B6}" type="slidenum">
              <a:rPr lang="en-US" smtClean="0"/>
              <a:pPr/>
              <a:t>19</a:t>
            </a:fld>
            <a:endParaRPr lang="en-US"/>
          </a:p>
        </p:txBody>
      </p:sp>
      <p:sp>
        <p:nvSpPr>
          <p:cNvPr id="4" name="Text Placeholder 3"/>
          <p:cNvSpPr>
            <a:spLocks noGrp="1"/>
          </p:cNvSpPr>
          <p:nvPr>
            <p:ph type="body" sz="quarter" idx="15"/>
          </p:nvPr>
        </p:nvSpPr>
        <p:spPr>
          <a:xfrm>
            <a:off x="485422" y="0"/>
            <a:ext cx="8164513" cy="685800"/>
          </a:xfrm>
        </p:spPr>
        <p:txBody>
          <a:bodyPr>
            <a:normAutofit lnSpcReduction="10000"/>
          </a:bodyPr>
          <a:lstStyle/>
          <a:p>
            <a:r>
              <a:rPr lang="en-US" dirty="0" smtClean="0"/>
              <a:t>What’s the best path? It depends on where you start, what you have, and what you need</a:t>
            </a:r>
            <a:endParaRPr lang="en-US" dirty="0"/>
          </a:p>
        </p:txBody>
      </p:sp>
      <p:pic>
        <p:nvPicPr>
          <p:cNvPr id="6148" name="Picture 4" descr="https://store.legendsofamerica.com/images/products/large_5941_OregonTrailWilliamForsythMcIlwraith1932-11x17Poster-800.jpg"/>
          <p:cNvPicPr>
            <a:picLocks noChangeAspect="1" noChangeArrowheads="1"/>
          </p:cNvPicPr>
          <p:nvPr/>
        </p:nvPicPr>
        <p:blipFill rotWithShape="1">
          <a:blip r:embed="rId3">
            <a:extLst>
              <a:ext uri="{28A0092B-C50C-407E-A947-70E740481C1C}">
                <a14:useLocalDpi xmlns:a14="http://schemas.microsoft.com/office/drawing/2010/main" val="0"/>
              </a:ext>
            </a:extLst>
          </a:blip>
          <a:srcRect t="2737" b="12503"/>
          <a:stretch/>
        </p:blipFill>
        <p:spPr bwMode="auto">
          <a:xfrm>
            <a:off x="-62431" y="685800"/>
            <a:ext cx="3525549" cy="193637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trail maps vint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3307976"/>
            <a:ext cx="5286489" cy="3550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967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6148"/>
                                        </p:tgtEl>
                                        <p:attrNameLst>
                                          <p:attrName>style.visibility</p:attrName>
                                        </p:attrNameLst>
                                      </p:cBhvr>
                                      <p:to>
                                        <p:strVal val="visible"/>
                                      </p:to>
                                    </p:set>
                                    <p:anim calcmode="lin" valueType="num">
                                      <p:cBhvr>
                                        <p:cTn id="12" dur="1000" fill="hold"/>
                                        <p:tgtEl>
                                          <p:spTgt spid="6148"/>
                                        </p:tgtEl>
                                        <p:attrNameLst>
                                          <p:attrName>ppt_w</p:attrName>
                                        </p:attrNameLst>
                                      </p:cBhvr>
                                      <p:tavLst>
                                        <p:tav tm="0">
                                          <p:val>
                                            <p:fltVal val="0"/>
                                          </p:val>
                                        </p:tav>
                                        <p:tav tm="100000">
                                          <p:val>
                                            <p:strVal val="#ppt_w"/>
                                          </p:val>
                                        </p:tav>
                                      </p:tavLst>
                                    </p:anim>
                                    <p:anim calcmode="lin" valueType="num">
                                      <p:cBhvr>
                                        <p:cTn id="13" dur="1000" fill="hold"/>
                                        <p:tgtEl>
                                          <p:spTgt spid="6148"/>
                                        </p:tgtEl>
                                        <p:attrNameLst>
                                          <p:attrName>ppt_h</p:attrName>
                                        </p:attrNameLst>
                                      </p:cBhvr>
                                      <p:tavLst>
                                        <p:tav tm="0">
                                          <p:val>
                                            <p:fltVal val="0"/>
                                          </p:val>
                                        </p:tav>
                                        <p:tav tm="100000">
                                          <p:val>
                                            <p:strVal val="#ppt_h"/>
                                          </p:val>
                                        </p:tav>
                                      </p:tavLst>
                                    </p:anim>
                                    <p:animEffect transition="in" filter="fade">
                                      <p:cBhvr>
                                        <p:cTn id="14" dur="1000"/>
                                        <p:tgtEl>
                                          <p:spTgt spid="6148"/>
                                        </p:tgtEl>
                                      </p:cBhvr>
                                    </p:animEffect>
                                  </p:childTnLst>
                                </p:cTn>
                              </p:par>
                              <p:par>
                                <p:cTn id="15" presetID="53" presetClass="entr" presetSubtype="16" fill="hold" nodeType="withEffect">
                                  <p:stCondLst>
                                    <p:cond delay="0"/>
                                  </p:stCondLst>
                                  <p:childTnLst>
                                    <p:set>
                                      <p:cBhvr>
                                        <p:cTn id="16" dur="1" fill="hold">
                                          <p:stCondLst>
                                            <p:cond delay="0"/>
                                          </p:stCondLst>
                                        </p:cTn>
                                        <p:tgtEl>
                                          <p:spTgt spid="6150"/>
                                        </p:tgtEl>
                                        <p:attrNameLst>
                                          <p:attrName>style.visibility</p:attrName>
                                        </p:attrNameLst>
                                      </p:cBhvr>
                                      <p:to>
                                        <p:strVal val="visible"/>
                                      </p:to>
                                    </p:set>
                                    <p:anim calcmode="lin" valueType="num">
                                      <p:cBhvr>
                                        <p:cTn id="17" dur="1000" fill="hold"/>
                                        <p:tgtEl>
                                          <p:spTgt spid="6150"/>
                                        </p:tgtEl>
                                        <p:attrNameLst>
                                          <p:attrName>ppt_w</p:attrName>
                                        </p:attrNameLst>
                                      </p:cBhvr>
                                      <p:tavLst>
                                        <p:tav tm="0">
                                          <p:val>
                                            <p:fltVal val="0"/>
                                          </p:val>
                                        </p:tav>
                                        <p:tav tm="100000">
                                          <p:val>
                                            <p:strVal val="#ppt_w"/>
                                          </p:val>
                                        </p:tav>
                                      </p:tavLst>
                                    </p:anim>
                                    <p:anim calcmode="lin" valueType="num">
                                      <p:cBhvr>
                                        <p:cTn id="18" dur="1000" fill="hold"/>
                                        <p:tgtEl>
                                          <p:spTgt spid="6150"/>
                                        </p:tgtEl>
                                        <p:attrNameLst>
                                          <p:attrName>ppt_h</p:attrName>
                                        </p:attrNameLst>
                                      </p:cBhvr>
                                      <p:tavLst>
                                        <p:tav tm="0">
                                          <p:val>
                                            <p:fltVal val="0"/>
                                          </p:val>
                                        </p:tav>
                                        <p:tav tm="100000">
                                          <p:val>
                                            <p:strVal val="#ppt_h"/>
                                          </p:val>
                                        </p:tav>
                                      </p:tavLst>
                                    </p:anim>
                                    <p:animEffect transition="in" filter="fade">
                                      <p:cBhvr>
                                        <p:cTn id="19" dur="1000"/>
                                        <p:tgtEl>
                                          <p:spTgt spid="6150"/>
                                        </p:tgtEl>
                                      </p:cBhvr>
                                    </p:animEffect>
                                  </p:childTnLst>
                                </p:cTn>
                              </p:par>
                              <p:par>
                                <p:cTn id="20" presetID="42" presetClass="entr" presetSubtype="0" fill="hold" nodeType="with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2500"/>
                                        <p:tgtEl>
                                          <p:spTgt spid="2">
                                            <p:txEl>
                                              <p:pRg st="0" end="0"/>
                                            </p:txEl>
                                          </p:spTgt>
                                        </p:tgtEl>
                                      </p:cBhvr>
                                    </p:animEffect>
                                    <p:anim calcmode="lin" valueType="num">
                                      <p:cBhvr>
                                        <p:cTn id="23" dur="2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4" dur="2500" fill="hold"/>
                                        <p:tgtEl>
                                          <p:spTgt spid="2">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fade">
                                      <p:cBhvr>
                                        <p:cTn id="27" dur="2500"/>
                                        <p:tgtEl>
                                          <p:spTgt spid="2">
                                            <p:txEl>
                                              <p:pRg st="1" end="1"/>
                                            </p:txEl>
                                          </p:spTgt>
                                        </p:tgtEl>
                                      </p:cBhvr>
                                    </p:animEffect>
                                    <p:anim calcmode="lin" valueType="num">
                                      <p:cBhvr>
                                        <p:cTn id="28" dur="2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9" dur="2500" fill="hold"/>
                                        <p:tgtEl>
                                          <p:spTgt spid="2">
                                            <p:txEl>
                                              <p:pRg st="1" end="1"/>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fade">
                                      <p:cBhvr>
                                        <p:cTn id="32" dur="2500"/>
                                        <p:tgtEl>
                                          <p:spTgt spid="2">
                                            <p:txEl>
                                              <p:pRg st="2" end="2"/>
                                            </p:txEl>
                                          </p:spTgt>
                                        </p:tgtEl>
                                      </p:cBhvr>
                                    </p:animEffect>
                                    <p:anim calcmode="lin" valueType="num">
                                      <p:cBhvr>
                                        <p:cTn id="33" dur="2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4" dur="2500" fill="hold"/>
                                        <p:tgtEl>
                                          <p:spTgt spid="2">
                                            <p:txEl>
                                              <p:pRg st="2" end="2"/>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Effect transition="in" filter="fade">
                                      <p:cBhvr>
                                        <p:cTn id="37" dur="2500"/>
                                        <p:tgtEl>
                                          <p:spTgt spid="2">
                                            <p:txEl>
                                              <p:pRg st="3" end="3"/>
                                            </p:txEl>
                                          </p:spTgt>
                                        </p:tgtEl>
                                      </p:cBhvr>
                                    </p:animEffect>
                                    <p:anim calcmode="lin" valueType="num">
                                      <p:cBhvr>
                                        <p:cTn id="38" dur="2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9" dur="25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85422" y="914401"/>
            <a:ext cx="4032789" cy="5526740"/>
          </a:xfrm>
        </p:spPr>
        <p:txBody>
          <a:bodyPr>
            <a:normAutofit/>
          </a:bodyPr>
          <a:lstStyle/>
          <a:p>
            <a:r>
              <a:rPr lang="en-US" dirty="0"/>
              <a:t>Public options, including Medicaid buy-in</a:t>
            </a:r>
          </a:p>
          <a:p>
            <a:pPr lvl="1"/>
            <a:r>
              <a:rPr lang="en-US" dirty="0"/>
              <a:t>More efficient purchasing, lower premiums for those ineligible for premium tax credits (PTCs</a:t>
            </a:r>
            <a:r>
              <a:rPr lang="en-US" dirty="0" smtClean="0"/>
              <a:t>)</a:t>
            </a:r>
          </a:p>
          <a:p>
            <a:pPr lvl="2"/>
            <a:r>
              <a:rPr lang="en-US" dirty="0" smtClean="0"/>
              <a:t>Particularly helpful in high-cost areas (often rural)</a:t>
            </a:r>
            <a:endParaRPr lang="en-US" dirty="0"/>
          </a:p>
          <a:p>
            <a:pPr lvl="1"/>
            <a:r>
              <a:rPr lang="en-US" dirty="0"/>
              <a:t>Extending Medicaid’s core strategy</a:t>
            </a:r>
          </a:p>
          <a:p>
            <a:pPr lvl="2"/>
            <a:r>
              <a:rPr lang="en-US" dirty="0"/>
              <a:t>Lower provider payment rates</a:t>
            </a:r>
          </a:p>
          <a:p>
            <a:pPr lvl="2"/>
            <a:r>
              <a:rPr lang="en-US" dirty="0"/>
              <a:t>Much lower consumer costs</a:t>
            </a:r>
          </a:p>
          <a:p>
            <a:r>
              <a:rPr lang="en-US" dirty="0" smtClean="0"/>
              <a:t>Reinsurance</a:t>
            </a:r>
          </a:p>
          <a:p>
            <a:pPr lvl="1"/>
            <a:r>
              <a:rPr lang="en-US" dirty="0" smtClean="0"/>
              <a:t>Original vision faded</a:t>
            </a:r>
          </a:p>
          <a:p>
            <a:pPr lvl="2"/>
            <a:r>
              <a:rPr lang="en-US" dirty="0" smtClean="0"/>
              <a:t>National risk adjustment covers members &gt;$1 million in claims</a:t>
            </a:r>
          </a:p>
          <a:p>
            <a:pPr lvl="2"/>
            <a:r>
              <a:rPr lang="en-US" dirty="0" smtClean="0"/>
              <a:t>Carriers know markets now</a:t>
            </a:r>
          </a:p>
          <a:p>
            <a:pPr lvl="1"/>
            <a:r>
              <a:rPr lang="en-US" dirty="0" smtClean="0"/>
              <a:t>Still useful in cutting premiums</a:t>
            </a:r>
          </a:p>
          <a:p>
            <a:pPr lvl="2"/>
            <a:r>
              <a:rPr lang="en-US" dirty="0" smtClean="0"/>
              <a:t>MN, 20% savings</a:t>
            </a:r>
          </a:p>
          <a:p>
            <a:pPr lvl="2"/>
            <a:r>
              <a:rPr lang="en-US" dirty="0" smtClean="0"/>
              <a:t>MD, 30% savings</a:t>
            </a:r>
          </a:p>
          <a:p>
            <a:pPr lvl="1"/>
            <a:r>
              <a:rPr lang="en-US" dirty="0" smtClean="0"/>
              <a:t>Lots of federal matching money</a:t>
            </a:r>
          </a:p>
          <a:p>
            <a:pPr lvl="1"/>
            <a:endParaRPr lang="en-US" dirty="0" smtClean="0"/>
          </a:p>
          <a:p>
            <a:endParaRPr lang="en-US" dirty="0"/>
          </a:p>
        </p:txBody>
      </p:sp>
      <p:sp>
        <p:nvSpPr>
          <p:cNvPr id="4" name="Text Placeholder 3"/>
          <p:cNvSpPr>
            <a:spLocks noGrp="1"/>
          </p:cNvSpPr>
          <p:nvPr>
            <p:ph type="body" sz="quarter" idx="15"/>
          </p:nvPr>
        </p:nvSpPr>
        <p:spPr/>
        <p:txBody>
          <a:bodyPr/>
          <a:lstStyle/>
          <a:p>
            <a:r>
              <a:rPr lang="en-US" dirty="0" smtClean="0"/>
              <a:t>Popular Roads in State Capitols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9935" y="1066800"/>
            <a:ext cx="3810000" cy="3810000"/>
          </a:xfrm>
          <a:prstGeom prst="rect">
            <a:avLst/>
          </a:prstGeom>
        </p:spPr>
      </p:pic>
    </p:spTree>
    <p:extLst>
      <p:ext uri="{BB962C8B-B14F-4D97-AF65-F5344CB8AC3E}">
        <p14:creationId xmlns:p14="http://schemas.microsoft.com/office/powerpoint/2010/main" val="7598742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anim calcmode="lin" valueType="num">
                                      <p:cBhvr>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anim calcmode="lin" valueType="num">
                                      <p:cBhvr>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anim calcmode="lin" valueType="num">
                                      <p:cBhvr>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anim calcmode="lin" valueType="num">
                                      <p:cBhvr>
                                        <p:cTn id="4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5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anim calcmode="lin" valueType="num">
                                      <p:cBhvr>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500"/>
                                        <p:tgtEl>
                                          <p:spTgt spid="3">
                                            <p:txEl>
                                              <p:pRg st="8" end="8"/>
                                            </p:txEl>
                                          </p:spTgt>
                                        </p:tgtEl>
                                      </p:cBhvr>
                                    </p:animEffect>
                                    <p:anim calcmode="lin" valueType="num">
                                      <p:cBhvr>
                                        <p:cTn id="5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500"/>
                                        <p:tgtEl>
                                          <p:spTgt spid="3">
                                            <p:txEl>
                                              <p:pRg st="9" end="9"/>
                                            </p:txEl>
                                          </p:spTgt>
                                        </p:tgtEl>
                                      </p:cBhvr>
                                    </p:animEffect>
                                    <p:anim calcmode="lin" valueType="num">
                                      <p:cBhvr>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6" dur="500" fill="hold"/>
                                        <p:tgtEl>
                                          <p:spTgt spid="3">
                                            <p:txEl>
                                              <p:pRg st="9" end="9"/>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Effect transition="in" filter="fade">
                                      <p:cBhvr>
                                        <p:cTn id="59" dur="500"/>
                                        <p:tgtEl>
                                          <p:spTgt spid="3">
                                            <p:txEl>
                                              <p:pRg st="10" end="10"/>
                                            </p:txEl>
                                          </p:spTgt>
                                        </p:tgtEl>
                                      </p:cBhvr>
                                    </p:animEffect>
                                    <p:anim calcmode="lin" valueType="num">
                                      <p:cBhvr>
                                        <p:cTn id="60"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1" dur="500" fill="hold"/>
                                        <p:tgtEl>
                                          <p:spTgt spid="3">
                                            <p:txEl>
                                              <p:pRg st="10" end="10"/>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3">
                                            <p:txEl>
                                              <p:pRg st="11" end="11"/>
                                            </p:txEl>
                                          </p:spTgt>
                                        </p:tgtEl>
                                        <p:attrNameLst>
                                          <p:attrName>style.visibility</p:attrName>
                                        </p:attrNameLst>
                                      </p:cBhvr>
                                      <p:to>
                                        <p:strVal val="visible"/>
                                      </p:to>
                                    </p:set>
                                    <p:animEffect transition="in" filter="fade">
                                      <p:cBhvr>
                                        <p:cTn id="64" dur="500"/>
                                        <p:tgtEl>
                                          <p:spTgt spid="3">
                                            <p:txEl>
                                              <p:pRg st="11" end="11"/>
                                            </p:txEl>
                                          </p:spTgt>
                                        </p:tgtEl>
                                      </p:cBhvr>
                                    </p:animEffect>
                                    <p:anim calcmode="lin" valueType="num">
                                      <p:cBhvr>
                                        <p:cTn id="6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6" dur="500" fill="hold"/>
                                        <p:tgtEl>
                                          <p:spTgt spid="3">
                                            <p:txEl>
                                              <p:pRg st="11" end="11"/>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3">
                                            <p:txEl>
                                              <p:pRg st="12" end="12"/>
                                            </p:txEl>
                                          </p:spTgt>
                                        </p:tgtEl>
                                        <p:attrNameLst>
                                          <p:attrName>style.visibility</p:attrName>
                                        </p:attrNameLst>
                                      </p:cBhvr>
                                      <p:to>
                                        <p:strVal val="visible"/>
                                      </p:to>
                                    </p:set>
                                    <p:animEffect transition="in" filter="fade">
                                      <p:cBhvr>
                                        <p:cTn id="69" dur="500"/>
                                        <p:tgtEl>
                                          <p:spTgt spid="3">
                                            <p:txEl>
                                              <p:pRg st="12" end="12"/>
                                            </p:txEl>
                                          </p:spTgt>
                                        </p:tgtEl>
                                      </p:cBhvr>
                                    </p:animEffect>
                                    <p:anim calcmode="lin" valueType="num">
                                      <p:cBhvr>
                                        <p:cTn id="70"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1" dur="500" fill="hold"/>
                                        <p:tgtEl>
                                          <p:spTgt spid="3">
                                            <p:txEl>
                                              <p:pRg st="12" end="12"/>
                                            </p:txEl>
                                          </p:spTgt>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3">
                                            <p:txEl>
                                              <p:pRg st="13" end="13"/>
                                            </p:txEl>
                                          </p:spTgt>
                                        </p:tgtEl>
                                        <p:attrNameLst>
                                          <p:attrName>style.visibility</p:attrName>
                                        </p:attrNameLst>
                                      </p:cBhvr>
                                      <p:to>
                                        <p:strVal val="visible"/>
                                      </p:to>
                                    </p:set>
                                    <p:animEffect transition="in" filter="fade">
                                      <p:cBhvr>
                                        <p:cTn id="74" dur="500"/>
                                        <p:tgtEl>
                                          <p:spTgt spid="3">
                                            <p:txEl>
                                              <p:pRg st="13" end="13"/>
                                            </p:txEl>
                                          </p:spTgt>
                                        </p:tgtEl>
                                      </p:cBhvr>
                                    </p:animEffect>
                                    <p:anim calcmode="lin" valueType="num">
                                      <p:cBhvr>
                                        <p:cTn id="7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6" dur="5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353689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E919B77-9796-D34E-8D5A-4054B4AFF4B6}" type="slidenum">
              <a:rPr lang="en-US" smtClean="0"/>
              <a:pPr/>
              <a:t>3</a:t>
            </a:fld>
            <a:endParaRPr lang="en-US"/>
          </a:p>
        </p:txBody>
      </p:sp>
      <p:sp>
        <p:nvSpPr>
          <p:cNvPr id="4" name="Text Placeholder 3"/>
          <p:cNvSpPr>
            <a:spLocks noGrp="1"/>
          </p:cNvSpPr>
          <p:nvPr>
            <p:ph type="body" sz="quarter" idx="15"/>
          </p:nvPr>
        </p:nvSpPr>
        <p:spPr/>
        <p:txBody>
          <a:bodyPr/>
          <a:lstStyle/>
          <a:p>
            <a:r>
              <a:rPr lang="en-US" dirty="0" smtClean="0"/>
              <a:t>Walls and Ladders, Part 1: Public Options, Medicaid Buy-In</a:t>
            </a:r>
            <a:endParaRPr lang="en-US" dirty="0"/>
          </a:p>
        </p:txBody>
      </p:sp>
      <p:sp>
        <p:nvSpPr>
          <p:cNvPr id="5" name="Content Placeholder 4"/>
          <p:cNvSpPr>
            <a:spLocks noGrp="1"/>
          </p:cNvSpPr>
          <p:nvPr>
            <p:ph sz="half" idx="2"/>
          </p:nvPr>
        </p:nvSpPr>
        <p:spPr>
          <a:xfrm>
            <a:off x="3724931" y="900952"/>
            <a:ext cx="4925004" cy="5820521"/>
          </a:xfrm>
        </p:spPr>
        <p:txBody>
          <a:bodyPr>
            <a:normAutofit/>
          </a:bodyPr>
          <a:lstStyle/>
          <a:p>
            <a:r>
              <a:rPr lang="en-US" dirty="0" smtClean="0"/>
              <a:t>Adding a lower-cost QHP option helps consumers ineligible for PTCs, mostly above 400% of FPL</a:t>
            </a:r>
          </a:p>
          <a:p>
            <a:r>
              <a:rPr lang="en-US" dirty="0" smtClean="0"/>
              <a:t>PTC beneficiaries generally not helped, can be hurt! Here’s what PTC beneficiaries pay:</a:t>
            </a:r>
          </a:p>
          <a:p>
            <a:pPr lvl="1"/>
            <a:r>
              <a:rPr lang="en-US" b="1" dirty="0" smtClean="0"/>
              <a:t>For a “benchmark plan”—</a:t>
            </a:r>
            <a:r>
              <a:rPr lang="en-US" dirty="0" smtClean="0"/>
              <a:t>second-lowest-cost silver plan</a:t>
            </a:r>
          </a:p>
          <a:p>
            <a:pPr lvl="2"/>
            <a:r>
              <a:rPr lang="en-US" dirty="0" smtClean="0"/>
              <a:t>Beneficiary pays income-based amount</a:t>
            </a:r>
          </a:p>
          <a:p>
            <a:pPr lvl="2"/>
            <a:r>
              <a:rPr lang="en-US" dirty="0" smtClean="0"/>
              <a:t>Lower premiums = lower federal PTC, no change to what consumer pays</a:t>
            </a:r>
          </a:p>
          <a:p>
            <a:pPr lvl="1"/>
            <a:r>
              <a:rPr lang="en-US" b="1" dirty="0" smtClean="0"/>
              <a:t>For a plan less costly than the benchmark</a:t>
            </a:r>
            <a:r>
              <a:rPr lang="en-US" dirty="0" smtClean="0"/>
              <a:t> </a:t>
            </a:r>
          </a:p>
          <a:p>
            <a:pPr lvl="2"/>
            <a:r>
              <a:rPr lang="en-US" dirty="0" smtClean="0"/>
              <a:t>Beneficiary pays </a:t>
            </a:r>
          </a:p>
          <a:p>
            <a:pPr lvl="3"/>
            <a:r>
              <a:rPr lang="en-US" dirty="0" smtClean="0"/>
              <a:t>The income-based benchmark cost, minus</a:t>
            </a:r>
          </a:p>
          <a:p>
            <a:pPr lvl="3"/>
            <a:r>
              <a:rPr lang="en-US" dirty="0" smtClean="0"/>
              <a:t>Difference between the premium for benchmark and the consumer’s plan</a:t>
            </a:r>
          </a:p>
          <a:p>
            <a:pPr lvl="2"/>
            <a:r>
              <a:rPr lang="en-US" dirty="0" smtClean="0"/>
              <a:t>Lower benchmark premium can raise costs for PTC beneficiaries</a:t>
            </a:r>
          </a:p>
          <a:p>
            <a:pPr lvl="3"/>
            <a:r>
              <a:rPr lang="en-US" dirty="0" smtClean="0"/>
              <a:t>In 2019, &gt;24% of healthcare.gov PTC beneficiaries buy plans less costly than benchmark</a:t>
            </a:r>
          </a:p>
          <a:p>
            <a:pPr lvl="3"/>
            <a:endParaRPr lang="en-US" dirty="0" smtClean="0"/>
          </a:p>
        </p:txBody>
      </p:sp>
      <p:pic>
        <p:nvPicPr>
          <p:cNvPr id="1026" name="Picture 2" descr="Image result for You show me a 50-foot wall, and Iâll show you a 51-foot ladder.â"/>
          <p:cNvPicPr>
            <a:picLocks noChangeAspect="1" noChangeArrowheads="1"/>
          </p:cNvPicPr>
          <p:nvPr/>
        </p:nvPicPr>
        <p:blipFill rotWithShape="1">
          <a:blip r:embed="rId2">
            <a:extLst>
              <a:ext uri="{28A0092B-C50C-407E-A947-70E740481C1C}">
                <a14:useLocalDpi xmlns:a14="http://schemas.microsoft.com/office/drawing/2010/main" val="0"/>
              </a:ext>
            </a:extLst>
          </a:blip>
          <a:srcRect l="22083" t="19537" r="49788" b="21615"/>
          <a:stretch/>
        </p:blipFill>
        <p:spPr bwMode="auto">
          <a:xfrm>
            <a:off x="485422" y="1775011"/>
            <a:ext cx="2850777" cy="27297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4506" y="927843"/>
            <a:ext cx="3687228" cy="646331"/>
          </a:xfrm>
          <a:prstGeom prst="rect">
            <a:avLst/>
          </a:prstGeom>
          <a:noFill/>
        </p:spPr>
        <p:txBody>
          <a:bodyPr wrap="none" rtlCol="0">
            <a:spAutoFit/>
          </a:bodyPr>
          <a:lstStyle/>
          <a:p>
            <a:pPr algn="ctr"/>
            <a:r>
              <a:rPr lang="en-US" b="1" dirty="0" smtClean="0"/>
              <a:t>“You show me a 10-foot wall,</a:t>
            </a:r>
          </a:p>
          <a:p>
            <a:pPr algn="ctr"/>
            <a:r>
              <a:rPr lang="en-US" b="1" dirty="0" smtClean="0"/>
              <a:t>and I’ll show you an 11-foot ladder!”</a:t>
            </a:r>
            <a:endParaRPr lang="en-US" b="1" dirty="0"/>
          </a:p>
        </p:txBody>
      </p:sp>
    </p:spTree>
    <p:extLst>
      <p:ext uri="{BB962C8B-B14F-4D97-AF65-F5344CB8AC3E}">
        <p14:creationId xmlns:p14="http://schemas.microsoft.com/office/powerpoint/2010/main" val="20753716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barn(inVertical)">
                                      <p:cBhvr>
                                        <p:cTn id="20" dur="500"/>
                                        <p:tgtEl>
                                          <p:spTgt spid="5">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barn(inVertical)">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barn(inVertical)">
                                      <p:cBhvr>
                                        <p:cTn id="28" dur="500"/>
                                        <p:tgtEl>
                                          <p:spTgt spid="5">
                                            <p:txEl>
                                              <p:pRg st="5" end="5"/>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barn(inVertical)">
                                      <p:cBhvr>
                                        <p:cTn id="31" dur="500"/>
                                        <p:tgtEl>
                                          <p:spTgt spid="5">
                                            <p:txEl>
                                              <p:pRg st="6" end="6"/>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barn(inVertical)">
                                      <p:cBhvr>
                                        <p:cTn id="34" dur="500"/>
                                        <p:tgtEl>
                                          <p:spTgt spid="5">
                                            <p:txEl>
                                              <p:pRg st="7" end="7"/>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barn(inVertical)">
                                      <p:cBhvr>
                                        <p:cTn id="37" dur="500"/>
                                        <p:tgtEl>
                                          <p:spTgt spid="5">
                                            <p:txEl>
                                              <p:pRg st="8" end="8"/>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5">
                                            <p:txEl>
                                              <p:pRg st="9" end="9"/>
                                            </p:txEl>
                                          </p:spTgt>
                                        </p:tgtEl>
                                        <p:attrNameLst>
                                          <p:attrName>style.visibility</p:attrName>
                                        </p:attrNameLst>
                                      </p:cBhvr>
                                      <p:to>
                                        <p:strVal val="visible"/>
                                      </p:to>
                                    </p:set>
                                    <p:animEffect transition="in" filter="barn(inVertical)">
                                      <p:cBhvr>
                                        <p:cTn id="40" dur="500"/>
                                        <p:tgtEl>
                                          <p:spTgt spid="5">
                                            <p:txEl>
                                              <p:pRg st="9" end="9"/>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animEffect transition="in" filter="barn(inVertical)">
                                      <p:cBhvr>
                                        <p:cTn id="43"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Scenario </a:t>
            </a:r>
            <a:r>
              <a:rPr lang="en-US" dirty="0" smtClean="0"/>
              <a:t>with PTC beneficiary who has $100 premium cost for benchmark plan; Medicaid buy-in raises this consumer’s costs</a:t>
            </a:r>
            <a:endParaRPr lang="en-US" dirty="0"/>
          </a:p>
        </p:txBody>
      </p:sp>
      <p:graphicFrame>
        <p:nvGraphicFramePr>
          <p:cNvPr id="6" name="Content Placeholder 5"/>
          <p:cNvGraphicFramePr>
            <a:graphicFrameLocks noGrp="1"/>
          </p:cNvGraphicFramePr>
          <p:nvPr>
            <p:ph idx="1"/>
            <p:extLst/>
          </p:nvPr>
        </p:nvGraphicFramePr>
        <p:xfrm>
          <a:off x="485775" y="1935163"/>
          <a:ext cx="8183568" cy="2865120"/>
        </p:xfrm>
        <a:graphic>
          <a:graphicData uri="http://schemas.openxmlformats.org/drawingml/2006/table">
            <a:tbl>
              <a:tblPr firstRow="1" bandRow="1">
                <a:tableStyleId>{5C22544A-7EE6-4342-B048-85BDC9FD1C3A}</a:tableStyleId>
              </a:tblPr>
              <a:tblGrid>
                <a:gridCol w="1363928"/>
                <a:gridCol w="1363928"/>
                <a:gridCol w="1363928"/>
                <a:gridCol w="1363928"/>
                <a:gridCol w="1363928"/>
                <a:gridCol w="1363928"/>
              </a:tblGrid>
              <a:tr h="370840">
                <a:tc rowSpan="2">
                  <a:txBody>
                    <a:bodyPr/>
                    <a:lstStyle/>
                    <a:p>
                      <a:endParaRPr lang="en-US" dirty="0"/>
                    </a:p>
                  </a:txBody>
                  <a:tcPr/>
                </a:tc>
                <a:tc rowSpan="2">
                  <a:txBody>
                    <a:bodyPr/>
                    <a:lstStyle/>
                    <a:p>
                      <a:r>
                        <a:rPr lang="en-US" dirty="0" smtClean="0"/>
                        <a:t>Monthly premium</a:t>
                      </a:r>
                      <a:endParaRPr lang="en-US" dirty="0"/>
                    </a:p>
                  </a:txBody>
                  <a:tcPr/>
                </a:tc>
                <a:tc gridSpan="2">
                  <a:txBody>
                    <a:bodyPr/>
                    <a:lstStyle/>
                    <a:p>
                      <a:r>
                        <a:rPr lang="en-US" dirty="0" smtClean="0"/>
                        <a:t>Benchmark/PTC</a:t>
                      </a:r>
                      <a:endParaRPr lang="en-US" dirty="0"/>
                    </a:p>
                  </a:txBody>
                  <a:tcPr/>
                </a:tc>
                <a:tc hMerge="1">
                  <a:txBody>
                    <a:bodyPr/>
                    <a:lstStyle/>
                    <a:p>
                      <a:endParaRPr lang="en-US" dirty="0"/>
                    </a:p>
                  </a:txBody>
                  <a:tcPr/>
                </a:tc>
                <a:tc gridSpan="2">
                  <a:txBody>
                    <a:bodyPr/>
                    <a:lstStyle/>
                    <a:p>
                      <a:r>
                        <a:rPr lang="en-US" dirty="0" smtClean="0"/>
                        <a:t>Cost of plan to consumer</a:t>
                      </a:r>
                      <a:endParaRPr lang="en-US" dirty="0"/>
                    </a:p>
                  </a:txBody>
                  <a:tcPr/>
                </a:tc>
                <a:tc hMerge="1">
                  <a:txBody>
                    <a:bodyPr/>
                    <a:lstStyle/>
                    <a:p>
                      <a:endParaRPr lang="en-US" dirty="0"/>
                    </a:p>
                  </a:txBody>
                  <a:tcPr/>
                </a:tc>
              </a:tr>
              <a:tr h="370840">
                <a:tc vMerge="1">
                  <a:txBody>
                    <a:bodyPr/>
                    <a:lstStyle/>
                    <a:p>
                      <a:endParaRPr lang="en-US" dirty="0"/>
                    </a:p>
                  </a:txBody>
                  <a:tcPr/>
                </a:tc>
                <a:tc vMerge="1">
                  <a:txBody>
                    <a:bodyPr/>
                    <a:lstStyle/>
                    <a:p>
                      <a:endParaRPr lang="en-US" dirty="0"/>
                    </a:p>
                  </a:txBody>
                  <a:tcPr/>
                </a:tc>
                <a:tc>
                  <a:txBody>
                    <a:bodyPr/>
                    <a:lstStyle/>
                    <a:p>
                      <a:r>
                        <a:rPr lang="en-US" dirty="0" smtClean="0">
                          <a:solidFill>
                            <a:srgbClr val="FFFF00"/>
                          </a:solidFill>
                        </a:rPr>
                        <a:t>No buy-in</a:t>
                      </a:r>
                      <a:endParaRPr lang="en-US" dirty="0">
                        <a:solidFill>
                          <a:srgbClr val="FFFF00"/>
                        </a:solidFill>
                      </a:endParaRPr>
                    </a:p>
                  </a:txBody>
                  <a:tcPr>
                    <a:solidFill>
                      <a:schemeClr val="accent1"/>
                    </a:solidFill>
                  </a:tcPr>
                </a:tc>
                <a:tc>
                  <a:txBody>
                    <a:bodyPr/>
                    <a:lstStyle/>
                    <a:p>
                      <a:endParaRPr lang="en-US" dirty="0">
                        <a:solidFill>
                          <a:srgbClr val="FFFF00"/>
                        </a:solidFill>
                      </a:endParaRPr>
                    </a:p>
                  </a:txBody>
                  <a:tcPr>
                    <a:solidFill>
                      <a:schemeClr val="accent1"/>
                    </a:solidFill>
                  </a:tcPr>
                </a:tc>
                <a:tc>
                  <a:txBody>
                    <a:bodyPr/>
                    <a:lstStyle/>
                    <a:p>
                      <a:r>
                        <a:rPr lang="en-US" dirty="0" smtClean="0">
                          <a:solidFill>
                            <a:srgbClr val="FFFF00"/>
                          </a:solidFill>
                        </a:rPr>
                        <a:t>No buy-in</a:t>
                      </a:r>
                      <a:endParaRPr lang="en-US" dirty="0">
                        <a:solidFill>
                          <a:srgbClr val="FFFF00"/>
                        </a:solidFill>
                      </a:endParaRPr>
                    </a:p>
                  </a:txBody>
                  <a:tcPr>
                    <a:solidFill>
                      <a:schemeClr val="accent1"/>
                    </a:solidFill>
                  </a:tcPr>
                </a:tc>
                <a:tc>
                  <a:txBody>
                    <a:bodyPr/>
                    <a:lstStyle/>
                    <a:p>
                      <a:endParaRPr lang="en-US" dirty="0">
                        <a:solidFill>
                          <a:srgbClr val="FFFF00"/>
                        </a:solidFill>
                      </a:endParaRPr>
                    </a:p>
                  </a:txBody>
                  <a:tcPr>
                    <a:solidFill>
                      <a:schemeClr val="accent1"/>
                    </a:solidFill>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Silver Plan</a:t>
                      </a:r>
                      <a:r>
                        <a:rPr lang="en-US" baseline="0" dirty="0" smtClean="0"/>
                        <a:t> A</a:t>
                      </a:r>
                      <a:endParaRPr lang="en-US" dirty="0"/>
                    </a:p>
                  </a:txBody>
                  <a:tcPr/>
                </a:tc>
                <a:tc>
                  <a:txBody>
                    <a:bodyPr/>
                    <a:lstStyle/>
                    <a:p>
                      <a:r>
                        <a:rPr lang="en-US" dirty="0" smtClean="0"/>
                        <a:t>$260</a:t>
                      </a:r>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$45</a:t>
                      </a:r>
                      <a:endParaRPr lang="en-US" dirty="0"/>
                    </a:p>
                  </a:txBody>
                  <a:tcPr/>
                </a:tc>
                <a:tc>
                  <a:txBody>
                    <a:bodyPr/>
                    <a:lstStyle/>
                    <a:p>
                      <a:endParaRPr lang="en-US" dirty="0"/>
                    </a:p>
                  </a:txBody>
                  <a:tcPr/>
                </a:tc>
              </a:tr>
              <a:tr h="370840">
                <a:tc>
                  <a:txBody>
                    <a:bodyPr/>
                    <a:lstStyle/>
                    <a:p>
                      <a:r>
                        <a:rPr lang="en-US" dirty="0" smtClean="0"/>
                        <a:t>Silver Plan</a:t>
                      </a:r>
                      <a:r>
                        <a:rPr lang="en-US" baseline="0" dirty="0" smtClean="0"/>
                        <a:t> B</a:t>
                      </a:r>
                      <a:endParaRPr lang="en-US" dirty="0"/>
                    </a:p>
                  </a:txBody>
                  <a:tcPr/>
                </a:tc>
                <a:tc>
                  <a:txBody>
                    <a:bodyPr/>
                    <a:lstStyle/>
                    <a:p>
                      <a:r>
                        <a:rPr lang="en-US" dirty="0" smtClean="0"/>
                        <a:t>$315</a:t>
                      </a:r>
                      <a:endParaRPr lang="en-US" dirty="0"/>
                    </a:p>
                  </a:txBody>
                  <a:tcPr/>
                </a:tc>
                <a:tc>
                  <a:txBody>
                    <a:bodyPr/>
                    <a:lstStyle/>
                    <a:p>
                      <a:r>
                        <a:rPr lang="en-US" dirty="0" smtClean="0"/>
                        <a:t>X, $215</a:t>
                      </a:r>
                      <a:endParaRPr lang="en-US" dirty="0"/>
                    </a:p>
                  </a:txBody>
                  <a:tcPr/>
                </a:tc>
                <a:tc>
                  <a:txBody>
                    <a:bodyPr/>
                    <a:lstStyle/>
                    <a:p>
                      <a:endParaRPr lang="en-US" dirty="0"/>
                    </a:p>
                  </a:txBody>
                  <a:tcPr/>
                </a:tc>
                <a:tc>
                  <a:txBody>
                    <a:bodyPr/>
                    <a:lstStyle/>
                    <a:p>
                      <a:r>
                        <a:rPr lang="en-US" dirty="0" smtClean="0"/>
                        <a:t>$100</a:t>
                      </a:r>
                      <a:endParaRPr lang="en-US" dirty="0"/>
                    </a:p>
                  </a:txBody>
                  <a:tcPr/>
                </a:tc>
                <a:tc>
                  <a:txBody>
                    <a:bodyPr/>
                    <a:lstStyle/>
                    <a:p>
                      <a:endParaRPr lang="en-US" dirty="0"/>
                    </a:p>
                  </a:txBody>
                  <a:tcPr/>
                </a:tc>
              </a:tr>
              <a:tr h="370840">
                <a:tc>
                  <a:txBody>
                    <a:bodyPr/>
                    <a:lstStyle/>
                    <a:p>
                      <a:r>
                        <a:rPr lang="en-US" dirty="0" smtClean="0"/>
                        <a:t>Silver Plan C</a:t>
                      </a:r>
                      <a:endParaRPr lang="en-US" dirty="0"/>
                    </a:p>
                  </a:txBody>
                  <a:tcPr/>
                </a:tc>
                <a:tc>
                  <a:txBody>
                    <a:bodyPr/>
                    <a:lstStyle/>
                    <a:p>
                      <a:r>
                        <a:rPr lang="en-US" dirty="0" smtClean="0"/>
                        <a:t>$380</a:t>
                      </a:r>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$165</a:t>
                      </a:r>
                      <a:endParaRPr lang="en-US" dirty="0"/>
                    </a:p>
                  </a:txBody>
                  <a:tcPr/>
                </a:tc>
                <a:tc>
                  <a:txBody>
                    <a:bodyPr/>
                    <a:lstStyle/>
                    <a:p>
                      <a:endParaRPr lang="en-US" dirty="0"/>
                    </a:p>
                  </a:txBody>
                  <a:tcPr/>
                </a:tc>
              </a:tr>
              <a:tr h="370840">
                <a:tc>
                  <a:txBody>
                    <a:bodyPr/>
                    <a:lstStyle/>
                    <a:p>
                      <a:r>
                        <a:rPr lang="en-US" dirty="0" smtClean="0"/>
                        <a:t>Bronze Plan D</a:t>
                      </a:r>
                      <a:endParaRPr lang="en-US" dirty="0"/>
                    </a:p>
                  </a:txBody>
                  <a:tcPr/>
                </a:tc>
                <a:tc>
                  <a:txBody>
                    <a:bodyPr/>
                    <a:lstStyle/>
                    <a:p>
                      <a:r>
                        <a:rPr lang="en-US" dirty="0" smtClean="0"/>
                        <a:t>$200</a:t>
                      </a:r>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Free</a:t>
                      </a:r>
                      <a:endParaRPr lang="en-US" dirty="0"/>
                    </a:p>
                  </a:txBody>
                  <a:tcPr/>
                </a:tc>
                <a:tc>
                  <a:txBody>
                    <a:bodyPr/>
                    <a:lstStyle/>
                    <a:p>
                      <a:endParaRPr lang="en-US" dirty="0"/>
                    </a:p>
                  </a:txBody>
                  <a:tcPr/>
                </a:tc>
              </a:tr>
            </a:tbl>
          </a:graphicData>
        </a:graphic>
      </p:graphicFrame>
      <p:sp>
        <p:nvSpPr>
          <p:cNvPr id="3" name="Slide Number Placeholder 2"/>
          <p:cNvSpPr>
            <a:spLocks noGrp="1"/>
          </p:cNvSpPr>
          <p:nvPr>
            <p:ph type="sldNum" sz="quarter" idx="12"/>
          </p:nvPr>
        </p:nvSpPr>
        <p:spPr/>
        <p:txBody>
          <a:bodyPr/>
          <a:lstStyle/>
          <a:p>
            <a:fld id="{AE919B77-9796-D34E-8D5A-4054B4AFF4B6}" type="slidenum">
              <a:rPr lang="en-US" smtClean="0"/>
              <a:pPr/>
              <a:t>4</a:t>
            </a:fld>
            <a:endParaRPr lang="en-US"/>
          </a:p>
        </p:txBody>
      </p:sp>
      <p:sp>
        <p:nvSpPr>
          <p:cNvPr id="5" name="Text Placeholder 4"/>
          <p:cNvSpPr>
            <a:spLocks noGrp="1"/>
          </p:cNvSpPr>
          <p:nvPr>
            <p:ph type="body" sz="quarter" idx="13"/>
          </p:nvPr>
        </p:nvSpPr>
        <p:spPr/>
        <p:txBody>
          <a:bodyPr/>
          <a:lstStyle/>
          <a:p>
            <a:r>
              <a:rPr lang="en-US" dirty="0" smtClean="0">
                <a:solidFill>
                  <a:srgbClr val="FFFF00"/>
                </a:solidFill>
              </a:rPr>
              <a:t>x</a:t>
            </a:r>
            <a:endParaRPr lang="en-US" dirty="0"/>
          </a:p>
        </p:txBody>
      </p:sp>
      <p:sp>
        <p:nvSpPr>
          <p:cNvPr id="8" name="Text Placeholder 7"/>
          <p:cNvSpPr>
            <a:spLocks noGrp="1"/>
          </p:cNvSpPr>
          <p:nvPr>
            <p:ph type="body" sz="quarter" idx="14"/>
          </p:nvPr>
        </p:nvSpPr>
        <p:spPr/>
        <p:txBody>
          <a:bodyPr/>
          <a:lstStyle/>
          <a:p>
            <a:r>
              <a:rPr lang="en-US" dirty="0" smtClean="0"/>
              <a:t>Cautionary note: lower-cost public option can reduce PTCs</a:t>
            </a:r>
            <a:endParaRPr lang="en-US" dirty="0"/>
          </a:p>
        </p:txBody>
      </p:sp>
      <p:sp>
        <p:nvSpPr>
          <p:cNvPr id="4" name="TextBox 3"/>
          <p:cNvSpPr txBox="1"/>
          <p:nvPr/>
        </p:nvSpPr>
        <p:spPr>
          <a:xfrm>
            <a:off x="1589649" y="5500880"/>
            <a:ext cx="5852160" cy="923330"/>
          </a:xfrm>
          <a:prstGeom prst="rect">
            <a:avLst/>
          </a:prstGeom>
          <a:noFill/>
          <a:ln>
            <a:solidFill>
              <a:schemeClr val="tx1"/>
            </a:solidFill>
          </a:ln>
        </p:spPr>
        <p:txBody>
          <a:bodyPr wrap="square" rtlCol="0">
            <a:spAutoFit/>
          </a:bodyPr>
          <a:lstStyle/>
          <a:p>
            <a:r>
              <a:rPr lang="en-US" dirty="0" smtClean="0"/>
              <a:t>This slide shows what the world looks like without Medicaid buy-in, given a hypothetical set of qualified health plans (QHPs) and a particular PTC (premium tax credit) beneficiary.</a:t>
            </a:r>
            <a:endParaRPr lang="en-US" dirty="0"/>
          </a:p>
        </p:txBody>
      </p:sp>
      <p:sp>
        <p:nvSpPr>
          <p:cNvPr id="9" name="TextBox 8"/>
          <p:cNvSpPr txBox="1"/>
          <p:nvPr/>
        </p:nvSpPr>
        <p:spPr>
          <a:xfrm>
            <a:off x="485422" y="4826552"/>
            <a:ext cx="8292472" cy="646331"/>
          </a:xfrm>
          <a:prstGeom prst="rect">
            <a:avLst/>
          </a:prstGeom>
          <a:noFill/>
        </p:spPr>
        <p:txBody>
          <a:bodyPr wrap="square" rtlCol="0">
            <a:spAutoFit/>
          </a:bodyPr>
          <a:lstStyle/>
          <a:p>
            <a:r>
              <a:rPr lang="en-US" i="1" dirty="0" smtClean="0"/>
              <a:t>X=benchmark plan. The PTC amount is the difference between the benchmark premium and the consumer’s $100 income-based payment.</a:t>
            </a:r>
            <a:endParaRPr lang="en-US" i="1" dirty="0"/>
          </a:p>
        </p:txBody>
      </p:sp>
    </p:spTree>
    <p:extLst>
      <p:ext uri="{BB962C8B-B14F-4D97-AF65-F5344CB8AC3E}">
        <p14:creationId xmlns:p14="http://schemas.microsoft.com/office/powerpoint/2010/main" val="1169394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Scenario with PTC beneficiary who has $100 premium cost for benchmark plan; Medicaid buy-in raises this consumer’s costs</a:t>
            </a:r>
          </a:p>
        </p:txBody>
      </p:sp>
      <p:graphicFrame>
        <p:nvGraphicFramePr>
          <p:cNvPr id="6" name="Content Placeholder 5"/>
          <p:cNvGraphicFramePr>
            <a:graphicFrameLocks noGrp="1"/>
          </p:cNvGraphicFramePr>
          <p:nvPr>
            <p:ph idx="1"/>
            <p:extLst/>
          </p:nvPr>
        </p:nvGraphicFramePr>
        <p:xfrm>
          <a:off x="485775" y="1921716"/>
          <a:ext cx="8183568" cy="2865120"/>
        </p:xfrm>
        <a:graphic>
          <a:graphicData uri="http://schemas.openxmlformats.org/drawingml/2006/table">
            <a:tbl>
              <a:tblPr firstRow="1" bandRow="1">
                <a:tableStyleId>{5C22544A-7EE6-4342-B048-85BDC9FD1C3A}</a:tableStyleId>
              </a:tblPr>
              <a:tblGrid>
                <a:gridCol w="1363928"/>
                <a:gridCol w="1363928"/>
                <a:gridCol w="1363928"/>
                <a:gridCol w="1363928"/>
                <a:gridCol w="1363928"/>
                <a:gridCol w="1363928"/>
              </a:tblGrid>
              <a:tr h="370840">
                <a:tc rowSpan="2">
                  <a:txBody>
                    <a:bodyPr/>
                    <a:lstStyle/>
                    <a:p>
                      <a:endParaRPr lang="en-US" dirty="0"/>
                    </a:p>
                  </a:txBody>
                  <a:tcPr/>
                </a:tc>
                <a:tc rowSpan="2">
                  <a:txBody>
                    <a:bodyPr/>
                    <a:lstStyle/>
                    <a:p>
                      <a:r>
                        <a:rPr lang="en-US" dirty="0" smtClean="0"/>
                        <a:t>Monthly premium</a:t>
                      </a:r>
                      <a:endParaRPr lang="en-US" dirty="0"/>
                    </a:p>
                  </a:txBody>
                  <a:tcPr/>
                </a:tc>
                <a:tc gridSpan="2">
                  <a:txBody>
                    <a:bodyPr/>
                    <a:lstStyle/>
                    <a:p>
                      <a:r>
                        <a:rPr lang="en-US" dirty="0" smtClean="0"/>
                        <a:t>Benchmark/PTC</a:t>
                      </a:r>
                      <a:endParaRPr lang="en-US" dirty="0"/>
                    </a:p>
                  </a:txBody>
                  <a:tcPr/>
                </a:tc>
                <a:tc hMerge="1">
                  <a:txBody>
                    <a:bodyPr/>
                    <a:lstStyle/>
                    <a:p>
                      <a:endParaRPr lang="en-US" dirty="0"/>
                    </a:p>
                  </a:txBody>
                  <a:tcPr/>
                </a:tc>
                <a:tc gridSpan="2">
                  <a:txBody>
                    <a:bodyPr/>
                    <a:lstStyle/>
                    <a:p>
                      <a:r>
                        <a:rPr lang="en-US" dirty="0" smtClean="0"/>
                        <a:t>Cost of plan to consumer</a:t>
                      </a:r>
                      <a:endParaRPr lang="en-US" dirty="0"/>
                    </a:p>
                  </a:txBody>
                  <a:tcPr/>
                </a:tc>
                <a:tc hMerge="1">
                  <a:txBody>
                    <a:bodyPr/>
                    <a:lstStyle/>
                    <a:p>
                      <a:endParaRPr lang="en-US" dirty="0"/>
                    </a:p>
                  </a:txBody>
                  <a:tcPr/>
                </a:tc>
              </a:tr>
              <a:tr h="370840">
                <a:tc vMerge="1">
                  <a:txBody>
                    <a:bodyPr/>
                    <a:lstStyle/>
                    <a:p>
                      <a:endParaRPr lang="en-US" dirty="0"/>
                    </a:p>
                  </a:txBody>
                  <a:tcPr/>
                </a:tc>
                <a:tc vMerge="1">
                  <a:txBody>
                    <a:bodyPr/>
                    <a:lstStyle/>
                    <a:p>
                      <a:endParaRPr lang="en-US" dirty="0"/>
                    </a:p>
                  </a:txBody>
                  <a:tcPr/>
                </a:tc>
                <a:tc>
                  <a:txBody>
                    <a:bodyPr/>
                    <a:lstStyle/>
                    <a:p>
                      <a:r>
                        <a:rPr lang="en-US" dirty="0" smtClean="0">
                          <a:solidFill>
                            <a:srgbClr val="FFFF00"/>
                          </a:solidFill>
                        </a:rPr>
                        <a:t>No buy-in</a:t>
                      </a:r>
                      <a:endParaRPr lang="en-US" dirty="0">
                        <a:solidFill>
                          <a:srgbClr val="FFFF00"/>
                        </a:solidFill>
                      </a:endParaRPr>
                    </a:p>
                  </a:txBody>
                  <a:tcPr>
                    <a:solidFill>
                      <a:schemeClr val="accent1"/>
                    </a:solidFill>
                  </a:tcPr>
                </a:tc>
                <a:tc>
                  <a:txBody>
                    <a:bodyPr/>
                    <a:lstStyle/>
                    <a:p>
                      <a:r>
                        <a:rPr lang="en-US" dirty="0" smtClean="0">
                          <a:solidFill>
                            <a:srgbClr val="FFFF00"/>
                          </a:solidFill>
                        </a:rPr>
                        <a:t>Buy-in</a:t>
                      </a:r>
                      <a:endParaRPr lang="en-US" dirty="0">
                        <a:solidFill>
                          <a:srgbClr val="FFFF00"/>
                        </a:solidFill>
                      </a:endParaRPr>
                    </a:p>
                  </a:txBody>
                  <a:tcPr>
                    <a:solidFill>
                      <a:schemeClr val="accent1"/>
                    </a:solidFill>
                  </a:tcPr>
                </a:tc>
                <a:tc>
                  <a:txBody>
                    <a:bodyPr/>
                    <a:lstStyle/>
                    <a:p>
                      <a:r>
                        <a:rPr lang="en-US" dirty="0" smtClean="0">
                          <a:solidFill>
                            <a:srgbClr val="FFFF00"/>
                          </a:solidFill>
                        </a:rPr>
                        <a:t>No buy-in</a:t>
                      </a:r>
                      <a:endParaRPr lang="en-US" dirty="0">
                        <a:solidFill>
                          <a:srgbClr val="FFFF00"/>
                        </a:solidFill>
                      </a:endParaRPr>
                    </a:p>
                  </a:txBody>
                  <a:tcPr>
                    <a:solidFill>
                      <a:schemeClr val="accent1"/>
                    </a:solidFill>
                  </a:tcPr>
                </a:tc>
                <a:tc>
                  <a:txBody>
                    <a:bodyPr/>
                    <a:lstStyle/>
                    <a:p>
                      <a:r>
                        <a:rPr lang="en-US" dirty="0" smtClean="0">
                          <a:solidFill>
                            <a:srgbClr val="FFFF00"/>
                          </a:solidFill>
                        </a:rPr>
                        <a:t>Buy-in</a:t>
                      </a:r>
                      <a:endParaRPr lang="en-US" dirty="0">
                        <a:solidFill>
                          <a:srgbClr val="FFFF00"/>
                        </a:solidFill>
                      </a:endParaRPr>
                    </a:p>
                  </a:txBody>
                  <a:tcPr>
                    <a:solidFill>
                      <a:schemeClr val="accent1"/>
                    </a:solidFill>
                  </a:tcPr>
                </a:tc>
              </a:tr>
              <a:tr h="370840">
                <a:tc>
                  <a:txBody>
                    <a:bodyPr/>
                    <a:lstStyle/>
                    <a:p>
                      <a:r>
                        <a:rPr lang="en-US" dirty="0" smtClean="0"/>
                        <a:t>Medicaid</a:t>
                      </a:r>
                      <a:endParaRPr lang="en-US" dirty="0"/>
                    </a:p>
                  </a:txBody>
                  <a:tcPr/>
                </a:tc>
                <a:tc>
                  <a:txBody>
                    <a:bodyPr/>
                    <a:lstStyle/>
                    <a:p>
                      <a:r>
                        <a:rPr lang="en-US" dirty="0" smtClean="0"/>
                        <a:t>$235</a:t>
                      </a:r>
                      <a:endParaRPr lang="en-US" dirty="0"/>
                    </a:p>
                  </a:txBody>
                  <a:tcPr/>
                </a:tc>
                <a:tc>
                  <a:txBody>
                    <a:bodyPr/>
                    <a:lstStyle/>
                    <a:p>
                      <a:endParaRPr lang="en-US" dirty="0"/>
                    </a:p>
                  </a:txBody>
                  <a:tcPr/>
                </a:tc>
                <a:tc>
                  <a:txBody>
                    <a:bodyPr/>
                    <a:lstStyle/>
                    <a:p>
                      <a:endParaRPr lang="en-US" dirty="0"/>
                    </a:p>
                  </a:txBody>
                  <a:tcPr/>
                </a:tc>
                <a:tc>
                  <a:txBody>
                    <a:bodyPr/>
                    <a:lstStyle/>
                    <a:p>
                      <a:pPr marL="0" algn="l" defTabSz="914400" rtl="0" eaLnBrk="1" latinLnBrk="0" hangingPunct="1"/>
                      <a:r>
                        <a:rPr lang="en-US" sz="1800" kern="1200" dirty="0" smtClean="0">
                          <a:solidFill>
                            <a:schemeClr val="bg2">
                              <a:lumMod val="50000"/>
                            </a:schemeClr>
                          </a:solidFill>
                          <a:latin typeface="+mn-lt"/>
                          <a:ea typeface="+mn-ea"/>
                          <a:cs typeface="+mn-cs"/>
                        </a:rPr>
                        <a:t>n/a</a:t>
                      </a:r>
                      <a:endParaRPr lang="en-US" sz="1800" kern="1200" dirty="0">
                        <a:solidFill>
                          <a:schemeClr val="bg2">
                            <a:lumMod val="50000"/>
                          </a:schemeClr>
                        </a:solidFill>
                        <a:latin typeface="+mn-lt"/>
                        <a:ea typeface="+mn-ea"/>
                        <a:cs typeface="+mn-cs"/>
                      </a:endParaRPr>
                    </a:p>
                  </a:txBody>
                  <a:tcPr/>
                </a:tc>
                <a:tc>
                  <a:txBody>
                    <a:bodyPr/>
                    <a:lstStyle/>
                    <a:p>
                      <a:r>
                        <a:rPr lang="en-US" dirty="0" smtClean="0"/>
                        <a:t>$75</a:t>
                      </a:r>
                      <a:endParaRPr lang="en-US" dirty="0"/>
                    </a:p>
                  </a:txBody>
                  <a:tcPr/>
                </a:tc>
              </a:tr>
              <a:tr h="370840">
                <a:tc>
                  <a:txBody>
                    <a:bodyPr/>
                    <a:lstStyle/>
                    <a:p>
                      <a:r>
                        <a:rPr lang="en-US" dirty="0" smtClean="0"/>
                        <a:t>Silver Plan</a:t>
                      </a:r>
                      <a:r>
                        <a:rPr lang="en-US" baseline="0" dirty="0" smtClean="0"/>
                        <a:t> A</a:t>
                      </a:r>
                      <a:endParaRPr lang="en-US" dirty="0"/>
                    </a:p>
                  </a:txBody>
                  <a:tcPr/>
                </a:tc>
                <a:tc>
                  <a:txBody>
                    <a:bodyPr/>
                    <a:lstStyle/>
                    <a:p>
                      <a:r>
                        <a:rPr lang="en-US" dirty="0" smtClean="0"/>
                        <a:t>$260</a:t>
                      </a:r>
                      <a:endParaRPr lang="en-US" dirty="0"/>
                    </a:p>
                  </a:txBody>
                  <a:tcPr/>
                </a:tc>
                <a:tc>
                  <a:txBody>
                    <a:bodyPr/>
                    <a:lstStyle/>
                    <a:p>
                      <a:endParaRPr lang="en-US" dirty="0"/>
                    </a:p>
                  </a:txBody>
                  <a:tcPr/>
                </a:tc>
                <a:tc>
                  <a:txBody>
                    <a:bodyPr/>
                    <a:lstStyle/>
                    <a:p>
                      <a:r>
                        <a:rPr lang="en-US" dirty="0" smtClean="0"/>
                        <a:t>X, $160</a:t>
                      </a:r>
                      <a:endParaRPr lang="en-US" dirty="0"/>
                    </a:p>
                  </a:txBody>
                  <a:tcPr/>
                </a:tc>
                <a:tc>
                  <a:txBody>
                    <a:bodyPr/>
                    <a:lstStyle/>
                    <a:p>
                      <a:pPr marL="0" algn="l" defTabSz="914400" rtl="0" eaLnBrk="1" latinLnBrk="0" hangingPunct="1"/>
                      <a:r>
                        <a:rPr lang="en-US" sz="1800" kern="1200" dirty="0" smtClean="0">
                          <a:solidFill>
                            <a:schemeClr val="bg2">
                              <a:lumMod val="50000"/>
                            </a:schemeClr>
                          </a:solidFill>
                          <a:latin typeface="+mn-lt"/>
                          <a:ea typeface="+mn-ea"/>
                          <a:cs typeface="+mn-cs"/>
                        </a:rPr>
                        <a:t>$45</a:t>
                      </a:r>
                      <a:endParaRPr lang="en-US" sz="1800" kern="1200" dirty="0">
                        <a:solidFill>
                          <a:schemeClr val="bg2">
                            <a:lumMod val="50000"/>
                          </a:schemeClr>
                        </a:solidFill>
                        <a:latin typeface="+mn-lt"/>
                        <a:ea typeface="+mn-ea"/>
                        <a:cs typeface="+mn-cs"/>
                      </a:endParaRPr>
                    </a:p>
                  </a:txBody>
                  <a:tcPr/>
                </a:tc>
                <a:tc>
                  <a:txBody>
                    <a:bodyPr/>
                    <a:lstStyle/>
                    <a:p>
                      <a:r>
                        <a:rPr lang="en-US" dirty="0" smtClean="0"/>
                        <a:t>$100</a:t>
                      </a:r>
                      <a:endParaRPr lang="en-US" dirty="0"/>
                    </a:p>
                  </a:txBody>
                  <a:tcPr/>
                </a:tc>
              </a:tr>
              <a:tr h="370840">
                <a:tc>
                  <a:txBody>
                    <a:bodyPr/>
                    <a:lstStyle/>
                    <a:p>
                      <a:r>
                        <a:rPr lang="en-US" dirty="0" smtClean="0"/>
                        <a:t>Silver Plan</a:t>
                      </a:r>
                      <a:r>
                        <a:rPr lang="en-US" baseline="0" dirty="0" smtClean="0"/>
                        <a:t> B</a:t>
                      </a:r>
                      <a:endParaRPr lang="en-US" dirty="0"/>
                    </a:p>
                  </a:txBody>
                  <a:tcPr/>
                </a:tc>
                <a:tc>
                  <a:txBody>
                    <a:bodyPr/>
                    <a:lstStyle/>
                    <a:p>
                      <a:r>
                        <a:rPr lang="en-US" dirty="0" smtClean="0"/>
                        <a:t>$315</a:t>
                      </a:r>
                      <a:endParaRPr lang="en-US" dirty="0"/>
                    </a:p>
                  </a:txBody>
                  <a:tcPr/>
                </a:tc>
                <a:tc>
                  <a:txBody>
                    <a:bodyPr/>
                    <a:lstStyle/>
                    <a:p>
                      <a:r>
                        <a:rPr lang="en-US" dirty="0" smtClean="0">
                          <a:solidFill>
                            <a:schemeClr val="bg2">
                              <a:lumMod val="50000"/>
                            </a:schemeClr>
                          </a:solidFill>
                        </a:rPr>
                        <a:t>X, $215</a:t>
                      </a:r>
                      <a:endParaRPr lang="en-US" dirty="0">
                        <a:solidFill>
                          <a:schemeClr val="bg2">
                            <a:lumMod val="50000"/>
                          </a:schemeClr>
                        </a:solidFill>
                      </a:endParaRPr>
                    </a:p>
                  </a:txBody>
                  <a:tcPr/>
                </a:tc>
                <a:tc>
                  <a:txBody>
                    <a:bodyPr/>
                    <a:lstStyle/>
                    <a:p>
                      <a:endParaRPr lang="en-US" dirty="0"/>
                    </a:p>
                  </a:txBody>
                  <a:tcPr/>
                </a:tc>
                <a:tc>
                  <a:txBody>
                    <a:bodyPr/>
                    <a:lstStyle/>
                    <a:p>
                      <a:pPr marL="0" algn="l" defTabSz="914400" rtl="0" eaLnBrk="1" latinLnBrk="0" hangingPunct="1"/>
                      <a:r>
                        <a:rPr lang="en-US" sz="1800" kern="1200" dirty="0" smtClean="0">
                          <a:solidFill>
                            <a:schemeClr val="bg2">
                              <a:lumMod val="50000"/>
                            </a:schemeClr>
                          </a:solidFill>
                          <a:latin typeface="+mn-lt"/>
                          <a:ea typeface="+mn-ea"/>
                          <a:cs typeface="+mn-cs"/>
                        </a:rPr>
                        <a:t>$100</a:t>
                      </a:r>
                      <a:endParaRPr lang="en-US" sz="1800" kern="1200" dirty="0">
                        <a:solidFill>
                          <a:schemeClr val="bg2">
                            <a:lumMod val="50000"/>
                          </a:schemeClr>
                        </a:solidFill>
                        <a:latin typeface="+mn-lt"/>
                        <a:ea typeface="+mn-ea"/>
                        <a:cs typeface="+mn-cs"/>
                      </a:endParaRPr>
                    </a:p>
                  </a:txBody>
                  <a:tcPr/>
                </a:tc>
                <a:tc>
                  <a:txBody>
                    <a:bodyPr/>
                    <a:lstStyle/>
                    <a:p>
                      <a:r>
                        <a:rPr lang="en-US" dirty="0" smtClean="0"/>
                        <a:t>$155</a:t>
                      </a:r>
                      <a:endParaRPr lang="en-US" dirty="0"/>
                    </a:p>
                  </a:txBody>
                  <a:tcPr/>
                </a:tc>
              </a:tr>
              <a:tr h="370840">
                <a:tc>
                  <a:txBody>
                    <a:bodyPr/>
                    <a:lstStyle/>
                    <a:p>
                      <a:r>
                        <a:rPr lang="en-US" dirty="0" smtClean="0"/>
                        <a:t>Silver Plan C</a:t>
                      </a:r>
                      <a:endParaRPr lang="en-US" dirty="0"/>
                    </a:p>
                  </a:txBody>
                  <a:tcPr/>
                </a:tc>
                <a:tc>
                  <a:txBody>
                    <a:bodyPr/>
                    <a:lstStyle/>
                    <a:p>
                      <a:r>
                        <a:rPr lang="en-US" dirty="0" smtClean="0"/>
                        <a:t>$380</a:t>
                      </a:r>
                      <a:endParaRPr lang="en-US" dirty="0"/>
                    </a:p>
                  </a:txBody>
                  <a:tcPr/>
                </a:tc>
                <a:tc>
                  <a:txBody>
                    <a:bodyPr/>
                    <a:lstStyle/>
                    <a:p>
                      <a:endParaRPr lang="en-US" dirty="0"/>
                    </a:p>
                  </a:txBody>
                  <a:tcPr/>
                </a:tc>
                <a:tc>
                  <a:txBody>
                    <a:bodyPr/>
                    <a:lstStyle/>
                    <a:p>
                      <a:endParaRPr lang="en-US" dirty="0"/>
                    </a:p>
                  </a:txBody>
                  <a:tcPr/>
                </a:tc>
                <a:tc>
                  <a:txBody>
                    <a:bodyPr/>
                    <a:lstStyle/>
                    <a:p>
                      <a:pPr marL="0" algn="l" defTabSz="914400" rtl="0" eaLnBrk="1" latinLnBrk="0" hangingPunct="1"/>
                      <a:r>
                        <a:rPr lang="en-US" sz="1800" kern="1200" dirty="0" smtClean="0">
                          <a:solidFill>
                            <a:schemeClr val="bg2">
                              <a:lumMod val="50000"/>
                            </a:schemeClr>
                          </a:solidFill>
                          <a:latin typeface="+mn-lt"/>
                          <a:ea typeface="+mn-ea"/>
                          <a:cs typeface="+mn-cs"/>
                        </a:rPr>
                        <a:t>$165</a:t>
                      </a:r>
                      <a:endParaRPr lang="en-US" sz="1800" kern="1200" dirty="0">
                        <a:solidFill>
                          <a:schemeClr val="bg2">
                            <a:lumMod val="50000"/>
                          </a:schemeClr>
                        </a:solidFill>
                        <a:latin typeface="+mn-lt"/>
                        <a:ea typeface="+mn-ea"/>
                        <a:cs typeface="+mn-cs"/>
                      </a:endParaRPr>
                    </a:p>
                  </a:txBody>
                  <a:tcPr/>
                </a:tc>
                <a:tc>
                  <a:txBody>
                    <a:bodyPr/>
                    <a:lstStyle/>
                    <a:p>
                      <a:r>
                        <a:rPr lang="en-US" dirty="0" smtClean="0"/>
                        <a:t>$220</a:t>
                      </a:r>
                      <a:endParaRPr lang="en-US" dirty="0"/>
                    </a:p>
                  </a:txBody>
                  <a:tcPr/>
                </a:tc>
              </a:tr>
              <a:tr h="370840">
                <a:tc>
                  <a:txBody>
                    <a:bodyPr/>
                    <a:lstStyle/>
                    <a:p>
                      <a:r>
                        <a:rPr lang="en-US" dirty="0" smtClean="0"/>
                        <a:t>Bronze Plan D</a:t>
                      </a:r>
                      <a:endParaRPr lang="en-US" dirty="0"/>
                    </a:p>
                  </a:txBody>
                  <a:tcPr/>
                </a:tc>
                <a:tc>
                  <a:txBody>
                    <a:bodyPr/>
                    <a:lstStyle/>
                    <a:p>
                      <a:r>
                        <a:rPr lang="en-US" dirty="0" smtClean="0"/>
                        <a:t>$200</a:t>
                      </a:r>
                      <a:endParaRPr lang="en-US" dirty="0"/>
                    </a:p>
                  </a:txBody>
                  <a:tcPr/>
                </a:tc>
                <a:tc>
                  <a:txBody>
                    <a:bodyPr/>
                    <a:lstStyle/>
                    <a:p>
                      <a:endParaRPr lang="en-US" dirty="0"/>
                    </a:p>
                  </a:txBody>
                  <a:tcPr/>
                </a:tc>
                <a:tc>
                  <a:txBody>
                    <a:bodyPr/>
                    <a:lstStyle/>
                    <a:p>
                      <a:endParaRPr lang="en-US" dirty="0"/>
                    </a:p>
                  </a:txBody>
                  <a:tcPr/>
                </a:tc>
                <a:tc>
                  <a:txBody>
                    <a:bodyPr/>
                    <a:lstStyle/>
                    <a:p>
                      <a:pPr marL="0" algn="l" defTabSz="914400" rtl="0" eaLnBrk="1" latinLnBrk="0" hangingPunct="1"/>
                      <a:r>
                        <a:rPr lang="en-US" sz="1800" kern="1200" dirty="0" smtClean="0">
                          <a:solidFill>
                            <a:schemeClr val="bg2">
                              <a:lumMod val="50000"/>
                            </a:schemeClr>
                          </a:solidFill>
                          <a:latin typeface="+mn-lt"/>
                          <a:ea typeface="+mn-ea"/>
                          <a:cs typeface="+mn-cs"/>
                        </a:rPr>
                        <a:t>Free</a:t>
                      </a:r>
                      <a:endParaRPr lang="en-US" sz="1800" kern="1200" dirty="0">
                        <a:solidFill>
                          <a:schemeClr val="bg2">
                            <a:lumMod val="50000"/>
                          </a:schemeClr>
                        </a:solidFill>
                        <a:latin typeface="+mn-lt"/>
                        <a:ea typeface="+mn-ea"/>
                        <a:cs typeface="+mn-cs"/>
                      </a:endParaRPr>
                    </a:p>
                  </a:txBody>
                  <a:tcPr/>
                </a:tc>
                <a:tc>
                  <a:txBody>
                    <a:bodyPr/>
                    <a:lstStyle/>
                    <a:p>
                      <a:r>
                        <a:rPr lang="en-US" dirty="0" smtClean="0"/>
                        <a:t>$40</a:t>
                      </a:r>
                      <a:endParaRPr lang="en-US" dirty="0"/>
                    </a:p>
                  </a:txBody>
                  <a:tcPr/>
                </a:tc>
              </a:tr>
            </a:tbl>
          </a:graphicData>
        </a:graphic>
      </p:graphicFrame>
      <p:sp>
        <p:nvSpPr>
          <p:cNvPr id="3" name="Slide Number Placeholder 2"/>
          <p:cNvSpPr>
            <a:spLocks noGrp="1"/>
          </p:cNvSpPr>
          <p:nvPr>
            <p:ph type="sldNum" sz="quarter" idx="12"/>
          </p:nvPr>
        </p:nvSpPr>
        <p:spPr/>
        <p:txBody>
          <a:bodyPr/>
          <a:lstStyle/>
          <a:p>
            <a:fld id="{AE919B77-9796-D34E-8D5A-4054B4AFF4B6}" type="slidenum">
              <a:rPr lang="en-US" smtClean="0"/>
              <a:pPr/>
              <a:t>5</a:t>
            </a:fld>
            <a:endParaRPr lang="en-US"/>
          </a:p>
        </p:txBody>
      </p:sp>
      <p:sp>
        <p:nvSpPr>
          <p:cNvPr id="5" name="Text Placeholder 4"/>
          <p:cNvSpPr>
            <a:spLocks noGrp="1"/>
          </p:cNvSpPr>
          <p:nvPr>
            <p:ph type="body" sz="quarter" idx="13"/>
          </p:nvPr>
        </p:nvSpPr>
        <p:spPr/>
        <p:txBody>
          <a:bodyPr/>
          <a:lstStyle/>
          <a:p>
            <a:r>
              <a:rPr lang="en-US" dirty="0" smtClean="0">
                <a:solidFill>
                  <a:srgbClr val="FFFF00"/>
                </a:solidFill>
              </a:rPr>
              <a:t>x</a:t>
            </a:r>
            <a:endParaRPr lang="en-US" dirty="0"/>
          </a:p>
        </p:txBody>
      </p:sp>
      <p:sp>
        <p:nvSpPr>
          <p:cNvPr id="8" name="Text Placeholder 7"/>
          <p:cNvSpPr>
            <a:spLocks noGrp="1"/>
          </p:cNvSpPr>
          <p:nvPr>
            <p:ph type="body" sz="quarter" idx="14"/>
          </p:nvPr>
        </p:nvSpPr>
        <p:spPr/>
        <p:txBody>
          <a:bodyPr/>
          <a:lstStyle/>
          <a:p>
            <a:r>
              <a:rPr lang="en-US" dirty="0" smtClean="0"/>
              <a:t>Cautionary note: lower-cost buy-in option can reduce PTCs</a:t>
            </a:r>
            <a:endParaRPr lang="en-US" dirty="0"/>
          </a:p>
        </p:txBody>
      </p:sp>
      <p:sp>
        <p:nvSpPr>
          <p:cNvPr id="9" name="TextBox 8"/>
          <p:cNvSpPr txBox="1"/>
          <p:nvPr/>
        </p:nvSpPr>
        <p:spPr>
          <a:xfrm>
            <a:off x="1589649" y="5205046"/>
            <a:ext cx="5852160" cy="646331"/>
          </a:xfrm>
          <a:prstGeom prst="rect">
            <a:avLst/>
          </a:prstGeom>
          <a:noFill/>
          <a:ln>
            <a:solidFill>
              <a:schemeClr val="tx1"/>
            </a:solidFill>
          </a:ln>
        </p:spPr>
        <p:txBody>
          <a:bodyPr wrap="square" rtlCol="0">
            <a:spAutoFit/>
          </a:bodyPr>
          <a:lstStyle/>
          <a:p>
            <a:r>
              <a:rPr lang="en-US" dirty="0" smtClean="0"/>
              <a:t>This slide shows how the world changes when a Medicaid buy-in option joins as a new, low-cost QHP option.  </a:t>
            </a:r>
            <a:endParaRPr lang="en-US" dirty="0"/>
          </a:p>
        </p:txBody>
      </p:sp>
    </p:spTree>
    <p:extLst>
      <p:ext uri="{BB962C8B-B14F-4D97-AF65-F5344CB8AC3E}">
        <p14:creationId xmlns:p14="http://schemas.microsoft.com/office/powerpoint/2010/main" val="20168968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Scenario with PTC beneficiary who has $100 premium cost for benchmark plan; Medicaid buy-in raises this consumer’s costs</a:t>
            </a:r>
          </a:p>
        </p:txBody>
      </p:sp>
      <p:graphicFrame>
        <p:nvGraphicFramePr>
          <p:cNvPr id="6" name="Content Placeholder 5"/>
          <p:cNvGraphicFramePr>
            <a:graphicFrameLocks noGrp="1"/>
          </p:cNvGraphicFramePr>
          <p:nvPr>
            <p:ph idx="1"/>
            <p:extLst/>
          </p:nvPr>
        </p:nvGraphicFramePr>
        <p:xfrm>
          <a:off x="485775" y="1935163"/>
          <a:ext cx="8183568" cy="2865120"/>
        </p:xfrm>
        <a:graphic>
          <a:graphicData uri="http://schemas.openxmlformats.org/drawingml/2006/table">
            <a:tbl>
              <a:tblPr firstRow="1" bandRow="1">
                <a:tableStyleId>{5C22544A-7EE6-4342-B048-85BDC9FD1C3A}</a:tableStyleId>
              </a:tblPr>
              <a:tblGrid>
                <a:gridCol w="1363928"/>
                <a:gridCol w="1363928"/>
                <a:gridCol w="1363928"/>
                <a:gridCol w="1363928"/>
                <a:gridCol w="1363928"/>
                <a:gridCol w="1363928"/>
              </a:tblGrid>
              <a:tr h="370840">
                <a:tc rowSpan="2">
                  <a:txBody>
                    <a:bodyPr/>
                    <a:lstStyle/>
                    <a:p>
                      <a:endParaRPr lang="en-US" dirty="0"/>
                    </a:p>
                  </a:txBody>
                  <a:tcPr/>
                </a:tc>
                <a:tc rowSpan="2">
                  <a:txBody>
                    <a:bodyPr/>
                    <a:lstStyle/>
                    <a:p>
                      <a:r>
                        <a:rPr lang="en-US" dirty="0" smtClean="0"/>
                        <a:t>Monthly premium</a:t>
                      </a:r>
                      <a:endParaRPr lang="en-US" dirty="0"/>
                    </a:p>
                  </a:txBody>
                  <a:tcPr/>
                </a:tc>
                <a:tc gridSpan="2">
                  <a:txBody>
                    <a:bodyPr/>
                    <a:lstStyle/>
                    <a:p>
                      <a:r>
                        <a:rPr lang="en-US" dirty="0" smtClean="0"/>
                        <a:t>Benchmark/PTC</a:t>
                      </a:r>
                      <a:endParaRPr lang="en-US" dirty="0"/>
                    </a:p>
                  </a:txBody>
                  <a:tcPr/>
                </a:tc>
                <a:tc hMerge="1">
                  <a:txBody>
                    <a:bodyPr/>
                    <a:lstStyle/>
                    <a:p>
                      <a:endParaRPr lang="en-US" dirty="0"/>
                    </a:p>
                  </a:txBody>
                  <a:tcPr/>
                </a:tc>
                <a:tc gridSpan="2">
                  <a:txBody>
                    <a:bodyPr/>
                    <a:lstStyle/>
                    <a:p>
                      <a:r>
                        <a:rPr lang="en-US" dirty="0" smtClean="0"/>
                        <a:t>Cost of plan to consumer</a:t>
                      </a:r>
                      <a:endParaRPr lang="en-US" dirty="0"/>
                    </a:p>
                  </a:txBody>
                  <a:tcPr/>
                </a:tc>
                <a:tc hMerge="1">
                  <a:txBody>
                    <a:bodyPr/>
                    <a:lstStyle/>
                    <a:p>
                      <a:endParaRPr lang="en-US" dirty="0"/>
                    </a:p>
                  </a:txBody>
                  <a:tcPr/>
                </a:tc>
              </a:tr>
              <a:tr h="370840">
                <a:tc vMerge="1">
                  <a:txBody>
                    <a:bodyPr/>
                    <a:lstStyle/>
                    <a:p>
                      <a:endParaRPr lang="en-US" dirty="0"/>
                    </a:p>
                  </a:txBody>
                  <a:tcPr/>
                </a:tc>
                <a:tc vMerge="1">
                  <a:txBody>
                    <a:bodyPr/>
                    <a:lstStyle/>
                    <a:p>
                      <a:endParaRPr lang="en-US" dirty="0"/>
                    </a:p>
                  </a:txBody>
                  <a:tcPr/>
                </a:tc>
                <a:tc>
                  <a:txBody>
                    <a:bodyPr/>
                    <a:lstStyle/>
                    <a:p>
                      <a:r>
                        <a:rPr lang="en-US" dirty="0" smtClean="0">
                          <a:solidFill>
                            <a:srgbClr val="FFFF00"/>
                          </a:solidFill>
                        </a:rPr>
                        <a:t>No buy-in</a:t>
                      </a:r>
                      <a:endParaRPr lang="en-US" dirty="0">
                        <a:solidFill>
                          <a:srgbClr val="FFFF00"/>
                        </a:solidFill>
                      </a:endParaRPr>
                    </a:p>
                  </a:txBody>
                  <a:tcPr>
                    <a:solidFill>
                      <a:schemeClr val="accent1"/>
                    </a:solidFill>
                  </a:tcPr>
                </a:tc>
                <a:tc>
                  <a:txBody>
                    <a:bodyPr/>
                    <a:lstStyle/>
                    <a:p>
                      <a:r>
                        <a:rPr lang="en-US" dirty="0" smtClean="0">
                          <a:solidFill>
                            <a:srgbClr val="FFFF00"/>
                          </a:solidFill>
                        </a:rPr>
                        <a:t>Buy-in</a:t>
                      </a:r>
                      <a:endParaRPr lang="en-US" dirty="0">
                        <a:solidFill>
                          <a:srgbClr val="FFFF00"/>
                        </a:solidFill>
                      </a:endParaRPr>
                    </a:p>
                  </a:txBody>
                  <a:tcPr>
                    <a:solidFill>
                      <a:schemeClr val="accent1"/>
                    </a:solidFill>
                  </a:tcPr>
                </a:tc>
                <a:tc>
                  <a:txBody>
                    <a:bodyPr/>
                    <a:lstStyle/>
                    <a:p>
                      <a:r>
                        <a:rPr lang="en-US" dirty="0" smtClean="0">
                          <a:solidFill>
                            <a:srgbClr val="FFFF00"/>
                          </a:solidFill>
                        </a:rPr>
                        <a:t>No buy-in</a:t>
                      </a:r>
                      <a:endParaRPr lang="en-US" dirty="0">
                        <a:solidFill>
                          <a:srgbClr val="FFFF00"/>
                        </a:solidFill>
                      </a:endParaRPr>
                    </a:p>
                  </a:txBody>
                  <a:tcPr>
                    <a:solidFill>
                      <a:schemeClr val="accent1"/>
                    </a:solidFill>
                  </a:tcPr>
                </a:tc>
                <a:tc>
                  <a:txBody>
                    <a:bodyPr/>
                    <a:lstStyle/>
                    <a:p>
                      <a:r>
                        <a:rPr lang="en-US" dirty="0" smtClean="0">
                          <a:solidFill>
                            <a:srgbClr val="FFFF00"/>
                          </a:solidFill>
                        </a:rPr>
                        <a:t>Buy-in</a:t>
                      </a:r>
                      <a:endParaRPr lang="en-US" dirty="0">
                        <a:solidFill>
                          <a:srgbClr val="FFFF00"/>
                        </a:solidFill>
                      </a:endParaRPr>
                    </a:p>
                  </a:txBody>
                  <a:tcPr>
                    <a:solidFill>
                      <a:schemeClr val="accent1"/>
                    </a:solidFill>
                  </a:tcPr>
                </a:tc>
              </a:tr>
              <a:tr h="370840">
                <a:tc>
                  <a:txBody>
                    <a:bodyPr/>
                    <a:lstStyle/>
                    <a:p>
                      <a:r>
                        <a:rPr lang="en-US" dirty="0" smtClean="0"/>
                        <a:t>Medicaid</a:t>
                      </a:r>
                      <a:endParaRPr lang="en-US" dirty="0"/>
                    </a:p>
                  </a:txBody>
                  <a:tcPr/>
                </a:tc>
                <a:tc>
                  <a:txBody>
                    <a:bodyPr/>
                    <a:lstStyle/>
                    <a:p>
                      <a:r>
                        <a:rPr lang="en-US" dirty="0" smtClean="0"/>
                        <a:t>$235</a:t>
                      </a:r>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n/a</a:t>
                      </a:r>
                      <a:endParaRPr lang="en-US" dirty="0"/>
                    </a:p>
                  </a:txBody>
                  <a:tcPr/>
                </a:tc>
                <a:tc>
                  <a:txBody>
                    <a:bodyPr/>
                    <a:lstStyle/>
                    <a:p>
                      <a:r>
                        <a:rPr lang="en-US" dirty="0" smtClean="0"/>
                        <a:t>$75</a:t>
                      </a:r>
                      <a:endParaRPr lang="en-US" dirty="0"/>
                    </a:p>
                  </a:txBody>
                  <a:tcPr/>
                </a:tc>
              </a:tr>
              <a:tr h="370840">
                <a:tc>
                  <a:txBody>
                    <a:bodyPr/>
                    <a:lstStyle/>
                    <a:p>
                      <a:r>
                        <a:rPr lang="en-US" dirty="0" smtClean="0"/>
                        <a:t>Silver Plan</a:t>
                      </a:r>
                      <a:r>
                        <a:rPr lang="en-US" baseline="0" dirty="0" smtClean="0"/>
                        <a:t> A</a:t>
                      </a:r>
                      <a:endParaRPr lang="en-US" dirty="0"/>
                    </a:p>
                  </a:txBody>
                  <a:tcPr/>
                </a:tc>
                <a:tc>
                  <a:txBody>
                    <a:bodyPr/>
                    <a:lstStyle/>
                    <a:p>
                      <a:r>
                        <a:rPr lang="en-US" dirty="0" smtClean="0"/>
                        <a:t>$260</a:t>
                      </a:r>
                      <a:endParaRPr lang="en-US" dirty="0"/>
                    </a:p>
                  </a:txBody>
                  <a:tcPr/>
                </a:tc>
                <a:tc>
                  <a:txBody>
                    <a:bodyPr/>
                    <a:lstStyle/>
                    <a:p>
                      <a:endParaRPr lang="en-US" dirty="0"/>
                    </a:p>
                  </a:txBody>
                  <a:tcPr/>
                </a:tc>
                <a:tc>
                  <a:txBody>
                    <a:bodyPr/>
                    <a:lstStyle/>
                    <a:p>
                      <a:r>
                        <a:rPr lang="en-US" dirty="0" smtClean="0"/>
                        <a:t>X, $160</a:t>
                      </a:r>
                      <a:endParaRPr lang="en-US" dirty="0"/>
                    </a:p>
                  </a:txBody>
                  <a:tcPr/>
                </a:tc>
                <a:tc>
                  <a:txBody>
                    <a:bodyPr/>
                    <a:lstStyle/>
                    <a:p>
                      <a:r>
                        <a:rPr lang="en-US" dirty="0" smtClean="0"/>
                        <a:t>$45</a:t>
                      </a:r>
                      <a:endParaRPr lang="en-US" dirty="0"/>
                    </a:p>
                  </a:txBody>
                  <a:tcPr/>
                </a:tc>
                <a:tc>
                  <a:txBody>
                    <a:bodyPr/>
                    <a:lstStyle/>
                    <a:p>
                      <a:r>
                        <a:rPr lang="en-US" dirty="0" smtClean="0"/>
                        <a:t>$100</a:t>
                      </a:r>
                      <a:endParaRPr lang="en-US" dirty="0"/>
                    </a:p>
                  </a:txBody>
                  <a:tcPr/>
                </a:tc>
              </a:tr>
              <a:tr h="370840">
                <a:tc>
                  <a:txBody>
                    <a:bodyPr/>
                    <a:lstStyle/>
                    <a:p>
                      <a:r>
                        <a:rPr lang="en-US" dirty="0" smtClean="0"/>
                        <a:t>Silver Plan</a:t>
                      </a:r>
                      <a:r>
                        <a:rPr lang="en-US" baseline="0" dirty="0" smtClean="0"/>
                        <a:t> B</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$315</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X, $215</a:t>
                      </a:r>
                      <a:endParaRPr lang="en-US" dirty="0"/>
                    </a:p>
                  </a:txBody>
                  <a:tcPr>
                    <a:lnB w="12700" cap="flat" cmpd="sng" algn="ctr">
                      <a:solidFill>
                        <a:schemeClr val="tx1"/>
                      </a:solidFill>
                      <a:prstDash val="solid"/>
                      <a:round/>
                      <a:headEnd type="none" w="med" len="med"/>
                      <a:tailEnd type="none" w="med" len="med"/>
                    </a:lnB>
                  </a:tcPr>
                </a:tc>
                <a:tc>
                  <a:txBody>
                    <a:bodyPr/>
                    <a:lstStyle/>
                    <a:p>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$100</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$155</a:t>
                      </a:r>
                      <a:endParaRPr lang="en-US" dirty="0"/>
                    </a:p>
                  </a:txBody>
                  <a:tcPr>
                    <a:lnB w="12700" cap="flat" cmpd="sng" algn="ctr">
                      <a:solidFill>
                        <a:schemeClr val="tx1"/>
                      </a:solidFill>
                      <a:prstDash val="solid"/>
                      <a:round/>
                      <a:headEnd type="none" w="med" len="med"/>
                      <a:tailEnd type="none" w="med" len="med"/>
                    </a:lnB>
                  </a:tcPr>
                </a:tc>
              </a:tr>
              <a:tr h="370840">
                <a:tc>
                  <a:txBody>
                    <a:bodyPr/>
                    <a:lstStyle/>
                    <a:p>
                      <a:r>
                        <a:rPr lang="en-US" b="1" dirty="0" smtClean="0"/>
                        <a:t>Silver Plan C</a:t>
                      </a:r>
                      <a:endParaRPr lang="en-US"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t>$380</a:t>
                      </a:r>
                      <a:endParaRPr lang="en-US"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t>$165</a:t>
                      </a:r>
                      <a:endParaRPr lang="en-US"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t>$220</a:t>
                      </a:r>
                      <a:endParaRPr lang="en-US"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Bronze Plan D</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$200</a:t>
                      </a:r>
                      <a:endParaRPr lang="en-US" dirty="0"/>
                    </a:p>
                  </a:txBody>
                  <a:tcPr>
                    <a:lnT w="12700" cap="flat" cmpd="sng" algn="ctr">
                      <a:solidFill>
                        <a:schemeClr val="tx1"/>
                      </a:solidFill>
                      <a:prstDash val="solid"/>
                      <a:round/>
                      <a:headEnd type="none" w="med" len="med"/>
                      <a:tailEnd type="none" w="med" len="med"/>
                    </a:lnT>
                  </a:tcPr>
                </a:tc>
                <a:tc>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Free</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$40</a:t>
                      </a:r>
                      <a:endParaRPr lang="en-US" dirty="0"/>
                    </a:p>
                  </a:txBody>
                  <a:tcPr>
                    <a:lnT w="12700" cap="flat" cmpd="sng" algn="ctr">
                      <a:solidFill>
                        <a:schemeClr val="tx1"/>
                      </a:solidFill>
                      <a:prstDash val="solid"/>
                      <a:round/>
                      <a:headEnd type="none" w="med" len="med"/>
                      <a:tailEnd type="none" w="med" len="med"/>
                    </a:lnT>
                  </a:tcPr>
                </a:tc>
              </a:tr>
            </a:tbl>
          </a:graphicData>
        </a:graphic>
      </p:graphicFrame>
      <p:sp>
        <p:nvSpPr>
          <p:cNvPr id="3" name="Slide Number Placeholder 2"/>
          <p:cNvSpPr>
            <a:spLocks noGrp="1"/>
          </p:cNvSpPr>
          <p:nvPr>
            <p:ph type="sldNum" sz="quarter" idx="12"/>
          </p:nvPr>
        </p:nvSpPr>
        <p:spPr/>
        <p:txBody>
          <a:bodyPr/>
          <a:lstStyle/>
          <a:p>
            <a:fld id="{AE919B77-9796-D34E-8D5A-4054B4AFF4B6}" type="slidenum">
              <a:rPr lang="en-US" smtClean="0"/>
              <a:pPr/>
              <a:t>6</a:t>
            </a:fld>
            <a:endParaRPr lang="en-US"/>
          </a:p>
        </p:txBody>
      </p:sp>
      <p:sp>
        <p:nvSpPr>
          <p:cNvPr id="5" name="Text Placeholder 4"/>
          <p:cNvSpPr>
            <a:spLocks noGrp="1"/>
          </p:cNvSpPr>
          <p:nvPr>
            <p:ph type="body" sz="quarter" idx="13"/>
          </p:nvPr>
        </p:nvSpPr>
        <p:spPr/>
        <p:txBody>
          <a:bodyPr/>
          <a:lstStyle/>
          <a:p>
            <a:r>
              <a:rPr lang="en-US" dirty="0" smtClean="0">
                <a:solidFill>
                  <a:srgbClr val="FFFF00"/>
                </a:solidFill>
              </a:rPr>
              <a:t>x</a:t>
            </a:r>
            <a:endParaRPr lang="en-US" dirty="0"/>
          </a:p>
        </p:txBody>
      </p:sp>
      <p:sp>
        <p:nvSpPr>
          <p:cNvPr id="8" name="Text Placeholder 7"/>
          <p:cNvSpPr>
            <a:spLocks noGrp="1"/>
          </p:cNvSpPr>
          <p:nvPr>
            <p:ph type="body" sz="quarter" idx="14"/>
          </p:nvPr>
        </p:nvSpPr>
        <p:spPr/>
        <p:txBody>
          <a:bodyPr/>
          <a:lstStyle/>
          <a:p>
            <a:r>
              <a:rPr lang="en-US" dirty="0"/>
              <a:t>Cautionary note: lower-cost buy-in option can reduce PTCs</a:t>
            </a:r>
          </a:p>
        </p:txBody>
      </p:sp>
      <p:sp>
        <p:nvSpPr>
          <p:cNvPr id="9" name="TextBox 8"/>
          <p:cNvSpPr txBox="1"/>
          <p:nvPr/>
        </p:nvSpPr>
        <p:spPr>
          <a:xfrm>
            <a:off x="1589648" y="5205046"/>
            <a:ext cx="6020973" cy="1200329"/>
          </a:xfrm>
          <a:prstGeom prst="rect">
            <a:avLst/>
          </a:prstGeom>
          <a:noFill/>
          <a:ln>
            <a:solidFill>
              <a:schemeClr val="tx1"/>
            </a:solidFill>
          </a:ln>
        </p:spPr>
        <p:txBody>
          <a:bodyPr wrap="square" rtlCol="0">
            <a:spAutoFit/>
          </a:bodyPr>
          <a:lstStyle/>
          <a:p>
            <a:r>
              <a:rPr lang="en-US" dirty="0" smtClean="0"/>
              <a:t>Because the Medicaid buy-in option lowers the benchmark premium, PTC amounts decline. As a result, every QHP besides the buy-in becomes more expensive for PTC beneficiaries. This slide highlights Silver Plan C as an example.</a:t>
            </a:r>
            <a:endParaRPr lang="en-US" dirty="0"/>
          </a:p>
        </p:txBody>
      </p:sp>
    </p:spTree>
    <p:extLst>
      <p:ext uri="{BB962C8B-B14F-4D97-AF65-F5344CB8AC3E}">
        <p14:creationId xmlns:p14="http://schemas.microsoft.com/office/powerpoint/2010/main" val="36691643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Scenario with PTC beneficiary who has $100 premium cost for benchmark plan; Medicaid buy-in raises this consumer’s costs</a:t>
            </a:r>
          </a:p>
        </p:txBody>
      </p:sp>
      <p:graphicFrame>
        <p:nvGraphicFramePr>
          <p:cNvPr id="6" name="Content Placeholder 5"/>
          <p:cNvGraphicFramePr>
            <a:graphicFrameLocks noGrp="1"/>
          </p:cNvGraphicFramePr>
          <p:nvPr>
            <p:ph idx="1"/>
            <p:extLst/>
          </p:nvPr>
        </p:nvGraphicFramePr>
        <p:xfrm>
          <a:off x="485775" y="1935163"/>
          <a:ext cx="8183568" cy="2865120"/>
        </p:xfrm>
        <a:graphic>
          <a:graphicData uri="http://schemas.openxmlformats.org/drawingml/2006/table">
            <a:tbl>
              <a:tblPr firstRow="1" bandRow="1">
                <a:tableStyleId>{5C22544A-7EE6-4342-B048-85BDC9FD1C3A}</a:tableStyleId>
              </a:tblPr>
              <a:tblGrid>
                <a:gridCol w="1363928"/>
                <a:gridCol w="1363928"/>
                <a:gridCol w="1363928"/>
                <a:gridCol w="1363928"/>
                <a:gridCol w="1363928"/>
                <a:gridCol w="1363928"/>
              </a:tblGrid>
              <a:tr h="370840">
                <a:tc rowSpan="2">
                  <a:txBody>
                    <a:bodyPr/>
                    <a:lstStyle/>
                    <a:p>
                      <a:endParaRPr lang="en-US" dirty="0"/>
                    </a:p>
                  </a:txBody>
                  <a:tcPr/>
                </a:tc>
                <a:tc rowSpan="2">
                  <a:txBody>
                    <a:bodyPr/>
                    <a:lstStyle/>
                    <a:p>
                      <a:r>
                        <a:rPr lang="en-US" dirty="0" smtClean="0"/>
                        <a:t>Monthly premium</a:t>
                      </a:r>
                      <a:endParaRPr lang="en-US" dirty="0"/>
                    </a:p>
                  </a:txBody>
                  <a:tcPr/>
                </a:tc>
                <a:tc gridSpan="2">
                  <a:txBody>
                    <a:bodyPr/>
                    <a:lstStyle/>
                    <a:p>
                      <a:r>
                        <a:rPr lang="en-US" dirty="0" smtClean="0"/>
                        <a:t>Benchmark/PTC</a:t>
                      </a:r>
                      <a:endParaRPr lang="en-US" dirty="0"/>
                    </a:p>
                  </a:txBody>
                  <a:tcPr/>
                </a:tc>
                <a:tc hMerge="1">
                  <a:txBody>
                    <a:bodyPr/>
                    <a:lstStyle/>
                    <a:p>
                      <a:endParaRPr lang="en-US" dirty="0"/>
                    </a:p>
                  </a:txBody>
                  <a:tcPr/>
                </a:tc>
                <a:tc gridSpan="2">
                  <a:txBody>
                    <a:bodyPr/>
                    <a:lstStyle/>
                    <a:p>
                      <a:r>
                        <a:rPr lang="en-US" dirty="0" smtClean="0"/>
                        <a:t>Cost of plan to consumer</a:t>
                      </a:r>
                      <a:endParaRPr lang="en-US" dirty="0"/>
                    </a:p>
                  </a:txBody>
                  <a:tcPr/>
                </a:tc>
                <a:tc hMerge="1">
                  <a:txBody>
                    <a:bodyPr/>
                    <a:lstStyle/>
                    <a:p>
                      <a:endParaRPr lang="en-US" dirty="0"/>
                    </a:p>
                  </a:txBody>
                  <a:tcPr/>
                </a:tc>
              </a:tr>
              <a:tr h="370840">
                <a:tc vMerge="1">
                  <a:txBody>
                    <a:bodyPr/>
                    <a:lstStyle/>
                    <a:p>
                      <a:endParaRPr lang="en-US" dirty="0"/>
                    </a:p>
                  </a:txBody>
                  <a:tcPr/>
                </a:tc>
                <a:tc vMerge="1">
                  <a:txBody>
                    <a:bodyPr/>
                    <a:lstStyle/>
                    <a:p>
                      <a:endParaRPr lang="en-US" dirty="0"/>
                    </a:p>
                  </a:txBody>
                  <a:tcPr/>
                </a:tc>
                <a:tc>
                  <a:txBody>
                    <a:bodyPr/>
                    <a:lstStyle/>
                    <a:p>
                      <a:r>
                        <a:rPr lang="en-US" dirty="0" smtClean="0">
                          <a:solidFill>
                            <a:srgbClr val="FFFF00"/>
                          </a:solidFill>
                        </a:rPr>
                        <a:t>No buy-in</a:t>
                      </a:r>
                      <a:endParaRPr lang="en-US" dirty="0">
                        <a:solidFill>
                          <a:srgbClr val="FFFF00"/>
                        </a:solidFill>
                      </a:endParaRPr>
                    </a:p>
                  </a:txBody>
                  <a:tcPr>
                    <a:solidFill>
                      <a:schemeClr val="accent1"/>
                    </a:solidFill>
                  </a:tcPr>
                </a:tc>
                <a:tc>
                  <a:txBody>
                    <a:bodyPr/>
                    <a:lstStyle/>
                    <a:p>
                      <a:endParaRPr lang="en-US" dirty="0">
                        <a:solidFill>
                          <a:srgbClr val="FFFF00"/>
                        </a:solidFill>
                      </a:endParaRPr>
                    </a:p>
                  </a:txBody>
                  <a:tcPr>
                    <a:solidFill>
                      <a:schemeClr val="accent1"/>
                    </a:solidFill>
                  </a:tcPr>
                </a:tc>
                <a:tc>
                  <a:txBody>
                    <a:bodyPr/>
                    <a:lstStyle/>
                    <a:p>
                      <a:r>
                        <a:rPr lang="en-US" dirty="0" smtClean="0">
                          <a:solidFill>
                            <a:srgbClr val="FFFF00"/>
                          </a:solidFill>
                        </a:rPr>
                        <a:t>No buy-in</a:t>
                      </a:r>
                      <a:endParaRPr lang="en-US" dirty="0">
                        <a:solidFill>
                          <a:srgbClr val="FFFF00"/>
                        </a:solidFill>
                      </a:endParaRPr>
                    </a:p>
                  </a:txBody>
                  <a:tcPr>
                    <a:solidFill>
                      <a:schemeClr val="accent1"/>
                    </a:solidFill>
                  </a:tcPr>
                </a:tc>
                <a:tc>
                  <a:txBody>
                    <a:bodyPr/>
                    <a:lstStyle/>
                    <a:p>
                      <a:endParaRPr lang="en-US" dirty="0">
                        <a:solidFill>
                          <a:srgbClr val="FFFF00"/>
                        </a:solidFill>
                      </a:endParaRPr>
                    </a:p>
                  </a:txBody>
                  <a:tcPr>
                    <a:solidFill>
                      <a:schemeClr val="accent1"/>
                    </a:solidFill>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b="1" dirty="0" smtClean="0">
                          <a:solidFill>
                            <a:srgbClr val="FF0000"/>
                          </a:solidFill>
                        </a:rPr>
                        <a:t>Silver Plan</a:t>
                      </a:r>
                      <a:r>
                        <a:rPr lang="en-US" b="1" baseline="0" dirty="0" smtClean="0">
                          <a:solidFill>
                            <a:srgbClr val="FF0000"/>
                          </a:solidFill>
                        </a:rPr>
                        <a:t> A</a:t>
                      </a:r>
                      <a:endParaRPr lang="en-US" b="1" dirty="0">
                        <a:solidFill>
                          <a:srgbClr val="FF0000"/>
                        </a:solidFill>
                      </a:endParaRPr>
                    </a:p>
                  </a:txBody>
                  <a:tcPr/>
                </a:tc>
                <a:tc>
                  <a:txBody>
                    <a:bodyPr/>
                    <a:lstStyle/>
                    <a:p>
                      <a:r>
                        <a:rPr lang="en-US" b="1" dirty="0" smtClean="0">
                          <a:solidFill>
                            <a:srgbClr val="FF0000"/>
                          </a:solidFill>
                        </a:rPr>
                        <a:t>$260</a:t>
                      </a:r>
                      <a:endParaRPr lang="en-US" b="1" dirty="0">
                        <a:solidFill>
                          <a:srgbClr val="FF0000"/>
                        </a:solidFill>
                      </a:endParaRPr>
                    </a:p>
                  </a:txBody>
                  <a:tcPr/>
                </a:tc>
                <a:tc>
                  <a:txBody>
                    <a:bodyPr/>
                    <a:lstStyle/>
                    <a:p>
                      <a:endParaRPr lang="en-US" dirty="0"/>
                    </a:p>
                  </a:txBody>
                  <a:tcPr/>
                </a:tc>
                <a:tc>
                  <a:txBody>
                    <a:bodyPr/>
                    <a:lstStyle/>
                    <a:p>
                      <a:endParaRPr lang="en-US" dirty="0"/>
                    </a:p>
                  </a:txBody>
                  <a:tcPr/>
                </a:tc>
                <a:tc>
                  <a:txBody>
                    <a:bodyPr/>
                    <a:lstStyle/>
                    <a:p>
                      <a:r>
                        <a:rPr lang="en-US" b="1" dirty="0" smtClean="0">
                          <a:solidFill>
                            <a:srgbClr val="FF0000"/>
                          </a:solidFill>
                        </a:rPr>
                        <a:t>$45</a:t>
                      </a:r>
                      <a:endParaRPr lang="en-US" b="1" dirty="0">
                        <a:solidFill>
                          <a:srgbClr val="FF0000"/>
                        </a:solidFill>
                      </a:endParaRPr>
                    </a:p>
                  </a:txBody>
                  <a:tcPr/>
                </a:tc>
                <a:tc>
                  <a:txBody>
                    <a:bodyPr/>
                    <a:lstStyle/>
                    <a:p>
                      <a:endParaRPr lang="en-US" dirty="0"/>
                    </a:p>
                  </a:txBody>
                  <a:tcPr/>
                </a:tc>
              </a:tr>
              <a:tr h="370840">
                <a:tc>
                  <a:txBody>
                    <a:bodyPr/>
                    <a:lstStyle/>
                    <a:p>
                      <a:r>
                        <a:rPr lang="en-US" b="1" dirty="0" smtClean="0">
                          <a:solidFill>
                            <a:srgbClr val="FF0000"/>
                          </a:solidFill>
                        </a:rPr>
                        <a:t>Silver Plan</a:t>
                      </a:r>
                      <a:r>
                        <a:rPr lang="en-US" b="1" baseline="0" dirty="0" smtClean="0">
                          <a:solidFill>
                            <a:srgbClr val="FF0000"/>
                          </a:solidFill>
                        </a:rPr>
                        <a:t> B</a:t>
                      </a:r>
                      <a:endParaRPr lang="en-US" b="1" dirty="0">
                        <a:solidFill>
                          <a:srgbClr val="FF0000"/>
                        </a:solidFill>
                      </a:endParaRPr>
                    </a:p>
                  </a:txBody>
                  <a:tcPr/>
                </a:tc>
                <a:tc>
                  <a:txBody>
                    <a:bodyPr/>
                    <a:lstStyle/>
                    <a:p>
                      <a:r>
                        <a:rPr lang="en-US" b="1" dirty="0" smtClean="0">
                          <a:solidFill>
                            <a:srgbClr val="FF0000"/>
                          </a:solidFill>
                        </a:rPr>
                        <a:t>$315</a:t>
                      </a:r>
                      <a:endParaRPr lang="en-US" b="1" dirty="0">
                        <a:solidFill>
                          <a:srgbClr val="FF0000"/>
                        </a:solidFill>
                      </a:endParaRPr>
                    </a:p>
                  </a:txBody>
                  <a:tcPr/>
                </a:tc>
                <a:tc>
                  <a:txBody>
                    <a:bodyPr/>
                    <a:lstStyle/>
                    <a:p>
                      <a:r>
                        <a:rPr lang="en-US" dirty="0" smtClean="0"/>
                        <a:t>X, $215</a:t>
                      </a:r>
                      <a:endParaRPr lang="en-US" dirty="0"/>
                    </a:p>
                  </a:txBody>
                  <a:tcPr/>
                </a:tc>
                <a:tc>
                  <a:txBody>
                    <a:bodyPr/>
                    <a:lstStyle/>
                    <a:p>
                      <a:endParaRPr lang="en-US" dirty="0"/>
                    </a:p>
                  </a:txBody>
                  <a:tcPr/>
                </a:tc>
                <a:tc>
                  <a:txBody>
                    <a:bodyPr/>
                    <a:lstStyle/>
                    <a:p>
                      <a:r>
                        <a:rPr lang="en-US" dirty="0" smtClean="0"/>
                        <a:t>$100</a:t>
                      </a:r>
                      <a:endParaRPr lang="en-US" dirty="0"/>
                    </a:p>
                  </a:txBody>
                  <a:tcPr/>
                </a:tc>
                <a:tc>
                  <a:txBody>
                    <a:bodyPr/>
                    <a:lstStyle/>
                    <a:p>
                      <a:endParaRPr lang="en-US" dirty="0"/>
                    </a:p>
                  </a:txBody>
                  <a:tcPr/>
                </a:tc>
              </a:tr>
              <a:tr h="370840">
                <a:tc>
                  <a:txBody>
                    <a:bodyPr/>
                    <a:lstStyle/>
                    <a:p>
                      <a:r>
                        <a:rPr lang="en-US" dirty="0" smtClean="0"/>
                        <a:t>Silver Plan C</a:t>
                      </a:r>
                      <a:endParaRPr lang="en-US" dirty="0"/>
                    </a:p>
                  </a:txBody>
                  <a:tcPr/>
                </a:tc>
                <a:tc>
                  <a:txBody>
                    <a:bodyPr/>
                    <a:lstStyle/>
                    <a:p>
                      <a:r>
                        <a:rPr lang="en-US" dirty="0" smtClean="0"/>
                        <a:t>$380</a:t>
                      </a:r>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$165</a:t>
                      </a:r>
                      <a:endParaRPr lang="en-US" dirty="0"/>
                    </a:p>
                  </a:txBody>
                  <a:tcPr/>
                </a:tc>
                <a:tc>
                  <a:txBody>
                    <a:bodyPr/>
                    <a:lstStyle/>
                    <a:p>
                      <a:endParaRPr lang="en-US" dirty="0"/>
                    </a:p>
                  </a:txBody>
                  <a:tcPr/>
                </a:tc>
              </a:tr>
              <a:tr h="370840">
                <a:tc>
                  <a:txBody>
                    <a:bodyPr/>
                    <a:lstStyle/>
                    <a:p>
                      <a:r>
                        <a:rPr lang="en-US" dirty="0" smtClean="0"/>
                        <a:t>Bronze Plan D</a:t>
                      </a:r>
                      <a:endParaRPr lang="en-US" dirty="0"/>
                    </a:p>
                  </a:txBody>
                  <a:tcPr/>
                </a:tc>
                <a:tc>
                  <a:txBody>
                    <a:bodyPr/>
                    <a:lstStyle/>
                    <a:p>
                      <a:r>
                        <a:rPr lang="en-US" dirty="0" smtClean="0"/>
                        <a:t>$200</a:t>
                      </a:r>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Free</a:t>
                      </a:r>
                      <a:endParaRPr lang="en-US" dirty="0"/>
                    </a:p>
                  </a:txBody>
                  <a:tcPr/>
                </a:tc>
                <a:tc>
                  <a:txBody>
                    <a:bodyPr/>
                    <a:lstStyle/>
                    <a:p>
                      <a:endParaRPr lang="en-US" dirty="0"/>
                    </a:p>
                  </a:txBody>
                  <a:tcPr/>
                </a:tc>
              </a:tr>
            </a:tbl>
          </a:graphicData>
        </a:graphic>
      </p:graphicFrame>
      <p:sp>
        <p:nvSpPr>
          <p:cNvPr id="3" name="Slide Number Placeholder 2"/>
          <p:cNvSpPr>
            <a:spLocks noGrp="1"/>
          </p:cNvSpPr>
          <p:nvPr>
            <p:ph type="sldNum" sz="quarter" idx="12"/>
          </p:nvPr>
        </p:nvSpPr>
        <p:spPr/>
        <p:txBody>
          <a:bodyPr/>
          <a:lstStyle/>
          <a:p>
            <a:fld id="{AE919B77-9796-D34E-8D5A-4054B4AFF4B6}" type="slidenum">
              <a:rPr lang="en-US" smtClean="0"/>
              <a:pPr/>
              <a:t>7</a:t>
            </a:fld>
            <a:endParaRPr lang="en-US"/>
          </a:p>
        </p:txBody>
      </p:sp>
      <p:sp>
        <p:nvSpPr>
          <p:cNvPr id="5" name="Text Placeholder 4"/>
          <p:cNvSpPr>
            <a:spLocks noGrp="1"/>
          </p:cNvSpPr>
          <p:nvPr>
            <p:ph type="body" sz="quarter" idx="13"/>
          </p:nvPr>
        </p:nvSpPr>
        <p:spPr/>
        <p:txBody>
          <a:bodyPr/>
          <a:lstStyle/>
          <a:p>
            <a:r>
              <a:rPr lang="en-US" dirty="0" smtClean="0">
                <a:solidFill>
                  <a:srgbClr val="FFFF00"/>
                </a:solidFill>
              </a:rPr>
              <a:t>x</a:t>
            </a:r>
            <a:endParaRPr lang="en-US" dirty="0"/>
          </a:p>
        </p:txBody>
      </p:sp>
      <p:sp>
        <p:nvSpPr>
          <p:cNvPr id="8" name="Text Placeholder 7"/>
          <p:cNvSpPr>
            <a:spLocks noGrp="1"/>
          </p:cNvSpPr>
          <p:nvPr>
            <p:ph type="body" sz="quarter" idx="14"/>
          </p:nvPr>
        </p:nvSpPr>
        <p:spPr/>
        <p:txBody>
          <a:bodyPr/>
          <a:lstStyle/>
          <a:p>
            <a:r>
              <a:rPr lang="en-US" dirty="0"/>
              <a:t>Cautionary note: lower-cost buy-in option can reduce PTCs</a:t>
            </a:r>
          </a:p>
        </p:txBody>
      </p:sp>
      <p:sp>
        <p:nvSpPr>
          <p:cNvPr id="4" name="Right Brace 3"/>
          <p:cNvSpPr/>
          <p:nvPr/>
        </p:nvSpPr>
        <p:spPr>
          <a:xfrm>
            <a:off x="2460812" y="3146612"/>
            <a:ext cx="268941" cy="578223"/>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chemeClr val="accent1"/>
                </a:solidFill>
              </a:ln>
              <a:solidFill>
                <a:srgbClr val="FF0000"/>
              </a:solidFill>
            </a:endParaRPr>
          </a:p>
        </p:txBody>
      </p:sp>
      <p:sp>
        <p:nvSpPr>
          <p:cNvPr id="10" name="TextBox 9"/>
          <p:cNvSpPr txBox="1"/>
          <p:nvPr/>
        </p:nvSpPr>
        <p:spPr>
          <a:xfrm>
            <a:off x="673100" y="5280902"/>
            <a:ext cx="7990681" cy="923330"/>
          </a:xfrm>
          <a:prstGeom prst="rect">
            <a:avLst/>
          </a:prstGeom>
          <a:noFill/>
          <a:ln>
            <a:solidFill>
              <a:schemeClr val="tx1"/>
            </a:solidFill>
          </a:ln>
        </p:spPr>
        <p:txBody>
          <a:bodyPr wrap="square" rtlCol="0">
            <a:spAutoFit/>
          </a:bodyPr>
          <a:lstStyle/>
          <a:p>
            <a:r>
              <a:rPr lang="en-US" dirty="0" smtClean="0"/>
              <a:t>Without a buy-in, there is a $55 difference between lowest-premium and benchmark silver plan. The PTC beneficiary’s cost for the lowest-premium silver plan is their $100 premium cost for the benchmark plan, minus $55 = $45.</a:t>
            </a:r>
            <a:endParaRPr lang="en-US" dirty="0"/>
          </a:p>
        </p:txBody>
      </p:sp>
      <p:sp>
        <p:nvSpPr>
          <p:cNvPr id="11" name="TextBox 10"/>
          <p:cNvSpPr txBox="1"/>
          <p:nvPr/>
        </p:nvSpPr>
        <p:spPr>
          <a:xfrm>
            <a:off x="2689412" y="3254188"/>
            <a:ext cx="656747" cy="369332"/>
          </a:xfrm>
          <a:prstGeom prst="rect">
            <a:avLst/>
          </a:prstGeom>
          <a:noFill/>
        </p:spPr>
        <p:txBody>
          <a:bodyPr wrap="square" rtlCol="0">
            <a:spAutoFit/>
          </a:bodyPr>
          <a:lstStyle/>
          <a:p>
            <a:r>
              <a:rPr lang="en-US" b="1" dirty="0" smtClean="0">
                <a:solidFill>
                  <a:srgbClr val="FF0000"/>
                </a:solidFill>
              </a:rPr>
              <a:t>$55</a:t>
            </a:r>
            <a:endParaRPr lang="en-US" b="1" dirty="0">
              <a:solidFill>
                <a:srgbClr val="FF0000"/>
              </a:solidFill>
            </a:endParaRPr>
          </a:p>
        </p:txBody>
      </p:sp>
    </p:spTree>
    <p:extLst>
      <p:ext uri="{BB962C8B-B14F-4D97-AF65-F5344CB8AC3E}">
        <p14:creationId xmlns:p14="http://schemas.microsoft.com/office/powerpoint/2010/main" val="20877558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Scenario with PTC beneficiary who has $100 premium cost for benchmark plan; Medicaid buy-in raises this consumer’s costs</a:t>
            </a:r>
          </a:p>
        </p:txBody>
      </p:sp>
      <p:graphicFrame>
        <p:nvGraphicFramePr>
          <p:cNvPr id="6" name="Content Placeholder 5"/>
          <p:cNvGraphicFramePr>
            <a:graphicFrameLocks noGrp="1"/>
          </p:cNvGraphicFramePr>
          <p:nvPr>
            <p:ph idx="1"/>
            <p:extLst/>
          </p:nvPr>
        </p:nvGraphicFramePr>
        <p:xfrm>
          <a:off x="485775" y="1935163"/>
          <a:ext cx="8183568" cy="2865120"/>
        </p:xfrm>
        <a:graphic>
          <a:graphicData uri="http://schemas.openxmlformats.org/drawingml/2006/table">
            <a:tbl>
              <a:tblPr firstRow="1" bandRow="1">
                <a:tableStyleId>{5C22544A-7EE6-4342-B048-85BDC9FD1C3A}</a:tableStyleId>
              </a:tblPr>
              <a:tblGrid>
                <a:gridCol w="1363928"/>
                <a:gridCol w="1363928"/>
                <a:gridCol w="1363928"/>
                <a:gridCol w="1363928"/>
                <a:gridCol w="1363928"/>
                <a:gridCol w="1363928"/>
              </a:tblGrid>
              <a:tr h="370840">
                <a:tc rowSpan="2">
                  <a:txBody>
                    <a:bodyPr/>
                    <a:lstStyle/>
                    <a:p>
                      <a:endParaRPr lang="en-US" dirty="0"/>
                    </a:p>
                  </a:txBody>
                  <a:tcPr/>
                </a:tc>
                <a:tc rowSpan="2">
                  <a:txBody>
                    <a:bodyPr/>
                    <a:lstStyle/>
                    <a:p>
                      <a:r>
                        <a:rPr lang="en-US" dirty="0" smtClean="0"/>
                        <a:t>Monthly premium</a:t>
                      </a:r>
                      <a:endParaRPr lang="en-US" dirty="0"/>
                    </a:p>
                  </a:txBody>
                  <a:tcPr/>
                </a:tc>
                <a:tc gridSpan="2">
                  <a:txBody>
                    <a:bodyPr/>
                    <a:lstStyle/>
                    <a:p>
                      <a:r>
                        <a:rPr lang="en-US" dirty="0" smtClean="0"/>
                        <a:t>Benchmark/PTC</a:t>
                      </a:r>
                      <a:endParaRPr lang="en-US" dirty="0"/>
                    </a:p>
                  </a:txBody>
                  <a:tcPr/>
                </a:tc>
                <a:tc hMerge="1">
                  <a:txBody>
                    <a:bodyPr/>
                    <a:lstStyle/>
                    <a:p>
                      <a:endParaRPr lang="en-US" dirty="0"/>
                    </a:p>
                  </a:txBody>
                  <a:tcPr/>
                </a:tc>
                <a:tc gridSpan="2">
                  <a:txBody>
                    <a:bodyPr/>
                    <a:lstStyle/>
                    <a:p>
                      <a:r>
                        <a:rPr lang="en-US" dirty="0" smtClean="0"/>
                        <a:t>Cost of plan to consumer</a:t>
                      </a:r>
                      <a:endParaRPr lang="en-US" dirty="0"/>
                    </a:p>
                  </a:txBody>
                  <a:tcPr/>
                </a:tc>
                <a:tc hMerge="1">
                  <a:txBody>
                    <a:bodyPr/>
                    <a:lstStyle/>
                    <a:p>
                      <a:endParaRPr lang="en-US" dirty="0"/>
                    </a:p>
                  </a:txBody>
                  <a:tcPr/>
                </a:tc>
              </a:tr>
              <a:tr h="370840">
                <a:tc vMerge="1">
                  <a:txBody>
                    <a:bodyPr/>
                    <a:lstStyle/>
                    <a:p>
                      <a:endParaRPr lang="en-US" dirty="0"/>
                    </a:p>
                  </a:txBody>
                  <a:tcPr/>
                </a:tc>
                <a:tc vMerge="1">
                  <a:txBody>
                    <a:bodyPr/>
                    <a:lstStyle/>
                    <a:p>
                      <a:endParaRPr lang="en-US" dirty="0"/>
                    </a:p>
                  </a:txBody>
                  <a:tcPr/>
                </a:tc>
                <a:tc>
                  <a:txBody>
                    <a:bodyPr/>
                    <a:lstStyle/>
                    <a:p>
                      <a:r>
                        <a:rPr lang="en-US" dirty="0" smtClean="0">
                          <a:solidFill>
                            <a:srgbClr val="FFFF00"/>
                          </a:solidFill>
                        </a:rPr>
                        <a:t>No buy-in</a:t>
                      </a:r>
                      <a:endParaRPr lang="en-US" dirty="0">
                        <a:solidFill>
                          <a:srgbClr val="FFFF00"/>
                        </a:solidFill>
                      </a:endParaRPr>
                    </a:p>
                  </a:txBody>
                  <a:tcPr>
                    <a:solidFill>
                      <a:schemeClr val="accent1"/>
                    </a:solidFill>
                  </a:tcPr>
                </a:tc>
                <a:tc>
                  <a:txBody>
                    <a:bodyPr/>
                    <a:lstStyle/>
                    <a:p>
                      <a:r>
                        <a:rPr lang="en-US" dirty="0" smtClean="0">
                          <a:solidFill>
                            <a:srgbClr val="FFFF00"/>
                          </a:solidFill>
                        </a:rPr>
                        <a:t>Buy-in</a:t>
                      </a:r>
                      <a:endParaRPr lang="en-US" dirty="0">
                        <a:solidFill>
                          <a:srgbClr val="FFFF00"/>
                        </a:solidFill>
                      </a:endParaRPr>
                    </a:p>
                  </a:txBody>
                  <a:tcPr>
                    <a:solidFill>
                      <a:schemeClr val="accent1"/>
                    </a:solidFill>
                  </a:tcPr>
                </a:tc>
                <a:tc>
                  <a:txBody>
                    <a:bodyPr/>
                    <a:lstStyle/>
                    <a:p>
                      <a:r>
                        <a:rPr lang="en-US" dirty="0" smtClean="0">
                          <a:solidFill>
                            <a:srgbClr val="FFFF00"/>
                          </a:solidFill>
                        </a:rPr>
                        <a:t>No buy-in</a:t>
                      </a:r>
                      <a:endParaRPr lang="en-US" dirty="0">
                        <a:solidFill>
                          <a:srgbClr val="FFFF00"/>
                        </a:solidFill>
                      </a:endParaRPr>
                    </a:p>
                  </a:txBody>
                  <a:tcPr>
                    <a:solidFill>
                      <a:schemeClr val="accent1"/>
                    </a:solidFill>
                  </a:tcPr>
                </a:tc>
                <a:tc>
                  <a:txBody>
                    <a:bodyPr/>
                    <a:lstStyle/>
                    <a:p>
                      <a:r>
                        <a:rPr lang="en-US" dirty="0" smtClean="0">
                          <a:solidFill>
                            <a:srgbClr val="FFFF00"/>
                          </a:solidFill>
                        </a:rPr>
                        <a:t>Buy-in</a:t>
                      </a:r>
                      <a:endParaRPr lang="en-US" dirty="0">
                        <a:solidFill>
                          <a:srgbClr val="FFFF00"/>
                        </a:solidFill>
                      </a:endParaRPr>
                    </a:p>
                  </a:txBody>
                  <a:tcPr>
                    <a:solidFill>
                      <a:schemeClr val="accent1"/>
                    </a:solidFill>
                  </a:tcPr>
                </a:tc>
              </a:tr>
              <a:tr h="370840">
                <a:tc>
                  <a:txBody>
                    <a:bodyPr/>
                    <a:lstStyle/>
                    <a:p>
                      <a:pPr marL="0" algn="l" defTabSz="914400" rtl="0" eaLnBrk="1" latinLnBrk="0" hangingPunct="1"/>
                      <a:r>
                        <a:rPr lang="en-US" sz="1800" b="1" kern="1200" dirty="0" smtClean="0">
                          <a:solidFill>
                            <a:srgbClr val="FF0000"/>
                          </a:solidFill>
                          <a:latin typeface="+mn-lt"/>
                          <a:ea typeface="+mn-ea"/>
                          <a:cs typeface="+mn-cs"/>
                        </a:rPr>
                        <a:t>Medicaid</a:t>
                      </a:r>
                      <a:endParaRPr lang="en-US" sz="1800" b="1" kern="1200" dirty="0">
                        <a:solidFill>
                          <a:srgbClr val="FF0000"/>
                        </a:solidFill>
                        <a:latin typeface="+mn-lt"/>
                        <a:ea typeface="+mn-ea"/>
                        <a:cs typeface="+mn-cs"/>
                      </a:endParaRPr>
                    </a:p>
                  </a:txBody>
                  <a:tcPr/>
                </a:tc>
                <a:tc>
                  <a:txBody>
                    <a:bodyPr/>
                    <a:lstStyle/>
                    <a:p>
                      <a:pPr marL="0" algn="l" defTabSz="914400" rtl="0" eaLnBrk="1" latinLnBrk="0" hangingPunct="1"/>
                      <a:r>
                        <a:rPr lang="en-US" sz="1800" b="1" kern="1200" dirty="0" smtClean="0">
                          <a:solidFill>
                            <a:srgbClr val="FF0000"/>
                          </a:solidFill>
                          <a:latin typeface="+mn-lt"/>
                          <a:ea typeface="+mn-ea"/>
                          <a:cs typeface="+mn-cs"/>
                        </a:rPr>
                        <a:t>$235</a:t>
                      </a:r>
                      <a:endParaRPr lang="en-US" sz="1800" b="1" kern="1200" dirty="0">
                        <a:solidFill>
                          <a:srgbClr val="FF0000"/>
                        </a:solidFill>
                        <a:latin typeface="+mn-lt"/>
                        <a:ea typeface="+mn-ea"/>
                        <a:cs typeface="+mn-cs"/>
                      </a:endParaRPr>
                    </a:p>
                  </a:txBody>
                  <a:tcPr/>
                </a:tc>
                <a:tc>
                  <a:txBody>
                    <a:bodyPr/>
                    <a:lstStyle/>
                    <a:p>
                      <a:endParaRPr lang="en-US" dirty="0"/>
                    </a:p>
                  </a:txBody>
                  <a:tcPr/>
                </a:tc>
                <a:tc>
                  <a:txBody>
                    <a:bodyPr/>
                    <a:lstStyle/>
                    <a:p>
                      <a:endParaRPr lang="en-US" dirty="0"/>
                    </a:p>
                  </a:txBody>
                  <a:tcPr/>
                </a:tc>
                <a:tc>
                  <a:txBody>
                    <a:bodyPr/>
                    <a:lstStyle/>
                    <a:p>
                      <a:r>
                        <a:rPr lang="en-US" dirty="0" smtClean="0">
                          <a:solidFill>
                            <a:schemeClr val="bg2">
                              <a:lumMod val="75000"/>
                            </a:schemeClr>
                          </a:solidFill>
                        </a:rPr>
                        <a:t>n/a</a:t>
                      </a:r>
                      <a:endParaRPr lang="en-US" dirty="0">
                        <a:solidFill>
                          <a:schemeClr val="bg2">
                            <a:lumMod val="75000"/>
                          </a:schemeClr>
                        </a:solidFill>
                      </a:endParaRPr>
                    </a:p>
                  </a:txBody>
                  <a:tcPr/>
                </a:tc>
                <a:tc>
                  <a:txBody>
                    <a:bodyPr/>
                    <a:lstStyle/>
                    <a:p>
                      <a:r>
                        <a:rPr lang="en-US" b="1" dirty="0" smtClean="0">
                          <a:solidFill>
                            <a:srgbClr val="FF0000"/>
                          </a:solidFill>
                        </a:rPr>
                        <a:t>$75</a:t>
                      </a:r>
                      <a:endParaRPr lang="en-US" b="1" dirty="0">
                        <a:solidFill>
                          <a:srgbClr val="FF0000"/>
                        </a:solidFill>
                      </a:endParaRPr>
                    </a:p>
                  </a:txBody>
                  <a:tcPr/>
                </a:tc>
              </a:tr>
              <a:tr h="370840">
                <a:tc>
                  <a:txBody>
                    <a:bodyPr/>
                    <a:lstStyle/>
                    <a:p>
                      <a:r>
                        <a:rPr lang="en-US" b="1" dirty="0" smtClean="0">
                          <a:solidFill>
                            <a:srgbClr val="FF0000"/>
                          </a:solidFill>
                        </a:rPr>
                        <a:t>Silver Plan</a:t>
                      </a:r>
                      <a:r>
                        <a:rPr lang="en-US" b="1" baseline="0" dirty="0" smtClean="0">
                          <a:solidFill>
                            <a:srgbClr val="FF0000"/>
                          </a:solidFill>
                        </a:rPr>
                        <a:t> A</a:t>
                      </a:r>
                      <a:endParaRPr lang="en-US" b="1" dirty="0">
                        <a:solidFill>
                          <a:srgbClr val="FF0000"/>
                        </a:solidFill>
                      </a:endParaRPr>
                    </a:p>
                  </a:txBody>
                  <a:tcPr/>
                </a:tc>
                <a:tc>
                  <a:txBody>
                    <a:bodyPr/>
                    <a:lstStyle/>
                    <a:p>
                      <a:r>
                        <a:rPr lang="en-US" b="1" dirty="0" smtClean="0">
                          <a:solidFill>
                            <a:srgbClr val="FF0000"/>
                          </a:solidFill>
                        </a:rPr>
                        <a:t>$260</a:t>
                      </a:r>
                      <a:endParaRPr lang="en-US" b="1" dirty="0">
                        <a:solidFill>
                          <a:srgbClr val="FF0000"/>
                        </a:solidFill>
                      </a:endParaRPr>
                    </a:p>
                  </a:txBody>
                  <a:tcPr/>
                </a:tc>
                <a:tc>
                  <a:txBody>
                    <a:bodyPr/>
                    <a:lstStyle/>
                    <a:p>
                      <a:endParaRPr lang="en-US" dirty="0"/>
                    </a:p>
                  </a:txBody>
                  <a:tcPr/>
                </a:tc>
                <a:tc>
                  <a:txBody>
                    <a:bodyPr/>
                    <a:lstStyle/>
                    <a:p>
                      <a:r>
                        <a:rPr lang="en-US" dirty="0" smtClean="0"/>
                        <a:t>X, $160</a:t>
                      </a:r>
                      <a:endParaRPr lang="en-US" dirty="0"/>
                    </a:p>
                  </a:txBody>
                  <a:tcPr/>
                </a:tc>
                <a:tc>
                  <a:txBody>
                    <a:bodyPr/>
                    <a:lstStyle/>
                    <a:p>
                      <a:pPr marL="0" algn="l" defTabSz="914400" rtl="0" eaLnBrk="1" latinLnBrk="0" hangingPunct="1"/>
                      <a:r>
                        <a:rPr lang="en-US" sz="1800" kern="1200" dirty="0" smtClean="0">
                          <a:solidFill>
                            <a:schemeClr val="bg2">
                              <a:lumMod val="75000"/>
                            </a:schemeClr>
                          </a:solidFill>
                          <a:latin typeface="+mn-lt"/>
                          <a:ea typeface="+mn-ea"/>
                          <a:cs typeface="+mn-cs"/>
                        </a:rPr>
                        <a:t>$45</a:t>
                      </a:r>
                      <a:endParaRPr lang="en-US" sz="1800" kern="1200" dirty="0">
                        <a:solidFill>
                          <a:schemeClr val="bg2">
                            <a:lumMod val="75000"/>
                          </a:schemeClr>
                        </a:solidFill>
                        <a:latin typeface="+mn-lt"/>
                        <a:ea typeface="+mn-ea"/>
                        <a:cs typeface="+mn-cs"/>
                      </a:endParaRPr>
                    </a:p>
                  </a:txBody>
                  <a:tcPr/>
                </a:tc>
                <a:tc>
                  <a:txBody>
                    <a:bodyPr/>
                    <a:lstStyle/>
                    <a:p>
                      <a:r>
                        <a:rPr lang="en-US" dirty="0" smtClean="0"/>
                        <a:t>$100</a:t>
                      </a:r>
                      <a:endParaRPr lang="en-US" dirty="0"/>
                    </a:p>
                  </a:txBody>
                  <a:tcPr/>
                </a:tc>
              </a:tr>
              <a:tr h="370840">
                <a:tc>
                  <a:txBody>
                    <a:bodyPr/>
                    <a:lstStyle/>
                    <a:p>
                      <a:pPr marL="0" algn="l" defTabSz="914400" rtl="0" eaLnBrk="1" latinLnBrk="0" hangingPunct="1"/>
                      <a:r>
                        <a:rPr lang="en-US" sz="1800" kern="1200" dirty="0" smtClean="0">
                          <a:solidFill>
                            <a:schemeClr val="dk1"/>
                          </a:solidFill>
                          <a:latin typeface="+mn-lt"/>
                          <a:ea typeface="+mn-ea"/>
                          <a:cs typeface="+mn-cs"/>
                        </a:rPr>
                        <a:t>Silver Plan B</a:t>
                      </a:r>
                      <a:endParaRPr lang="en-US" sz="1800" kern="1200" dirty="0">
                        <a:solidFill>
                          <a:schemeClr val="dk1"/>
                        </a:solidFill>
                        <a:latin typeface="+mn-lt"/>
                        <a:ea typeface="+mn-ea"/>
                        <a:cs typeface="+mn-cs"/>
                      </a:endParaRPr>
                    </a:p>
                  </a:txBody>
                  <a:tcPr/>
                </a:tc>
                <a:tc>
                  <a:txBody>
                    <a:bodyPr/>
                    <a:lstStyle/>
                    <a:p>
                      <a:pPr marL="0" algn="l" defTabSz="914400" rtl="0" eaLnBrk="1" latinLnBrk="0" hangingPunct="1"/>
                      <a:r>
                        <a:rPr lang="en-US" sz="1800" kern="1200" dirty="0" smtClean="0">
                          <a:solidFill>
                            <a:schemeClr val="dk1"/>
                          </a:solidFill>
                          <a:latin typeface="+mn-lt"/>
                          <a:ea typeface="+mn-ea"/>
                          <a:cs typeface="+mn-cs"/>
                        </a:rPr>
                        <a:t>$315</a:t>
                      </a:r>
                      <a:endParaRPr lang="en-US" sz="1800" kern="1200" dirty="0">
                        <a:solidFill>
                          <a:schemeClr val="dk1"/>
                        </a:solidFill>
                        <a:latin typeface="+mn-lt"/>
                        <a:ea typeface="+mn-ea"/>
                        <a:cs typeface="+mn-cs"/>
                      </a:endParaRPr>
                    </a:p>
                  </a:txBody>
                  <a:tcPr/>
                </a:tc>
                <a:tc>
                  <a:txBody>
                    <a:bodyPr/>
                    <a:lstStyle/>
                    <a:p>
                      <a:r>
                        <a:rPr lang="en-US" dirty="0" smtClean="0">
                          <a:solidFill>
                            <a:schemeClr val="bg2">
                              <a:lumMod val="75000"/>
                            </a:schemeClr>
                          </a:solidFill>
                        </a:rPr>
                        <a:t>X, $215</a:t>
                      </a:r>
                      <a:endParaRPr lang="en-US" dirty="0">
                        <a:solidFill>
                          <a:schemeClr val="bg2">
                            <a:lumMod val="75000"/>
                          </a:schemeClr>
                        </a:solidFill>
                      </a:endParaRPr>
                    </a:p>
                  </a:txBody>
                  <a:tcPr/>
                </a:tc>
                <a:tc>
                  <a:txBody>
                    <a:bodyPr/>
                    <a:lstStyle/>
                    <a:p>
                      <a:endParaRPr lang="en-US" dirty="0"/>
                    </a:p>
                  </a:txBody>
                  <a:tcPr/>
                </a:tc>
                <a:tc>
                  <a:txBody>
                    <a:bodyPr/>
                    <a:lstStyle/>
                    <a:p>
                      <a:r>
                        <a:rPr lang="en-US" dirty="0" smtClean="0">
                          <a:solidFill>
                            <a:schemeClr val="bg2">
                              <a:lumMod val="75000"/>
                            </a:schemeClr>
                          </a:solidFill>
                        </a:rPr>
                        <a:t>$100</a:t>
                      </a:r>
                      <a:endParaRPr lang="en-US" dirty="0">
                        <a:solidFill>
                          <a:schemeClr val="bg2">
                            <a:lumMod val="75000"/>
                          </a:schemeClr>
                        </a:solidFill>
                      </a:endParaRPr>
                    </a:p>
                  </a:txBody>
                  <a:tcPr/>
                </a:tc>
                <a:tc>
                  <a:txBody>
                    <a:bodyPr/>
                    <a:lstStyle/>
                    <a:p>
                      <a:r>
                        <a:rPr lang="en-US" dirty="0" smtClean="0"/>
                        <a:t>$155</a:t>
                      </a:r>
                      <a:endParaRPr lang="en-US" dirty="0"/>
                    </a:p>
                  </a:txBody>
                  <a:tcPr/>
                </a:tc>
              </a:tr>
              <a:tr h="370840">
                <a:tc>
                  <a:txBody>
                    <a:bodyPr/>
                    <a:lstStyle/>
                    <a:p>
                      <a:r>
                        <a:rPr lang="en-US" dirty="0" smtClean="0"/>
                        <a:t>Silver Plan C</a:t>
                      </a:r>
                      <a:endParaRPr lang="en-US" dirty="0"/>
                    </a:p>
                  </a:txBody>
                  <a:tcPr/>
                </a:tc>
                <a:tc>
                  <a:txBody>
                    <a:bodyPr/>
                    <a:lstStyle/>
                    <a:p>
                      <a:r>
                        <a:rPr lang="en-US" dirty="0" smtClean="0"/>
                        <a:t>$380</a:t>
                      </a:r>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solidFill>
                            <a:schemeClr val="bg2">
                              <a:lumMod val="75000"/>
                            </a:schemeClr>
                          </a:solidFill>
                        </a:rPr>
                        <a:t>$165</a:t>
                      </a:r>
                      <a:endParaRPr lang="en-US" dirty="0">
                        <a:solidFill>
                          <a:schemeClr val="bg2">
                            <a:lumMod val="75000"/>
                          </a:schemeClr>
                        </a:solidFill>
                      </a:endParaRPr>
                    </a:p>
                  </a:txBody>
                  <a:tcPr/>
                </a:tc>
                <a:tc>
                  <a:txBody>
                    <a:bodyPr/>
                    <a:lstStyle/>
                    <a:p>
                      <a:r>
                        <a:rPr lang="en-US" dirty="0" smtClean="0"/>
                        <a:t>$220</a:t>
                      </a:r>
                      <a:endParaRPr lang="en-US" dirty="0"/>
                    </a:p>
                  </a:txBody>
                  <a:tcPr/>
                </a:tc>
              </a:tr>
              <a:tr h="370840">
                <a:tc>
                  <a:txBody>
                    <a:bodyPr/>
                    <a:lstStyle/>
                    <a:p>
                      <a:r>
                        <a:rPr lang="en-US" dirty="0" smtClean="0"/>
                        <a:t>Bronze Plan D</a:t>
                      </a:r>
                      <a:endParaRPr lang="en-US" dirty="0"/>
                    </a:p>
                  </a:txBody>
                  <a:tcPr/>
                </a:tc>
                <a:tc>
                  <a:txBody>
                    <a:bodyPr/>
                    <a:lstStyle/>
                    <a:p>
                      <a:r>
                        <a:rPr lang="en-US" dirty="0" smtClean="0"/>
                        <a:t>$200</a:t>
                      </a:r>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solidFill>
                            <a:schemeClr val="bg2">
                              <a:lumMod val="75000"/>
                            </a:schemeClr>
                          </a:solidFill>
                        </a:rPr>
                        <a:t>Free</a:t>
                      </a:r>
                      <a:endParaRPr lang="en-US" dirty="0">
                        <a:solidFill>
                          <a:schemeClr val="bg2">
                            <a:lumMod val="75000"/>
                          </a:schemeClr>
                        </a:solidFill>
                      </a:endParaRPr>
                    </a:p>
                  </a:txBody>
                  <a:tcPr/>
                </a:tc>
                <a:tc>
                  <a:txBody>
                    <a:bodyPr/>
                    <a:lstStyle/>
                    <a:p>
                      <a:r>
                        <a:rPr lang="en-US" dirty="0" smtClean="0"/>
                        <a:t>$40</a:t>
                      </a:r>
                      <a:endParaRPr lang="en-US" dirty="0"/>
                    </a:p>
                  </a:txBody>
                  <a:tcPr/>
                </a:tc>
              </a:tr>
            </a:tbl>
          </a:graphicData>
        </a:graphic>
      </p:graphicFrame>
      <p:sp>
        <p:nvSpPr>
          <p:cNvPr id="3" name="Slide Number Placeholder 2"/>
          <p:cNvSpPr>
            <a:spLocks noGrp="1"/>
          </p:cNvSpPr>
          <p:nvPr>
            <p:ph type="sldNum" sz="quarter" idx="12"/>
          </p:nvPr>
        </p:nvSpPr>
        <p:spPr/>
        <p:txBody>
          <a:bodyPr/>
          <a:lstStyle/>
          <a:p>
            <a:fld id="{AE919B77-9796-D34E-8D5A-4054B4AFF4B6}" type="slidenum">
              <a:rPr lang="en-US" smtClean="0"/>
              <a:pPr/>
              <a:t>8</a:t>
            </a:fld>
            <a:endParaRPr lang="en-US"/>
          </a:p>
        </p:txBody>
      </p:sp>
      <p:sp>
        <p:nvSpPr>
          <p:cNvPr id="5" name="Text Placeholder 4"/>
          <p:cNvSpPr>
            <a:spLocks noGrp="1"/>
          </p:cNvSpPr>
          <p:nvPr>
            <p:ph type="body" sz="quarter" idx="13"/>
          </p:nvPr>
        </p:nvSpPr>
        <p:spPr/>
        <p:txBody>
          <a:bodyPr/>
          <a:lstStyle/>
          <a:p>
            <a:r>
              <a:rPr lang="en-US" dirty="0" smtClean="0">
                <a:solidFill>
                  <a:srgbClr val="FFFF00"/>
                </a:solidFill>
              </a:rPr>
              <a:t>x</a:t>
            </a:r>
            <a:endParaRPr lang="en-US" dirty="0"/>
          </a:p>
        </p:txBody>
      </p:sp>
      <p:sp>
        <p:nvSpPr>
          <p:cNvPr id="8" name="Text Placeholder 7"/>
          <p:cNvSpPr>
            <a:spLocks noGrp="1"/>
          </p:cNvSpPr>
          <p:nvPr>
            <p:ph type="body" sz="quarter" idx="14"/>
          </p:nvPr>
        </p:nvSpPr>
        <p:spPr/>
        <p:txBody>
          <a:bodyPr/>
          <a:lstStyle/>
          <a:p>
            <a:r>
              <a:rPr lang="en-US" dirty="0"/>
              <a:t>Cautionary note: lower-cost buy-in option can reduce PTCs</a:t>
            </a:r>
          </a:p>
        </p:txBody>
      </p:sp>
      <p:sp>
        <p:nvSpPr>
          <p:cNvPr id="4" name="Right Brace 3"/>
          <p:cNvSpPr/>
          <p:nvPr/>
        </p:nvSpPr>
        <p:spPr>
          <a:xfrm>
            <a:off x="2594535" y="2789676"/>
            <a:ext cx="268941" cy="578223"/>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chemeClr val="accent1"/>
                </a:solidFill>
              </a:ln>
              <a:solidFill>
                <a:srgbClr val="FF0000"/>
              </a:solidFill>
            </a:endParaRPr>
          </a:p>
        </p:txBody>
      </p:sp>
      <p:sp>
        <p:nvSpPr>
          <p:cNvPr id="10" name="TextBox 9"/>
          <p:cNvSpPr txBox="1"/>
          <p:nvPr/>
        </p:nvSpPr>
        <p:spPr>
          <a:xfrm>
            <a:off x="462081" y="4901069"/>
            <a:ext cx="7697182" cy="1477328"/>
          </a:xfrm>
          <a:prstGeom prst="rect">
            <a:avLst/>
          </a:prstGeom>
          <a:noFill/>
          <a:ln>
            <a:solidFill>
              <a:schemeClr val="tx1"/>
            </a:solidFill>
          </a:ln>
        </p:spPr>
        <p:txBody>
          <a:bodyPr wrap="square" rtlCol="0">
            <a:spAutoFit/>
          </a:bodyPr>
          <a:lstStyle/>
          <a:p>
            <a:r>
              <a:rPr lang="en-US" dirty="0" smtClean="0"/>
              <a:t>With these plans, adding the buy-in option shrinks the difference between lowest- and second-lowest-cost silver plans to $25. The consumer’s cost for the lowest-premium silver plan is their $100 benchmark cost, minus $25 = $75. Because the “spread” between lowest- and second-lowest silver shrinks under buy-in, the cost for the lowest-premium silver plan rises for PTC beneficiaries. </a:t>
            </a:r>
            <a:endParaRPr lang="en-US" dirty="0"/>
          </a:p>
        </p:txBody>
      </p:sp>
      <p:sp>
        <p:nvSpPr>
          <p:cNvPr id="11" name="TextBox 10"/>
          <p:cNvSpPr txBox="1"/>
          <p:nvPr/>
        </p:nvSpPr>
        <p:spPr>
          <a:xfrm>
            <a:off x="2770094" y="2891119"/>
            <a:ext cx="656747" cy="369332"/>
          </a:xfrm>
          <a:prstGeom prst="rect">
            <a:avLst/>
          </a:prstGeom>
          <a:noFill/>
        </p:spPr>
        <p:txBody>
          <a:bodyPr wrap="square" rtlCol="0">
            <a:spAutoFit/>
          </a:bodyPr>
          <a:lstStyle/>
          <a:p>
            <a:r>
              <a:rPr lang="en-US" b="1" dirty="0" smtClean="0">
                <a:solidFill>
                  <a:srgbClr val="FF0000"/>
                </a:solidFill>
              </a:rPr>
              <a:t>$25</a:t>
            </a:r>
            <a:endParaRPr lang="en-US" b="1" dirty="0">
              <a:solidFill>
                <a:srgbClr val="FF0000"/>
              </a:solidFill>
            </a:endParaRPr>
          </a:p>
        </p:txBody>
      </p:sp>
    </p:spTree>
    <p:extLst>
      <p:ext uri="{BB962C8B-B14F-4D97-AF65-F5344CB8AC3E}">
        <p14:creationId xmlns:p14="http://schemas.microsoft.com/office/powerpoint/2010/main" val="28013346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228599" y="954741"/>
            <a:ext cx="8323730" cy="2729753"/>
          </a:xfrm>
        </p:spPr>
        <p:txBody>
          <a:bodyPr>
            <a:normAutofit lnSpcReduction="10000"/>
          </a:bodyPr>
          <a:lstStyle/>
          <a:p>
            <a:r>
              <a:rPr lang="en-US" dirty="0" smtClean="0"/>
              <a:t>Solution: A 1332 waiver can change the rules. E.g.:</a:t>
            </a:r>
          </a:p>
          <a:p>
            <a:pPr lvl="1"/>
            <a:r>
              <a:rPr lang="en-US" dirty="0" smtClean="0"/>
              <a:t>Third-lowest silver plan, not the lowest, sets the benchmark</a:t>
            </a:r>
          </a:p>
          <a:p>
            <a:pPr lvl="1"/>
            <a:r>
              <a:rPr lang="en-US" dirty="0" smtClean="0"/>
              <a:t>Medicaid or other public plan automatically qualifies as a QHP, with lower out-of-pocket costs than other plans</a:t>
            </a:r>
          </a:p>
          <a:p>
            <a:r>
              <a:rPr lang="en-US" dirty="0" smtClean="0"/>
              <a:t>Second barrier: federal deficit neutrality and federal pass-through amounts</a:t>
            </a:r>
          </a:p>
          <a:p>
            <a:pPr lvl="1"/>
            <a:r>
              <a:rPr lang="en-US" dirty="0" smtClean="0"/>
              <a:t>Calculated on an aggregate basis, under both Obama and Trump</a:t>
            </a:r>
          </a:p>
          <a:p>
            <a:pPr lvl="1"/>
            <a:r>
              <a:rPr lang="en-US" dirty="0" smtClean="0"/>
              <a:t>More enrollment means</a:t>
            </a:r>
          </a:p>
          <a:p>
            <a:pPr lvl="2"/>
            <a:r>
              <a:rPr lang="en-US" dirty="0" smtClean="0"/>
              <a:t>May not get waiver approved</a:t>
            </a:r>
          </a:p>
          <a:p>
            <a:pPr lvl="2"/>
            <a:r>
              <a:rPr lang="en-US" dirty="0" smtClean="0"/>
              <a:t>Pass-through payments may not cover additional enrollees, leaving state on the hook</a:t>
            </a:r>
            <a:endParaRPr lang="en-US" dirty="0"/>
          </a:p>
        </p:txBody>
      </p:sp>
      <p:sp>
        <p:nvSpPr>
          <p:cNvPr id="4" name="Slide Number Placeholder 3"/>
          <p:cNvSpPr>
            <a:spLocks noGrp="1"/>
          </p:cNvSpPr>
          <p:nvPr>
            <p:ph type="sldNum" sz="quarter" idx="12"/>
          </p:nvPr>
        </p:nvSpPr>
        <p:spPr/>
        <p:txBody>
          <a:bodyPr/>
          <a:lstStyle/>
          <a:p>
            <a:fld id="{AE919B77-9796-D34E-8D5A-4054B4AFF4B6}" type="slidenum">
              <a:rPr lang="en-US" smtClean="0"/>
              <a:pPr/>
              <a:t>9</a:t>
            </a:fld>
            <a:endParaRPr lang="en-US"/>
          </a:p>
        </p:txBody>
      </p:sp>
      <p:sp>
        <p:nvSpPr>
          <p:cNvPr id="8" name="Text Placeholder 7"/>
          <p:cNvSpPr>
            <a:spLocks noGrp="1"/>
          </p:cNvSpPr>
          <p:nvPr>
            <p:ph type="body" sz="quarter" idx="15"/>
          </p:nvPr>
        </p:nvSpPr>
        <p:spPr/>
        <p:txBody>
          <a:bodyPr/>
          <a:lstStyle/>
          <a:p>
            <a:r>
              <a:rPr lang="en-US" dirty="0" smtClean="0"/>
              <a:t>Overcoming one barrier at a time</a:t>
            </a:r>
            <a:endParaRPr lang="en-US" dirty="0"/>
          </a:p>
        </p:txBody>
      </p:sp>
      <p:pic>
        <p:nvPicPr>
          <p:cNvPr id="2050" name="Picture 2" descr="Image result for hurdles race cours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 y="3948112"/>
            <a:ext cx="7987553"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7029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p:cTn id="12"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7">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p:cTn id="17"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7">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 calcmode="lin" valueType="num">
                                      <p:cBhvr>
                                        <p:cTn id="24"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7">
                                            <p:txEl>
                                              <p:pRg st="3" end="3"/>
                                            </p:txEl>
                                          </p:spTgt>
                                        </p:tgtEl>
                                      </p:cBhvr>
                                    </p:animEffect>
                                  </p:childTnLst>
                                </p:cTn>
                              </p:par>
                              <p:par>
                                <p:cTn id="27" presetID="53" presetClass="entr" presetSubtype="16" fill="hold" nodeType="with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anim calcmode="lin" valueType="num">
                                      <p:cBhvr>
                                        <p:cTn id="29"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7">
                                            <p:txEl>
                                              <p:pRg st="4" end="4"/>
                                            </p:txEl>
                                          </p:spTgt>
                                        </p:tgtEl>
                                      </p:cBhvr>
                                    </p:animEffect>
                                  </p:childTnLst>
                                </p:cTn>
                              </p:par>
                              <p:par>
                                <p:cTn id="32" presetID="53" presetClass="entr" presetSubtype="16" fill="hold" nodeType="withEffect">
                                  <p:stCondLst>
                                    <p:cond delay="0"/>
                                  </p:stCondLst>
                                  <p:childTnLst>
                                    <p:set>
                                      <p:cBhvr>
                                        <p:cTn id="33" dur="1" fill="hold">
                                          <p:stCondLst>
                                            <p:cond delay="0"/>
                                          </p:stCondLst>
                                        </p:cTn>
                                        <p:tgtEl>
                                          <p:spTgt spid="7">
                                            <p:txEl>
                                              <p:pRg st="5" end="5"/>
                                            </p:txEl>
                                          </p:spTgt>
                                        </p:tgtEl>
                                        <p:attrNameLst>
                                          <p:attrName>style.visibility</p:attrName>
                                        </p:attrNameLst>
                                      </p:cBhvr>
                                      <p:to>
                                        <p:strVal val="visible"/>
                                      </p:to>
                                    </p:set>
                                    <p:anim calcmode="lin" valueType="num">
                                      <p:cBhvr>
                                        <p:cTn id="34"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7">
                                            <p:txEl>
                                              <p:pRg st="5" end="5"/>
                                            </p:txEl>
                                          </p:spTgt>
                                        </p:tgtEl>
                                      </p:cBhvr>
                                    </p:animEffect>
                                  </p:childTnLst>
                                </p:cTn>
                              </p:par>
                              <p:par>
                                <p:cTn id="37" presetID="53" presetClass="entr" presetSubtype="16" fill="hold" nodeType="with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anim calcmode="lin" valueType="num">
                                      <p:cBhvr>
                                        <p:cTn id="39"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41" dur="500"/>
                                        <p:tgtEl>
                                          <p:spTgt spid="7">
                                            <p:txEl>
                                              <p:pRg st="6" end="6"/>
                                            </p:txEl>
                                          </p:spTgt>
                                        </p:tgtEl>
                                      </p:cBhvr>
                                    </p:animEffect>
                                  </p:childTnLst>
                                </p:cTn>
                              </p:par>
                              <p:par>
                                <p:cTn id="42" presetID="53" presetClass="entr" presetSubtype="16" fill="hold" nodeType="withEffect">
                                  <p:stCondLst>
                                    <p:cond delay="0"/>
                                  </p:stCondLst>
                                  <p:childTnLst>
                                    <p:set>
                                      <p:cBhvr>
                                        <p:cTn id="43" dur="1" fill="hold">
                                          <p:stCondLst>
                                            <p:cond delay="0"/>
                                          </p:stCondLst>
                                        </p:cTn>
                                        <p:tgtEl>
                                          <p:spTgt spid="7">
                                            <p:txEl>
                                              <p:pRg st="7" end="7"/>
                                            </p:txEl>
                                          </p:spTgt>
                                        </p:tgtEl>
                                        <p:attrNameLst>
                                          <p:attrName>style.visibility</p:attrName>
                                        </p:attrNameLst>
                                      </p:cBhvr>
                                      <p:to>
                                        <p:strVal val="visible"/>
                                      </p:to>
                                    </p:set>
                                    <p:anim calcmode="lin" valueType="num">
                                      <p:cBhvr>
                                        <p:cTn id="44" dur="500" fill="hold"/>
                                        <p:tgtEl>
                                          <p:spTgt spid="7">
                                            <p:txEl>
                                              <p:pRg st="7" end="7"/>
                                            </p:txEl>
                                          </p:spTgt>
                                        </p:tgtEl>
                                        <p:attrNameLst>
                                          <p:attrName>ppt_w</p:attrName>
                                        </p:attrNameLst>
                                      </p:cBhvr>
                                      <p:tavLst>
                                        <p:tav tm="0">
                                          <p:val>
                                            <p:fltVal val="0"/>
                                          </p:val>
                                        </p:tav>
                                        <p:tav tm="100000">
                                          <p:val>
                                            <p:strVal val="#ppt_w"/>
                                          </p:val>
                                        </p:tav>
                                      </p:tavLst>
                                    </p:anim>
                                    <p:anim calcmode="lin" valueType="num">
                                      <p:cBhvr>
                                        <p:cTn id="45" dur="500" fill="hold"/>
                                        <p:tgtEl>
                                          <p:spTgt spid="7">
                                            <p:txEl>
                                              <p:pRg st="7" end="7"/>
                                            </p:txEl>
                                          </p:spTgt>
                                        </p:tgtEl>
                                        <p:attrNameLst>
                                          <p:attrName>ppt_h</p:attrName>
                                        </p:attrNameLst>
                                      </p:cBhvr>
                                      <p:tavLst>
                                        <p:tav tm="0">
                                          <p:val>
                                            <p:fltVal val="0"/>
                                          </p:val>
                                        </p:tav>
                                        <p:tav tm="100000">
                                          <p:val>
                                            <p:strVal val="#ppt_h"/>
                                          </p:val>
                                        </p:tav>
                                      </p:tavLst>
                                    </p:anim>
                                    <p:animEffect transition="in" filter="fade">
                                      <p:cBhvr>
                                        <p:cTn id="46"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USA Powerpoint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954D83F1-7B5C-1A40-A887-586CB34DB496}" vid="{D7B860BA-2B8E-5844-99E3-0953ED5427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FUSA Powerpoint Template</Template>
  <TotalTime>1385</TotalTime>
  <Words>2393</Words>
  <Application>Microsoft Office PowerPoint</Application>
  <PresentationFormat>On-screen Show (4:3)</PresentationFormat>
  <Paragraphs>378</Paragraphs>
  <Slides>20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Courier New</vt:lpstr>
      <vt:lpstr>Meta OT</vt:lpstr>
      <vt:lpstr>Times New Roman</vt:lpstr>
      <vt:lpstr>Wingdings</vt:lpstr>
      <vt:lpstr>FUSA Powerpoint Template</vt:lpstr>
      <vt:lpstr>PowerPoint Presentation</vt:lpstr>
      <vt:lpstr>PowerPoint Presentation</vt:lpstr>
      <vt:lpstr>PowerPoint Presentation</vt:lpstr>
      <vt:lpstr>Scenario with PTC beneficiary who has $100 premium cost for benchmark plan; Medicaid buy-in raises this consumer’s costs</vt:lpstr>
      <vt:lpstr>Scenario with PTC beneficiary who has $100 premium cost for benchmark plan; Medicaid buy-in raises this consumer’s costs</vt:lpstr>
      <vt:lpstr>Scenario with PTC beneficiary who has $100 premium cost for benchmark plan; Medicaid buy-in raises this consumer’s costs</vt:lpstr>
      <vt:lpstr>Scenario with PTC beneficiary who has $100 premium cost for benchmark plan; Medicaid buy-in raises this consumer’s costs</vt:lpstr>
      <vt:lpstr>Scenario with PTC beneficiary who has $100 premium cost for benchmark plan; Medicaid buy-in raises this consumer’s costs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Nichole Edralin</dc:creator>
  <cp:keywords/>
  <dc:description/>
  <cp:lastModifiedBy>Stan Dorn</cp:lastModifiedBy>
  <cp:revision>111</cp:revision>
  <cp:lastPrinted>2017-06-08T15:42:30Z</cp:lastPrinted>
  <dcterms:created xsi:type="dcterms:W3CDTF">2018-05-04T17:55:31Z</dcterms:created>
  <dcterms:modified xsi:type="dcterms:W3CDTF">2019-01-22T19:28:47Z</dcterms:modified>
  <cp:category/>
</cp:coreProperties>
</file>