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 id="2147483669" r:id="rId2"/>
    <p:sldMasterId id="2147483660" r:id="rId3"/>
  </p:sldMasterIdLst>
  <p:notesMasterIdLst>
    <p:notesMasterId r:id="rId19"/>
  </p:notesMasterIdLst>
  <p:handoutMasterIdLst>
    <p:handoutMasterId r:id="rId20"/>
  </p:handoutMasterIdLst>
  <p:sldIdLst>
    <p:sldId id="256" r:id="rId4"/>
    <p:sldId id="265" r:id="rId5"/>
    <p:sldId id="278" r:id="rId6"/>
    <p:sldId id="259" r:id="rId7"/>
    <p:sldId id="261" r:id="rId8"/>
    <p:sldId id="266" r:id="rId9"/>
    <p:sldId id="267" r:id="rId10"/>
    <p:sldId id="268" r:id="rId11"/>
    <p:sldId id="269" r:id="rId12"/>
    <p:sldId id="271" r:id="rId13"/>
    <p:sldId id="276" r:id="rId14"/>
    <p:sldId id="279" r:id="rId15"/>
    <p:sldId id="272" r:id="rId16"/>
    <p:sldId id="273" r:id="rId17"/>
    <p:sldId id="275" r:id="rId1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ice, Emily (CCA)" initials="BE(" lastIdx="8" clrIdx="0">
    <p:extLst>
      <p:ext uri="{19B8F6BF-5375-455C-9EA6-DF929625EA0E}">
        <p15:presenceInfo xmlns:p15="http://schemas.microsoft.com/office/powerpoint/2012/main" userId="S-1-5-21-1078081533-706699826-839522115-55835" providerId="AD"/>
      </p:ext>
    </p:extLst>
  </p:cmAuthor>
  <p:cmAuthor id="2" name="Woltmann, Marissa" initials="MW" lastIdx="3" clrIdx="1">
    <p:extLst>
      <p:ext uri="{19B8F6BF-5375-455C-9EA6-DF929625EA0E}">
        <p15:presenceInfo xmlns:p15="http://schemas.microsoft.com/office/powerpoint/2012/main" userId="Woltmann, Marissa" providerId="None"/>
      </p:ext>
    </p:extLst>
  </p:cmAuthor>
  <p:cmAuthor id="3" name="Ryan, Erin E. (CCA)" initials="REE(" lastIdx="2" clrIdx="2">
    <p:extLst>
      <p:ext uri="{19B8F6BF-5375-455C-9EA6-DF929625EA0E}">
        <p15:presenceInfo xmlns:p15="http://schemas.microsoft.com/office/powerpoint/2012/main" userId="S-1-5-21-1078081533-706699826-839522115-687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1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731" autoAdjust="0"/>
  </p:normalViewPr>
  <p:slideViewPr>
    <p:cSldViewPr snapToGrid="0">
      <p:cViewPr varScale="1">
        <p:scale>
          <a:sx n="114" d="100"/>
          <a:sy n="114" d="100"/>
        </p:scale>
        <p:origin x="149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62" d="100"/>
          <a:sy n="62" d="100"/>
        </p:scale>
        <p:origin x="3226"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msd-cca-fp-002\common\Plan%20Management\PY2019%20SoA\Sr.%20Leadership%20&amp;%20Board\Harvard%20Economists%20ConnectorCare%20Feedback%20-%20October%202018\Not%20using\Book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Sheet1!$C$5</c:f>
              <c:strCache>
                <c:ptCount val="1"/>
                <c:pt idx="0">
                  <c:v>Federal Subsidy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prstDash val="solid"/>
                      <a:round/>
                    </a:ln>
                    <a:effectLst/>
                  </c:spPr>
                </c15:leaderLines>
              </c:ext>
            </c:extLst>
          </c:dLbls>
          <c:cat>
            <c:strRef>
              <c:f>Sheet1!$B$6:$B$10</c:f>
              <c:strCache>
                <c:ptCount val="5"/>
                <c:pt idx="0">
                  <c:v>Plan Type 1
&lt;=100% FPL</c:v>
                </c:pt>
                <c:pt idx="1">
                  <c:v>Plan Type 2A
100%-150% FPL</c:v>
                </c:pt>
                <c:pt idx="2">
                  <c:v>Plan Type 2B
150%-200% FPL</c:v>
                </c:pt>
                <c:pt idx="3">
                  <c:v>Plan Type 3A
200%-250% FPL</c:v>
                </c:pt>
                <c:pt idx="4">
                  <c:v>Plan Type 3B
250%-300% FPL</c:v>
                </c:pt>
              </c:strCache>
            </c:strRef>
          </c:cat>
          <c:val>
            <c:numRef>
              <c:f>Sheet1!$C$6:$C$10</c:f>
              <c:numCache>
                <c:formatCode>"$"#,##0</c:formatCode>
                <c:ptCount val="5"/>
                <c:pt idx="0">
                  <c:v>324</c:v>
                </c:pt>
                <c:pt idx="1">
                  <c:v>313</c:v>
                </c:pt>
                <c:pt idx="2">
                  <c:v>245</c:v>
                </c:pt>
                <c:pt idx="3">
                  <c:v>170</c:v>
                </c:pt>
                <c:pt idx="4">
                  <c:v>86</c:v>
                </c:pt>
              </c:numCache>
            </c:numRef>
          </c:val>
          <c:extLst>
            <c:ext xmlns:c16="http://schemas.microsoft.com/office/drawing/2014/chart" uri="{C3380CC4-5D6E-409C-BE32-E72D297353CC}">
              <c16:uniqueId val="{00000000-A2C8-44F1-9191-B947B77971EA}"/>
            </c:ext>
          </c:extLst>
        </c:ser>
        <c:ser>
          <c:idx val="1"/>
          <c:order val="1"/>
          <c:tx>
            <c:strRef>
              <c:f>Sheet1!$D$5</c:f>
              <c:strCache>
                <c:ptCount val="1"/>
                <c:pt idx="0">
                  <c:v>State Subsidy</c:v>
                </c:pt>
              </c:strCache>
            </c:strRef>
          </c:tx>
          <c:spPr>
            <a:solidFill>
              <a:schemeClr val="accent2"/>
            </a:solidFill>
            <a:ln>
              <a:noFill/>
            </a:ln>
            <a:effectLst/>
          </c:spPr>
          <c:invertIfNegative val="0"/>
          <c:dLbls>
            <c:dLbl>
              <c:idx val="0"/>
              <c:layout>
                <c:manualLayout>
                  <c:x val="1.4944555112165555E-2"/>
                  <c:y val="8.717683649675421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2C8-44F1-9191-B947B77971E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prstDash val="solid"/>
                      <a:round/>
                    </a:ln>
                    <a:effectLst/>
                  </c:spPr>
                </c15:leaderLines>
              </c:ext>
            </c:extLst>
          </c:dLbls>
          <c:cat>
            <c:strRef>
              <c:f>Sheet1!$B$6:$B$10</c:f>
              <c:strCache>
                <c:ptCount val="5"/>
                <c:pt idx="0">
                  <c:v>Plan Type 1
&lt;=100% FPL</c:v>
                </c:pt>
                <c:pt idx="1">
                  <c:v>Plan Type 2A
100%-150% FPL</c:v>
                </c:pt>
                <c:pt idx="2">
                  <c:v>Plan Type 2B
150%-200% FPL</c:v>
                </c:pt>
                <c:pt idx="3">
                  <c:v>Plan Type 3A
200%-250% FPL</c:v>
                </c:pt>
                <c:pt idx="4">
                  <c:v>Plan Type 3B
250%-300% FPL</c:v>
                </c:pt>
              </c:strCache>
            </c:strRef>
          </c:cat>
          <c:val>
            <c:numRef>
              <c:f>Sheet1!$D$6:$D$10</c:f>
              <c:numCache>
                <c:formatCode>"$"#,##0</c:formatCode>
                <c:ptCount val="5"/>
                <c:pt idx="0">
                  <c:v>1.25</c:v>
                </c:pt>
                <c:pt idx="1">
                  <c:v>12.84</c:v>
                </c:pt>
                <c:pt idx="2">
                  <c:v>36.840000000000003</c:v>
                </c:pt>
                <c:pt idx="3">
                  <c:v>70.84</c:v>
                </c:pt>
                <c:pt idx="4">
                  <c:v>113.84</c:v>
                </c:pt>
              </c:numCache>
            </c:numRef>
          </c:val>
          <c:extLst>
            <c:ext xmlns:c16="http://schemas.microsoft.com/office/drawing/2014/chart" uri="{C3380CC4-5D6E-409C-BE32-E72D297353CC}">
              <c16:uniqueId val="{00000002-A2C8-44F1-9191-B947B77971EA}"/>
            </c:ext>
          </c:extLst>
        </c:ser>
        <c:ser>
          <c:idx val="2"/>
          <c:order val="2"/>
          <c:tx>
            <c:strRef>
              <c:f>Sheet1!$E$5</c:f>
              <c:strCache>
                <c:ptCount val="1"/>
                <c:pt idx="0">
                  <c:v>Enrollee Contribution</c:v>
                </c:pt>
              </c:strCache>
            </c:strRef>
          </c:tx>
          <c:spPr>
            <a:solidFill>
              <a:schemeClr val="accent3"/>
            </a:solidFill>
            <a:ln>
              <a:noFill/>
            </a:ln>
            <a:effectLst/>
          </c:spPr>
          <c:invertIfNegative val="0"/>
          <c:dLbls>
            <c:dLbl>
              <c:idx val="0"/>
              <c:layout>
                <c:manualLayout>
                  <c:x val="-4.3644298963447896E-3"/>
                  <c:y val="-2.8673835125448001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50000"/>
                          <a:lumOff val="50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C8-44F1-9191-B947B77971EA}"/>
                </c:ext>
              </c:extLst>
            </c:dLbl>
            <c:dLbl>
              <c:idx val="1"/>
              <c:layout>
                <c:manualLayout>
                  <c:x val="-2.1822149481724E-3"/>
                  <c:y val="-1.720430107526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2C8-44F1-9191-B947B77971E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prstDash val="solid"/>
                      <a:round/>
                    </a:ln>
                    <a:effectLst/>
                  </c:spPr>
                </c15:leaderLines>
              </c:ext>
            </c:extLst>
          </c:dLbls>
          <c:cat>
            <c:strRef>
              <c:f>Sheet1!$B$6:$B$10</c:f>
              <c:strCache>
                <c:ptCount val="5"/>
                <c:pt idx="0">
                  <c:v>Plan Type 1
&lt;=100% FPL</c:v>
                </c:pt>
                <c:pt idx="1">
                  <c:v>Plan Type 2A
100%-150% FPL</c:v>
                </c:pt>
                <c:pt idx="2">
                  <c:v>Plan Type 2B
150%-200% FPL</c:v>
                </c:pt>
                <c:pt idx="3">
                  <c:v>Plan Type 3A
200%-250% FPL</c:v>
                </c:pt>
                <c:pt idx="4">
                  <c:v>Plan Type 3B
250%-300% FPL</c:v>
                </c:pt>
              </c:strCache>
            </c:strRef>
          </c:cat>
          <c:val>
            <c:numRef>
              <c:f>Sheet1!$E$6:$E$10</c:f>
              <c:numCache>
                <c:formatCode>"$"#,##0</c:formatCode>
                <c:ptCount val="5"/>
                <c:pt idx="0">
                  <c:v>0</c:v>
                </c:pt>
                <c:pt idx="1">
                  <c:v>0</c:v>
                </c:pt>
                <c:pt idx="2">
                  <c:v>44</c:v>
                </c:pt>
                <c:pt idx="3">
                  <c:v>85</c:v>
                </c:pt>
                <c:pt idx="4">
                  <c:v>126</c:v>
                </c:pt>
              </c:numCache>
            </c:numRef>
          </c:val>
          <c:extLst>
            <c:ext xmlns:c16="http://schemas.microsoft.com/office/drawing/2014/chart" uri="{C3380CC4-5D6E-409C-BE32-E72D297353CC}">
              <c16:uniqueId val="{00000005-A2C8-44F1-9191-B947B77971EA}"/>
            </c:ext>
          </c:extLst>
        </c:ser>
        <c:dLbls>
          <c:showLegendKey val="0"/>
          <c:showVal val="1"/>
          <c:showCatName val="0"/>
          <c:showSerName val="0"/>
          <c:showPercent val="0"/>
          <c:showBubbleSize val="0"/>
        </c:dLbls>
        <c:gapWidth val="150"/>
        <c:overlap val="100"/>
        <c:axId val="114763984"/>
        <c:axId val="114760176"/>
      </c:barChart>
      <c:catAx>
        <c:axId val="114763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en-US"/>
          </a:p>
        </c:txPr>
        <c:crossAx val="114760176"/>
        <c:crosses val="autoZero"/>
        <c:auto val="1"/>
        <c:lblAlgn val="ctr"/>
        <c:lblOffset val="100"/>
        <c:noMultiLvlLbl val="0"/>
      </c:catAx>
      <c:valAx>
        <c:axId val="114760176"/>
        <c:scaling>
          <c:orientation val="minMax"/>
        </c:scaling>
        <c:delete val="1"/>
        <c:axPos val="l"/>
        <c:numFmt formatCode="&quot;$&quot;#,##0" sourceLinked="1"/>
        <c:majorTickMark val="none"/>
        <c:minorTickMark val="none"/>
        <c:tickLblPos val="nextTo"/>
        <c:crossAx val="114763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6350" cap="flat" cmpd="sng" algn="ctr">
      <a:noFill/>
      <a:prstDash val="solid"/>
      <a:miter lim="800000"/>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BD6AD07-48CF-4948-9AE5-4171FC52BA9D}"/>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AE5901C8-A999-4B44-AD08-9E5C18A88309}"/>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C1F37FF7-855A-4F84-A1FA-E43962FEC5FA}" type="datetimeFigureOut">
              <a:rPr lang="en-US" smtClean="0"/>
              <a:t>1/14/2019</a:t>
            </a:fld>
            <a:endParaRPr lang="en-US"/>
          </a:p>
        </p:txBody>
      </p:sp>
      <p:sp>
        <p:nvSpPr>
          <p:cNvPr id="4" name="Footer Placeholder 3">
            <a:extLst>
              <a:ext uri="{FF2B5EF4-FFF2-40B4-BE49-F238E27FC236}">
                <a16:creationId xmlns:a16="http://schemas.microsoft.com/office/drawing/2014/main" id="{32EF0A76-F3C9-4CAB-8A0F-D4302BCF93AA}"/>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42BAEC6-F6B9-41A8-A9FC-3A2F025326B3}"/>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A3D6E4AF-1FB3-4817-AA4E-8F1C31322F14}" type="slidenum">
              <a:rPr lang="en-US" smtClean="0"/>
              <a:t>‹#›</a:t>
            </a:fld>
            <a:endParaRPr lang="en-US"/>
          </a:p>
        </p:txBody>
      </p:sp>
    </p:spTree>
    <p:extLst>
      <p:ext uri="{BB962C8B-B14F-4D97-AF65-F5344CB8AC3E}">
        <p14:creationId xmlns:p14="http://schemas.microsoft.com/office/powerpoint/2010/main" val="4050963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8DBDB47-A94B-414D-82F3-617DDEDE2F09}" type="datetimeFigureOut">
              <a:rPr lang="en-US" smtClean="0"/>
              <a:t>1/14/2019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F887A0D-D760-4AB1-9EDC-BF6B128C4E93}" type="slidenum">
              <a:rPr lang="en-US" smtClean="0"/>
              <a:t>‹#›</a:t>
            </a:fld>
            <a:endParaRPr lang="en-US"/>
          </a:p>
        </p:txBody>
      </p:sp>
    </p:spTree>
    <p:extLst>
      <p:ext uri="{BB962C8B-B14F-4D97-AF65-F5344CB8AC3E}">
        <p14:creationId xmlns:p14="http://schemas.microsoft.com/office/powerpoint/2010/main" val="2903039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E7921A-F259-40FA-A0E5-1374889742D1}" type="slidenum">
              <a:rPr lang="en-US" smtClean="0"/>
              <a:t>14</a:t>
            </a:fld>
            <a:endParaRPr lang="en-US" dirty="0"/>
          </a:p>
        </p:txBody>
      </p:sp>
    </p:spTree>
    <p:extLst>
      <p:ext uri="{BB962C8B-B14F-4D97-AF65-F5344CB8AC3E}">
        <p14:creationId xmlns:p14="http://schemas.microsoft.com/office/powerpoint/2010/main" val="2211010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E7921A-F259-40FA-A0E5-1374889742D1}" type="slidenum">
              <a:rPr lang="en-US" smtClean="0"/>
              <a:pPr/>
              <a:t>15</a:t>
            </a:fld>
            <a:endParaRPr lang="en-US" dirty="0"/>
          </a:p>
        </p:txBody>
      </p:sp>
    </p:spTree>
    <p:extLst>
      <p:ext uri="{BB962C8B-B14F-4D97-AF65-F5344CB8AC3E}">
        <p14:creationId xmlns:p14="http://schemas.microsoft.com/office/powerpoint/2010/main" val="1557751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7237"/>
            <a:ext cx="6858000" cy="1122726"/>
          </a:xfrm>
          <a:prstGeom prst="rect">
            <a:avLst/>
          </a:prstGeom>
        </p:spPr>
        <p:txBody>
          <a:bodyPr lIns="0" tIns="0" rIns="0" bIns="0" anchor="b"/>
          <a:lstStyle>
            <a:lvl1pPr algn="l">
              <a:defRPr sz="3400"/>
            </a:lvl1pPr>
          </a:lstStyle>
          <a:p>
            <a:r>
              <a:rPr lang="en-US"/>
              <a:t>Click to edit Master title style</a:t>
            </a:r>
            <a:endParaRPr lang="en-US" dirty="0"/>
          </a:p>
        </p:txBody>
      </p:sp>
      <p:sp>
        <p:nvSpPr>
          <p:cNvPr id="3" name="Subtitle 2"/>
          <p:cNvSpPr>
            <a:spLocks noGrp="1"/>
          </p:cNvSpPr>
          <p:nvPr>
            <p:ph type="subTitle" idx="1"/>
          </p:nvPr>
        </p:nvSpPr>
        <p:spPr>
          <a:xfrm>
            <a:off x="1600200" y="3657600"/>
            <a:ext cx="6858000" cy="914400"/>
          </a:xfrm>
          <a:prstGeom prst="rect">
            <a:avLst/>
          </a:prstGeom>
        </p:spPr>
        <p:txBody>
          <a:bodyPr lIns="0" tIns="0" rIns="0" bIns="0"/>
          <a:lstStyle>
            <a:lvl1pPr marL="0" indent="0" algn="l">
              <a:lnSpc>
                <a:spcPts val="2700"/>
              </a:lnSpc>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Text Placeholder 7">
            <a:extLst>
              <a:ext uri="{FF2B5EF4-FFF2-40B4-BE49-F238E27FC236}">
                <a16:creationId xmlns:a16="http://schemas.microsoft.com/office/drawing/2014/main" id="{E38024A9-0A6C-4305-A72F-F20F8B394CFD}"/>
              </a:ext>
            </a:extLst>
          </p:cNvPr>
          <p:cNvSpPr>
            <a:spLocks noGrp="1"/>
          </p:cNvSpPr>
          <p:nvPr>
            <p:ph type="body" sz="quarter" idx="10"/>
          </p:nvPr>
        </p:nvSpPr>
        <p:spPr>
          <a:xfrm>
            <a:off x="1600200" y="4816475"/>
            <a:ext cx="6858000" cy="1247775"/>
          </a:xfrm>
          <a:prstGeom prst="rect">
            <a:avLst/>
          </a:prstGeom>
        </p:spPr>
        <p:txBody>
          <a:bodyPr lIns="0" tIns="0" rIns="0" bIns="0"/>
          <a:lstStyle>
            <a:lvl1pPr>
              <a:lnSpc>
                <a:spcPct val="130000"/>
              </a:lnSpc>
              <a:spcBef>
                <a:spcPts val="0"/>
              </a:spcBef>
              <a:spcAft>
                <a:spcPts val="1200"/>
              </a:spcAft>
              <a:defRPr sz="1500">
                <a:solidFill>
                  <a:schemeClr val="bg2">
                    <a:lumMod val="50000"/>
                  </a:schemeClr>
                </a:solidFill>
                <a:latin typeface="+mn-lt"/>
              </a:defRPr>
            </a:lvl1pPr>
          </a:lstStyle>
          <a:p>
            <a:pPr lvl="0"/>
            <a:r>
              <a:rPr lang="en-US"/>
              <a:t>Click to edit Master text styles</a:t>
            </a:r>
          </a:p>
        </p:txBody>
      </p:sp>
    </p:spTree>
    <p:extLst>
      <p:ext uri="{BB962C8B-B14F-4D97-AF65-F5344CB8AC3E}">
        <p14:creationId xmlns:p14="http://schemas.microsoft.com/office/powerpoint/2010/main" val="4019840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3E9B-6753-4931-BDC9-FFE16B6CDEA5}"/>
              </a:ext>
            </a:extLst>
          </p:cNvPr>
          <p:cNvSpPr>
            <a:spLocks noGrp="1"/>
          </p:cNvSpPr>
          <p:nvPr>
            <p:ph type="ctrTitle"/>
          </p:nvPr>
        </p:nvSpPr>
        <p:spPr>
          <a:xfrm>
            <a:off x="685800" y="4690872"/>
            <a:ext cx="7772400" cy="2176272"/>
          </a:xfrm>
        </p:spPr>
        <p:txBody>
          <a:bodyPr anchor="ctr" anchorCtr="0">
            <a:normAutofit/>
          </a:bodyPr>
          <a:lstStyle>
            <a:lvl1pPr algn="l">
              <a:defRPr sz="36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152412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ingle Container">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1"/>
            <a:ext cx="7772400" cy="822960"/>
          </a:xfrm>
        </p:spPr>
        <p:txBody>
          <a:bodyPr/>
          <a:lstStyle/>
          <a:p>
            <a:r>
              <a:rPr lang="en-US"/>
              <a:t>Click to edit Master title style</a:t>
            </a:r>
            <a:endParaRPr lang="en-US" dirty="0"/>
          </a:p>
        </p:txBody>
      </p:sp>
      <p:sp>
        <p:nvSpPr>
          <p:cNvPr id="3" name="Content Placeholder 2"/>
          <p:cNvSpPr>
            <a:spLocks noGrp="1"/>
          </p:cNvSpPr>
          <p:nvPr>
            <p:ph idx="1"/>
          </p:nvPr>
        </p:nvSpPr>
        <p:spPr>
          <a:xfrm>
            <a:off x="685800" y="1371600"/>
            <a:ext cx="7772400" cy="4351338"/>
          </a:xfrm>
        </p:spPr>
        <p:txBody>
          <a:bodyPr/>
          <a:lstStyle/>
          <a:p>
            <a:pPr lvl="0"/>
            <a:r>
              <a:rPr lang="en-US" dirty="0"/>
              <a:t>Edit Master text styles</a:t>
            </a:r>
          </a:p>
          <a:p>
            <a:pPr lvl="1"/>
            <a:r>
              <a:rPr lang="en-US" dirty="0"/>
              <a:t>Second level</a:t>
            </a:r>
          </a:p>
          <a:p>
            <a:pPr lvl="2"/>
            <a:r>
              <a:rPr lang="en-US" dirty="0"/>
              <a:t>Third level</a:t>
            </a:r>
          </a:p>
        </p:txBody>
      </p:sp>
      <p:sp>
        <p:nvSpPr>
          <p:cNvPr id="7" name="Slide Number Placeholder 5">
            <a:extLst>
              <a:ext uri="{FF2B5EF4-FFF2-40B4-BE49-F238E27FC236}">
                <a16:creationId xmlns:a16="http://schemas.microsoft.com/office/drawing/2014/main" id="{42A3BA48-CF1B-4284-B3D8-7BF808D30C39}"/>
              </a:ext>
            </a:extLst>
          </p:cNvPr>
          <p:cNvSpPr>
            <a:spLocks noGrp="1"/>
          </p:cNvSpPr>
          <p:nvPr>
            <p:ph type="sldNum" sz="quarter" idx="4"/>
          </p:nvPr>
        </p:nvSpPr>
        <p:spPr>
          <a:xfrm>
            <a:off x="6368142" y="6400800"/>
            <a:ext cx="2090057" cy="274320"/>
          </a:xfrm>
          <a:prstGeom prst="rect">
            <a:avLst/>
          </a:prstGeom>
        </p:spPr>
        <p:txBody>
          <a:bodyPr lIns="0" tIns="0" rIns="0" bIns="0" anchor="b" anchorCtr="0"/>
          <a:lstStyle>
            <a:lvl1pPr algn="r">
              <a:defRPr sz="1000" b="1">
                <a:solidFill>
                  <a:schemeClr val="accent1"/>
                </a:solidFill>
                <a:latin typeface="Franklin Gothic Demi" panose="020B0703020102020204" pitchFamily="34" charset="0"/>
              </a:defRPr>
            </a:lvl1pPr>
          </a:lstStyle>
          <a:p>
            <a:fld id="{627CA14E-5EDD-4C5C-B4B2-BE16B502D62B}" type="slidenum">
              <a:rPr lang="en-US" smtClean="0"/>
              <a:pPr/>
              <a:t>‹#›</a:t>
            </a:fld>
            <a:endParaRPr lang="en-US" dirty="0"/>
          </a:p>
        </p:txBody>
      </p:sp>
    </p:spTree>
    <p:extLst>
      <p:ext uri="{BB962C8B-B14F-4D97-AF65-F5344CB8AC3E}">
        <p14:creationId xmlns:p14="http://schemas.microsoft.com/office/powerpoint/2010/main" val="595253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ble Container">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1"/>
            <a:ext cx="7772400" cy="82296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1371600"/>
            <a:ext cx="3657600" cy="4351338"/>
          </a:xfrm>
        </p:spPr>
        <p:txBody>
          <a:bodyPr/>
          <a:lstStyle/>
          <a:p>
            <a:pPr lvl="0"/>
            <a:r>
              <a:rPr lang="en-US" dirty="0"/>
              <a:t>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800600" y="1371600"/>
            <a:ext cx="3657600" cy="4351338"/>
          </a:xfrm>
        </p:spPr>
        <p:txBody>
          <a:bodyPr/>
          <a:lstStyle/>
          <a:p>
            <a:pPr lvl="0"/>
            <a:r>
              <a:rPr lang="en-US" dirty="0"/>
              <a:t>Edit Master text styles</a:t>
            </a:r>
          </a:p>
          <a:p>
            <a:pPr lvl="1"/>
            <a:r>
              <a:rPr lang="en-US" dirty="0"/>
              <a:t>Second level</a:t>
            </a:r>
          </a:p>
          <a:p>
            <a:pPr lvl="2"/>
            <a:r>
              <a:rPr lang="en-US" dirty="0"/>
              <a:t>Third level</a:t>
            </a:r>
          </a:p>
          <a:p>
            <a:pPr lvl="3"/>
            <a:endParaRPr lang="en-US" dirty="0"/>
          </a:p>
        </p:txBody>
      </p:sp>
      <p:sp>
        <p:nvSpPr>
          <p:cNvPr id="8" name="Slide Number Placeholder 5">
            <a:extLst>
              <a:ext uri="{FF2B5EF4-FFF2-40B4-BE49-F238E27FC236}">
                <a16:creationId xmlns:a16="http://schemas.microsoft.com/office/drawing/2014/main" id="{75B0D228-98D2-4D9F-904F-CB92A0666B47}"/>
              </a:ext>
            </a:extLst>
          </p:cNvPr>
          <p:cNvSpPr>
            <a:spLocks noGrp="1"/>
          </p:cNvSpPr>
          <p:nvPr>
            <p:ph type="sldNum" sz="quarter" idx="4"/>
          </p:nvPr>
        </p:nvSpPr>
        <p:spPr>
          <a:xfrm>
            <a:off x="6368142" y="6400800"/>
            <a:ext cx="2090057" cy="274320"/>
          </a:xfrm>
          <a:prstGeom prst="rect">
            <a:avLst/>
          </a:prstGeom>
        </p:spPr>
        <p:txBody>
          <a:bodyPr lIns="0" tIns="0" rIns="0" bIns="0" anchor="b" anchorCtr="0"/>
          <a:lstStyle>
            <a:lvl1pPr algn="r">
              <a:defRPr sz="1000" b="1">
                <a:solidFill>
                  <a:schemeClr val="accent1"/>
                </a:solidFill>
                <a:latin typeface="Franklin Gothic Demi" panose="020B0703020102020204" pitchFamily="34" charset="0"/>
              </a:defRPr>
            </a:lvl1pPr>
          </a:lstStyle>
          <a:p>
            <a:fld id="{627CA14E-5EDD-4C5C-B4B2-BE16B502D62B}" type="slidenum">
              <a:rPr lang="en-US" smtClean="0"/>
              <a:pPr/>
              <a:t>‹#›</a:t>
            </a:fld>
            <a:endParaRPr lang="en-US" dirty="0"/>
          </a:p>
        </p:txBody>
      </p:sp>
    </p:spTree>
    <p:extLst>
      <p:ext uri="{BB962C8B-B14F-4D97-AF65-F5344CB8AC3E}">
        <p14:creationId xmlns:p14="http://schemas.microsoft.com/office/powerpoint/2010/main" val="2566325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riple Container">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22960"/>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1371600"/>
            <a:ext cx="7772400" cy="636814"/>
          </a:xfrm>
        </p:spPr>
        <p:txBody>
          <a:bodyPr anchor="t" anchorCtr="0">
            <a:normAutofit/>
          </a:bodyP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hasCustomPrompt="1"/>
          </p:nvPr>
        </p:nvSpPr>
        <p:spPr>
          <a:xfrm>
            <a:off x="685800" y="2103120"/>
            <a:ext cx="3657600" cy="3840480"/>
          </a:xfrm>
        </p:spPr>
        <p:txBody>
          <a:bodyPr/>
          <a:lstStyle/>
          <a:p>
            <a:pPr lvl="1"/>
            <a:r>
              <a:rPr lang="en-US" dirty="0"/>
              <a:t>Second level</a:t>
            </a:r>
          </a:p>
          <a:p>
            <a:pPr lvl="2"/>
            <a:r>
              <a:rPr lang="en-US" dirty="0"/>
              <a:t>Third level</a:t>
            </a:r>
          </a:p>
        </p:txBody>
      </p:sp>
      <p:sp>
        <p:nvSpPr>
          <p:cNvPr id="6" name="Content Placeholder 5"/>
          <p:cNvSpPr>
            <a:spLocks noGrp="1"/>
          </p:cNvSpPr>
          <p:nvPr>
            <p:ph sz="quarter" idx="4" hasCustomPrompt="1"/>
          </p:nvPr>
        </p:nvSpPr>
        <p:spPr>
          <a:xfrm>
            <a:off x="4800600" y="2103120"/>
            <a:ext cx="3657600" cy="3840480"/>
          </a:xfrm>
        </p:spPr>
        <p:txBody>
          <a:bodyPr/>
          <a:lstStyle/>
          <a:p>
            <a:pPr lvl="1"/>
            <a:r>
              <a:rPr lang="en-US" dirty="0"/>
              <a:t>Second level</a:t>
            </a:r>
          </a:p>
          <a:p>
            <a:pPr lvl="2"/>
            <a:r>
              <a:rPr lang="en-US" dirty="0"/>
              <a:t>Third level</a:t>
            </a:r>
          </a:p>
        </p:txBody>
      </p:sp>
      <p:sp>
        <p:nvSpPr>
          <p:cNvPr id="10" name="Slide Number Placeholder 5">
            <a:extLst>
              <a:ext uri="{FF2B5EF4-FFF2-40B4-BE49-F238E27FC236}">
                <a16:creationId xmlns:a16="http://schemas.microsoft.com/office/drawing/2014/main" id="{8484B6A5-2273-40FF-B624-07AEB123C4D2}"/>
              </a:ext>
            </a:extLst>
          </p:cNvPr>
          <p:cNvSpPr>
            <a:spLocks noGrp="1"/>
          </p:cNvSpPr>
          <p:nvPr>
            <p:ph type="sldNum" sz="quarter" idx="10"/>
          </p:nvPr>
        </p:nvSpPr>
        <p:spPr>
          <a:xfrm>
            <a:off x="6368142" y="6400800"/>
            <a:ext cx="2090057" cy="274320"/>
          </a:xfrm>
          <a:prstGeom prst="rect">
            <a:avLst/>
          </a:prstGeom>
        </p:spPr>
        <p:txBody>
          <a:bodyPr lIns="0" tIns="0" rIns="0" bIns="0" anchor="b" anchorCtr="0"/>
          <a:lstStyle>
            <a:lvl1pPr algn="r">
              <a:defRPr sz="1000" b="1">
                <a:solidFill>
                  <a:schemeClr val="accent1"/>
                </a:solidFill>
                <a:latin typeface="Franklin Gothic Demi" panose="020B0703020102020204" pitchFamily="34" charset="0"/>
              </a:defRPr>
            </a:lvl1pPr>
          </a:lstStyle>
          <a:p>
            <a:fld id="{627CA14E-5EDD-4C5C-B4B2-BE16B502D62B}" type="slidenum">
              <a:rPr lang="en-US" smtClean="0"/>
              <a:pPr/>
              <a:t>‹#›</a:t>
            </a:fld>
            <a:endParaRPr lang="en-US" dirty="0"/>
          </a:p>
        </p:txBody>
      </p:sp>
    </p:spTree>
    <p:extLst>
      <p:ext uri="{BB962C8B-B14F-4D97-AF65-F5344CB8AC3E}">
        <p14:creationId xmlns:p14="http://schemas.microsoft.com/office/powerpoint/2010/main" val="2984068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ix Containers">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1"/>
            <a:ext cx="7772400" cy="82296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1371600"/>
            <a:ext cx="2468880" cy="2057400"/>
          </a:xfrm>
        </p:spPr>
        <p:txBody>
          <a:bodyPr/>
          <a:lstStyle>
            <a:lvl1pPr>
              <a:defRPr sz="1800"/>
            </a:lvl1pPr>
          </a:lstStyle>
          <a:p>
            <a:pPr lvl="0"/>
            <a:r>
              <a:rPr lang="en-US" dirty="0"/>
              <a:t>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3337560" y="1371600"/>
            <a:ext cx="2468880" cy="2057400"/>
          </a:xfrm>
        </p:spPr>
        <p:txBody>
          <a:bodyPr/>
          <a:lstStyle>
            <a:lvl1pPr>
              <a:defRPr sz="1800"/>
            </a:lvl1pPr>
          </a:lstStyle>
          <a:p>
            <a:pPr lvl="0"/>
            <a:r>
              <a:rPr lang="en-US" dirty="0"/>
              <a:t>Edit Master text styles</a:t>
            </a:r>
          </a:p>
          <a:p>
            <a:pPr lvl="1"/>
            <a:r>
              <a:rPr lang="en-US" dirty="0"/>
              <a:t>Second level</a:t>
            </a:r>
          </a:p>
          <a:p>
            <a:pPr lvl="2"/>
            <a:r>
              <a:rPr lang="en-US" dirty="0"/>
              <a:t>Third level</a:t>
            </a:r>
          </a:p>
          <a:p>
            <a:pPr lvl="3"/>
            <a:endParaRPr lang="en-US" dirty="0"/>
          </a:p>
        </p:txBody>
      </p:sp>
      <p:sp>
        <p:nvSpPr>
          <p:cNvPr id="8" name="Slide Number Placeholder 5">
            <a:extLst>
              <a:ext uri="{FF2B5EF4-FFF2-40B4-BE49-F238E27FC236}">
                <a16:creationId xmlns:a16="http://schemas.microsoft.com/office/drawing/2014/main" id="{75B0D228-98D2-4D9F-904F-CB92A0666B47}"/>
              </a:ext>
            </a:extLst>
          </p:cNvPr>
          <p:cNvSpPr>
            <a:spLocks noGrp="1"/>
          </p:cNvSpPr>
          <p:nvPr>
            <p:ph type="sldNum" sz="quarter" idx="4"/>
          </p:nvPr>
        </p:nvSpPr>
        <p:spPr>
          <a:xfrm>
            <a:off x="6368142" y="6400800"/>
            <a:ext cx="2090057" cy="274320"/>
          </a:xfrm>
          <a:prstGeom prst="rect">
            <a:avLst/>
          </a:prstGeom>
        </p:spPr>
        <p:txBody>
          <a:bodyPr lIns="0" tIns="0" rIns="0" bIns="0" anchor="b" anchorCtr="0"/>
          <a:lstStyle>
            <a:lvl1pPr algn="r">
              <a:defRPr sz="1000" b="1">
                <a:solidFill>
                  <a:schemeClr val="accent1"/>
                </a:solidFill>
                <a:latin typeface="Franklin Gothic Demi" panose="020B0703020102020204" pitchFamily="34" charset="0"/>
              </a:defRPr>
            </a:lvl1pPr>
          </a:lstStyle>
          <a:p>
            <a:fld id="{627CA14E-5EDD-4C5C-B4B2-BE16B502D62B}" type="slidenum">
              <a:rPr lang="en-US" smtClean="0"/>
              <a:pPr/>
              <a:t>‹#›</a:t>
            </a:fld>
            <a:endParaRPr lang="en-US" dirty="0"/>
          </a:p>
        </p:txBody>
      </p:sp>
      <p:sp>
        <p:nvSpPr>
          <p:cNvPr id="6" name="Content Placeholder 3">
            <a:extLst>
              <a:ext uri="{FF2B5EF4-FFF2-40B4-BE49-F238E27FC236}">
                <a16:creationId xmlns:a16="http://schemas.microsoft.com/office/drawing/2014/main" id="{E17CF263-9893-403C-B06C-696E31C38971}"/>
              </a:ext>
            </a:extLst>
          </p:cNvPr>
          <p:cNvSpPr>
            <a:spLocks noGrp="1"/>
          </p:cNvSpPr>
          <p:nvPr>
            <p:ph sz="half" idx="10"/>
          </p:nvPr>
        </p:nvSpPr>
        <p:spPr>
          <a:xfrm>
            <a:off x="5989320" y="1371600"/>
            <a:ext cx="2468880" cy="2057400"/>
          </a:xfrm>
        </p:spPr>
        <p:txBody>
          <a:bodyPr/>
          <a:lstStyle>
            <a:lvl1pPr>
              <a:defRPr sz="1800"/>
            </a:lvl1pPr>
          </a:lstStyle>
          <a:p>
            <a:pPr lvl="0"/>
            <a:r>
              <a:rPr lang="en-US" dirty="0"/>
              <a:t>Edit Master text styles</a:t>
            </a:r>
          </a:p>
          <a:p>
            <a:pPr lvl="1"/>
            <a:r>
              <a:rPr lang="en-US" dirty="0"/>
              <a:t>Second level</a:t>
            </a:r>
          </a:p>
          <a:p>
            <a:pPr lvl="2"/>
            <a:r>
              <a:rPr lang="en-US" dirty="0"/>
              <a:t>Third level</a:t>
            </a:r>
          </a:p>
          <a:p>
            <a:pPr lvl="3"/>
            <a:endParaRPr lang="en-US" dirty="0"/>
          </a:p>
        </p:txBody>
      </p:sp>
      <p:sp>
        <p:nvSpPr>
          <p:cNvPr id="7" name="Content Placeholder 2">
            <a:extLst>
              <a:ext uri="{FF2B5EF4-FFF2-40B4-BE49-F238E27FC236}">
                <a16:creationId xmlns:a16="http://schemas.microsoft.com/office/drawing/2014/main" id="{784358DA-9D0E-46C0-82EF-6F25F64345DE}"/>
              </a:ext>
            </a:extLst>
          </p:cNvPr>
          <p:cNvSpPr>
            <a:spLocks noGrp="1"/>
          </p:cNvSpPr>
          <p:nvPr>
            <p:ph sz="half" idx="11"/>
          </p:nvPr>
        </p:nvSpPr>
        <p:spPr>
          <a:xfrm>
            <a:off x="685799" y="3840480"/>
            <a:ext cx="2468880" cy="2057400"/>
          </a:xfrm>
        </p:spPr>
        <p:txBody>
          <a:bodyPr/>
          <a:lstStyle>
            <a:lvl1pPr>
              <a:defRPr sz="1800"/>
            </a:lvl1pPr>
          </a:lstStyle>
          <a:p>
            <a:pPr lvl="0"/>
            <a:r>
              <a:rPr lang="en-US" dirty="0"/>
              <a:t>Edit Master text styles</a:t>
            </a:r>
          </a:p>
          <a:p>
            <a:pPr lvl="1"/>
            <a:r>
              <a:rPr lang="en-US" dirty="0"/>
              <a:t>Second level</a:t>
            </a:r>
          </a:p>
          <a:p>
            <a:pPr lvl="2"/>
            <a:r>
              <a:rPr lang="en-US" dirty="0"/>
              <a:t>Third level</a:t>
            </a:r>
          </a:p>
        </p:txBody>
      </p:sp>
      <p:sp>
        <p:nvSpPr>
          <p:cNvPr id="9" name="Content Placeholder 3">
            <a:extLst>
              <a:ext uri="{FF2B5EF4-FFF2-40B4-BE49-F238E27FC236}">
                <a16:creationId xmlns:a16="http://schemas.microsoft.com/office/drawing/2014/main" id="{1C188227-5D9A-459D-879E-B130F6831B4E}"/>
              </a:ext>
            </a:extLst>
          </p:cNvPr>
          <p:cNvSpPr>
            <a:spLocks noGrp="1"/>
          </p:cNvSpPr>
          <p:nvPr>
            <p:ph sz="half" idx="12"/>
          </p:nvPr>
        </p:nvSpPr>
        <p:spPr>
          <a:xfrm>
            <a:off x="3337559" y="3840480"/>
            <a:ext cx="2468880" cy="2057400"/>
          </a:xfrm>
        </p:spPr>
        <p:txBody>
          <a:bodyPr/>
          <a:lstStyle>
            <a:lvl1pPr>
              <a:defRPr sz="1800"/>
            </a:lvl1pPr>
          </a:lstStyle>
          <a:p>
            <a:pPr lvl="0"/>
            <a:r>
              <a:rPr lang="en-US" dirty="0"/>
              <a:t>Edit Master text styles</a:t>
            </a:r>
          </a:p>
          <a:p>
            <a:pPr lvl="1"/>
            <a:r>
              <a:rPr lang="en-US" dirty="0"/>
              <a:t>Second level</a:t>
            </a:r>
          </a:p>
          <a:p>
            <a:pPr lvl="2"/>
            <a:r>
              <a:rPr lang="en-US" dirty="0"/>
              <a:t>Third level</a:t>
            </a:r>
          </a:p>
          <a:p>
            <a:pPr lvl="3"/>
            <a:endParaRPr lang="en-US" dirty="0"/>
          </a:p>
        </p:txBody>
      </p:sp>
      <p:sp>
        <p:nvSpPr>
          <p:cNvPr id="10" name="Content Placeholder 3">
            <a:extLst>
              <a:ext uri="{FF2B5EF4-FFF2-40B4-BE49-F238E27FC236}">
                <a16:creationId xmlns:a16="http://schemas.microsoft.com/office/drawing/2014/main" id="{ECCDF296-1D6B-4AE4-87A9-885CFA150515}"/>
              </a:ext>
            </a:extLst>
          </p:cNvPr>
          <p:cNvSpPr>
            <a:spLocks noGrp="1"/>
          </p:cNvSpPr>
          <p:nvPr>
            <p:ph sz="half" idx="13"/>
          </p:nvPr>
        </p:nvSpPr>
        <p:spPr>
          <a:xfrm>
            <a:off x="5989319" y="3840480"/>
            <a:ext cx="2468880" cy="2057400"/>
          </a:xfrm>
        </p:spPr>
        <p:txBody>
          <a:bodyPr/>
          <a:lstStyle>
            <a:lvl1pPr>
              <a:defRPr sz="1800"/>
            </a:lvl1pPr>
          </a:lstStyle>
          <a:p>
            <a:pPr lvl="0"/>
            <a:r>
              <a:rPr lang="en-US" dirty="0"/>
              <a:t>Edit Master text styles</a:t>
            </a:r>
          </a:p>
          <a:p>
            <a:pPr lvl="1"/>
            <a:r>
              <a:rPr lang="en-US" dirty="0"/>
              <a:t>Second level</a:t>
            </a:r>
          </a:p>
          <a:p>
            <a:pPr lvl="2"/>
            <a:r>
              <a:rPr lang="en-US" dirty="0"/>
              <a:t>Third level</a:t>
            </a:r>
          </a:p>
          <a:p>
            <a:pPr lvl="3"/>
            <a:endParaRPr lang="en-US" dirty="0"/>
          </a:p>
        </p:txBody>
      </p:sp>
    </p:spTree>
    <p:extLst>
      <p:ext uri="{BB962C8B-B14F-4D97-AF65-F5344CB8AC3E}">
        <p14:creationId xmlns:p14="http://schemas.microsoft.com/office/powerpoint/2010/main" val="2370897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Content Placeholder 2"/>
          <p:cNvSpPr>
            <a:spLocks noGrp="1" noChangeArrowheads="1"/>
          </p:cNvSpPr>
          <p:nvPr>
            <p:ph idx="1"/>
          </p:nvPr>
        </p:nvSpPr>
        <p:spPr bwMode="auto">
          <a:xfrm>
            <a:off x="457200" y="1598613"/>
            <a:ext cx="8229600" cy="448056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0" marR="0" indent="0" algn="l" defTabSz="914400" rtl="0" eaLnBrk="0" fontAlgn="base" latinLnBrk="0" hangingPunct="0">
              <a:lnSpc>
                <a:spcPct val="100000"/>
              </a:lnSpc>
              <a:spcBef>
                <a:spcPts val="800"/>
              </a:spcBef>
              <a:spcAft>
                <a:spcPct val="0"/>
              </a:spcAft>
              <a:buClr>
                <a:srgbClr val="5C5A5A"/>
              </a:buClr>
              <a:buSzPct val="100000"/>
              <a:buFontTx/>
              <a:buNone/>
              <a:tabLst/>
              <a:defRPr/>
            </a:lvl1pPr>
          </a:lstStyle>
          <a:p>
            <a:pPr lvl="0"/>
            <a:r>
              <a:rPr lang="en-US" noProof="0"/>
              <a:t>Click to edit Master text styles</a:t>
            </a:r>
          </a:p>
        </p:txBody>
      </p:sp>
      <p:sp>
        <p:nvSpPr>
          <p:cNvPr id="4" name="Text Box 3"/>
          <p:cNvSpPr txBox="1">
            <a:spLocks noGrp="1" noChangeArrowheads="1"/>
          </p:cNvSpPr>
          <p:nvPr>
            <p:ph type="sldNum" sz="quarter" idx="10"/>
          </p:nvPr>
        </p:nvSpPr>
        <p:spPr>
          <a:xfrm>
            <a:off x="8686800" y="6480175"/>
            <a:ext cx="255588" cy="254000"/>
          </a:xfrm>
        </p:spPr>
        <p:txBody>
          <a:bodyPr/>
          <a:lstStyle>
            <a:lvl1pPr eaLnBrk="1" hangingPunct="1">
              <a:defRPr sz="1100">
                <a:solidFill>
                  <a:srgbClr val="B2B1B1"/>
                </a:solidFill>
                <a:latin typeface="ITC Franklin Gothic Std Book" pitchFamily="34" charset="0"/>
                <a:ea typeface="MS PGothic" pitchFamily="34" charset="-128"/>
                <a:cs typeface="ヒラギノ明朝 ProN W3"/>
                <a:sym typeface="Rockwell" pitchFamily="18" charset="0"/>
              </a:defRPr>
            </a:lvl1pPr>
            <a:lvl2pPr marL="742950" indent="-285750" eaLnBrk="0" hangingPunct="0">
              <a:defRPr sz="3200">
                <a:solidFill>
                  <a:srgbClr val="000000"/>
                </a:solidFill>
                <a:latin typeface="Gill Sans"/>
                <a:ea typeface="ヒラギノ角ゴ ProN W3"/>
                <a:cs typeface="ヒラギノ角ゴ ProN W3"/>
                <a:sym typeface="Gill Sans"/>
              </a:defRPr>
            </a:lvl2pPr>
            <a:lvl3pPr marL="1143000" indent="-228600" eaLnBrk="0" hangingPunct="0">
              <a:defRPr sz="3200">
                <a:solidFill>
                  <a:srgbClr val="000000"/>
                </a:solidFill>
                <a:latin typeface="Gill Sans"/>
                <a:ea typeface="ヒラギノ角ゴ ProN W3"/>
                <a:cs typeface="ヒラギノ角ゴ ProN W3"/>
                <a:sym typeface="Gill Sans"/>
              </a:defRPr>
            </a:lvl3pPr>
            <a:lvl4pPr marL="1600200" indent="-228600" eaLnBrk="0" hangingPunct="0">
              <a:defRPr sz="3200">
                <a:solidFill>
                  <a:srgbClr val="000000"/>
                </a:solidFill>
                <a:latin typeface="Gill Sans"/>
                <a:ea typeface="ヒラギノ角ゴ ProN W3"/>
                <a:cs typeface="ヒラギノ角ゴ ProN W3"/>
                <a:sym typeface="Gill Sans"/>
              </a:defRPr>
            </a:lvl4pPr>
            <a:lvl5pPr marL="2057400" indent="-228600" eaLnBrk="0" hangingPunct="0">
              <a:defRPr sz="3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3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3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3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3200">
                <a:solidFill>
                  <a:srgbClr val="000000"/>
                </a:solidFill>
                <a:latin typeface="Gill Sans"/>
                <a:ea typeface="ヒラギノ角ゴ ProN W3"/>
                <a:cs typeface="ヒラギノ角ゴ ProN W3"/>
                <a:sym typeface="Gill Sans"/>
              </a:defRPr>
            </a:lvl9pPr>
          </a:lstStyle>
          <a:p>
            <a:fld id="{254B5E65-296D-440E-9811-9528B653460B}" type="slidenum">
              <a:rPr lang="en-US" smtClean="0"/>
              <a:pPr/>
              <a:t>‹#›</a:t>
            </a:fld>
            <a:endParaRPr lang="en-US" dirty="0"/>
          </a:p>
        </p:txBody>
      </p:sp>
    </p:spTree>
    <p:extLst>
      <p:ext uri="{BB962C8B-B14F-4D97-AF65-F5344CB8AC3E}">
        <p14:creationId xmlns:p14="http://schemas.microsoft.com/office/powerpoint/2010/main" val="2906379059"/>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3.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4458F7F-88B3-42E9-8CE6-06507BF8E060}"/>
              </a:ext>
            </a:extLst>
          </p:cNvPr>
          <p:cNvSpPr/>
          <p:nvPr userDrawn="1"/>
        </p:nvSpPr>
        <p:spPr>
          <a:xfrm>
            <a:off x="0" y="-1"/>
            <a:ext cx="9144000" cy="2286000"/>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pic>
        <p:nvPicPr>
          <p:cNvPr id="9" name="Picture 8">
            <a:extLst>
              <a:ext uri="{FF2B5EF4-FFF2-40B4-BE49-F238E27FC236}">
                <a16:creationId xmlns:a16="http://schemas.microsoft.com/office/drawing/2014/main" id="{32801CBE-A318-4F2A-B0DE-174BAA9B57D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8650" y="737615"/>
            <a:ext cx="2487168" cy="810768"/>
          </a:xfrm>
          <a:prstGeom prst="rect">
            <a:avLst/>
          </a:prstGeom>
        </p:spPr>
      </p:pic>
    </p:spTree>
    <p:extLst>
      <p:ext uri="{BB962C8B-B14F-4D97-AF65-F5344CB8AC3E}">
        <p14:creationId xmlns:p14="http://schemas.microsoft.com/office/powerpoint/2010/main" val="1835571244"/>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ts val="3700"/>
        </a:lnSpc>
        <a:spcBef>
          <a:spcPct val="0"/>
        </a:spcBef>
        <a:buNone/>
        <a:defRPr sz="3400" b="1" kern="1200">
          <a:solidFill>
            <a:schemeClr val="accent1"/>
          </a:solidFill>
          <a:latin typeface="+mj-lt"/>
          <a:ea typeface="+mj-ea"/>
          <a:cs typeface="+mj-cs"/>
        </a:defRPr>
      </a:lvl1pPr>
    </p:titleStyle>
    <p:bodyStyle>
      <a:lvl1pPr marL="0" indent="0" algn="l" defTabSz="914400" rtl="0" eaLnBrk="1" latinLnBrk="0" hangingPunct="1">
        <a:lnSpc>
          <a:spcPct val="90000"/>
        </a:lnSpc>
        <a:spcBef>
          <a:spcPts val="1000"/>
        </a:spcBef>
        <a:buFontTx/>
        <a:buNone/>
        <a:defRPr sz="2200" b="1" kern="1200">
          <a:solidFill>
            <a:schemeClr val="accent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CAA888-672A-4858-A3DF-0284C0FD40E4}"/>
              </a:ext>
            </a:extLst>
          </p:cNvPr>
          <p:cNvSpPr>
            <a:spLocks noGrp="1"/>
          </p:cNvSpPr>
          <p:nvPr>
            <p:ph type="title"/>
          </p:nvPr>
        </p:nvSpPr>
        <p:spPr>
          <a:xfrm>
            <a:off x="685800" y="4690872"/>
            <a:ext cx="7772400" cy="2176272"/>
          </a:xfrm>
          <a:prstGeom prst="rect">
            <a:avLst/>
          </a:prstGeom>
        </p:spPr>
        <p:txBody>
          <a:bodyPr vert="horz" lIns="0" tIns="0" rIns="0" bIns="0" rtlCol="0" anchor="ctr">
            <a:normAutofit/>
          </a:bodyPr>
          <a:lstStyle/>
          <a:p>
            <a:r>
              <a:rPr lang="en-US" dirty="0"/>
              <a:t>Click to edit Master title style</a:t>
            </a:r>
          </a:p>
        </p:txBody>
      </p:sp>
      <p:sp>
        <p:nvSpPr>
          <p:cNvPr id="7" name="Rectangle 6">
            <a:extLst>
              <a:ext uri="{FF2B5EF4-FFF2-40B4-BE49-F238E27FC236}">
                <a16:creationId xmlns:a16="http://schemas.microsoft.com/office/drawing/2014/main" id="{336AC6BE-2416-4FE8-9FB7-797EEEB6FF03}"/>
              </a:ext>
            </a:extLst>
          </p:cNvPr>
          <p:cNvSpPr/>
          <p:nvPr userDrawn="1"/>
        </p:nvSpPr>
        <p:spPr>
          <a:xfrm>
            <a:off x="0" y="-1"/>
            <a:ext cx="9144000" cy="4690872"/>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solidFill>
                <a:schemeClr val="accent1"/>
              </a:solidFill>
            </a:endParaRPr>
          </a:p>
        </p:txBody>
      </p:sp>
      <p:pic>
        <p:nvPicPr>
          <p:cNvPr id="9" name="Picture 8">
            <a:extLst>
              <a:ext uri="{FF2B5EF4-FFF2-40B4-BE49-F238E27FC236}">
                <a16:creationId xmlns:a16="http://schemas.microsoft.com/office/drawing/2014/main" id="{991AFD2B-F17E-498D-A8AB-A48E5941123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
            <a:ext cx="4702946" cy="4690871"/>
          </a:xfrm>
          <a:prstGeom prst="rect">
            <a:avLst/>
          </a:prstGeom>
        </p:spPr>
      </p:pic>
    </p:spTree>
    <p:extLst>
      <p:ext uri="{BB962C8B-B14F-4D97-AF65-F5344CB8AC3E}">
        <p14:creationId xmlns:p14="http://schemas.microsoft.com/office/powerpoint/2010/main" val="2385372816"/>
      </p:ext>
    </p:extLst>
  </p:cSld>
  <p:clrMap bg1="lt1" tx1="dk1" bg2="lt2" tx2="dk2" accent1="accent1" accent2="accent2" accent3="accent3" accent4="accent4" accent5="accent5" accent6="accent6" hlink="hlink" folHlink="folHlink"/>
  <p:sldLayoutIdLst>
    <p:sldLayoutId id="2147483670" r:id="rId1"/>
  </p:sldLayoutIdLst>
  <p:txStyles>
    <p:titleStyle>
      <a:lvl1pPr algn="l" defTabSz="914400" rtl="0" eaLnBrk="1" latinLnBrk="0" hangingPunct="1">
        <a:lnSpc>
          <a:spcPct val="90000"/>
        </a:lnSpc>
        <a:spcBef>
          <a:spcPct val="0"/>
        </a:spcBef>
        <a:buNone/>
        <a:defRPr sz="36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457201"/>
            <a:ext cx="7772400" cy="822960"/>
          </a:xfrm>
          <a:prstGeom prst="rect">
            <a:avLst/>
          </a:prstGeom>
        </p:spPr>
        <p:txBody>
          <a:bodyPr vert="horz" lIns="0" tIns="0" rIns="0" bIns="0" rtlCol="0" anchor="t" anchorCtr="0">
            <a:normAutofit/>
          </a:bodyPr>
          <a:lstStyle/>
          <a:p>
            <a:r>
              <a:rPr lang="en-US" dirty="0"/>
              <a:t>Click to edit Master title style</a:t>
            </a:r>
          </a:p>
        </p:txBody>
      </p:sp>
      <p:sp>
        <p:nvSpPr>
          <p:cNvPr id="3" name="Text Placeholder 2"/>
          <p:cNvSpPr>
            <a:spLocks noGrp="1"/>
          </p:cNvSpPr>
          <p:nvPr>
            <p:ph type="body" idx="1"/>
          </p:nvPr>
        </p:nvSpPr>
        <p:spPr>
          <a:xfrm>
            <a:off x="685800" y="1371600"/>
            <a:ext cx="7772400" cy="4351338"/>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p:txBody>
      </p:sp>
      <p:sp>
        <p:nvSpPr>
          <p:cNvPr id="7" name="Rectangle 6">
            <a:extLst>
              <a:ext uri="{FF2B5EF4-FFF2-40B4-BE49-F238E27FC236}">
                <a16:creationId xmlns:a16="http://schemas.microsoft.com/office/drawing/2014/main" id="{B26173C7-2C04-425C-BD29-3396A8A21EA6}"/>
              </a:ext>
            </a:extLst>
          </p:cNvPr>
          <p:cNvSpPr/>
          <p:nvPr userDrawn="1"/>
        </p:nvSpPr>
        <p:spPr>
          <a:xfrm>
            <a:off x="685800" y="-1"/>
            <a:ext cx="1143000" cy="173736"/>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pic>
        <p:nvPicPr>
          <p:cNvPr id="9" name="Picture 8">
            <a:extLst>
              <a:ext uri="{FF2B5EF4-FFF2-40B4-BE49-F238E27FC236}">
                <a16:creationId xmlns:a16="http://schemas.microsoft.com/office/drawing/2014/main" id="{36246736-785F-4BAF-9384-7242841A44A8}"/>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85800" y="6441238"/>
            <a:ext cx="1600200" cy="240929"/>
          </a:xfrm>
          <a:prstGeom prst="rect">
            <a:avLst/>
          </a:prstGeom>
        </p:spPr>
      </p:pic>
      <p:sp>
        <p:nvSpPr>
          <p:cNvPr id="14" name="Slide Number Placeholder 5">
            <a:extLst>
              <a:ext uri="{FF2B5EF4-FFF2-40B4-BE49-F238E27FC236}">
                <a16:creationId xmlns:a16="http://schemas.microsoft.com/office/drawing/2014/main" id="{1CC49869-E498-4D26-96D1-37C1700E9054}"/>
              </a:ext>
            </a:extLst>
          </p:cNvPr>
          <p:cNvSpPr>
            <a:spLocks noGrp="1"/>
          </p:cNvSpPr>
          <p:nvPr>
            <p:ph type="sldNum" sz="quarter" idx="4"/>
          </p:nvPr>
        </p:nvSpPr>
        <p:spPr>
          <a:xfrm>
            <a:off x="6368142" y="6400800"/>
            <a:ext cx="2090057" cy="274320"/>
          </a:xfrm>
          <a:prstGeom prst="rect">
            <a:avLst/>
          </a:prstGeom>
        </p:spPr>
        <p:txBody>
          <a:bodyPr lIns="0" tIns="0" rIns="0" bIns="0" anchor="b" anchorCtr="0"/>
          <a:lstStyle>
            <a:lvl1pPr algn="r">
              <a:defRPr sz="1000" b="1">
                <a:solidFill>
                  <a:schemeClr val="accent1"/>
                </a:solidFill>
                <a:latin typeface="Franklin Gothic Demi" panose="020B0703020102020204" pitchFamily="34" charset="0"/>
              </a:defRPr>
            </a:lvl1pPr>
          </a:lstStyle>
          <a:p>
            <a:fld id="{627CA14E-5EDD-4C5C-B4B2-BE16B502D62B}" type="slidenum">
              <a:rPr lang="en-US" smtClean="0"/>
              <a:pPr/>
              <a:t>‹#›</a:t>
            </a:fld>
            <a:endParaRPr lang="en-US" dirty="0"/>
          </a:p>
        </p:txBody>
      </p:sp>
    </p:spTree>
    <p:extLst>
      <p:ext uri="{BB962C8B-B14F-4D97-AF65-F5344CB8AC3E}">
        <p14:creationId xmlns:p14="http://schemas.microsoft.com/office/powerpoint/2010/main" val="3357185699"/>
      </p:ext>
    </p:extLst>
  </p:cSld>
  <p:clrMap bg1="lt1" tx1="dk1" bg2="lt2" tx2="dk2" accent1="accent1" accent2="accent2" accent3="accent3" accent4="accent4" accent5="accent5" accent6="accent6" hlink="hlink" folHlink="folHlink"/>
  <p:sldLayoutIdLst>
    <p:sldLayoutId id="2147483662" r:id="rId1"/>
    <p:sldLayoutId id="2147483664" r:id="rId2"/>
    <p:sldLayoutId id="2147483665" r:id="rId3"/>
    <p:sldLayoutId id="2147483671" r:id="rId4"/>
    <p:sldLayoutId id="2147483672" r:id="rId5"/>
  </p:sldLayoutIdLst>
  <p:hf hdr="0"/>
  <p:txStyles>
    <p:titleStyle>
      <a:lvl1pPr algn="l" defTabSz="914400" rtl="0" eaLnBrk="1" latinLnBrk="0" hangingPunct="1">
        <a:lnSpc>
          <a:spcPct val="100000"/>
        </a:lnSpc>
        <a:spcBef>
          <a:spcPct val="0"/>
        </a:spcBef>
        <a:buNone/>
        <a:defRPr sz="2600" b="1" kern="1200">
          <a:solidFill>
            <a:schemeClr val="accent1"/>
          </a:solidFill>
          <a:latin typeface="+mj-lt"/>
          <a:ea typeface="+mj-ea"/>
          <a:cs typeface="+mj-cs"/>
        </a:defRPr>
      </a:lvl1pPr>
    </p:titleStyle>
    <p:bodyStyle>
      <a:lvl1pPr marL="0" indent="0" algn="l" defTabSz="914400" rtl="0" eaLnBrk="1" latinLnBrk="0" hangingPunct="1">
        <a:lnSpc>
          <a:spcPct val="110000"/>
        </a:lnSpc>
        <a:spcBef>
          <a:spcPts val="0"/>
        </a:spcBef>
        <a:spcAft>
          <a:spcPts val="600"/>
        </a:spcAft>
        <a:buFontTx/>
        <a:buNone/>
        <a:defRPr sz="2000" kern="1200">
          <a:solidFill>
            <a:schemeClr val="tx1">
              <a:lumMod val="65000"/>
              <a:lumOff val="35000"/>
            </a:schemeClr>
          </a:solidFill>
          <a:latin typeface="Franklin Gothic Demi" panose="020B0703020102020204" pitchFamily="34" charset="0"/>
          <a:ea typeface="+mn-ea"/>
          <a:cs typeface="+mn-cs"/>
        </a:defRPr>
      </a:lvl1pPr>
      <a:lvl2pPr marL="169863" indent="-169863" algn="l" defTabSz="914400" rtl="0" eaLnBrk="1" latinLnBrk="0" hangingPunct="1">
        <a:lnSpc>
          <a:spcPct val="110000"/>
        </a:lnSpc>
        <a:spcBef>
          <a:spcPts val="600"/>
        </a:spcBef>
        <a:spcAft>
          <a:spcPts val="300"/>
        </a:spcAft>
        <a:buFont typeface="Wingdings" panose="05000000000000000000" pitchFamily="2" charset="2"/>
        <a:buChar char="§"/>
        <a:defRPr sz="1600" kern="1200">
          <a:solidFill>
            <a:schemeClr val="tx1">
              <a:lumMod val="65000"/>
              <a:lumOff val="35000"/>
            </a:schemeClr>
          </a:solidFill>
          <a:latin typeface="+mn-lt"/>
          <a:ea typeface="+mn-ea"/>
          <a:cs typeface="+mn-cs"/>
        </a:defRPr>
      </a:lvl2pPr>
      <a:lvl3pPr marL="398463" indent="-169863" algn="l" defTabSz="914400" rtl="0" eaLnBrk="1" latinLnBrk="0" hangingPunct="1">
        <a:lnSpc>
          <a:spcPct val="110000"/>
        </a:lnSpc>
        <a:spcBef>
          <a:spcPts val="300"/>
        </a:spcBef>
        <a:spcAft>
          <a:spcPts val="300"/>
        </a:spcAft>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7.sv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5FF2E-20F9-4458-9765-87DBCDDF7F5A}"/>
              </a:ext>
            </a:extLst>
          </p:cNvPr>
          <p:cNvSpPr>
            <a:spLocks noGrp="1"/>
          </p:cNvSpPr>
          <p:nvPr>
            <p:ph type="ctrTitle"/>
          </p:nvPr>
        </p:nvSpPr>
        <p:spPr/>
        <p:txBody>
          <a:bodyPr/>
          <a:lstStyle/>
          <a:p>
            <a:r>
              <a:rPr lang="en-US" dirty="0"/>
              <a:t>Promoting Affordability</a:t>
            </a:r>
          </a:p>
        </p:txBody>
      </p:sp>
      <p:sp>
        <p:nvSpPr>
          <p:cNvPr id="3" name="Subtitle 2">
            <a:extLst>
              <a:ext uri="{FF2B5EF4-FFF2-40B4-BE49-F238E27FC236}">
                <a16:creationId xmlns:a16="http://schemas.microsoft.com/office/drawing/2014/main" id="{BB2B56D9-0432-429F-8A7C-00846C94C9FB}"/>
              </a:ext>
            </a:extLst>
          </p:cNvPr>
          <p:cNvSpPr>
            <a:spLocks noGrp="1"/>
          </p:cNvSpPr>
          <p:nvPr>
            <p:ph type="subTitle" idx="1"/>
          </p:nvPr>
        </p:nvSpPr>
        <p:spPr/>
        <p:txBody>
          <a:bodyPr/>
          <a:lstStyle/>
          <a:p>
            <a:r>
              <a:rPr lang="en-US" dirty="0"/>
              <a:t>Perspectives from Massachusetts</a:t>
            </a:r>
          </a:p>
        </p:txBody>
      </p:sp>
      <p:sp>
        <p:nvSpPr>
          <p:cNvPr id="4" name="Text Placeholder 3">
            <a:extLst>
              <a:ext uri="{FF2B5EF4-FFF2-40B4-BE49-F238E27FC236}">
                <a16:creationId xmlns:a16="http://schemas.microsoft.com/office/drawing/2014/main" id="{14F4531E-0750-45D3-962F-A9E1199720B2}"/>
              </a:ext>
            </a:extLst>
          </p:cNvPr>
          <p:cNvSpPr>
            <a:spLocks noGrp="1"/>
          </p:cNvSpPr>
          <p:nvPr>
            <p:ph type="body" sz="quarter" idx="10"/>
          </p:nvPr>
        </p:nvSpPr>
        <p:spPr/>
        <p:txBody>
          <a:bodyPr/>
          <a:lstStyle/>
          <a:p>
            <a:r>
              <a:rPr lang="en-US" b="0" dirty="0">
                <a:solidFill>
                  <a:schemeClr val="accent1"/>
                </a:solidFill>
                <a:latin typeface="Franklin Gothic Book" panose="020B0503020102020204" pitchFamily="34" charset="0"/>
              </a:rPr>
              <a:t>AUDREY MORSE GASTEIER</a:t>
            </a:r>
            <a:br>
              <a:rPr lang="en-US" b="0" dirty="0">
                <a:solidFill>
                  <a:schemeClr val="accent1"/>
                </a:solidFill>
                <a:latin typeface="Franklin Gothic Book" panose="020B0503020102020204" pitchFamily="34" charset="0"/>
              </a:rPr>
            </a:br>
            <a:r>
              <a:rPr lang="en-US" b="0" dirty="0">
                <a:solidFill>
                  <a:schemeClr val="accent1"/>
                </a:solidFill>
                <a:latin typeface="Franklin Gothic Book" panose="020B0503020102020204" pitchFamily="34" charset="0"/>
              </a:rPr>
              <a:t>Chief of Policy and Strategy</a:t>
            </a:r>
            <a:br>
              <a:rPr lang="en-US" b="0" dirty="0">
                <a:solidFill>
                  <a:schemeClr val="accent1"/>
                </a:solidFill>
                <a:latin typeface="Franklin Gothic Book" panose="020B0503020102020204" pitchFamily="34" charset="0"/>
              </a:rPr>
            </a:br>
            <a:r>
              <a:rPr lang="en-US" b="0" dirty="0">
                <a:solidFill>
                  <a:schemeClr val="accent1"/>
                </a:solidFill>
                <a:latin typeface="Franklin Gothic Book" panose="020B0503020102020204" pitchFamily="34" charset="0"/>
              </a:rPr>
              <a:t>Massachusetts Health Connector</a:t>
            </a:r>
          </a:p>
          <a:p>
            <a:r>
              <a:rPr lang="en-US" b="0" dirty="0">
                <a:solidFill>
                  <a:schemeClr val="accent1"/>
                </a:solidFill>
                <a:latin typeface="Franklin Gothic Book" panose="020B0503020102020204" pitchFamily="34" charset="0"/>
              </a:rPr>
              <a:t>Families USA, Health Action 2019 | January 25, 2019</a:t>
            </a:r>
          </a:p>
          <a:p>
            <a:endParaRPr lang="en-US" b="0" dirty="0">
              <a:solidFill>
                <a:schemeClr val="accent1"/>
              </a:solidFill>
              <a:latin typeface="Franklin Gothic Book" panose="020B0503020102020204" pitchFamily="34" charset="0"/>
            </a:endParaRPr>
          </a:p>
          <a:p>
            <a:endParaRPr lang="en-US" b="0" dirty="0">
              <a:solidFill>
                <a:schemeClr val="accent1"/>
              </a:solidFill>
              <a:latin typeface="Franklin Gothic Book" panose="020B0503020102020204" pitchFamily="34" charset="0"/>
            </a:endParaRPr>
          </a:p>
        </p:txBody>
      </p:sp>
    </p:spTree>
    <p:extLst>
      <p:ext uri="{BB962C8B-B14F-4D97-AF65-F5344CB8AC3E}">
        <p14:creationId xmlns:p14="http://schemas.microsoft.com/office/powerpoint/2010/main" val="75349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7D6C6B2D-9EFD-4A52-8FFC-3709FE6619BF}"/>
              </a:ext>
            </a:extLst>
          </p:cNvPr>
          <p:cNvSpPr>
            <a:spLocks noGrp="1"/>
          </p:cNvSpPr>
          <p:nvPr>
            <p:ph type="title"/>
          </p:nvPr>
        </p:nvSpPr>
        <p:spPr/>
        <p:txBody>
          <a:bodyPr/>
          <a:lstStyle/>
          <a:p>
            <a:r>
              <a:rPr lang="en-US" dirty="0"/>
              <a:t>Individual Mandate &amp; Cost Sharing</a:t>
            </a:r>
          </a:p>
        </p:txBody>
      </p:sp>
      <p:sp>
        <p:nvSpPr>
          <p:cNvPr id="20" name="Content Placeholder 19">
            <a:extLst>
              <a:ext uri="{FF2B5EF4-FFF2-40B4-BE49-F238E27FC236}">
                <a16:creationId xmlns:a16="http://schemas.microsoft.com/office/drawing/2014/main" id="{1C008693-BF7A-4525-BF09-A38EE081C020}"/>
              </a:ext>
            </a:extLst>
          </p:cNvPr>
          <p:cNvSpPr>
            <a:spLocks noGrp="1"/>
          </p:cNvSpPr>
          <p:nvPr>
            <p:ph idx="1"/>
          </p:nvPr>
        </p:nvSpPr>
        <p:spPr>
          <a:xfrm>
            <a:off x="685800" y="1371600"/>
            <a:ext cx="6805246" cy="4351338"/>
          </a:xfrm>
        </p:spPr>
        <p:txBody>
          <a:bodyPr>
            <a:normAutofit lnSpcReduction="10000"/>
          </a:bodyPr>
          <a:lstStyle/>
          <a:p>
            <a:r>
              <a:rPr lang="en-US" sz="1800" dirty="0"/>
              <a:t>Minimum Creditable Coverage (MCC) allows the state to encourage an upper-bound on cost sharing for individuals complying with the state’s mandate.</a:t>
            </a:r>
          </a:p>
          <a:p>
            <a:pPr lvl="1"/>
            <a:r>
              <a:rPr lang="en-US" sz="1400" dirty="0"/>
              <a:t>In addition to requiring that MCC meets key benefits requirements (e.g., hospitalization, Rx, maternity care, etc.), coverage must also meet cost sharing requirements</a:t>
            </a:r>
          </a:p>
          <a:p>
            <a:pPr lvl="1"/>
            <a:r>
              <a:rPr lang="en-US" sz="1400" dirty="0"/>
              <a:t>MCC regulations prohibit annual benefit limits on core services and set out parameters for out of pocket spending</a:t>
            </a:r>
          </a:p>
          <a:p>
            <a:pPr lvl="1"/>
            <a:r>
              <a:rPr lang="en-US" sz="1400" dirty="0"/>
              <a:t>Compliant plans must cap deductibles at $2,000 for individual coverage and $4,000 for family coverage, with separate prescription drug deductibles capped at $250 for individual coverage and $500 for family coverage</a:t>
            </a:r>
          </a:p>
          <a:p>
            <a:pPr lvl="1"/>
            <a:r>
              <a:rPr lang="en-US" sz="1400" dirty="0"/>
              <a:t>The maximum out of pocket amount for a compliant plan may not exceed the maximum defined by the U.S. Department of Health and Human Services each year. (In 2019, this is $7,900 for an individual, and $15,800 for a family.)</a:t>
            </a:r>
          </a:p>
          <a:p>
            <a:pPr lvl="1"/>
            <a:r>
              <a:rPr lang="en-US" sz="1400" dirty="0"/>
              <a:t>These requirements effectively encourage our market (across market segments, payers, coverage types, etc.) to offer coverage with relatively modest cost sharing parameters</a:t>
            </a:r>
          </a:p>
          <a:p>
            <a:endParaRPr lang="en-US" dirty="0"/>
          </a:p>
        </p:txBody>
      </p:sp>
      <p:sp>
        <p:nvSpPr>
          <p:cNvPr id="5" name="Slide Number Placeholder 4">
            <a:extLst>
              <a:ext uri="{FF2B5EF4-FFF2-40B4-BE49-F238E27FC236}">
                <a16:creationId xmlns:a16="http://schemas.microsoft.com/office/drawing/2014/main" id="{C335D4DC-C3E8-45FC-B352-DFEDF8CF816C}"/>
              </a:ext>
            </a:extLst>
          </p:cNvPr>
          <p:cNvSpPr>
            <a:spLocks noGrp="1"/>
          </p:cNvSpPr>
          <p:nvPr>
            <p:ph type="sldNum" sz="quarter" idx="4"/>
          </p:nvPr>
        </p:nvSpPr>
        <p:spPr/>
        <p:txBody>
          <a:bodyPr/>
          <a:lstStyle/>
          <a:p>
            <a:fld id="{627CA14E-5EDD-4C5C-B4B2-BE16B502D62B}" type="slidenum">
              <a:rPr lang="en-US" smtClean="0"/>
              <a:pPr/>
              <a:t>10</a:t>
            </a:fld>
            <a:endParaRPr lang="en-US" dirty="0"/>
          </a:p>
        </p:txBody>
      </p:sp>
    </p:spTree>
    <p:extLst>
      <p:ext uri="{BB962C8B-B14F-4D97-AF65-F5344CB8AC3E}">
        <p14:creationId xmlns:p14="http://schemas.microsoft.com/office/powerpoint/2010/main" val="1014833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7D6C6B2D-9EFD-4A52-8FFC-3709FE6619BF}"/>
              </a:ext>
            </a:extLst>
          </p:cNvPr>
          <p:cNvSpPr>
            <a:spLocks noGrp="1"/>
          </p:cNvSpPr>
          <p:nvPr>
            <p:ph type="title"/>
          </p:nvPr>
        </p:nvSpPr>
        <p:spPr/>
        <p:txBody>
          <a:bodyPr/>
          <a:lstStyle/>
          <a:p>
            <a:r>
              <a:rPr lang="en-US" dirty="0"/>
              <a:t>Individual Mandate &amp; Cost Sharing</a:t>
            </a:r>
          </a:p>
        </p:txBody>
      </p:sp>
      <p:sp>
        <p:nvSpPr>
          <p:cNvPr id="20" name="Content Placeholder 19">
            <a:extLst>
              <a:ext uri="{FF2B5EF4-FFF2-40B4-BE49-F238E27FC236}">
                <a16:creationId xmlns:a16="http://schemas.microsoft.com/office/drawing/2014/main" id="{1C008693-BF7A-4525-BF09-A38EE081C020}"/>
              </a:ext>
            </a:extLst>
          </p:cNvPr>
          <p:cNvSpPr>
            <a:spLocks noGrp="1"/>
          </p:cNvSpPr>
          <p:nvPr>
            <p:ph idx="1"/>
          </p:nvPr>
        </p:nvSpPr>
        <p:spPr>
          <a:xfrm>
            <a:off x="685799" y="1371600"/>
            <a:ext cx="7629525" cy="4351338"/>
          </a:xfrm>
        </p:spPr>
        <p:txBody>
          <a:bodyPr>
            <a:normAutofit/>
          </a:bodyPr>
          <a:lstStyle/>
          <a:p>
            <a:r>
              <a:rPr lang="en-US" sz="1800" dirty="0"/>
              <a:t>As states contemplate similar measures that protect against excessive out of pocket spending, they may consider that MCC standards can:</a:t>
            </a:r>
          </a:p>
          <a:p>
            <a:pPr lvl="1"/>
            <a:r>
              <a:rPr lang="en-US" sz="1400" dirty="0"/>
              <a:t>Help protect against medical debt and forgone care</a:t>
            </a:r>
          </a:p>
          <a:p>
            <a:pPr lvl="1"/>
            <a:r>
              <a:rPr lang="en-US" sz="1400" dirty="0"/>
              <a:t>Can have premium impacts</a:t>
            </a:r>
          </a:p>
          <a:p>
            <a:pPr lvl="1"/>
            <a:r>
              <a:rPr lang="en-US" sz="1400" dirty="0"/>
              <a:t>Make it difficult to design low AV/bronze plans </a:t>
            </a:r>
          </a:p>
          <a:p>
            <a:pPr lvl="1"/>
            <a:endParaRPr lang="en-US" sz="1400" dirty="0"/>
          </a:p>
          <a:p>
            <a:endParaRPr lang="en-US" dirty="0"/>
          </a:p>
        </p:txBody>
      </p:sp>
      <p:sp>
        <p:nvSpPr>
          <p:cNvPr id="5" name="Slide Number Placeholder 4">
            <a:extLst>
              <a:ext uri="{FF2B5EF4-FFF2-40B4-BE49-F238E27FC236}">
                <a16:creationId xmlns:a16="http://schemas.microsoft.com/office/drawing/2014/main" id="{C335D4DC-C3E8-45FC-B352-DFEDF8CF816C}"/>
              </a:ext>
            </a:extLst>
          </p:cNvPr>
          <p:cNvSpPr>
            <a:spLocks noGrp="1"/>
          </p:cNvSpPr>
          <p:nvPr>
            <p:ph type="sldNum" sz="quarter" idx="4"/>
          </p:nvPr>
        </p:nvSpPr>
        <p:spPr/>
        <p:txBody>
          <a:bodyPr/>
          <a:lstStyle/>
          <a:p>
            <a:fld id="{627CA14E-5EDD-4C5C-B4B2-BE16B502D62B}" type="slidenum">
              <a:rPr lang="en-US" smtClean="0"/>
              <a:pPr/>
              <a:t>11</a:t>
            </a:fld>
            <a:endParaRPr lang="en-US" dirty="0"/>
          </a:p>
        </p:txBody>
      </p:sp>
    </p:spTree>
    <p:extLst>
      <p:ext uri="{BB962C8B-B14F-4D97-AF65-F5344CB8AC3E}">
        <p14:creationId xmlns:p14="http://schemas.microsoft.com/office/powerpoint/2010/main" val="1239265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7D6C6B2D-9EFD-4A52-8FFC-3709FE6619BF}"/>
              </a:ext>
            </a:extLst>
          </p:cNvPr>
          <p:cNvSpPr>
            <a:spLocks noGrp="1"/>
          </p:cNvSpPr>
          <p:nvPr>
            <p:ph type="title"/>
          </p:nvPr>
        </p:nvSpPr>
        <p:spPr/>
        <p:txBody>
          <a:bodyPr/>
          <a:lstStyle/>
          <a:p>
            <a:r>
              <a:rPr lang="en-US" dirty="0"/>
              <a:t>Looking Ahead in Massachusetts </a:t>
            </a:r>
          </a:p>
        </p:txBody>
      </p:sp>
      <p:sp>
        <p:nvSpPr>
          <p:cNvPr id="20" name="Content Placeholder 19">
            <a:extLst>
              <a:ext uri="{FF2B5EF4-FFF2-40B4-BE49-F238E27FC236}">
                <a16:creationId xmlns:a16="http://schemas.microsoft.com/office/drawing/2014/main" id="{1C008693-BF7A-4525-BF09-A38EE081C020}"/>
              </a:ext>
            </a:extLst>
          </p:cNvPr>
          <p:cNvSpPr>
            <a:spLocks noGrp="1"/>
          </p:cNvSpPr>
          <p:nvPr>
            <p:ph idx="1"/>
          </p:nvPr>
        </p:nvSpPr>
        <p:spPr>
          <a:xfrm>
            <a:off x="685799" y="1371600"/>
            <a:ext cx="7629525" cy="4351338"/>
          </a:xfrm>
        </p:spPr>
        <p:txBody>
          <a:bodyPr>
            <a:normAutofit/>
          </a:bodyPr>
          <a:lstStyle/>
          <a:p>
            <a:r>
              <a:rPr lang="en-US" sz="1800" dirty="0"/>
              <a:t>Massachusetts’s goals in the coming years as it relates to affordability…</a:t>
            </a:r>
            <a:br>
              <a:rPr lang="en-US" sz="1800" dirty="0"/>
            </a:br>
            <a:endParaRPr lang="en-US" sz="1800" dirty="0"/>
          </a:p>
          <a:p>
            <a:pPr lvl="1"/>
            <a:r>
              <a:rPr lang="en-US" sz="1400" dirty="0"/>
              <a:t>Preserving and strengthening our state wrap program </a:t>
            </a:r>
          </a:p>
          <a:p>
            <a:pPr lvl="1"/>
            <a:r>
              <a:rPr lang="en-US" sz="1400" dirty="0"/>
              <a:t>Rebolstering awareness of our state-level individual mandate through our #</a:t>
            </a:r>
            <a:r>
              <a:rPr lang="en-US" sz="1400" dirty="0" err="1"/>
              <a:t>staycovered</a:t>
            </a:r>
            <a:r>
              <a:rPr lang="en-US" sz="1400" dirty="0"/>
              <a:t> campaign</a:t>
            </a:r>
          </a:p>
          <a:p>
            <a:pPr lvl="1"/>
            <a:r>
              <a:rPr lang="en-US" sz="1400" dirty="0"/>
              <a:t>Intensifying efforts and focus on small business affordability </a:t>
            </a:r>
          </a:p>
          <a:p>
            <a:pPr lvl="1"/>
            <a:r>
              <a:rPr lang="en-US" sz="1400" dirty="0"/>
              <a:t>Creative thinking for unsubsidized population exposed to full premiums</a:t>
            </a:r>
          </a:p>
          <a:p>
            <a:pPr lvl="1"/>
            <a:r>
              <a:rPr lang="en-US" sz="1400" dirty="0"/>
              <a:t>Learning from other states and thought leaders around the nation </a:t>
            </a:r>
          </a:p>
          <a:p>
            <a:pPr lvl="1"/>
            <a:endParaRPr lang="en-US" sz="1400" dirty="0"/>
          </a:p>
          <a:p>
            <a:endParaRPr lang="en-US" dirty="0"/>
          </a:p>
        </p:txBody>
      </p:sp>
      <p:sp>
        <p:nvSpPr>
          <p:cNvPr id="5" name="Slide Number Placeholder 4">
            <a:extLst>
              <a:ext uri="{FF2B5EF4-FFF2-40B4-BE49-F238E27FC236}">
                <a16:creationId xmlns:a16="http://schemas.microsoft.com/office/drawing/2014/main" id="{C335D4DC-C3E8-45FC-B352-DFEDF8CF816C}"/>
              </a:ext>
            </a:extLst>
          </p:cNvPr>
          <p:cNvSpPr>
            <a:spLocks noGrp="1"/>
          </p:cNvSpPr>
          <p:nvPr>
            <p:ph type="sldNum" sz="quarter" idx="4"/>
          </p:nvPr>
        </p:nvSpPr>
        <p:spPr/>
        <p:txBody>
          <a:bodyPr/>
          <a:lstStyle/>
          <a:p>
            <a:fld id="{627CA14E-5EDD-4C5C-B4B2-BE16B502D62B}" type="slidenum">
              <a:rPr lang="en-US" smtClean="0"/>
              <a:pPr/>
              <a:t>12</a:t>
            </a:fld>
            <a:endParaRPr lang="en-US" dirty="0"/>
          </a:p>
        </p:txBody>
      </p:sp>
    </p:spTree>
    <p:extLst>
      <p:ext uri="{BB962C8B-B14F-4D97-AF65-F5344CB8AC3E}">
        <p14:creationId xmlns:p14="http://schemas.microsoft.com/office/powerpoint/2010/main" val="1455289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1C9EAD9-026C-418E-825C-E9DB67C4712A}"/>
              </a:ext>
            </a:extLst>
          </p:cNvPr>
          <p:cNvSpPr>
            <a:spLocks noGrp="1"/>
          </p:cNvSpPr>
          <p:nvPr>
            <p:ph type="ctrTitle"/>
          </p:nvPr>
        </p:nvSpPr>
        <p:spPr/>
        <p:txBody>
          <a:bodyPr/>
          <a:lstStyle/>
          <a:p>
            <a:r>
              <a:rPr lang="en-US" dirty="0"/>
              <a:t>Appendix</a:t>
            </a:r>
          </a:p>
        </p:txBody>
      </p:sp>
    </p:spTree>
    <p:extLst>
      <p:ext uri="{BB962C8B-B14F-4D97-AF65-F5344CB8AC3E}">
        <p14:creationId xmlns:p14="http://schemas.microsoft.com/office/powerpoint/2010/main" val="412224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318" y="214478"/>
            <a:ext cx="7848600" cy="1014412"/>
          </a:xfrm>
        </p:spPr>
        <p:txBody>
          <a:bodyPr/>
          <a:lstStyle/>
          <a:p>
            <a:r>
              <a:rPr lang="en-US" dirty="0"/>
              <a:t>ConnectorCare Plan Availability</a:t>
            </a:r>
          </a:p>
        </p:txBody>
      </p:sp>
      <p:sp>
        <p:nvSpPr>
          <p:cNvPr id="15" name="Slide Number Placeholder 3"/>
          <p:cNvSpPr txBox="1">
            <a:spLocks/>
          </p:cNvSpPr>
          <p:nvPr/>
        </p:nvSpPr>
        <p:spPr>
          <a:xfrm>
            <a:off x="8686800" y="6480175"/>
            <a:ext cx="255588" cy="254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vert="horz" wrap="none" lIns="91440" tIns="45720" rIns="91440" bIns="45720" numCol="1" anchor="ctr" anchorCtr="0" compatLnSpc="1">
            <a:prstTxWarp prst="textNoShape">
              <a:avLst/>
            </a:prstTxWarp>
          </a:bodyPr>
          <a:lstStyle>
            <a:defPPr>
              <a:defRPr lang="en-US"/>
            </a:defPPr>
            <a:lvl1pPr algn="r" eaLnBrk="1" hangingPunct="1">
              <a:defRPr sz="1100">
                <a:solidFill>
                  <a:srgbClr val="B2B1B1"/>
                </a:solidFill>
                <a:latin typeface="+mn-lt"/>
                <a:ea typeface="MS PGothic" pitchFamily="34" charset="-128"/>
                <a:cs typeface="Rockwell" pitchFamily="18" charset="0"/>
                <a:sym typeface="Rockwell" pitchFamily="18"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fld id="{7C53E91E-11BD-4B37-9B01-A315A1E30CC9}" type="slidenum">
              <a:rPr lang="en-US"/>
              <a:pPr/>
              <a:t>14</a:t>
            </a:fld>
            <a:endParaRPr lang="en-US" dirty="0"/>
          </a:p>
        </p:txBody>
      </p:sp>
      <p:sp>
        <p:nvSpPr>
          <p:cNvPr id="22" name="Content Placeholder 2"/>
          <p:cNvSpPr txBox="1">
            <a:spLocks/>
          </p:cNvSpPr>
          <p:nvPr/>
        </p:nvSpPr>
        <p:spPr>
          <a:xfrm>
            <a:off x="155864" y="1337830"/>
            <a:ext cx="8534400" cy="5410200"/>
          </a:xfrm>
          <a:prstGeom prst="rect">
            <a:avLst/>
          </a:prstGeom>
        </p:spPr>
        <p:txBody>
          <a:bodyPr/>
          <a:lstStyle>
            <a:lvl1pPr marL="342900" indent="-342900" algn="l" rtl="0" eaLnBrk="1" fontAlgn="base" hangingPunct="1">
              <a:spcBef>
                <a:spcPts val="1200"/>
              </a:spcBef>
              <a:spcAft>
                <a:spcPts val="600"/>
              </a:spcAft>
              <a:buClr>
                <a:srgbClr val="5C5A5A"/>
              </a:buClr>
              <a:buSzPct val="100000"/>
              <a:defRPr sz="2400" b="0">
                <a:solidFill>
                  <a:schemeClr val="tx1"/>
                </a:solidFill>
                <a:latin typeface="+mn-lt"/>
                <a:ea typeface="+mn-ea"/>
                <a:cs typeface="+mn-cs"/>
                <a:sym typeface="Rockwell" pitchFamily="18" charset="0"/>
              </a:defRPr>
            </a:lvl1pPr>
            <a:lvl2pPr marL="227013" indent="-219075" algn="l" rtl="0" eaLnBrk="1" fontAlgn="base" hangingPunct="1">
              <a:spcBef>
                <a:spcPts val="600"/>
              </a:spcBef>
              <a:spcAft>
                <a:spcPct val="0"/>
              </a:spcAft>
              <a:buClr>
                <a:srgbClr val="5C5A5A"/>
              </a:buClr>
              <a:buSzPct val="100000"/>
              <a:buFont typeface="Symbol" pitchFamily="18" charset="2"/>
              <a:buChar char=""/>
              <a:tabLst/>
              <a:defRPr sz="1800">
                <a:solidFill>
                  <a:schemeClr val="tx1"/>
                </a:solidFill>
                <a:latin typeface="+mn-lt"/>
                <a:ea typeface="+mn-ea"/>
                <a:cs typeface="+mn-cs"/>
                <a:sym typeface="Rockwell" pitchFamily="18" charset="0"/>
              </a:defRPr>
            </a:lvl2pPr>
            <a:lvl3pPr marL="593725" indent="-228600" algn="l" rtl="0" eaLnBrk="1" fontAlgn="base" hangingPunct="1">
              <a:spcBef>
                <a:spcPts val="600"/>
              </a:spcBef>
              <a:spcAft>
                <a:spcPct val="0"/>
              </a:spcAft>
              <a:buClr>
                <a:srgbClr val="5C5A5A"/>
              </a:buClr>
              <a:buSzPct val="100000"/>
              <a:buFont typeface="Arial" pitchFamily="34" charset="0"/>
              <a:buChar char="−"/>
              <a:defRPr sz="1600">
                <a:solidFill>
                  <a:schemeClr val="tx1"/>
                </a:solidFill>
                <a:latin typeface="+mn-lt"/>
                <a:ea typeface="+mn-ea"/>
                <a:cs typeface="+mn-cs"/>
                <a:sym typeface="Rockwell" pitchFamily="18" charset="0"/>
              </a:defRPr>
            </a:lvl3pPr>
            <a:lvl4pPr marL="958850" indent="-228600" algn="l" rtl="0" eaLnBrk="1" fontAlgn="base" hangingPunct="1">
              <a:spcBef>
                <a:spcPts val="600"/>
              </a:spcBef>
              <a:spcAft>
                <a:spcPct val="0"/>
              </a:spcAft>
              <a:buClr>
                <a:srgbClr val="5C5A5A"/>
              </a:buClr>
              <a:buSzPct val="80000"/>
              <a:buFont typeface="Wingdings" pitchFamily="2" charset="2"/>
              <a:buChar char="§"/>
              <a:defRPr sz="1400">
                <a:solidFill>
                  <a:schemeClr val="tx1"/>
                </a:solidFill>
                <a:latin typeface="+mn-lt"/>
                <a:ea typeface="+mn-ea"/>
                <a:cs typeface="+mn-cs"/>
                <a:sym typeface="Rockwell" pitchFamily="18" charset="0"/>
              </a:defRPr>
            </a:lvl4pPr>
            <a:lvl5pPr marL="1325563" indent="-228600" algn="l" rtl="0" eaLnBrk="1" fontAlgn="base" hangingPunct="1">
              <a:spcBef>
                <a:spcPts val="600"/>
              </a:spcBef>
              <a:spcAft>
                <a:spcPct val="0"/>
              </a:spcAft>
              <a:buClr>
                <a:srgbClr val="5C5A5A"/>
              </a:buClr>
              <a:buSzPct val="85000"/>
              <a:buBlip>
                <a:blip r:embed="rId3"/>
              </a:buBlip>
              <a:defRPr sz="1200">
                <a:solidFill>
                  <a:schemeClr val="tx1"/>
                </a:solidFill>
                <a:latin typeface="+mn-lt"/>
                <a:ea typeface="+mn-ea"/>
                <a:cs typeface="+mn-cs"/>
                <a:sym typeface="Rockwell" pitchFamily="18" charset="0"/>
              </a:defRPr>
            </a:lvl5pPr>
            <a:lvl6pPr marL="2476500" indent="-228600" algn="l" rtl="0" eaLnBrk="1" fontAlgn="base" hangingPunct="1">
              <a:spcBef>
                <a:spcPts val="500"/>
              </a:spcBef>
              <a:spcAft>
                <a:spcPct val="0"/>
              </a:spcAft>
              <a:buClr>
                <a:srgbClr val="5C5A5A"/>
              </a:buClr>
              <a:buSzPct val="100000"/>
              <a:buFont typeface="Arial" charset="0"/>
              <a:buChar char="»"/>
              <a:defRPr sz="2000">
                <a:solidFill>
                  <a:schemeClr val="tx1"/>
                </a:solidFill>
                <a:latin typeface="+mn-lt"/>
                <a:ea typeface="+mn-ea"/>
                <a:cs typeface="+mn-cs"/>
                <a:sym typeface="Rockwell" charset="0"/>
              </a:defRPr>
            </a:lvl6pPr>
            <a:lvl7pPr marL="2933700" indent="-228600" algn="l" rtl="0" eaLnBrk="1" fontAlgn="base" hangingPunct="1">
              <a:spcBef>
                <a:spcPts val="500"/>
              </a:spcBef>
              <a:spcAft>
                <a:spcPct val="0"/>
              </a:spcAft>
              <a:buClr>
                <a:srgbClr val="5C5A5A"/>
              </a:buClr>
              <a:buSzPct val="100000"/>
              <a:buFont typeface="Arial" charset="0"/>
              <a:buChar char="»"/>
              <a:defRPr sz="2000">
                <a:solidFill>
                  <a:schemeClr val="tx1"/>
                </a:solidFill>
                <a:latin typeface="+mn-lt"/>
                <a:ea typeface="+mn-ea"/>
                <a:cs typeface="+mn-cs"/>
                <a:sym typeface="Rockwell" charset="0"/>
              </a:defRPr>
            </a:lvl7pPr>
            <a:lvl8pPr marL="3390900" indent="-228600" algn="l" rtl="0" eaLnBrk="1" fontAlgn="base" hangingPunct="1">
              <a:spcBef>
                <a:spcPts val="500"/>
              </a:spcBef>
              <a:spcAft>
                <a:spcPct val="0"/>
              </a:spcAft>
              <a:buClr>
                <a:srgbClr val="5C5A5A"/>
              </a:buClr>
              <a:buSzPct val="100000"/>
              <a:buFont typeface="Arial" charset="0"/>
              <a:buChar char="»"/>
              <a:defRPr sz="2000">
                <a:solidFill>
                  <a:schemeClr val="tx1"/>
                </a:solidFill>
                <a:latin typeface="+mn-lt"/>
                <a:ea typeface="+mn-ea"/>
                <a:cs typeface="+mn-cs"/>
                <a:sym typeface="Rockwell" charset="0"/>
              </a:defRPr>
            </a:lvl8pPr>
            <a:lvl9pPr marL="3848100" indent="-228600" algn="l" rtl="0" eaLnBrk="1" fontAlgn="base" hangingPunct="1">
              <a:spcBef>
                <a:spcPts val="500"/>
              </a:spcBef>
              <a:spcAft>
                <a:spcPct val="0"/>
              </a:spcAft>
              <a:buClr>
                <a:srgbClr val="5C5A5A"/>
              </a:buClr>
              <a:buSzPct val="100000"/>
              <a:buFont typeface="Arial" charset="0"/>
              <a:buChar char="»"/>
              <a:defRPr sz="2000">
                <a:solidFill>
                  <a:schemeClr val="tx1"/>
                </a:solidFill>
                <a:latin typeface="+mn-lt"/>
                <a:ea typeface="+mn-ea"/>
                <a:cs typeface="+mn-cs"/>
                <a:sym typeface="Rockwell" charset="0"/>
              </a:defRPr>
            </a:lvl9pPr>
          </a:lstStyle>
          <a:p>
            <a:pPr marL="0" lvl="1" indent="0" eaLnBrk="0" hangingPunct="0">
              <a:lnSpc>
                <a:spcPct val="114000"/>
              </a:lnSpc>
              <a:spcBef>
                <a:spcPts val="400"/>
              </a:spcBef>
              <a:spcAft>
                <a:spcPts val="400"/>
              </a:spcAft>
              <a:buNone/>
              <a:defRPr/>
            </a:pPr>
            <a:endParaRPr lang="en-US" sz="1600" b="1" i="1" dirty="0">
              <a:solidFill>
                <a:srgbClr val="DC8E28"/>
              </a:solidFill>
              <a:latin typeface="Rockwell" pitchFamily="18" charset="0"/>
              <a:ea typeface="MS PGothic" pitchFamily="34" charset="-128"/>
              <a:cs typeface="Rockwell" pitchFamily="18" charset="0"/>
            </a:endParaRPr>
          </a:p>
        </p:txBody>
      </p:sp>
      <p:pic>
        <p:nvPicPr>
          <p:cNvPr id="21" name="Picture 20"/>
          <p:cNvPicPr>
            <a:picLocks noChangeAspect="1"/>
          </p:cNvPicPr>
          <p:nvPr/>
        </p:nvPicPr>
        <p:blipFill rotWithShape="1">
          <a:blip r:embed="rId4" cstate="print">
            <a:extLst>
              <a:ext uri="{28A0092B-C50C-407E-A947-70E740481C1C}">
                <a14:useLocalDpi xmlns:a14="http://schemas.microsoft.com/office/drawing/2010/main" val="0"/>
              </a:ext>
            </a:extLst>
          </a:blip>
          <a:srcRect l="2678" t="7970" r="1872" b="7803"/>
          <a:stretch/>
        </p:blipFill>
        <p:spPr>
          <a:xfrm>
            <a:off x="2617175" y="2091351"/>
            <a:ext cx="4572000" cy="2852616"/>
          </a:xfrm>
          <a:prstGeom prst="rect">
            <a:avLst/>
          </a:prstGeom>
        </p:spPr>
      </p:pic>
      <p:graphicFrame>
        <p:nvGraphicFramePr>
          <p:cNvPr id="23" name="Table 22"/>
          <p:cNvGraphicFramePr>
            <a:graphicFrameLocks noGrp="1"/>
          </p:cNvGraphicFramePr>
          <p:nvPr>
            <p:extLst>
              <p:ext uri="{D42A27DB-BD31-4B8C-83A1-F6EECF244321}">
                <p14:modId xmlns:p14="http://schemas.microsoft.com/office/powerpoint/2010/main" val="3263006904"/>
              </p:ext>
            </p:extLst>
          </p:nvPr>
        </p:nvGraphicFramePr>
        <p:xfrm>
          <a:off x="178633" y="1292627"/>
          <a:ext cx="2428873" cy="948235"/>
        </p:xfrm>
        <a:graphic>
          <a:graphicData uri="http://schemas.openxmlformats.org/drawingml/2006/table">
            <a:tbl>
              <a:tblPr firstRow="1" bandRow="1"/>
              <a:tblGrid>
                <a:gridCol w="131559">
                  <a:extLst>
                    <a:ext uri="{9D8B030D-6E8A-4147-A177-3AD203B41FA5}">
                      <a16:colId xmlns:a16="http://schemas.microsoft.com/office/drawing/2014/main" val="20000"/>
                    </a:ext>
                  </a:extLst>
                </a:gridCol>
                <a:gridCol w="680219">
                  <a:extLst>
                    <a:ext uri="{9D8B030D-6E8A-4147-A177-3AD203B41FA5}">
                      <a16:colId xmlns:a16="http://schemas.microsoft.com/office/drawing/2014/main" val="20001"/>
                    </a:ext>
                  </a:extLst>
                </a:gridCol>
                <a:gridCol w="323419">
                  <a:extLst>
                    <a:ext uri="{9D8B030D-6E8A-4147-A177-3AD203B41FA5}">
                      <a16:colId xmlns:a16="http://schemas.microsoft.com/office/drawing/2014/main" val="20002"/>
                    </a:ext>
                  </a:extLst>
                </a:gridCol>
                <a:gridCol w="323419">
                  <a:extLst>
                    <a:ext uri="{9D8B030D-6E8A-4147-A177-3AD203B41FA5}">
                      <a16:colId xmlns:a16="http://schemas.microsoft.com/office/drawing/2014/main" val="20003"/>
                    </a:ext>
                  </a:extLst>
                </a:gridCol>
                <a:gridCol w="323419">
                  <a:extLst>
                    <a:ext uri="{9D8B030D-6E8A-4147-A177-3AD203B41FA5}">
                      <a16:colId xmlns:a16="http://schemas.microsoft.com/office/drawing/2014/main" val="20004"/>
                    </a:ext>
                  </a:extLst>
                </a:gridCol>
                <a:gridCol w="323419">
                  <a:extLst>
                    <a:ext uri="{9D8B030D-6E8A-4147-A177-3AD203B41FA5}">
                      <a16:colId xmlns:a16="http://schemas.microsoft.com/office/drawing/2014/main" val="20005"/>
                    </a:ext>
                  </a:extLst>
                </a:gridCol>
                <a:gridCol w="323419">
                  <a:extLst>
                    <a:ext uri="{9D8B030D-6E8A-4147-A177-3AD203B41FA5}">
                      <a16:colId xmlns:a16="http://schemas.microsoft.com/office/drawing/2014/main" val="20006"/>
                    </a:ext>
                  </a:extLst>
                </a:gridCol>
              </a:tblGrid>
              <a:tr h="142875">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endParaRPr lang="en-US" sz="600" dirty="0">
                        <a:solidFill>
                          <a:schemeClr val="tx1"/>
                        </a:solidFill>
                        <a:latin typeface="Franklin Gothic Book" panose="020B0503020102020204" pitchFamily="34" charset="0"/>
                      </a:endParaRPr>
                    </a:p>
                  </a:txBody>
                  <a:tcPr marL="0" marR="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800" dirty="0">
                          <a:solidFill>
                            <a:schemeClr val="tx1"/>
                          </a:solidFill>
                          <a:latin typeface="Franklin Gothic Book" panose="020B0503020102020204" pitchFamily="34" charset="0"/>
                        </a:rPr>
                        <a:t>Region A1</a:t>
                      </a:r>
                    </a:p>
                  </a:txBody>
                  <a:tcPr marL="0" marR="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gridSpan="5">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600" b="0" dirty="0">
                          <a:solidFill>
                            <a:schemeClr val="tx1"/>
                          </a:solidFill>
                          <a:latin typeface="Franklin Gothic Book" panose="020B0503020102020204" pitchFamily="34" charset="0"/>
                        </a:rPr>
                        <a:t>Enrollee</a:t>
                      </a:r>
                      <a:r>
                        <a:rPr lang="en-US" sz="600" b="0" baseline="0" dirty="0">
                          <a:solidFill>
                            <a:schemeClr val="tx1"/>
                          </a:solidFill>
                          <a:latin typeface="Franklin Gothic Book" panose="020B0503020102020204" pitchFamily="34" charset="0"/>
                        </a:rPr>
                        <a:t> Premium Contribution </a:t>
                      </a:r>
                      <a:r>
                        <a:rPr lang="en-US" sz="600" b="0" dirty="0">
                          <a:solidFill>
                            <a:schemeClr val="tx1"/>
                          </a:solidFill>
                          <a:latin typeface="Franklin Gothic Book" panose="020B0503020102020204" pitchFamily="34" charset="0"/>
                        </a:rPr>
                        <a:t>By Plan Type</a:t>
                      </a:r>
                    </a:p>
                  </a:txBody>
                  <a:tcPr marL="0" marR="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00025">
                <a:tc vMerge="1">
                  <a:txBody>
                    <a:bodyPr/>
                    <a:lstStyle/>
                    <a:p>
                      <a:pPr algn="ctr"/>
                      <a:endParaRPr lang="en-US" sz="8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1</a:t>
                      </a:r>
                    </a:p>
                    <a:p>
                      <a:pPr algn="ctr"/>
                      <a:r>
                        <a:rPr lang="en-US" sz="400" b="0" dirty="0">
                          <a:solidFill>
                            <a:schemeClr val="tx1"/>
                          </a:solidFill>
                          <a:latin typeface="Franklin Gothic Book" panose="020B0503020102020204" pitchFamily="34" charset="0"/>
                        </a:rPr>
                        <a:t>&lt;100%FPL</a:t>
                      </a:r>
                    </a:p>
                  </a:txBody>
                  <a:tcPr marL="0" marR="0" marT="28575" marB="28575"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2A</a:t>
                      </a:r>
                    </a:p>
                    <a:p>
                      <a:pPr algn="ctr"/>
                      <a:r>
                        <a:rPr lang="en-US" sz="400" b="0" dirty="0">
                          <a:solidFill>
                            <a:schemeClr val="tx1"/>
                          </a:solidFill>
                          <a:latin typeface="Franklin Gothic Book" panose="020B0503020102020204" pitchFamily="34" charset="0"/>
                        </a:rPr>
                        <a:t>100-150% FPL</a:t>
                      </a:r>
                    </a:p>
                  </a:txBody>
                  <a:tcPr marL="0" marR="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2B</a:t>
                      </a:r>
                    </a:p>
                    <a:p>
                      <a:pPr algn="ctr"/>
                      <a:r>
                        <a:rPr lang="en-US" sz="400" b="0" dirty="0">
                          <a:solidFill>
                            <a:schemeClr val="tx1"/>
                          </a:solidFill>
                          <a:latin typeface="Franklin Gothic Book" panose="020B0503020102020204" pitchFamily="34" charset="0"/>
                        </a:rPr>
                        <a:t>150-200% FPL</a:t>
                      </a:r>
                    </a:p>
                  </a:txBody>
                  <a:tcPr marL="0" marR="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3A</a:t>
                      </a:r>
                    </a:p>
                    <a:p>
                      <a:pPr algn="ctr"/>
                      <a:r>
                        <a:rPr lang="en-US" sz="400" b="0" dirty="0">
                          <a:solidFill>
                            <a:schemeClr val="tx1"/>
                          </a:solidFill>
                          <a:latin typeface="Franklin Gothic Book" panose="020B0503020102020204" pitchFamily="34" charset="0"/>
                        </a:rPr>
                        <a:t>200-250% FPL</a:t>
                      </a:r>
                    </a:p>
                  </a:txBody>
                  <a:tcPr marL="0" marR="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3B</a:t>
                      </a:r>
                    </a:p>
                    <a:p>
                      <a:pPr algn="ctr"/>
                      <a:r>
                        <a:rPr lang="en-US" sz="400" b="0" dirty="0">
                          <a:solidFill>
                            <a:schemeClr val="tx1"/>
                          </a:solidFill>
                          <a:latin typeface="Franklin Gothic Book" panose="020B0503020102020204" pitchFamily="34" charset="0"/>
                        </a:rPr>
                        <a:t>250-300% FPL</a:t>
                      </a:r>
                    </a:p>
                  </a:txBody>
                  <a:tcPr marL="0" marR="0" marT="28575" marB="28575"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1</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BMC</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2</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Tufts-Direct</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3</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HNE</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$122</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$121</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$168</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$210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$254</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4"/>
                  </a:ext>
                </a:extLst>
              </a:tr>
              <a:tr h="177403">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4</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err="1">
                          <a:solidFill>
                            <a:schemeClr val="tx1"/>
                          </a:solidFill>
                          <a:effectLst/>
                          <a:latin typeface="Franklin Gothic Book" panose="020B0503020102020204" pitchFamily="34" charset="0"/>
                          <a:ea typeface="+mn-ea"/>
                          <a:cs typeface="+mn-cs"/>
                        </a:rPr>
                        <a:t>AllWays</a:t>
                      </a:r>
                      <a:r>
                        <a:rPr lang="en-US" sz="600" b="0" i="0" u="none" strike="noStrike" kern="1200" dirty="0">
                          <a:solidFill>
                            <a:schemeClr val="tx1"/>
                          </a:solidFill>
                          <a:effectLst/>
                          <a:latin typeface="Franklin Gothic Book" panose="020B0503020102020204" pitchFamily="34" charset="0"/>
                          <a:ea typeface="+mn-ea"/>
                          <a:cs typeface="+mn-cs"/>
                        </a:rPr>
                        <a:t> Health Partners</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$159</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$157</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$205</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$248</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$293</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5"/>
                  </a:ext>
                </a:extLst>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148676072"/>
              </p:ext>
            </p:extLst>
          </p:nvPr>
        </p:nvGraphicFramePr>
        <p:xfrm>
          <a:off x="155864" y="2344753"/>
          <a:ext cx="2438542" cy="707428"/>
        </p:xfrm>
        <a:graphic>
          <a:graphicData uri="http://schemas.openxmlformats.org/drawingml/2006/table">
            <a:tbl>
              <a:tblPr firstRow="1" bandRow="1"/>
              <a:tblGrid>
                <a:gridCol w="139700">
                  <a:extLst>
                    <a:ext uri="{9D8B030D-6E8A-4147-A177-3AD203B41FA5}">
                      <a16:colId xmlns:a16="http://schemas.microsoft.com/office/drawing/2014/main" val="20000"/>
                    </a:ext>
                  </a:extLst>
                </a:gridCol>
                <a:gridCol w="680672">
                  <a:extLst>
                    <a:ext uri="{9D8B030D-6E8A-4147-A177-3AD203B41FA5}">
                      <a16:colId xmlns:a16="http://schemas.microsoft.com/office/drawing/2014/main" val="20001"/>
                    </a:ext>
                  </a:extLst>
                </a:gridCol>
                <a:gridCol w="323634">
                  <a:extLst>
                    <a:ext uri="{9D8B030D-6E8A-4147-A177-3AD203B41FA5}">
                      <a16:colId xmlns:a16="http://schemas.microsoft.com/office/drawing/2014/main" val="20002"/>
                    </a:ext>
                  </a:extLst>
                </a:gridCol>
                <a:gridCol w="323634">
                  <a:extLst>
                    <a:ext uri="{9D8B030D-6E8A-4147-A177-3AD203B41FA5}">
                      <a16:colId xmlns:a16="http://schemas.microsoft.com/office/drawing/2014/main" val="20003"/>
                    </a:ext>
                  </a:extLst>
                </a:gridCol>
                <a:gridCol w="323634">
                  <a:extLst>
                    <a:ext uri="{9D8B030D-6E8A-4147-A177-3AD203B41FA5}">
                      <a16:colId xmlns:a16="http://schemas.microsoft.com/office/drawing/2014/main" val="20004"/>
                    </a:ext>
                  </a:extLst>
                </a:gridCol>
                <a:gridCol w="323634">
                  <a:extLst>
                    <a:ext uri="{9D8B030D-6E8A-4147-A177-3AD203B41FA5}">
                      <a16:colId xmlns:a16="http://schemas.microsoft.com/office/drawing/2014/main" val="20005"/>
                    </a:ext>
                  </a:extLst>
                </a:gridCol>
                <a:gridCol w="323634">
                  <a:extLst>
                    <a:ext uri="{9D8B030D-6E8A-4147-A177-3AD203B41FA5}">
                      <a16:colId xmlns:a16="http://schemas.microsoft.com/office/drawing/2014/main" val="20006"/>
                    </a:ext>
                  </a:extLst>
                </a:gridCol>
              </a:tblGrid>
              <a:tr h="143010">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endParaRPr lang="en-US" sz="600" dirty="0">
                        <a:solidFill>
                          <a:schemeClr val="tx1"/>
                        </a:solidFill>
                        <a:latin typeface="Franklin Gothic Book" panose="020B0503020102020204" pitchFamily="34" charset="0"/>
                      </a:endParaRP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800" dirty="0">
                          <a:solidFill>
                            <a:schemeClr val="tx1"/>
                          </a:solidFill>
                          <a:latin typeface="Franklin Gothic Book" panose="020B0503020102020204" pitchFamily="34" charset="0"/>
                        </a:rPr>
                        <a:t>Region A2</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c gridSpan="5">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600" b="0" dirty="0">
                          <a:solidFill>
                            <a:schemeClr val="tx1"/>
                          </a:solidFill>
                          <a:latin typeface="Franklin Gothic Book" panose="020B0503020102020204" pitchFamily="34" charset="0"/>
                        </a:rPr>
                        <a:t>Enrollee</a:t>
                      </a:r>
                      <a:r>
                        <a:rPr lang="en-US" sz="600" b="0" baseline="0" dirty="0">
                          <a:solidFill>
                            <a:schemeClr val="tx1"/>
                          </a:solidFill>
                          <a:latin typeface="Franklin Gothic Book" panose="020B0503020102020204" pitchFamily="34" charset="0"/>
                        </a:rPr>
                        <a:t> Premium Contribution </a:t>
                      </a:r>
                      <a:r>
                        <a:rPr lang="en-US" sz="600" b="0" dirty="0">
                          <a:solidFill>
                            <a:schemeClr val="tx1"/>
                          </a:solidFill>
                          <a:latin typeface="Franklin Gothic Book" panose="020B0503020102020204" pitchFamily="34" charset="0"/>
                        </a:rPr>
                        <a:t>By Plan Type</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1F497D">
                        <a:lumMod val="40000"/>
                        <a:lumOff val="6000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2875">
                <a:tc vMerge="1">
                  <a:txBody>
                    <a:bodyPr/>
                    <a:lstStyle/>
                    <a:p>
                      <a:pPr algn="ctr"/>
                      <a:endParaRPr lang="en-US" sz="8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1</a:t>
                      </a:r>
                    </a:p>
                  </a:txBody>
                  <a:tcPr marL="57150" marR="57150" marT="28575" marB="28575"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2B</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3B</a:t>
                      </a:r>
                    </a:p>
                  </a:txBody>
                  <a:tcPr marL="57150" marR="57150" marT="28575" marB="28575"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1427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1</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BMC</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2</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1358433" rtl="0" eaLnBrk="1" fontAlgn="b" latinLnBrk="0" hangingPunct="1">
                        <a:lnSpc>
                          <a:spcPct val="100000"/>
                        </a:lnSpc>
                        <a:spcBef>
                          <a:spcPts val="0"/>
                        </a:spcBef>
                        <a:spcAft>
                          <a:spcPts val="0"/>
                        </a:spcAft>
                        <a:buClrTx/>
                        <a:buSzTx/>
                        <a:buFontTx/>
                        <a:buNone/>
                        <a:tabLst/>
                        <a:defRPr/>
                      </a:pPr>
                      <a:r>
                        <a:rPr lang="en-US" sz="600" b="0" i="0" u="none" strike="noStrike" kern="1200" dirty="0">
                          <a:solidFill>
                            <a:schemeClr val="tx1"/>
                          </a:solidFill>
                          <a:effectLst/>
                          <a:latin typeface="Franklin Gothic Book" panose="020B0503020102020204" pitchFamily="34" charset="0"/>
                          <a:ea typeface="+mn-ea"/>
                          <a:cs typeface="+mn-cs"/>
                        </a:rPr>
                        <a:t>Tufts-Direct</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3</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HNE</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$122</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$121</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$168</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$210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$254</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4"/>
                  </a:ext>
                </a:extLst>
              </a:tr>
            </a:tbl>
          </a:graphicData>
        </a:graphic>
      </p:graphicFrame>
      <p:graphicFrame>
        <p:nvGraphicFramePr>
          <p:cNvPr id="25" name="Table 24"/>
          <p:cNvGraphicFramePr>
            <a:graphicFrameLocks noGrp="1"/>
          </p:cNvGraphicFramePr>
          <p:nvPr>
            <p:extLst>
              <p:ext uri="{D42A27DB-BD31-4B8C-83A1-F6EECF244321}">
                <p14:modId xmlns:p14="http://schemas.microsoft.com/office/powerpoint/2010/main" val="962396997"/>
              </p:ext>
            </p:extLst>
          </p:nvPr>
        </p:nvGraphicFramePr>
        <p:xfrm>
          <a:off x="155864" y="3215096"/>
          <a:ext cx="2441036" cy="564688"/>
        </p:xfrm>
        <a:graphic>
          <a:graphicData uri="http://schemas.openxmlformats.org/drawingml/2006/table">
            <a:tbl>
              <a:tblPr firstRow="1" bandRow="1"/>
              <a:tblGrid>
                <a:gridCol w="139700">
                  <a:extLst>
                    <a:ext uri="{9D8B030D-6E8A-4147-A177-3AD203B41FA5}">
                      <a16:colId xmlns:a16="http://schemas.microsoft.com/office/drawing/2014/main" val="20000"/>
                    </a:ext>
                  </a:extLst>
                </a:gridCol>
                <a:gridCol w="681411">
                  <a:extLst>
                    <a:ext uri="{9D8B030D-6E8A-4147-A177-3AD203B41FA5}">
                      <a16:colId xmlns:a16="http://schemas.microsoft.com/office/drawing/2014/main" val="20001"/>
                    </a:ext>
                  </a:extLst>
                </a:gridCol>
                <a:gridCol w="323985">
                  <a:extLst>
                    <a:ext uri="{9D8B030D-6E8A-4147-A177-3AD203B41FA5}">
                      <a16:colId xmlns:a16="http://schemas.microsoft.com/office/drawing/2014/main" val="20002"/>
                    </a:ext>
                  </a:extLst>
                </a:gridCol>
                <a:gridCol w="323985">
                  <a:extLst>
                    <a:ext uri="{9D8B030D-6E8A-4147-A177-3AD203B41FA5}">
                      <a16:colId xmlns:a16="http://schemas.microsoft.com/office/drawing/2014/main" val="20003"/>
                    </a:ext>
                  </a:extLst>
                </a:gridCol>
                <a:gridCol w="323985">
                  <a:extLst>
                    <a:ext uri="{9D8B030D-6E8A-4147-A177-3AD203B41FA5}">
                      <a16:colId xmlns:a16="http://schemas.microsoft.com/office/drawing/2014/main" val="20004"/>
                    </a:ext>
                  </a:extLst>
                </a:gridCol>
                <a:gridCol w="323985">
                  <a:extLst>
                    <a:ext uri="{9D8B030D-6E8A-4147-A177-3AD203B41FA5}">
                      <a16:colId xmlns:a16="http://schemas.microsoft.com/office/drawing/2014/main" val="20005"/>
                    </a:ext>
                  </a:extLst>
                </a:gridCol>
                <a:gridCol w="323985">
                  <a:extLst>
                    <a:ext uri="{9D8B030D-6E8A-4147-A177-3AD203B41FA5}">
                      <a16:colId xmlns:a16="http://schemas.microsoft.com/office/drawing/2014/main" val="20006"/>
                    </a:ext>
                  </a:extLst>
                </a:gridCol>
              </a:tblGrid>
              <a:tr h="142875">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endParaRPr lang="en-US" sz="600" dirty="0">
                        <a:solidFill>
                          <a:schemeClr val="tx1"/>
                        </a:solidFill>
                        <a:latin typeface="Franklin Gothic Book" panose="020B0503020102020204" pitchFamily="34" charset="0"/>
                      </a:endParaRP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800" dirty="0">
                          <a:solidFill>
                            <a:schemeClr val="tx1"/>
                          </a:solidFill>
                          <a:latin typeface="Franklin Gothic Book" panose="020B0503020102020204" pitchFamily="34" charset="0"/>
                        </a:rPr>
                        <a:t>Region A3</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gridSpan="5">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600" b="0" dirty="0">
                          <a:solidFill>
                            <a:schemeClr val="tx1"/>
                          </a:solidFill>
                          <a:latin typeface="Franklin Gothic Book" panose="020B0503020102020204" pitchFamily="34" charset="0"/>
                        </a:rPr>
                        <a:t>Enrollee</a:t>
                      </a:r>
                      <a:r>
                        <a:rPr lang="en-US" sz="600" b="0" baseline="0" dirty="0">
                          <a:solidFill>
                            <a:schemeClr val="tx1"/>
                          </a:solidFill>
                          <a:latin typeface="Franklin Gothic Book" panose="020B0503020102020204" pitchFamily="34" charset="0"/>
                        </a:rPr>
                        <a:t> Premium Contribution </a:t>
                      </a:r>
                      <a:r>
                        <a:rPr lang="en-US" sz="600" b="0" dirty="0">
                          <a:solidFill>
                            <a:schemeClr val="tx1"/>
                          </a:solidFill>
                          <a:latin typeface="Franklin Gothic Book" panose="020B0503020102020204" pitchFamily="34" charset="0"/>
                        </a:rPr>
                        <a:t>By Plan Type</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2875">
                <a:tc vMerge="1">
                  <a:txBody>
                    <a:bodyPr/>
                    <a:lstStyle/>
                    <a:p>
                      <a:pPr algn="ctr"/>
                      <a:endParaRPr lang="en-US" sz="8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1</a:t>
                      </a:r>
                    </a:p>
                  </a:txBody>
                  <a:tcPr marL="57150" marR="57150" marT="28575" marB="28575"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2B</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3B</a:t>
                      </a:r>
                    </a:p>
                  </a:txBody>
                  <a:tcPr marL="57150" marR="57150" marT="28575" marB="28575"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1</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1358433" rtl="0" eaLnBrk="1" fontAlgn="b" latinLnBrk="0" hangingPunct="1">
                        <a:lnSpc>
                          <a:spcPct val="100000"/>
                        </a:lnSpc>
                        <a:spcBef>
                          <a:spcPts val="0"/>
                        </a:spcBef>
                        <a:spcAft>
                          <a:spcPts val="0"/>
                        </a:spcAft>
                        <a:buClrTx/>
                        <a:buSzTx/>
                        <a:buFontTx/>
                        <a:buNone/>
                        <a:tabLst/>
                        <a:defRPr/>
                      </a:pPr>
                      <a:r>
                        <a:rPr lang="en-US" sz="600" b="0" i="0" u="none" strike="noStrike" kern="1200" dirty="0">
                          <a:solidFill>
                            <a:schemeClr val="tx1"/>
                          </a:solidFill>
                          <a:effectLst/>
                          <a:latin typeface="Franklin Gothic Book" panose="020B0503020102020204" pitchFamily="34" charset="0"/>
                          <a:ea typeface="+mn-ea"/>
                          <a:cs typeface="+mn-cs"/>
                        </a:rPr>
                        <a:t>Tufts-Direct</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2</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HNE</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$72</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$116</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$165</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$208</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$251</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3314389943"/>
              </p:ext>
            </p:extLst>
          </p:nvPr>
        </p:nvGraphicFramePr>
        <p:xfrm>
          <a:off x="155864" y="3942564"/>
          <a:ext cx="2441036" cy="430934"/>
        </p:xfrm>
        <a:graphic>
          <a:graphicData uri="http://schemas.openxmlformats.org/drawingml/2006/table">
            <a:tbl>
              <a:tblPr firstRow="1" bandRow="1"/>
              <a:tblGrid>
                <a:gridCol w="139700">
                  <a:extLst>
                    <a:ext uri="{9D8B030D-6E8A-4147-A177-3AD203B41FA5}">
                      <a16:colId xmlns:a16="http://schemas.microsoft.com/office/drawing/2014/main" val="20000"/>
                    </a:ext>
                  </a:extLst>
                </a:gridCol>
                <a:gridCol w="681411">
                  <a:extLst>
                    <a:ext uri="{9D8B030D-6E8A-4147-A177-3AD203B41FA5}">
                      <a16:colId xmlns:a16="http://schemas.microsoft.com/office/drawing/2014/main" val="20001"/>
                    </a:ext>
                  </a:extLst>
                </a:gridCol>
                <a:gridCol w="323985">
                  <a:extLst>
                    <a:ext uri="{9D8B030D-6E8A-4147-A177-3AD203B41FA5}">
                      <a16:colId xmlns:a16="http://schemas.microsoft.com/office/drawing/2014/main" val="20002"/>
                    </a:ext>
                  </a:extLst>
                </a:gridCol>
                <a:gridCol w="323985">
                  <a:extLst>
                    <a:ext uri="{9D8B030D-6E8A-4147-A177-3AD203B41FA5}">
                      <a16:colId xmlns:a16="http://schemas.microsoft.com/office/drawing/2014/main" val="20003"/>
                    </a:ext>
                  </a:extLst>
                </a:gridCol>
                <a:gridCol w="323985">
                  <a:extLst>
                    <a:ext uri="{9D8B030D-6E8A-4147-A177-3AD203B41FA5}">
                      <a16:colId xmlns:a16="http://schemas.microsoft.com/office/drawing/2014/main" val="20004"/>
                    </a:ext>
                  </a:extLst>
                </a:gridCol>
                <a:gridCol w="323985">
                  <a:extLst>
                    <a:ext uri="{9D8B030D-6E8A-4147-A177-3AD203B41FA5}">
                      <a16:colId xmlns:a16="http://schemas.microsoft.com/office/drawing/2014/main" val="20005"/>
                    </a:ext>
                  </a:extLst>
                </a:gridCol>
                <a:gridCol w="323985">
                  <a:extLst>
                    <a:ext uri="{9D8B030D-6E8A-4147-A177-3AD203B41FA5}">
                      <a16:colId xmlns:a16="http://schemas.microsoft.com/office/drawing/2014/main" val="20006"/>
                    </a:ext>
                  </a:extLst>
                </a:gridCol>
              </a:tblGrid>
              <a:tr h="142875">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endParaRPr lang="en-US" sz="600" dirty="0">
                        <a:solidFill>
                          <a:schemeClr val="tx1"/>
                        </a:solidFill>
                        <a:latin typeface="Franklin Gothic Book" panose="020B0503020102020204" pitchFamily="34" charset="0"/>
                      </a:endParaRP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lumMod val="60000"/>
                        <a:lumOff val="40000"/>
                      </a:srgbClr>
                    </a:solidFill>
                  </a:tcPr>
                </a:tc>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800" dirty="0">
                          <a:solidFill>
                            <a:schemeClr val="tx1"/>
                          </a:solidFill>
                          <a:latin typeface="Franklin Gothic Book" panose="020B0503020102020204" pitchFamily="34" charset="0"/>
                        </a:rPr>
                        <a:t>Region A4</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lumMod val="60000"/>
                        <a:lumOff val="40000"/>
                      </a:srgbClr>
                    </a:solidFill>
                  </a:tcPr>
                </a:tc>
                <a:tc gridSpan="5">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600" b="0" dirty="0">
                          <a:solidFill>
                            <a:schemeClr val="tx1"/>
                          </a:solidFill>
                          <a:latin typeface="Franklin Gothic Book" panose="020B0503020102020204" pitchFamily="34" charset="0"/>
                        </a:rPr>
                        <a:t>Enrollee</a:t>
                      </a:r>
                      <a:r>
                        <a:rPr lang="en-US" sz="600" b="0" baseline="0" dirty="0">
                          <a:solidFill>
                            <a:schemeClr val="tx1"/>
                          </a:solidFill>
                          <a:latin typeface="Franklin Gothic Book" panose="020B0503020102020204" pitchFamily="34" charset="0"/>
                        </a:rPr>
                        <a:t> Premium Contribution </a:t>
                      </a:r>
                      <a:r>
                        <a:rPr lang="en-US" sz="600" b="0" dirty="0">
                          <a:solidFill>
                            <a:schemeClr val="tx1"/>
                          </a:solidFill>
                          <a:latin typeface="Franklin Gothic Book" panose="020B0503020102020204" pitchFamily="34" charset="0"/>
                        </a:rPr>
                        <a:t>By Plan Type</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BACC6">
                        <a:lumMod val="60000"/>
                        <a:lumOff val="4000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2875">
                <a:tc vMerge="1">
                  <a:txBody>
                    <a:bodyPr/>
                    <a:lstStyle/>
                    <a:p>
                      <a:pPr algn="ctr"/>
                      <a:endParaRPr lang="en-US" sz="8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1</a:t>
                      </a:r>
                    </a:p>
                  </a:txBody>
                  <a:tcPr marL="57150" marR="57150" marT="28575" marB="28575"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2B</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3B</a:t>
                      </a:r>
                    </a:p>
                  </a:txBody>
                  <a:tcPr marL="57150" marR="57150" marT="28575" marB="28575"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1</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HNE</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2417028232"/>
              </p:ext>
            </p:extLst>
          </p:nvPr>
        </p:nvGraphicFramePr>
        <p:xfrm>
          <a:off x="155864" y="4536277"/>
          <a:ext cx="2441036" cy="887275"/>
        </p:xfrm>
        <a:graphic>
          <a:graphicData uri="http://schemas.openxmlformats.org/drawingml/2006/table">
            <a:tbl>
              <a:tblPr firstRow="1" bandRow="1"/>
              <a:tblGrid>
                <a:gridCol w="139700">
                  <a:extLst>
                    <a:ext uri="{9D8B030D-6E8A-4147-A177-3AD203B41FA5}">
                      <a16:colId xmlns:a16="http://schemas.microsoft.com/office/drawing/2014/main" val="20000"/>
                    </a:ext>
                  </a:extLst>
                </a:gridCol>
                <a:gridCol w="681411">
                  <a:extLst>
                    <a:ext uri="{9D8B030D-6E8A-4147-A177-3AD203B41FA5}">
                      <a16:colId xmlns:a16="http://schemas.microsoft.com/office/drawing/2014/main" val="20001"/>
                    </a:ext>
                  </a:extLst>
                </a:gridCol>
                <a:gridCol w="323985">
                  <a:extLst>
                    <a:ext uri="{9D8B030D-6E8A-4147-A177-3AD203B41FA5}">
                      <a16:colId xmlns:a16="http://schemas.microsoft.com/office/drawing/2014/main" val="20002"/>
                    </a:ext>
                  </a:extLst>
                </a:gridCol>
                <a:gridCol w="323985">
                  <a:extLst>
                    <a:ext uri="{9D8B030D-6E8A-4147-A177-3AD203B41FA5}">
                      <a16:colId xmlns:a16="http://schemas.microsoft.com/office/drawing/2014/main" val="20003"/>
                    </a:ext>
                  </a:extLst>
                </a:gridCol>
                <a:gridCol w="323985">
                  <a:extLst>
                    <a:ext uri="{9D8B030D-6E8A-4147-A177-3AD203B41FA5}">
                      <a16:colId xmlns:a16="http://schemas.microsoft.com/office/drawing/2014/main" val="20004"/>
                    </a:ext>
                  </a:extLst>
                </a:gridCol>
                <a:gridCol w="323985">
                  <a:extLst>
                    <a:ext uri="{9D8B030D-6E8A-4147-A177-3AD203B41FA5}">
                      <a16:colId xmlns:a16="http://schemas.microsoft.com/office/drawing/2014/main" val="20005"/>
                    </a:ext>
                  </a:extLst>
                </a:gridCol>
                <a:gridCol w="323985">
                  <a:extLst>
                    <a:ext uri="{9D8B030D-6E8A-4147-A177-3AD203B41FA5}">
                      <a16:colId xmlns:a16="http://schemas.microsoft.com/office/drawing/2014/main" val="20006"/>
                    </a:ext>
                  </a:extLst>
                </a:gridCol>
              </a:tblGrid>
              <a:tr h="142875">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endParaRPr lang="en-US" sz="600" dirty="0">
                        <a:solidFill>
                          <a:schemeClr val="tx1"/>
                        </a:solidFill>
                        <a:latin typeface="Franklin Gothic Book" panose="020B0503020102020204" pitchFamily="34" charset="0"/>
                      </a:endParaRP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solidFill>
                  </a:tcPr>
                </a:tc>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800" dirty="0">
                          <a:solidFill>
                            <a:schemeClr val="tx1"/>
                          </a:solidFill>
                          <a:latin typeface="Franklin Gothic Book" panose="020B0503020102020204" pitchFamily="34" charset="0"/>
                        </a:rPr>
                        <a:t>Region B1</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solidFill>
                  </a:tcPr>
                </a:tc>
                <a:tc gridSpan="5">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600" b="0" dirty="0">
                          <a:solidFill>
                            <a:schemeClr val="tx1"/>
                          </a:solidFill>
                          <a:latin typeface="Franklin Gothic Book" panose="020B0503020102020204" pitchFamily="34" charset="0"/>
                        </a:rPr>
                        <a:t>Enrollee</a:t>
                      </a:r>
                      <a:r>
                        <a:rPr lang="en-US" sz="600" b="0" baseline="0" dirty="0">
                          <a:solidFill>
                            <a:schemeClr val="tx1"/>
                          </a:solidFill>
                          <a:latin typeface="Franklin Gothic Book" panose="020B0503020102020204" pitchFamily="34" charset="0"/>
                        </a:rPr>
                        <a:t> Premium Contribution </a:t>
                      </a:r>
                      <a:r>
                        <a:rPr lang="en-US" sz="600" b="0" dirty="0">
                          <a:solidFill>
                            <a:schemeClr val="tx1"/>
                          </a:solidFill>
                          <a:latin typeface="Franklin Gothic Book" panose="020B0503020102020204" pitchFamily="34" charset="0"/>
                        </a:rPr>
                        <a:t>By Plan Type</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2875">
                <a:tc vMerge="1">
                  <a:txBody>
                    <a:bodyPr/>
                    <a:lstStyle/>
                    <a:p>
                      <a:pPr algn="ctr"/>
                      <a:endParaRPr lang="en-US" sz="8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1</a:t>
                      </a:r>
                    </a:p>
                  </a:txBody>
                  <a:tcPr marL="57150" marR="57150" marT="28575" marB="28575"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2B</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3B</a:t>
                      </a:r>
                    </a:p>
                  </a:txBody>
                  <a:tcPr marL="57150" marR="57150" marT="28575" marB="28575"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1</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1358433" rtl="0" eaLnBrk="1" fontAlgn="b" latinLnBrk="0" hangingPunct="1">
                        <a:lnSpc>
                          <a:spcPct val="100000"/>
                        </a:lnSpc>
                        <a:spcBef>
                          <a:spcPts val="0"/>
                        </a:spcBef>
                        <a:spcAft>
                          <a:spcPts val="0"/>
                        </a:spcAft>
                        <a:buClrTx/>
                        <a:buSzTx/>
                        <a:buFontTx/>
                        <a:buNone/>
                        <a:tabLst/>
                        <a:defRPr/>
                      </a:pPr>
                      <a:r>
                        <a:rPr lang="en-US" sz="600" b="0" i="0" u="none" strike="noStrike" kern="1200" dirty="0">
                          <a:solidFill>
                            <a:schemeClr val="tx1"/>
                          </a:solidFill>
                          <a:effectLst/>
                          <a:latin typeface="Franklin Gothic Book" panose="020B0503020102020204" pitchFamily="34" charset="0"/>
                          <a:ea typeface="+mn-ea"/>
                          <a:cs typeface="+mn-cs"/>
                        </a:rPr>
                        <a:t>Fallon</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2</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Tufts Direct</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b" latinLnBrk="0" hangingPunct="1">
                        <a:lnSpc>
                          <a:spcPct val="100000"/>
                        </a:lnSpc>
                        <a:spcBef>
                          <a:spcPts val="0"/>
                        </a:spcBef>
                        <a:spcAft>
                          <a:spcPts val="0"/>
                        </a:spcAft>
                        <a:buClrTx/>
                        <a:buSzTx/>
                        <a:buFontTx/>
                        <a:buNone/>
                        <a:tabLst/>
                        <a:defRPr/>
                      </a:pPr>
                      <a:r>
                        <a:rPr lang="en-US" sz="600" b="0" i="0" u="none" strike="noStrike" dirty="0">
                          <a:solidFill>
                            <a:schemeClr val="tx1"/>
                          </a:solidFill>
                          <a:effectLst/>
                          <a:latin typeface="Franklin Gothic Book" panose="020B0503020102020204" pitchFamily="34" charset="0"/>
                        </a:rPr>
                        <a:t>3</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BMC</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4"/>
                  </a:ext>
                </a:extLst>
              </a:tr>
              <a:tr h="177403">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4</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err="1">
                          <a:solidFill>
                            <a:schemeClr val="tx1"/>
                          </a:solidFill>
                          <a:effectLst/>
                          <a:latin typeface="Franklin Gothic Book" panose="020B0503020102020204" pitchFamily="34" charset="0"/>
                          <a:ea typeface="+mn-ea"/>
                          <a:cs typeface="+mn-cs"/>
                        </a:rPr>
                        <a:t>AllWays</a:t>
                      </a:r>
                      <a:r>
                        <a:rPr lang="en-US" sz="600" b="0" i="0" u="none" strike="noStrike" kern="1200" dirty="0">
                          <a:solidFill>
                            <a:schemeClr val="tx1"/>
                          </a:solidFill>
                          <a:effectLst/>
                          <a:latin typeface="Franklin Gothic Book" panose="020B0503020102020204" pitchFamily="34" charset="0"/>
                          <a:ea typeface="+mn-ea"/>
                          <a:cs typeface="+mn-cs"/>
                        </a:rPr>
                        <a:t> Health Partners</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$156</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$157</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$205</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$246</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$291</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5"/>
                  </a:ext>
                </a:extLst>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2404197460"/>
              </p:ext>
            </p:extLst>
          </p:nvPr>
        </p:nvGraphicFramePr>
        <p:xfrm>
          <a:off x="168050" y="5531252"/>
          <a:ext cx="2438542" cy="753521"/>
        </p:xfrm>
        <a:graphic>
          <a:graphicData uri="http://schemas.openxmlformats.org/drawingml/2006/table">
            <a:tbl>
              <a:tblPr firstRow="1" bandRow="1"/>
              <a:tblGrid>
                <a:gridCol w="139700">
                  <a:extLst>
                    <a:ext uri="{9D8B030D-6E8A-4147-A177-3AD203B41FA5}">
                      <a16:colId xmlns:a16="http://schemas.microsoft.com/office/drawing/2014/main" val="20000"/>
                    </a:ext>
                  </a:extLst>
                </a:gridCol>
                <a:gridCol w="680672">
                  <a:extLst>
                    <a:ext uri="{9D8B030D-6E8A-4147-A177-3AD203B41FA5}">
                      <a16:colId xmlns:a16="http://schemas.microsoft.com/office/drawing/2014/main" val="20001"/>
                    </a:ext>
                  </a:extLst>
                </a:gridCol>
                <a:gridCol w="323634">
                  <a:extLst>
                    <a:ext uri="{9D8B030D-6E8A-4147-A177-3AD203B41FA5}">
                      <a16:colId xmlns:a16="http://schemas.microsoft.com/office/drawing/2014/main" val="20002"/>
                    </a:ext>
                  </a:extLst>
                </a:gridCol>
                <a:gridCol w="323634">
                  <a:extLst>
                    <a:ext uri="{9D8B030D-6E8A-4147-A177-3AD203B41FA5}">
                      <a16:colId xmlns:a16="http://schemas.microsoft.com/office/drawing/2014/main" val="20003"/>
                    </a:ext>
                  </a:extLst>
                </a:gridCol>
                <a:gridCol w="323634">
                  <a:extLst>
                    <a:ext uri="{9D8B030D-6E8A-4147-A177-3AD203B41FA5}">
                      <a16:colId xmlns:a16="http://schemas.microsoft.com/office/drawing/2014/main" val="20004"/>
                    </a:ext>
                  </a:extLst>
                </a:gridCol>
                <a:gridCol w="323634">
                  <a:extLst>
                    <a:ext uri="{9D8B030D-6E8A-4147-A177-3AD203B41FA5}">
                      <a16:colId xmlns:a16="http://schemas.microsoft.com/office/drawing/2014/main" val="20005"/>
                    </a:ext>
                  </a:extLst>
                </a:gridCol>
                <a:gridCol w="323634">
                  <a:extLst>
                    <a:ext uri="{9D8B030D-6E8A-4147-A177-3AD203B41FA5}">
                      <a16:colId xmlns:a16="http://schemas.microsoft.com/office/drawing/2014/main" val="20006"/>
                    </a:ext>
                  </a:extLst>
                </a:gridCol>
              </a:tblGrid>
              <a:tr h="142875">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endParaRPr lang="en-US" sz="600" dirty="0">
                        <a:solidFill>
                          <a:schemeClr val="tx1"/>
                        </a:solidFill>
                        <a:latin typeface="Franklin Gothic Book" panose="020B0503020102020204" pitchFamily="34" charset="0"/>
                      </a:endParaRP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800" dirty="0">
                          <a:solidFill>
                            <a:schemeClr val="tx1"/>
                          </a:solidFill>
                          <a:latin typeface="Franklin Gothic Book" panose="020B0503020102020204" pitchFamily="34" charset="0"/>
                        </a:rPr>
                        <a:t>Region C1</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gridSpan="5">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600" b="0" dirty="0">
                          <a:solidFill>
                            <a:schemeClr val="tx1"/>
                          </a:solidFill>
                          <a:latin typeface="Franklin Gothic Book" panose="020B0503020102020204" pitchFamily="34" charset="0"/>
                        </a:rPr>
                        <a:t>Enrollee</a:t>
                      </a:r>
                      <a:r>
                        <a:rPr lang="en-US" sz="600" b="0" baseline="0" dirty="0">
                          <a:solidFill>
                            <a:schemeClr val="tx1"/>
                          </a:solidFill>
                          <a:latin typeface="Franklin Gothic Book" panose="020B0503020102020204" pitchFamily="34" charset="0"/>
                        </a:rPr>
                        <a:t> Premium Contribution </a:t>
                      </a:r>
                      <a:r>
                        <a:rPr lang="en-US" sz="600" b="0" dirty="0">
                          <a:solidFill>
                            <a:schemeClr val="tx1"/>
                          </a:solidFill>
                          <a:latin typeface="Franklin Gothic Book" panose="020B0503020102020204" pitchFamily="34" charset="0"/>
                        </a:rPr>
                        <a:t>By Plan Type</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2875">
                <a:tc vMerge="1">
                  <a:txBody>
                    <a:bodyPr/>
                    <a:lstStyle/>
                    <a:p>
                      <a:pPr algn="ctr"/>
                      <a:endParaRPr lang="en-US" sz="8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1</a:t>
                      </a:r>
                    </a:p>
                  </a:txBody>
                  <a:tcPr marL="57150" marR="57150" marT="28575" marB="28575"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2B</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3B</a:t>
                      </a:r>
                    </a:p>
                  </a:txBody>
                  <a:tcPr marL="57150" marR="57150" marT="28575" marB="28575"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1</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1358433" rtl="0" eaLnBrk="1" fontAlgn="b" latinLnBrk="0" hangingPunct="1">
                        <a:lnSpc>
                          <a:spcPct val="100000"/>
                        </a:lnSpc>
                        <a:spcBef>
                          <a:spcPts val="0"/>
                        </a:spcBef>
                        <a:spcAft>
                          <a:spcPts val="0"/>
                        </a:spcAft>
                        <a:buClrTx/>
                        <a:buSzTx/>
                        <a:buFontTx/>
                        <a:buNone/>
                        <a:tabLst/>
                        <a:defRPr/>
                      </a:pPr>
                      <a:r>
                        <a:rPr lang="en-US" sz="600" b="0" i="0" u="none" strike="noStrike" kern="1200" dirty="0">
                          <a:solidFill>
                            <a:schemeClr val="tx1"/>
                          </a:solidFill>
                          <a:effectLst/>
                          <a:latin typeface="Franklin Gothic Book" panose="020B0503020102020204" pitchFamily="34" charset="0"/>
                          <a:ea typeface="+mn-ea"/>
                          <a:cs typeface="+mn-cs"/>
                        </a:rPr>
                        <a:t>Tufts-Direct</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2</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BMC</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r h="177403">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3</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err="1">
                          <a:solidFill>
                            <a:schemeClr val="tx1"/>
                          </a:solidFill>
                          <a:effectLst/>
                          <a:latin typeface="Franklin Gothic Book" panose="020B0503020102020204" pitchFamily="34" charset="0"/>
                          <a:ea typeface="+mn-ea"/>
                          <a:cs typeface="+mn-cs"/>
                        </a:rPr>
                        <a:t>AllWays</a:t>
                      </a:r>
                      <a:r>
                        <a:rPr lang="en-US" sz="600" b="0" i="0" u="none" strike="noStrike" kern="1200" dirty="0">
                          <a:solidFill>
                            <a:schemeClr val="tx1"/>
                          </a:solidFill>
                          <a:effectLst/>
                          <a:latin typeface="Franklin Gothic Book" panose="020B0503020102020204" pitchFamily="34" charset="0"/>
                          <a:ea typeface="+mn-ea"/>
                          <a:cs typeface="+mn-cs"/>
                        </a:rPr>
                        <a:t> Health Partners</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$195</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$190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$238</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$278</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$321</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4"/>
                  </a:ext>
                </a:extLst>
              </a:tr>
            </a:tbl>
          </a:graphicData>
        </a:graphic>
      </p:graphicFrame>
      <p:graphicFrame>
        <p:nvGraphicFramePr>
          <p:cNvPr id="29" name="Table 28"/>
          <p:cNvGraphicFramePr>
            <a:graphicFrameLocks noGrp="1"/>
          </p:cNvGraphicFramePr>
          <p:nvPr>
            <p:extLst>
              <p:ext uri="{D42A27DB-BD31-4B8C-83A1-F6EECF244321}">
                <p14:modId xmlns:p14="http://schemas.microsoft.com/office/powerpoint/2010/main" val="1616331051"/>
              </p:ext>
            </p:extLst>
          </p:nvPr>
        </p:nvGraphicFramePr>
        <p:xfrm>
          <a:off x="3083758" y="4670031"/>
          <a:ext cx="2441036" cy="753521"/>
        </p:xfrm>
        <a:graphic>
          <a:graphicData uri="http://schemas.openxmlformats.org/drawingml/2006/table">
            <a:tbl>
              <a:tblPr firstRow="1" bandRow="1"/>
              <a:tblGrid>
                <a:gridCol w="139700">
                  <a:extLst>
                    <a:ext uri="{9D8B030D-6E8A-4147-A177-3AD203B41FA5}">
                      <a16:colId xmlns:a16="http://schemas.microsoft.com/office/drawing/2014/main" val="20000"/>
                    </a:ext>
                  </a:extLst>
                </a:gridCol>
                <a:gridCol w="681411">
                  <a:extLst>
                    <a:ext uri="{9D8B030D-6E8A-4147-A177-3AD203B41FA5}">
                      <a16:colId xmlns:a16="http://schemas.microsoft.com/office/drawing/2014/main" val="20001"/>
                    </a:ext>
                  </a:extLst>
                </a:gridCol>
                <a:gridCol w="323985">
                  <a:extLst>
                    <a:ext uri="{9D8B030D-6E8A-4147-A177-3AD203B41FA5}">
                      <a16:colId xmlns:a16="http://schemas.microsoft.com/office/drawing/2014/main" val="20002"/>
                    </a:ext>
                  </a:extLst>
                </a:gridCol>
                <a:gridCol w="323985">
                  <a:extLst>
                    <a:ext uri="{9D8B030D-6E8A-4147-A177-3AD203B41FA5}">
                      <a16:colId xmlns:a16="http://schemas.microsoft.com/office/drawing/2014/main" val="20003"/>
                    </a:ext>
                  </a:extLst>
                </a:gridCol>
                <a:gridCol w="323985">
                  <a:extLst>
                    <a:ext uri="{9D8B030D-6E8A-4147-A177-3AD203B41FA5}">
                      <a16:colId xmlns:a16="http://schemas.microsoft.com/office/drawing/2014/main" val="20004"/>
                    </a:ext>
                  </a:extLst>
                </a:gridCol>
                <a:gridCol w="323985">
                  <a:extLst>
                    <a:ext uri="{9D8B030D-6E8A-4147-A177-3AD203B41FA5}">
                      <a16:colId xmlns:a16="http://schemas.microsoft.com/office/drawing/2014/main" val="20005"/>
                    </a:ext>
                  </a:extLst>
                </a:gridCol>
                <a:gridCol w="323985">
                  <a:extLst>
                    <a:ext uri="{9D8B030D-6E8A-4147-A177-3AD203B41FA5}">
                      <a16:colId xmlns:a16="http://schemas.microsoft.com/office/drawing/2014/main" val="20006"/>
                    </a:ext>
                  </a:extLst>
                </a:gridCol>
              </a:tblGrid>
              <a:tr h="142875">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endParaRPr lang="en-US" sz="600" dirty="0">
                        <a:solidFill>
                          <a:schemeClr val="tx1"/>
                        </a:solidFill>
                        <a:latin typeface="Franklin Gothic Book" panose="020B0503020102020204" pitchFamily="34" charset="0"/>
                      </a:endParaRP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ECE1">
                        <a:lumMod val="75000"/>
                      </a:srgbClr>
                    </a:solidFill>
                  </a:tcPr>
                </a:tc>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800" dirty="0">
                          <a:solidFill>
                            <a:schemeClr val="tx1"/>
                          </a:solidFill>
                          <a:latin typeface="Franklin Gothic Book" panose="020B0503020102020204" pitchFamily="34" charset="0"/>
                        </a:rPr>
                        <a:t>Region D1</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ECE1">
                        <a:lumMod val="75000"/>
                      </a:srgbClr>
                    </a:solidFill>
                  </a:tcPr>
                </a:tc>
                <a:tc gridSpan="5">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600" b="0" dirty="0">
                          <a:solidFill>
                            <a:schemeClr val="tx1"/>
                          </a:solidFill>
                          <a:latin typeface="Franklin Gothic Book" panose="020B0503020102020204" pitchFamily="34" charset="0"/>
                        </a:rPr>
                        <a:t>Enrollee</a:t>
                      </a:r>
                      <a:r>
                        <a:rPr lang="en-US" sz="600" b="0" baseline="0" dirty="0">
                          <a:solidFill>
                            <a:schemeClr val="tx1"/>
                          </a:solidFill>
                          <a:latin typeface="Franklin Gothic Book" panose="020B0503020102020204" pitchFamily="34" charset="0"/>
                        </a:rPr>
                        <a:t> Premium Contribution </a:t>
                      </a:r>
                      <a:r>
                        <a:rPr lang="en-US" sz="600" b="0" dirty="0">
                          <a:solidFill>
                            <a:schemeClr val="tx1"/>
                          </a:solidFill>
                          <a:latin typeface="Franklin Gothic Book" panose="020B0503020102020204" pitchFamily="34" charset="0"/>
                        </a:rPr>
                        <a:t>By Plan Type</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EECE1">
                        <a:lumMod val="7500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2875">
                <a:tc vMerge="1">
                  <a:txBody>
                    <a:bodyPr/>
                    <a:lstStyle/>
                    <a:p>
                      <a:pPr algn="ctr"/>
                      <a:endParaRPr lang="en-US" sz="8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1</a:t>
                      </a:r>
                    </a:p>
                  </a:txBody>
                  <a:tcPr marL="57150" marR="57150" marT="28575" marB="28575"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2B</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3B</a:t>
                      </a:r>
                    </a:p>
                  </a:txBody>
                  <a:tcPr marL="57150" marR="57150" marT="28575" marB="28575"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1</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Tufts-Direct</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2</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1358433" rtl="0" eaLnBrk="1" fontAlgn="b" latinLnBrk="0" hangingPunct="1">
                        <a:lnSpc>
                          <a:spcPct val="100000"/>
                        </a:lnSpc>
                        <a:spcBef>
                          <a:spcPts val="0"/>
                        </a:spcBef>
                        <a:spcAft>
                          <a:spcPts val="0"/>
                        </a:spcAft>
                        <a:buClrTx/>
                        <a:buSzTx/>
                        <a:buFontTx/>
                        <a:buNone/>
                        <a:tabLst/>
                        <a:defRPr/>
                      </a:pPr>
                      <a:r>
                        <a:rPr lang="en-US" sz="600" b="0" i="0" u="none" strike="noStrike" kern="1200" dirty="0">
                          <a:solidFill>
                            <a:schemeClr val="tx1"/>
                          </a:solidFill>
                          <a:effectLst/>
                          <a:latin typeface="Franklin Gothic Book" panose="020B0503020102020204" pitchFamily="34" charset="0"/>
                          <a:ea typeface="+mn-ea"/>
                          <a:cs typeface="+mn-cs"/>
                        </a:rPr>
                        <a:t>BMC</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r h="177403">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3</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err="1">
                          <a:solidFill>
                            <a:schemeClr val="tx1"/>
                          </a:solidFill>
                          <a:effectLst/>
                          <a:latin typeface="Franklin Gothic Book" panose="020B0503020102020204" pitchFamily="34" charset="0"/>
                          <a:ea typeface="+mn-ea"/>
                          <a:cs typeface="+mn-cs"/>
                        </a:rPr>
                        <a:t>AllWays</a:t>
                      </a:r>
                      <a:r>
                        <a:rPr lang="en-US" sz="600" b="0" i="0" u="none" strike="noStrike" kern="1200" dirty="0">
                          <a:solidFill>
                            <a:schemeClr val="tx1"/>
                          </a:solidFill>
                          <a:effectLst/>
                          <a:latin typeface="Franklin Gothic Book" panose="020B0503020102020204" pitchFamily="34" charset="0"/>
                          <a:ea typeface="+mn-ea"/>
                          <a:cs typeface="+mn-cs"/>
                        </a:rPr>
                        <a:t> Health Partners</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$168</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$168</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$215</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$256</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$300</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4"/>
                  </a:ext>
                </a:extLst>
              </a:tr>
            </a:tbl>
          </a:graphicData>
        </a:graphic>
      </p:graphicFrame>
      <p:graphicFrame>
        <p:nvGraphicFramePr>
          <p:cNvPr id="30" name="Table 29"/>
          <p:cNvGraphicFramePr>
            <a:graphicFrameLocks noGrp="1"/>
          </p:cNvGraphicFramePr>
          <p:nvPr>
            <p:extLst>
              <p:ext uri="{D42A27DB-BD31-4B8C-83A1-F6EECF244321}">
                <p14:modId xmlns:p14="http://schemas.microsoft.com/office/powerpoint/2010/main" val="4060624383"/>
              </p:ext>
            </p:extLst>
          </p:nvPr>
        </p:nvGraphicFramePr>
        <p:xfrm>
          <a:off x="3083758" y="5531252"/>
          <a:ext cx="2441036" cy="753521"/>
        </p:xfrm>
        <a:graphic>
          <a:graphicData uri="http://schemas.openxmlformats.org/drawingml/2006/table">
            <a:tbl>
              <a:tblPr firstRow="1" bandRow="1"/>
              <a:tblGrid>
                <a:gridCol w="139700">
                  <a:extLst>
                    <a:ext uri="{9D8B030D-6E8A-4147-A177-3AD203B41FA5}">
                      <a16:colId xmlns:a16="http://schemas.microsoft.com/office/drawing/2014/main" val="20000"/>
                    </a:ext>
                  </a:extLst>
                </a:gridCol>
                <a:gridCol w="681411">
                  <a:extLst>
                    <a:ext uri="{9D8B030D-6E8A-4147-A177-3AD203B41FA5}">
                      <a16:colId xmlns:a16="http://schemas.microsoft.com/office/drawing/2014/main" val="20001"/>
                    </a:ext>
                  </a:extLst>
                </a:gridCol>
                <a:gridCol w="323985">
                  <a:extLst>
                    <a:ext uri="{9D8B030D-6E8A-4147-A177-3AD203B41FA5}">
                      <a16:colId xmlns:a16="http://schemas.microsoft.com/office/drawing/2014/main" val="20002"/>
                    </a:ext>
                  </a:extLst>
                </a:gridCol>
                <a:gridCol w="323985">
                  <a:extLst>
                    <a:ext uri="{9D8B030D-6E8A-4147-A177-3AD203B41FA5}">
                      <a16:colId xmlns:a16="http://schemas.microsoft.com/office/drawing/2014/main" val="20003"/>
                    </a:ext>
                  </a:extLst>
                </a:gridCol>
                <a:gridCol w="323985">
                  <a:extLst>
                    <a:ext uri="{9D8B030D-6E8A-4147-A177-3AD203B41FA5}">
                      <a16:colId xmlns:a16="http://schemas.microsoft.com/office/drawing/2014/main" val="20004"/>
                    </a:ext>
                  </a:extLst>
                </a:gridCol>
                <a:gridCol w="323985">
                  <a:extLst>
                    <a:ext uri="{9D8B030D-6E8A-4147-A177-3AD203B41FA5}">
                      <a16:colId xmlns:a16="http://schemas.microsoft.com/office/drawing/2014/main" val="20005"/>
                    </a:ext>
                  </a:extLst>
                </a:gridCol>
                <a:gridCol w="323985">
                  <a:extLst>
                    <a:ext uri="{9D8B030D-6E8A-4147-A177-3AD203B41FA5}">
                      <a16:colId xmlns:a16="http://schemas.microsoft.com/office/drawing/2014/main" val="20006"/>
                    </a:ext>
                  </a:extLst>
                </a:gridCol>
              </a:tblGrid>
              <a:tr h="142875">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endParaRPr lang="en-US" sz="600" dirty="0">
                        <a:latin typeface="Franklin Gothic Book" panose="020B0503020102020204" pitchFamily="34" charset="0"/>
                      </a:endParaRP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800" dirty="0">
                          <a:solidFill>
                            <a:schemeClr val="tx1"/>
                          </a:solidFill>
                          <a:latin typeface="Franklin Gothic Book" panose="020B0503020102020204" pitchFamily="34" charset="0"/>
                        </a:rPr>
                        <a:t>Region E1</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gridSpan="5">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600" b="0" dirty="0">
                          <a:solidFill>
                            <a:schemeClr val="tx1"/>
                          </a:solidFill>
                          <a:latin typeface="Franklin Gothic Book" panose="020B0503020102020204" pitchFamily="34" charset="0"/>
                        </a:rPr>
                        <a:t>Enrollee</a:t>
                      </a:r>
                      <a:r>
                        <a:rPr lang="en-US" sz="600" b="0" baseline="0" dirty="0">
                          <a:solidFill>
                            <a:schemeClr val="tx1"/>
                          </a:solidFill>
                          <a:latin typeface="Franklin Gothic Book" panose="020B0503020102020204" pitchFamily="34" charset="0"/>
                        </a:rPr>
                        <a:t> Premium Contribution </a:t>
                      </a:r>
                      <a:r>
                        <a:rPr lang="en-US" sz="600" b="0" dirty="0">
                          <a:solidFill>
                            <a:schemeClr val="tx1"/>
                          </a:solidFill>
                          <a:latin typeface="Franklin Gothic Book" panose="020B0503020102020204" pitchFamily="34" charset="0"/>
                        </a:rPr>
                        <a:t>By Plan Type</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2875">
                <a:tc vMerge="1">
                  <a:txBody>
                    <a:bodyPr/>
                    <a:lstStyle/>
                    <a:p>
                      <a:pPr algn="ctr"/>
                      <a:endParaRPr lang="en-US" sz="8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1</a:t>
                      </a:r>
                    </a:p>
                  </a:txBody>
                  <a:tcPr marL="57150" marR="57150" marT="28575" marB="28575"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2B</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3B</a:t>
                      </a:r>
                    </a:p>
                  </a:txBody>
                  <a:tcPr marL="57150" marR="57150" marT="28575" marB="28575"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1</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1358433" rtl="0" eaLnBrk="1" fontAlgn="b" latinLnBrk="0" hangingPunct="1">
                        <a:lnSpc>
                          <a:spcPct val="100000"/>
                        </a:lnSpc>
                        <a:spcBef>
                          <a:spcPts val="0"/>
                        </a:spcBef>
                        <a:spcAft>
                          <a:spcPts val="0"/>
                        </a:spcAft>
                        <a:buClrTx/>
                        <a:buSzTx/>
                        <a:buFontTx/>
                        <a:buNone/>
                        <a:tabLst/>
                        <a:defRPr/>
                      </a:pPr>
                      <a:r>
                        <a:rPr lang="en-US" sz="600" b="0" i="0" u="none" strike="noStrike" kern="1200" dirty="0">
                          <a:solidFill>
                            <a:schemeClr val="tx1"/>
                          </a:solidFill>
                          <a:effectLst/>
                          <a:latin typeface="Franklin Gothic Book" panose="020B0503020102020204" pitchFamily="34" charset="0"/>
                          <a:ea typeface="+mn-ea"/>
                          <a:cs typeface="+mn-cs"/>
                        </a:rPr>
                        <a:t>Tufts-Direct</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2</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1358433" rtl="0" eaLnBrk="1" fontAlgn="b" latinLnBrk="0" hangingPunct="1">
                        <a:lnSpc>
                          <a:spcPct val="100000"/>
                        </a:lnSpc>
                        <a:spcBef>
                          <a:spcPts val="0"/>
                        </a:spcBef>
                        <a:spcAft>
                          <a:spcPts val="0"/>
                        </a:spcAft>
                        <a:buClrTx/>
                        <a:buSzTx/>
                        <a:buFontTx/>
                        <a:buNone/>
                        <a:tabLst/>
                        <a:defRPr/>
                      </a:pPr>
                      <a:r>
                        <a:rPr lang="en-US" sz="600" b="0" i="0" u="none" strike="noStrike" kern="1200" dirty="0">
                          <a:solidFill>
                            <a:schemeClr val="tx1"/>
                          </a:solidFill>
                          <a:effectLst/>
                          <a:latin typeface="Franklin Gothic Book" panose="020B0503020102020204" pitchFamily="34" charset="0"/>
                          <a:ea typeface="+mn-ea"/>
                          <a:cs typeface="+mn-cs"/>
                        </a:rPr>
                        <a:t>BMC</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r h="177403">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3</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err="1">
                          <a:solidFill>
                            <a:schemeClr val="tx1"/>
                          </a:solidFill>
                          <a:effectLst/>
                          <a:latin typeface="Franklin Gothic Book" panose="020B0503020102020204" pitchFamily="34" charset="0"/>
                          <a:ea typeface="+mn-ea"/>
                          <a:cs typeface="+mn-cs"/>
                        </a:rPr>
                        <a:t>AllWays</a:t>
                      </a:r>
                      <a:r>
                        <a:rPr lang="en-US" sz="600" b="0" i="0" u="none" strike="noStrike" kern="1200" dirty="0">
                          <a:solidFill>
                            <a:schemeClr val="tx1"/>
                          </a:solidFill>
                          <a:effectLst/>
                          <a:latin typeface="Franklin Gothic Book" panose="020B0503020102020204" pitchFamily="34" charset="0"/>
                          <a:ea typeface="+mn-ea"/>
                          <a:cs typeface="+mn-cs"/>
                        </a:rPr>
                        <a:t> Health Partners</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$224</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$221</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$267</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$308</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$349</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4"/>
                  </a:ext>
                </a:extLst>
              </a:tr>
            </a:tbl>
          </a:graphicData>
        </a:graphic>
      </p:graphicFrame>
      <p:graphicFrame>
        <p:nvGraphicFramePr>
          <p:cNvPr id="31" name="Table 30"/>
          <p:cNvGraphicFramePr>
            <a:graphicFrameLocks noGrp="1"/>
          </p:cNvGraphicFramePr>
          <p:nvPr>
            <p:extLst>
              <p:ext uri="{D42A27DB-BD31-4B8C-83A1-F6EECF244321}">
                <p14:modId xmlns:p14="http://schemas.microsoft.com/office/powerpoint/2010/main" val="3011322851"/>
              </p:ext>
            </p:extLst>
          </p:nvPr>
        </p:nvGraphicFramePr>
        <p:xfrm>
          <a:off x="6608008" y="1292627"/>
          <a:ext cx="2441036" cy="753521"/>
        </p:xfrm>
        <a:graphic>
          <a:graphicData uri="http://schemas.openxmlformats.org/drawingml/2006/table">
            <a:tbl>
              <a:tblPr firstRow="1" bandRow="1"/>
              <a:tblGrid>
                <a:gridCol w="139700">
                  <a:extLst>
                    <a:ext uri="{9D8B030D-6E8A-4147-A177-3AD203B41FA5}">
                      <a16:colId xmlns:a16="http://schemas.microsoft.com/office/drawing/2014/main" val="20000"/>
                    </a:ext>
                  </a:extLst>
                </a:gridCol>
                <a:gridCol w="681411">
                  <a:extLst>
                    <a:ext uri="{9D8B030D-6E8A-4147-A177-3AD203B41FA5}">
                      <a16:colId xmlns:a16="http://schemas.microsoft.com/office/drawing/2014/main" val="20001"/>
                    </a:ext>
                  </a:extLst>
                </a:gridCol>
                <a:gridCol w="323985">
                  <a:extLst>
                    <a:ext uri="{9D8B030D-6E8A-4147-A177-3AD203B41FA5}">
                      <a16:colId xmlns:a16="http://schemas.microsoft.com/office/drawing/2014/main" val="20002"/>
                    </a:ext>
                  </a:extLst>
                </a:gridCol>
                <a:gridCol w="323985">
                  <a:extLst>
                    <a:ext uri="{9D8B030D-6E8A-4147-A177-3AD203B41FA5}">
                      <a16:colId xmlns:a16="http://schemas.microsoft.com/office/drawing/2014/main" val="20003"/>
                    </a:ext>
                  </a:extLst>
                </a:gridCol>
                <a:gridCol w="323985">
                  <a:extLst>
                    <a:ext uri="{9D8B030D-6E8A-4147-A177-3AD203B41FA5}">
                      <a16:colId xmlns:a16="http://schemas.microsoft.com/office/drawing/2014/main" val="20004"/>
                    </a:ext>
                  </a:extLst>
                </a:gridCol>
                <a:gridCol w="323985">
                  <a:extLst>
                    <a:ext uri="{9D8B030D-6E8A-4147-A177-3AD203B41FA5}">
                      <a16:colId xmlns:a16="http://schemas.microsoft.com/office/drawing/2014/main" val="20005"/>
                    </a:ext>
                  </a:extLst>
                </a:gridCol>
                <a:gridCol w="323985">
                  <a:extLst>
                    <a:ext uri="{9D8B030D-6E8A-4147-A177-3AD203B41FA5}">
                      <a16:colId xmlns:a16="http://schemas.microsoft.com/office/drawing/2014/main" val="20006"/>
                    </a:ext>
                  </a:extLst>
                </a:gridCol>
              </a:tblGrid>
              <a:tr h="142875">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endParaRPr lang="en-US" sz="600" dirty="0">
                        <a:solidFill>
                          <a:schemeClr val="tx1"/>
                        </a:solidFill>
                        <a:latin typeface="Franklin Gothic Book" panose="020B0503020102020204" pitchFamily="34" charset="0"/>
                      </a:endParaRP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800" dirty="0">
                          <a:solidFill>
                            <a:schemeClr val="tx1"/>
                          </a:solidFill>
                          <a:latin typeface="Franklin Gothic Book" panose="020B0503020102020204" pitchFamily="34" charset="0"/>
                        </a:rPr>
                        <a:t>Region F1</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gridSpan="5">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600" b="0" dirty="0">
                          <a:solidFill>
                            <a:schemeClr val="tx1"/>
                          </a:solidFill>
                          <a:latin typeface="Franklin Gothic Book" panose="020B0503020102020204" pitchFamily="34" charset="0"/>
                        </a:rPr>
                        <a:t>Enrollee</a:t>
                      </a:r>
                      <a:r>
                        <a:rPr lang="en-US" sz="600" b="0" baseline="0" dirty="0">
                          <a:solidFill>
                            <a:schemeClr val="tx1"/>
                          </a:solidFill>
                          <a:latin typeface="Franklin Gothic Book" panose="020B0503020102020204" pitchFamily="34" charset="0"/>
                        </a:rPr>
                        <a:t> Premium Contribution </a:t>
                      </a:r>
                      <a:r>
                        <a:rPr lang="en-US" sz="600" b="0" dirty="0">
                          <a:solidFill>
                            <a:schemeClr val="tx1"/>
                          </a:solidFill>
                          <a:latin typeface="Franklin Gothic Book" panose="020B0503020102020204" pitchFamily="34" charset="0"/>
                        </a:rPr>
                        <a:t>By Plan Type</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2875">
                <a:tc vMerge="1">
                  <a:txBody>
                    <a:bodyPr/>
                    <a:lstStyle/>
                    <a:p>
                      <a:pPr algn="ctr"/>
                      <a:endParaRPr lang="en-US" sz="8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1</a:t>
                      </a:r>
                    </a:p>
                  </a:txBody>
                  <a:tcPr marL="57150" marR="57150" marT="28575" marB="28575"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2B</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3B</a:t>
                      </a:r>
                    </a:p>
                  </a:txBody>
                  <a:tcPr marL="57150" marR="57150" marT="28575" marB="28575"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1</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1358433" rtl="0" eaLnBrk="1" fontAlgn="b" latinLnBrk="0" hangingPunct="1">
                        <a:lnSpc>
                          <a:spcPct val="100000"/>
                        </a:lnSpc>
                        <a:spcBef>
                          <a:spcPts val="0"/>
                        </a:spcBef>
                        <a:spcAft>
                          <a:spcPts val="0"/>
                        </a:spcAft>
                        <a:buClrTx/>
                        <a:buSzTx/>
                        <a:buFontTx/>
                        <a:buNone/>
                        <a:tabLst/>
                        <a:defRPr/>
                      </a:pPr>
                      <a:r>
                        <a:rPr lang="en-US" sz="600" b="0" i="0" u="none" strike="noStrike" kern="1200" dirty="0">
                          <a:solidFill>
                            <a:schemeClr val="tx1"/>
                          </a:solidFill>
                          <a:effectLst/>
                          <a:latin typeface="Franklin Gothic Book" panose="020B0503020102020204" pitchFamily="34" charset="0"/>
                          <a:ea typeface="+mn-ea"/>
                          <a:cs typeface="+mn-cs"/>
                        </a:rPr>
                        <a:t>Tufts-Direct</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2</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1358433" rtl="0" eaLnBrk="1" fontAlgn="b" latinLnBrk="0" hangingPunct="1">
                        <a:lnSpc>
                          <a:spcPct val="100000"/>
                        </a:lnSpc>
                        <a:spcBef>
                          <a:spcPts val="0"/>
                        </a:spcBef>
                        <a:spcAft>
                          <a:spcPts val="0"/>
                        </a:spcAft>
                        <a:buClrTx/>
                        <a:buSzTx/>
                        <a:buFontTx/>
                        <a:buNone/>
                        <a:tabLst/>
                        <a:defRPr/>
                      </a:pPr>
                      <a:r>
                        <a:rPr lang="en-US" sz="600" b="0" i="0" u="none" strike="noStrike" kern="1200" dirty="0">
                          <a:solidFill>
                            <a:schemeClr val="tx1"/>
                          </a:solidFill>
                          <a:effectLst/>
                          <a:latin typeface="Franklin Gothic Book" panose="020B0503020102020204" pitchFamily="34" charset="0"/>
                          <a:ea typeface="+mn-ea"/>
                          <a:cs typeface="+mn-cs"/>
                        </a:rPr>
                        <a:t>BMC</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r h="177403">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3</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err="1">
                          <a:solidFill>
                            <a:schemeClr val="tx1"/>
                          </a:solidFill>
                          <a:effectLst/>
                          <a:latin typeface="Franklin Gothic Book" panose="020B0503020102020204" pitchFamily="34" charset="0"/>
                          <a:ea typeface="+mn-ea"/>
                          <a:cs typeface="+mn-cs"/>
                        </a:rPr>
                        <a:t>AllWays</a:t>
                      </a:r>
                      <a:r>
                        <a:rPr lang="en-US" sz="600" b="0" i="0" u="none" strike="noStrike" kern="1200" dirty="0">
                          <a:solidFill>
                            <a:schemeClr val="tx1"/>
                          </a:solidFill>
                          <a:effectLst/>
                          <a:latin typeface="Franklin Gothic Book" panose="020B0503020102020204" pitchFamily="34" charset="0"/>
                          <a:ea typeface="+mn-ea"/>
                          <a:cs typeface="+mn-cs"/>
                        </a:rPr>
                        <a:t> Health Partners</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$211</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$210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$257</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$299</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$344</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4"/>
                  </a:ext>
                </a:extLst>
              </a:tr>
            </a:tbl>
          </a:graphicData>
        </a:graphic>
      </p:graphicFrame>
      <p:graphicFrame>
        <p:nvGraphicFramePr>
          <p:cNvPr id="32" name="Table 31"/>
          <p:cNvGraphicFramePr>
            <a:graphicFrameLocks noGrp="1"/>
          </p:cNvGraphicFramePr>
          <p:nvPr>
            <p:extLst>
              <p:ext uri="{D42A27DB-BD31-4B8C-83A1-F6EECF244321}">
                <p14:modId xmlns:p14="http://schemas.microsoft.com/office/powerpoint/2010/main" val="2351282632"/>
              </p:ext>
            </p:extLst>
          </p:nvPr>
        </p:nvGraphicFramePr>
        <p:xfrm>
          <a:off x="6608008" y="2173622"/>
          <a:ext cx="2441036" cy="486013"/>
        </p:xfrm>
        <a:graphic>
          <a:graphicData uri="http://schemas.openxmlformats.org/drawingml/2006/table">
            <a:tbl>
              <a:tblPr firstRow="1" bandRow="1"/>
              <a:tblGrid>
                <a:gridCol w="139700">
                  <a:extLst>
                    <a:ext uri="{9D8B030D-6E8A-4147-A177-3AD203B41FA5}">
                      <a16:colId xmlns:a16="http://schemas.microsoft.com/office/drawing/2014/main" val="20000"/>
                    </a:ext>
                  </a:extLst>
                </a:gridCol>
                <a:gridCol w="681411">
                  <a:extLst>
                    <a:ext uri="{9D8B030D-6E8A-4147-A177-3AD203B41FA5}">
                      <a16:colId xmlns:a16="http://schemas.microsoft.com/office/drawing/2014/main" val="20001"/>
                    </a:ext>
                  </a:extLst>
                </a:gridCol>
                <a:gridCol w="323985">
                  <a:extLst>
                    <a:ext uri="{9D8B030D-6E8A-4147-A177-3AD203B41FA5}">
                      <a16:colId xmlns:a16="http://schemas.microsoft.com/office/drawing/2014/main" val="20002"/>
                    </a:ext>
                  </a:extLst>
                </a:gridCol>
                <a:gridCol w="323985">
                  <a:extLst>
                    <a:ext uri="{9D8B030D-6E8A-4147-A177-3AD203B41FA5}">
                      <a16:colId xmlns:a16="http://schemas.microsoft.com/office/drawing/2014/main" val="20003"/>
                    </a:ext>
                  </a:extLst>
                </a:gridCol>
                <a:gridCol w="323985">
                  <a:extLst>
                    <a:ext uri="{9D8B030D-6E8A-4147-A177-3AD203B41FA5}">
                      <a16:colId xmlns:a16="http://schemas.microsoft.com/office/drawing/2014/main" val="20004"/>
                    </a:ext>
                  </a:extLst>
                </a:gridCol>
                <a:gridCol w="323985">
                  <a:extLst>
                    <a:ext uri="{9D8B030D-6E8A-4147-A177-3AD203B41FA5}">
                      <a16:colId xmlns:a16="http://schemas.microsoft.com/office/drawing/2014/main" val="20005"/>
                    </a:ext>
                  </a:extLst>
                </a:gridCol>
                <a:gridCol w="323985">
                  <a:extLst>
                    <a:ext uri="{9D8B030D-6E8A-4147-A177-3AD203B41FA5}">
                      <a16:colId xmlns:a16="http://schemas.microsoft.com/office/drawing/2014/main" val="20006"/>
                    </a:ext>
                  </a:extLst>
                </a:gridCol>
              </a:tblGrid>
              <a:tr h="142875">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endParaRPr lang="en-US" sz="600" dirty="0">
                        <a:solidFill>
                          <a:schemeClr val="tx1"/>
                        </a:solidFill>
                        <a:latin typeface="Franklin Gothic Book" panose="020B0503020102020204" pitchFamily="34" charset="0"/>
                      </a:endParaRP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064A2">
                        <a:lumMod val="40000"/>
                        <a:lumOff val="60000"/>
                      </a:srgbClr>
                    </a:solidFill>
                  </a:tcPr>
                </a:tc>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800" dirty="0">
                          <a:solidFill>
                            <a:schemeClr val="tx1"/>
                          </a:solidFill>
                          <a:latin typeface="Franklin Gothic Book" panose="020B0503020102020204" pitchFamily="34" charset="0"/>
                        </a:rPr>
                        <a:t>Region F2</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064A2">
                        <a:lumMod val="40000"/>
                        <a:lumOff val="60000"/>
                      </a:srgbClr>
                    </a:solidFill>
                  </a:tcPr>
                </a:tc>
                <a:tc gridSpan="5">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600" b="0" dirty="0">
                          <a:solidFill>
                            <a:schemeClr val="tx1"/>
                          </a:solidFill>
                          <a:latin typeface="Franklin Gothic Book" panose="020B0503020102020204" pitchFamily="34" charset="0"/>
                        </a:rPr>
                        <a:t>Enrollee</a:t>
                      </a:r>
                      <a:r>
                        <a:rPr lang="en-US" sz="600" b="0" baseline="0" dirty="0">
                          <a:solidFill>
                            <a:schemeClr val="tx1"/>
                          </a:solidFill>
                          <a:latin typeface="Franklin Gothic Book" panose="020B0503020102020204" pitchFamily="34" charset="0"/>
                        </a:rPr>
                        <a:t> Premium Contribution </a:t>
                      </a:r>
                      <a:r>
                        <a:rPr lang="en-US" sz="600" b="0" dirty="0">
                          <a:solidFill>
                            <a:schemeClr val="tx1"/>
                          </a:solidFill>
                          <a:latin typeface="Franklin Gothic Book" panose="020B0503020102020204" pitchFamily="34" charset="0"/>
                        </a:rPr>
                        <a:t>By Plan Type</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064A2">
                        <a:lumMod val="40000"/>
                        <a:lumOff val="6000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2875">
                <a:tc vMerge="1">
                  <a:txBody>
                    <a:bodyPr/>
                    <a:lstStyle/>
                    <a:p>
                      <a:pPr algn="ctr"/>
                      <a:endParaRPr lang="en-US" sz="8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1</a:t>
                      </a:r>
                    </a:p>
                  </a:txBody>
                  <a:tcPr marL="57150" marR="57150" marT="28575" marB="28575"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2B</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3B</a:t>
                      </a:r>
                    </a:p>
                  </a:txBody>
                  <a:tcPr marL="57150" marR="57150" marT="28575" marB="28575"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177403">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1</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err="1">
                          <a:solidFill>
                            <a:schemeClr val="tx1"/>
                          </a:solidFill>
                          <a:effectLst/>
                          <a:latin typeface="Franklin Gothic Book" panose="020B0503020102020204" pitchFamily="34" charset="0"/>
                          <a:ea typeface="+mn-ea"/>
                          <a:cs typeface="+mn-cs"/>
                        </a:rPr>
                        <a:t>AllWays</a:t>
                      </a:r>
                      <a:r>
                        <a:rPr lang="en-US" sz="600" b="0" i="0" u="none" strike="noStrike" kern="1200" dirty="0">
                          <a:solidFill>
                            <a:schemeClr val="tx1"/>
                          </a:solidFill>
                          <a:effectLst/>
                          <a:latin typeface="Franklin Gothic Book" panose="020B0503020102020204" pitchFamily="34" charset="0"/>
                          <a:ea typeface="+mn-ea"/>
                          <a:cs typeface="+mn-cs"/>
                        </a:rPr>
                        <a:t> Health Partners</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3077864086"/>
              </p:ext>
            </p:extLst>
          </p:nvPr>
        </p:nvGraphicFramePr>
        <p:xfrm>
          <a:off x="6608008" y="2787108"/>
          <a:ext cx="2441036" cy="564688"/>
        </p:xfrm>
        <a:graphic>
          <a:graphicData uri="http://schemas.openxmlformats.org/drawingml/2006/table">
            <a:tbl>
              <a:tblPr firstRow="1" bandRow="1"/>
              <a:tblGrid>
                <a:gridCol w="139700">
                  <a:extLst>
                    <a:ext uri="{9D8B030D-6E8A-4147-A177-3AD203B41FA5}">
                      <a16:colId xmlns:a16="http://schemas.microsoft.com/office/drawing/2014/main" val="20000"/>
                    </a:ext>
                  </a:extLst>
                </a:gridCol>
                <a:gridCol w="681411">
                  <a:extLst>
                    <a:ext uri="{9D8B030D-6E8A-4147-A177-3AD203B41FA5}">
                      <a16:colId xmlns:a16="http://schemas.microsoft.com/office/drawing/2014/main" val="20001"/>
                    </a:ext>
                  </a:extLst>
                </a:gridCol>
                <a:gridCol w="323985">
                  <a:extLst>
                    <a:ext uri="{9D8B030D-6E8A-4147-A177-3AD203B41FA5}">
                      <a16:colId xmlns:a16="http://schemas.microsoft.com/office/drawing/2014/main" val="20002"/>
                    </a:ext>
                  </a:extLst>
                </a:gridCol>
                <a:gridCol w="323985">
                  <a:extLst>
                    <a:ext uri="{9D8B030D-6E8A-4147-A177-3AD203B41FA5}">
                      <a16:colId xmlns:a16="http://schemas.microsoft.com/office/drawing/2014/main" val="20003"/>
                    </a:ext>
                  </a:extLst>
                </a:gridCol>
                <a:gridCol w="323985">
                  <a:extLst>
                    <a:ext uri="{9D8B030D-6E8A-4147-A177-3AD203B41FA5}">
                      <a16:colId xmlns:a16="http://schemas.microsoft.com/office/drawing/2014/main" val="20004"/>
                    </a:ext>
                  </a:extLst>
                </a:gridCol>
                <a:gridCol w="323985">
                  <a:extLst>
                    <a:ext uri="{9D8B030D-6E8A-4147-A177-3AD203B41FA5}">
                      <a16:colId xmlns:a16="http://schemas.microsoft.com/office/drawing/2014/main" val="20005"/>
                    </a:ext>
                  </a:extLst>
                </a:gridCol>
                <a:gridCol w="323985">
                  <a:extLst>
                    <a:ext uri="{9D8B030D-6E8A-4147-A177-3AD203B41FA5}">
                      <a16:colId xmlns:a16="http://schemas.microsoft.com/office/drawing/2014/main" val="20006"/>
                    </a:ext>
                  </a:extLst>
                </a:gridCol>
              </a:tblGrid>
              <a:tr h="143010">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endParaRPr lang="en-US" sz="600" dirty="0">
                        <a:solidFill>
                          <a:schemeClr val="tx1"/>
                        </a:solidFill>
                        <a:latin typeface="Franklin Gothic Book" panose="020B0503020102020204" pitchFamily="34" charset="0"/>
                      </a:endParaRP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0504D">
                        <a:lumMod val="20000"/>
                        <a:lumOff val="80000"/>
                      </a:srgbClr>
                    </a:solidFill>
                  </a:tcPr>
                </a:tc>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800" dirty="0">
                          <a:solidFill>
                            <a:schemeClr val="tx1"/>
                          </a:solidFill>
                          <a:latin typeface="Franklin Gothic Book" panose="020B0503020102020204" pitchFamily="34" charset="0"/>
                        </a:rPr>
                        <a:t>Region G1</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0504D">
                        <a:lumMod val="20000"/>
                        <a:lumOff val="80000"/>
                      </a:srgbClr>
                    </a:solidFill>
                  </a:tcPr>
                </a:tc>
                <a:tc gridSpan="5">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600" b="0" dirty="0">
                          <a:solidFill>
                            <a:schemeClr val="tx1"/>
                          </a:solidFill>
                          <a:latin typeface="Franklin Gothic Book" panose="020B0503020102020204" pitchFamily="34" charset="0"/>
                        </a:rPr>
                        <a:t>Enrollee</a:t>
                      </a:r>
                      <a:r>
                        <a:rPr lang="en-US" sz="600" b="0" baseline="0" dirty="0">
                          <a:solidFill>
                            <a:schemeClr val="tx1"/>
                          </a:solidFill>
                          <a:latin typeface="Franklin Gothic Book" panose="020B0503020102020204" pitchFamily="34" charset="0"/>
                        </a:rPr>
                        <a:t> Premium Contribution </a:t>
                      </a:r>
                      <a:r>
                        <a:rPr lang="en-US" sz="600" b="0" dirty="0">
                          <a:solidFill>
                            <a:schemeClr val="tx1"/>
                          </a:solidFill>
                          <a:latin typeface="Franklin Gothic Book" panose="020B0503020102020204" pitchFamily="34" charset="0"/>
                        </a:rPr>
                        <a:t>By Plan Type</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0504D">
                        <a:lumMod val="20000"/>
                        <a:lumOff val="8000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2875">
                <a:tc vMerge="1">
                  <a:txBody>
                    <a:bodyPr/>
                    <a:lstStyle/>
                    <a:p>
                      <a:pPr algn="ctr"/>
                      <a:endParaRPr lang="en-US" sz="8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1</a:t>
                      </a:r>
                    </a:p>
                  </a:txBody>
                  <a:tcPr marL="57150" marR="57150" marT="28575" marB="28575"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2B</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3B</a:t>
                      </a:r>
                    </a:p>
                  </a:txBody>
                  <a:tcPr marL="57150" marR="57150" marT="28575" marB="28575"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1</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1358433" rtl="0" eaLnBrk="1" fontAlgn="b" latinLnBrk="0" hangingPunct="1">
                        <a:lnSpc>
                          <a:spcPct val="100000"/>
                        </a:lnSpc>
                        <a:spcBef>
                          <a:spcPts val="0"/>
                        </a:spcBef>
                        <a:spcAft>
                          <a:spcPts val="0"/>
                        </a:spcAft>
                        <a:buClrTx/>
                        <a:buSzTx/>
                        <a:buFontTx/>
                        <a:buNone/>
                        <a:tabLst/>
                        <a:defRPr/>
                      </a:pPr>
                      <a:r>
                        <a:rPr lang="en-US" sz="600" b="0" i="0" u="none" strike="noStrike" kern="1200" dirty="0">
                          <a:solidFill>
                            <a:schemeClr val="tx1"/>
                          </a:solidFill>
                          <a:effectLst/>
                          <a:latin typeface="Franklin Gothic Book" panose="020B0503020102020204" pitchFamily="34" charset="0"/>
                          <a:ea typeface="+mn-ea"/>
                          <a:cs typeface="+mn-cs"/>
                        </a:rPr>
                        <a:t>Tufts-Direct</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2</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BMC</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bl>
          </a:graphicData>
        </a:graphic>
      </p:graphicFrame>
      <p:graphicFrame>
        <p:nvGraphicFramePr>
          <p:cNvPr id="34" name="Table 33"/>
          <p:cNvGraphicFramePr>
            <a:graphicFrameLocks noGrp="1"/>
          </p:cNvGraphicFramePr>
          <p:nvPr>
            <p:extLst>
              <p:ext uri="{D42A27DB-BD31-4B8C-83A1-F6EECF244321}">
                <p14:modId xmlns:p14="http://schemas.microsoft.com/office/powerpoint/2010/main" val="1101984995"/>
              </p:ext>
            </p:extLst>
          </p:nvPr>
        </p:nvGraphicFramePr>
        <p:xfrm>
          <a:off x="6609772" y="4937540"/>
          <a:ext cx="2441036" cy="480060"/>
        </p:xfrm>
        <a:graphic>
          <a:graphicData uri="http://schemas.openxmlformats.org/drawingml/2006/table">
            <a:tbl>
              <a:tblPr firstRow="1" bandRow="1"/>
              <a:tblGrid>
                <a:gridCol w="139700">
                  <a:extLst>
                    <a:ext uri="{9D8B030D-6E8A-4147-A177-3AD203B41FA5}">
                      <a16:colId xmlns:a16="http://schemas.microsoft.com/office/drawing/2014/main" val="20000"/>
                    </a:ext>
                  </a:extLst>
                </a:gridCol>
                <a:gridCol w="681411">
                  <a:extLst>
                    <a:ext uri="{9D8B030D-6E8A-4147-A177-3AD203B41FA5}">
                      <a16:colId xmlns:a16="http://schemas.microsoft.com/office/drawing/2014/main" val="20001"/>
                    </a:ext>
                  </a:extLst>
                </a:gridCol>
                <a:gridCol w="323985">
                  <a:extLst>
                    <a:ext uri="{9D8B030D-6E8A-4147-A177-3AD203B41FA5}">
                      <a16:colId xmlns:a16="http://schemas.microsoft.com/office/drawing/2014/main" val="20002"/>
                    </a:ext>
                  </a:extLst>
                </a:gridCol>
                <a:gridCol w="323985">
                  <a:extLst>
                    <a:ext uri="{9D8B030D-6E8A-4147-A177-3AD203B41FA5}">
                      <a16:colId xmlns:a16="http://schemas.microsoft.com/office/drawing/2014/main" val="20003"/>
                    </a:ext>
                  </a:extLst>
                </a:gridCol>
                <a:gridCol w="323985">
                  <a:extLst>
                    <a:ext uri="{9D8B030D-6E8A-4147-A177-3AD203B41FA5}">
                      <a16:colId xmlns:a16="http://schemas.microsoft.com/office/drawing/2014/main" val="20004"/>
                    </a:ext>
                  </a:extLst>
                </a:gridCol>
                <a:gridCol w="323985">
                  <a:extLst>
                    <a:ext uri="{9D8B030D-6E8A-4147-A177-3AD203B41FA5}">
                      <a16:colId xmlns:a16="http://schemas.microsoft.com/office/drawing/2014/main" val="20005"/>
                    </a:ext>
                  </a:extLst>
                </a:gridCol>
                <a:gridCol w="323985">
                  <a:extLst>
                    <a:ext uri="{9D8B030D-6E8A-4147-A177-3AD203B41FA5}">
                      <a16:colId xmlns:a16="http://schemas.microsoft.com/office/drawing/2014/main" val="20006"/>
                    </a:ext>
                  </a:extLst>
                </a:gridCol>
              </a:tblGrid>
              <a:tr h="142875">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endParaRPr lang="en-US" sz="600" dirty="0">
                        <a:solidFill>
                          <a:schemeClr val="tx1"/>
                        </a:solidFill>
                        <a:latin typeface="Franklin Gothic Book" panose="020B0503020102020204" pitchFamily="34" charset="0"/>
                      </a:endParaRP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800" dirty="0">
                          <a:solidFill>
                            <a:schemeClr val="tx1"/>
                          </a:solidFill>
                          <a:latin typeface="Franklin Gothic Book" panose="020B0503020102020204" pitchFamily="34" charset="0"/>
                        </a:rPr>
                        <a:t>Region G2</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gridSpan="5">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600" b="0" dirty="0">
                          <a:solidFill>
                            <a:schemeClr val="tx1"/>
                          </a:solidFill>
                          <a:latin typeface="Franklin Gothic Book" panose="020B0503020102020204" pitchFamily="34" charset="0"/>
                        </a:rPr>
                        <a:t>Enrollee</a:t>
                      </a:r>
                      <a:r>
                        <a:rPr lang="en-US" sz="600" b="0" baseline="0" dirty="0">
                          <a:solidFill>
                            <a:schemeClr val="tx1"/>
                          </a:solidFill>
                          <a:latin typeface="Franklin Gothic Book" panose="020B0503020102020204" pitchFamily="34" charset="0"/>
                        </a:rPr>
                        <a:t> Premium Contribution </a:t>
                      </a:r>
                      <a:r>
                        <a:rPr lang="en-US" sz="600" b="0" dirty="0">
                          <a:solidFill>
                            <a:schemeClr val="tx1"/>
                          </a:solidFill>
                          <a:latin typeface="Franklin Gothic Book" panose="020B0503020102020204" pitchFamily="34" charset="0"/>
                        </a:rPr>
                        <a:t>By Plan Type</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2875">
                <a:tc vMerge="1">
                  <a:txBody>
                    <a:bodyPr/>
                    <a:lstStyle/>
                    <a:p>
                      <a:pPr algn="ctr"/>
                      <a:endParaRPr lang="en-US" sz="8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1</a:t>
                      </a:r>
                    </a:p>
                  </a:txBody>
                  <a:tcPr marL="57150" marR="57150" marT="28575" marB="28575"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2B</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3B</a:t>
                      </a:r>
                    </a:p>
                  </a:txBody>
                  <a:tcPr marL="57150" marR="57150" marT="28575" marB="28575"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17145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1</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err="1">
                          <a:solidFill>
                            <a:schemeClr val="tx1"/>
                          </a:solidFill>
                          <a:effectLst/>
                          <a:latin typeface="Franklin Gothic Book" panose="020B0503020102020204" pitchFamily="34" charset="0"/>
                        </a:rPr>
                        <a:t>AllWays</a:t>
                      </a:r>
                      <a:r>
                        <a:rPr lang="en-US" sz="600" b="0" i="0" u="none" strike="noStrike" dirty="0">
                          <a:solidFill>
                            <a:schemeClr val="tx1"/>
                          </a:solidFill>
                          <a:effectLst/>
                          <a:latin typeface="Franklin Gothic Book" panose="020B0503020102020204" pitchFamily="34" charset="0"/>
                        </a:rPr>
                        <a:t> Health Partners</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bl>
          </a:graphicData>
        </a:graphic>
      </p:graphicFrame>
      <p:graphicFrame>
        <p:nvGraphicFramePr>
          <p:cNvPr id="35" name="Table 34"/>
          <p:cNvGraphicFramePr>
            <a:graphicFrameLocks noGrp="1"/>
          </p:cNvGraphicFramePr>
          <p:nvPr>
            <p:extLst>
              <p:ext uri="{D42A27DB-BD31-4B8C-83A1-F6EECF244321}">
                <p14:modId xmlns:p14="http://schemas.microsoft.com/office/powerpoint/2010/main" val="71111517"/>
              </p:ext>
            </p:extLst>
          </p:nvPr>
        </p:nvGraphicFramePr>
        <p:xfrm>
          <a:off x="3083758" y="1292627"/>
          <a:ext cx="2441036" cy="887275"/>
        </p:xfrm>
        <a:graphic>
          <a:graphicData uri="http://schemas.openxmlformats.org/drawingml/2006/table">
            <a:tbl>
              <a:tblPr firstRow="1" bandRow="1"/>
              <a:tblGrid>
                <a:gridCol w="139700">
                  <a:extLst>
                    <a:ext uri="{9D8B030D-6E8A-4147-A177-3AD203B41FA5}">
                      <a16:colId xmlns:a16="http://schemas.microsoft.com/office/drawing/2014/main" val="20000"/>
                    </a:ext>
                  </a:extLst>
                </a:gridCol>
                <a:gridCol w="681411">
                  <a:extLst>
                    <a:ext uri="{9D8B030D-6E8A-4147-A177-3AD203B41FA5}">
                      <a16:colId xmlns:a16="http://schemas.microsoft.com/office/drawing/2014/main" val="20001"/>
                    </a:ext>
                  </a:extLst>
                </a:gridCol>
                <a:gridCol w="323985">
                  <a:extLst>
                    <a:ext uri="{9D8B030D-6E8A-4147-A177-3AD203B41FA5}">
                      <a16:colId xmlns:a16="http://schemas.microsoft.com/office/drawing/2014/main" val="20002"/>
                    </a:ext>
                  </a:extLst>
                </a:gridCol>
                <a:gridCol w="323985">
                  <a:extLst>
                    <a:ext uri="{9D8B030D-6E8A-4147-A177-3AD203B41FA5}">
                      <a16:colId xmlns:a16="http://schemas.microsoft.com/office/drawing/2014/main" val="20003"/>
                    </a:ext>
                  </a:extLst>
                </a:gridCol>
                <a:gridCol w="323985">
                  <a:extLst>
                    <a:ext uri="{9D8B030D-6E8A-4147-A177-3AD203B41FA5}">
                      <a16:colId xmlns:a16="http://schemas.microsoft.com/office/drawing/2014/main" val="20004"/>
                    </a:ext>
                  </a:extLst>
                </a:gridCol>
                <a:gridCol w="323985">
                  <a:extLst>
                    <a:ext uri="{9D8B030D-6E8A-4147-A177-3AD203B41FA5}">
                      <a16:colId xmlns:a16="http://schemas.microsoft.com/office/drawing/2014/main" val="20005"/>
                    </a:ext>
                  </a:extLst>
                </a:gridCol>
                <a:gridCol w="323985">
                  <a:extLst>
                    <a:ext uri="{9D8B030D-6E8A-4147-A177-3AD203B41FA5}">
                      <a16:colId xmlns:a16="http://schemas.microsoft.com/office/drawing/2014/main" val="20006"/>
                    </a:ext>
                  </a:extLst>
                </a:gridCol>
              </a:tblGrid>
              <a:tr h="142875">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endParaRPr lang="en-US" sz="600" dirty="0">
                        <a:solidFill>
                          <a:schemeClr val="tx1"/>
                        </a:solidFill>
                        <a:latin typeface="Franklin Gothic Book" panose="020B0503020102020204" pitchFamily="34" charset="0"/>
                      </a:endParaRP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800" dirty="0">
                          <a:solidFill>
                            <a:schemeClr val="tx1"/>
                          </a:solidFill>
                          <a:latin typeface="Franklin Gothic Book" panose="020B0503020102020204" pitchFamily="34" charset="0"/>
                        </a:rPr>
                        <a:t>Region C2</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gridSpan="5">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600" b="0" dirty="0">
                          <a:solidFill>
                            <a:schemeClr val="tx1"/>
                          </a:solidFill>
                          <a:latin typeface="Franklin Gothic Book" panose="020B0503020102020204" pitchFamily="34" charset="0"/>
                        </a:rPr>
                        <a:t>Enrollee</a:t>
                      </a:r>
                      <a:r>
                        <a:rPr lang="en-US" sz="600" b="0" baseline="0" dirty="0">
                          <a:solidFill>
                            <a:schemeClr val="tx1"/>
                          </a:solidFill>
                          <a:latin typeface="Franklin Gothic Book" panose="020B0503020102020204" pitchFamily="34" charset="0"/>
                        </a:rPr>
                        <a:t> Premium Contribution </a:t>
                      </a:r>
                      <a:r>
                        <a:rPr lang="en-US" sz="600" b="0" dirty="0">
                          <a:solidFill>
                            <a:schemeClr val="tx1"/>
                          </a:solidFill>
                          <a:latin typeface="Franklin Gothic Book" panose="020B0503020102020204" pitchFamily="34" charset="0"/>
                        </a:rPr>
                        <a:t>By Plan Type</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2875">
                <a:tc vMerge="1">
                  <a:txBody>
                    <a:bodyPr/>
                    <a:lstStyle/>
                    <a:p>
                      <a:pPr algn="ctr"/>
                      <a:endParaRPr lang="en-US" sz="8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1</a:t>
                      </a:r>
                    </a:p>
                  </a:txBody>
                  <a:tcPr marL="57150" marR="57150" marT="28575" marB="28575"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2B</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3B</a:t>
                      </a:r>
                    </a:p>
                  </a:txBody>
                  <a:tcPr marL="57150" marR="57150" marT="28575" marB="28575"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1</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1358433" rtl="0" eaLnBrk="1" fontAlgn="b" latinLnBrk="0" hangingPunct="1">
                        <a:lnSpc>
                          <a:spcPct val="100000"/>
                        </a:lnSpc>
                        <a:spcBef>
                          <a:spcPts val="0"/>
                        </a:spcBef>
                        <a:spcAft>
                          <a:spcPts val="0"/>
                        </a:spcAft>
                        <a:buClrTx/>
                        <a:buSzTx/>
                        <a:buFontTx/>
                        <a:buNone/>
                        <a:tabLst/>
                        <a:defRPr/>
                      </a:pPr>
                      <a:r>
                        <a:rPr lang="en-US" sz="600" b="0" i="0" u="none" strike="noStrike" kern="1200" dirty="0">
                          <a:solidFill>
                            <a:schemeClr val="tx1"/>
                          </a:solidFill>
                          <a:effectLst/>
                          <a:latin typeface="Franklin Gothic Book" panose="020B0503020102020204" pitchFamily="34" charset="0"/>
                          <a:ea typeface="+mn-ea"/>
                          <a:cs typeface="+mn-cs"/>
                        </a:rPr>
                        <a:t>Tufts-Direct</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2</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BMC</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b" latinLnBrk="0" hangingPunct="1">
                        <a:lnSpc>
                          <a:spcPct val="100000"/>
                        </a:lnSpc>
                        <a:spcBef>
                          <a:spcPts val="0"/>
                        </a:spcBef>
                        <a:spcAft>
                          <a:spcPts val="0"/>
                        </a:spcAft>
                        <a:buClrTx/>
                        <a:buSzTx/>
                        <a:buFontTx/>
                        <a:buNone/>
                        <a:tabLst/>
                        <a:defRPr/>
                      </a:pPr>
                      <a:r>
                        <a:rPr lang="en-US" sz="600" b="0" i="0" u="none" strike="noStrike" dirty="0">
                          <a:solidFill>
                            <a:schemeClr val="tx1"/>
                          </a:solidFill>
                          <a:effectLst/>
                          <a:latin typeface="Franklin Gothic Book" panose="020B0503020102020204" pitchFamily="34" charset="0"/>
                        </a:rPr>
                        <a:t>3</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Fallon</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$72</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$74</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$119</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$160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$201</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4"/>
                  </a:ext>
                </a:extLst>
              </a:tr>
              <a:tr h="177403">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4</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err="1">
                          <a:solidFill>
                            <a:schemeClr val="tx1"/>
                          </a:solidFill>
                          <a:effectLst/>
                          <a:latin typeface="Franklin Gothic Book" panose="020B0503020102020204" pitchFamily="34" charset="0"/>
                          <a:ea typeface="+mn-ea"/>
                          <a:cs typeface="+mn-cs"/>
                        </a:rPr>
                        <a:t>AllWays</a:t>
                      </a:r>
                      <a:r>
                        <a:rPr lang="en-US" sz="600" b="0" i="0" u="none" strike="noStrike" kern="1200" dirty="0">
                          <a:solidFill>
                            <a:schemeClr val="tx1"/>
                          </a:solidFill>
                          <a:effectLst/>
                          <a:latin typeface="Franklin Gothic Book" panose="020B0503020102020204" pitchFamily="34" charset="0"/>
                          <a:ea typeface="+mn-ea"/>
                          <a:cs typeface="+mn-cs"/>
                        </a:rPr>
                        <a:t> Health Partners</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$195</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$190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$238</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$278</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$321</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5"/>
                  </a:ext>
                </a:extLst>
              </a:tr>
            </a:tbl>
          </a:graphicData>
        </a:graphic>
      </p:graphicFrame>
      <p:graphicFrame>
        <p:nvGraphicFramePr>
          <p:cNvPr id="36" name="Table 35"/>
          <p:cNvGraphicFramePr>
            <a:graphicFrameLocks noGrp="1"/>
          </p:cNvGraphicFramePr>
          <p:nvPr>
            <p:extLst>
              <p:ext uri="{D42A27DB-BD31-4B8C-83A1-F6EECF244321}">
                <p14:modId xmlns:p14="http://schemas.microsoft.com/office/powerpoint/2010/main" val="670469776"/>
              </p:ext>
            </p:extLst>
          </p:nvPr>
        </p:nvGraphicFramePr>
        <p:xfrm>
          <a:off x="6608008" y="5531252"/>
          <a:ext cx="2441036" cy="753521"/>
        </p:xfrm>
        <a:graphic>
          <a:graphicData uri="http://schemas.openxmlformats.org/drawingml/2006/table">
            <a:tbl>
              <a:tblPr firstRow="1" bandRow="1"/>
              <a:tblGrid>
                <a:gridCol w="139700">
                  <a:extLst>
                    <a:ext uri="{9D8B030D-6E8A-4147-A177-3AD203B41FA5}">
                      <a16:colId xmlns:a16="http://schemas.microsoft.com/office/drawing/2014/main" val="20000"/>
                    </a:ext>
                  </a:extLst>
                </a:gridCol>
                <a:gridCol w="681411">
                  <a:extLst>
                    <a:ext uri="{9D8B030D-6E8A-4147-A177-3AD203B41FA5}">
                      <a16:colId xmlns:a16="http://schemas.microsoft.com/office/drawing/2014/main" val="20001"/>
                    </a:ext>
                  </a:extLst>
                </a:gridCol>
                <a:gridCol w="323985">
                  <a:extLst>
                    <a:ext uri="{9D8B030D-6E8A-4147-A177-3AD203B41FA5}">
                      <a16:colId xmlns:a16="http://schemas.microsoft.com/office/drawing/2014/main" val="20002"/>
                    </a:ext>
                  </a:extLst>
                </a:gridCol>
                <a:gridCol w="323985">
                  <a:extLst>
                    <a:ext uri="{9D8B030D-6E8A-4147-A177-3AD203B41FA5}">
                      <a16:colId xmlns:a16="http://schemas.microsoft.com/office/drawing/2014/main" val="20003"/>
                    </a:ext>
                  </a:extLst>
                </a:gridCol>
                <a:gridCol w="323985">
                  <a:extLst>
                    <a:ext uri="{9D8B030D-6E8A-4147-A177-3AD203B41FA5}">
                      <a16:colId xmlns:a16="http://schemas.microsoft.com/office/drawing/2014/main" val="20004"/>
                    </a:ext>
                  </a:extLst>
                </a:gridCol>
                <a:gridCol w="323985">
                  <a:extLst>
                    <a:ext uri="{9D8B030D-6E8A-4147-A177-3AD203B41FA5}">
                      <a16:colId xmlns:a16="http://schemas.microsoft.com/office/drawing/2014/main" val="20005"/>
                    </a:ext>
                  </a:extLst>
                </a:gridCol>
                <a:gridCol w="323985">
                  <a:extLst>
                    <a:ext uri="{9D8B030D-6E8A-4147-A177-3AD203B41FA5}">
                      <a16:colId xmlns:a16="http://schemas.microsoft.com/office/drawing/2014/main" val="20006"/>
                    </a:ext>
                  </a:extLst>
                </a:gridCol>
              </a:tblGrid>
              <a:tr h="142875">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endParaRPr lang="en-US" sz="600" dirty="0">
                        <a:solidFill>
                          <a:schemeClr val="tx1"/>
                        </a:solidFill>
                        <a:latin typeface="Franklin Gothic Book" panose="020B0503020102020204" pitchFamily="34" charset="0"/>
                      </a:endParaRP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row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800" dirty="0">
                          <a:solidFill>
                            <a:schemeClr val="tx1"/>
                          </a:solidFill>
                          <a:latin typeface="Franklin Gothic Book" panose="020B0503020102020204" pitchFamily="34" charset="0"/>
                        </a:rPr>
                        <a:t>Region G3</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gridSpan="5">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600" b="0" dirty="0">
                          <a:solidFill>
                            <a:schemeClr val="tx1"/>
                          </a:solidFill>
                          <a:latin typeface="Franklin Gothic Book" panose="020B0503020102020204" pitchFamily="34" charset="0"/>
                        </a:rPr>
                        <a:t>Enrollee</a:t>
                      </a:r>
                      <a:r>
                        <a:rPr lang="en-US" sz="600" b="0" baseline="0" dirty="0">
                          <a:solidFill>
                            <a:schemeClr val="tx1"/>
                          </a:solidFill>
                          <a:latin typeface="Franklin Gothic Book" panose="020B0503020102020204" pitchFamily="34" charset="0"/>
                        </a:rPr>
                        <a:t> Premium Contribution </a:t>
                      </a:r>
                      <a:r>
                        <a:rPr lang="en-US" sz="600" b="0" dirty="0">
                          <a:solidFill>
                            <a:schemeClr val="tx1"/>
                          </a:solidFill>
                          <a:latin typeface="Franklin Gothic Book" panose="020B0503020102020204" pitchFamily="34" charset="0"/>
                        </a:rPr>
                        <a:t>By Plan Type</a:t>
                      </a:r>
                    </a:p>
                  </a:txBody>
                  <a:tcPr marL="57150" marR="57150" marT="28575" marB="2857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2875">
                <a:tc vMerge="1">
                  <a:txBody>
                    <a:bodyPr/>
                    <a:lstStyle/>
                    <a:p>
                      <a:pPr algn="ctr"/>
                      <a:endParaRPr lang="en-US" sz="8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1</a:t>
                      </a:r>
                    </a:p>
                  </a:txBody>
                  <a:tcPr marL="57150" marR="57150" marT="28575" marB="28575"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2B</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3A</a:t>
                      </a:r>
                    </a:p>
                  </a:txBody>
                  <a:tcPr marL="57150" marR="57150" marT="28575" marB="28575"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600" b="1" dirty="0">
                          <a:solidFill>
                            <a:schemeClr val="tx1"/>
                          </a:solidFill>
                          <a:latin typeface="Franklin Gothic Book" panose="020B0503020102020204" pitchFamily="34" charset="0"/>
                        </a:rPr>
                        <a:t>3B</a:t>
                      </a:r>
                    </a:p>
                  </a:txBody>
                  <a:tcPr marL="57150" marR="57150" marT="28575" marB="28575"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1</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lvl="0" indent="0" algn="ctr" defTabSz="1358433" rtl="0" eaLnBrk="1" fontAlgn="b" latinLnBrk="0" hangingPunct="1">
                        <a:lnSpc>
                          <a:spcPct val="100000"/>
                        </a:lnSpc>
                        <a:spcBef>
                          <a:spcPts val="0"/>
                        </a:spcBef>
                        <a:spcAft>
                          <a:spcPts val="0"/>
                        </a:spcAft>
                        <a:buClrTx/>
                        <a:buSzTx/>
                        <a:buFontTx/>
                        <a:buNone/>
                        <a:tabLst/>
                        <a:defRPr/>
                      </a:pPr>
                      <a:r>
                        <a:rPr lang="en-US" sz="600" b="0" i="0" u="none" strike="noStrike" kern="1200" dirty="0">
                          <a:solidFill>
                            <a:schemeClr val="tx1"/>
                          </a:solidFill>
                          <a:effectLst/>
                          <a:latin typeface="Franklin Gothic Book" panose="020B0503020102020204" pitchFamily="34" charset="0"/>
                          <a:ea typeface="+mn-ea"/>
                          <a:cs typeface="+mn-cs"/>
                        </a:rPr>
                        <a:t>Tufts-Direct</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133754">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2</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BMC</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$0</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$44</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$85</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$126</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r h="177403">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b"/>
                      <a:r>
                        <a:rPr lang="en-US" sz="600" b="0" i="0" u="none" strike="noStrike" dirty="0">
                          <a:solidFill>
                            <a:schemeClr val="tx1"/>
                          </a:solidFill>
                          <a:effectLst/>
                          <a:latin typeface="Franklin Gothic Book" panose="020B0503020102020204" pitchFamily="34" charset="0"/>
                        </a:rPr>
                        <a:t>3</a:t>
                      </a:r>
                    </a:p>
                  </a:txBody>
                  <a:tcPr marL="0" marR="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err="1">
                          <a:solidFill>
                            <a:schemeClr val="tx1"/>
                          </a:solidFill>
                          <a:effectLst/>
                          <a:latin typeface="Franklin Gothic Book" panose="020B0503020102020204" pitchFamily="34" charset="0"/>
                          <a:ea typeface="+mn-ea"/>
                          <a:cs typeface="+mn-cs"/>
                        </a:rPr>
                        <a:t>AllWays</a:t>
                      </a:r>
                      <a:r>
                        <a:rPr lang="en-US" sz="600" b="0" i="0" u="none" strike="noStrike" kern="1200" dirty="0">
                          <a:solidFill>
                            <a:schemeClr val="tx1"/>
                          </a:solidFill>
                          <a:effectLst/>
                          <a:latin typeface="Franklin Gothic Book" panose="020B0503020102020204" pitchFamily="34" charset="0"/>
                          <a:ea typeface="+mn-ea"/>
                          <a:cs typeface="+mn-cs"/>
                        </a:rPr>
                        <a:t> Health Partners</a:t>
                      </a:r>
                    </a:p>
                  </a:txBody>
                  <a:tcPr marL="5953" marR="5953" marT="5953"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$235</a:t>
                      </a:r>
                    </a:p>
                  </a:txBody>
                  <a:tcPr marL="5953" marR="5953" marT="5953" marB="0" anchor="ct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$276</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$323</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$366</a:t>
                      </a:r>
                    </a:p>
                  </a:txBody>
                  <a:tcPr marL="5953" marR="5953" marT="5953"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1358433" rtl="0" eaLnBrk="1" fontAlgn="b" latinLnBrk="0" hangingPunct="1"/>
                      <a:r>
                        <a:rPr lang="en-US" sz="600" b="0" i="0" u="none" strike="noStrike" kern="1200" dirty="0">
                          <a:solidFill>
                            <a:schemeClr val="tx1"/>
                          </a:solidFill>
                          <a:effectLst/>
                          <a:latin typeface="Franklin Gothic Book" panose="020B0503020102020204" pitchFamily="34" charset="0"/>
                          <a:ea typeface="+mn-ea"/>
                          <a:cs typeface="+mn-cs"/>
                        </a:rPr>
                        <a:t>$413</a:t>
                      </a:r>
                    </a:p>
                  </a:txBody>
                  <a:tcPr marL="5953" marR="5953" marT="5953" marB="0" anchor="ct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4"/>
                  </a:ext>
                </a:extLst>
              </a:tr>
            </a:tbl>
          </a:graphicData>
        </a:graphic>
      </p:graphicFrame>
      <p:sp>
        <p:nvSpPr>
          <p:cNvPr id="4" name="Rectangle 3"/>
          <p:cNvSpPr/>
          <p:nvPr/>
        </p:nvSpPr>
        <p:spPr>
          <a:xfrm>
            <a:off x="604911" y="635301"/>
            <a:ext cx="8934665" cy="355482"/>
          </a:xfrm>
          <a:prstGeom prst="rect">
            <a:avLst/>
          </a:prstGeom>
        </p:spPr>
        <p:txBody>
          <a:bodyPr wrap="square">
            <a:spAutoFit/>
          </a:bodyPr>
          <a:lstStyle/>
          <a:p>
            <a:pPr marL="0" lvl="1" eaLnBrk="0" hangingPunct="0">
              <a:lnSpc>
                <a:spcPct val="114000"/>
              </a:lnSpc>
              <a:spcBef>
                <a:spcPts val="400"/>
              </a:spcBef>
              <a:spcAft>
                <a:spcPts val="400"/>
              </a:spcAft>
              <a:buClr>
                <a:srgbClr val="5C5A5A"/>
              </a:buClr>
              <a:buSzPct val="100000"/>
              <a:tabLst>
                <a:tab pos="457200" algn="l"/>
              </a:tabLst>
              <a:defRPr/>
            </a:pPr>
            <a:r>
              <a:rPr lang="en-US" sz="1500" dirty="0">
                <a:solidFill>
                  <a:schemeClr val="tx1">
                    <a:lumMod val="65000"/>
                    <a:lumOff val="35000"/>
                  </a:schemeClr>
                </a:solidFill>
                <a:latin typeface="Franklin Gothic Demi" panose="020B0703020102020204" pitchFamily="34" charset="0"/>
              </a:rPr>
              <a:t>Enrollees can choose from up to 4 carriers, but may pay more based on the plan they select. </a:t>
            </a:r>
          </a:p>
        </p:txBody>
      </p:sp>
    </p:spTree>
    <p:extLst>
      <p:ext uri="{BB962C8B-B14F-4D97-AF65-F5344CB8AC3E}">
        <p14:creationId xmlns:p14="http://schemas.microsoft.com/office/powerpoint/2010/main" val="308877170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p:cNvCxnSpPr/>
          <p:nvPr/>
        </p:nvCxnSpPr>
        <p:spPr bwMode="auto">
          <a:xfrm>
            <a:off x="4876800" y="5179251"/>
            <a:ext cx="4191000" cy="0"/>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2" name="Title 1"/>
          <p:cNvSpPr>
            <a:spLocks noGrp="1"/>
          </p:cNvSpPr>
          <p:nvPr>
            <p:ph type="title"/>
          </p:nvPr>
        </p:nvSpPr>
        <p:spPr>
          <a:xfrm>
            <a:off x="632914" y="293589"/>
            <a:ext cx="7543800" cy="1014412"/>
          </a:xfrm>
        </p:spPr>
        <p:txBody>
          <a:bodyPr/>
          <a:lstStyle/>
          <a:p>
            <a:r>
              <a:rPr lang="en-US" dirty="0"/>
              <a:t>ConnectorCare Financing: 2018-2019</a:t>
            </a:r>
          </a:p>
        </p:txBody>
      </p:sp>
      <p:sp>
        <p:nvSpPr>
          <p:cNvPr id="6" name="TextBox 5"/>
          <p:cNvSpPr txBox="1"/>
          <p:nvPr/>
        </p:nvSpPr>
        <p:spPr>
          <a:xfrm>
            <a:off x="195775" y="5825520"/>
            <a:ext cx="4892040" cy="415498"/>
          </a:xfrm>
          <a:prstGeom prst="rect">
            <a:avLst/>
          </a:prstGeom>
          <a:noFill/>
        </p:spPr>
        <p:txBody>
          <a:bodyPr wrap="square" rtlCol="0">
            <a:spAutoFit/>
          </a:bodyPr>
          <a:lstStyle/>
          <a:p>
            <a:r>
              <a:rPr lang="en-US" sz="700" b="1" i="1" dirty="0">
                <a:solidFill>
                  <a:srgbClr val="FFFFFF">
                    <a:lumMod val="50000"/>
                  </a:srgbClr>
                </a:solidFill>
                <a:latin typeface="ITC Franklin Gothic Std Book"/>
              </a:rPr>
              <a:t>Notes:</a:t>
            </a:r>
          </a:p>
          <a:p>
            <a:pPr marL="137160" indent="-137160">
              <a:buFont typeface="Arial" panose="020B0604020202020204" pitchFamily="34" charset="0"/>
              <a:buChar char="•"/>
            </a:pPr>
            <a:r>
              <a:rPr lang="en-US" sz="700" i="1" dirty="0">
                <a:solidFill>
                  <a:srgbClr val="FFFFFF">
                    <a:lumMod val="50000"/>
                  </a:srgbClr>
                </a:solidFill>
                <a:latin typeface="ITC Franklin Gothic Std Book"/>
              </a:rPr>
              <a:t>Illustrative rates for a 42-year old in Boston in 2019, with FPL of 75%, 125%, 175%, 225% and 275%</a:t>
            </a:r>
          </a:p>
          <a:p>
            <a:pPr marL="137160" indent="-137160">
              <a:buFont typeface="Arial" panose="020B0604020202020204" pitchFamily="34" charset="0"/>
              <a:buChar char="•"/>
            </a:pPr>
            <a:r>
              <a:rPr lang="en-US" sz="700" i="1" dirty="0">
                <a:solidFill>
                  <a:srgbClr val="FFFFFF">
                    <a:lumMod val="50000"/>
                  </a:srgbClr>
                </a:solidFill>
                <a:latin typeface="ITC Franklin Gothic Std Book"/>
              </a:rPr>
              <a:t>Applies maximum APTC and selects lowest-cost plan</a:t>
            </a:r>
          </a:p>
        </p:txBody>
      </p:sp>
      <p:sp>
        <p:nvSpPr>
          <p:cNvPr id="14" name="Rectangle 13"/>
          <p:cNvSpPr/>
          <p:nvPr/>
        </p:nvSpPr>
        <p:spPr bwMode="auto">
          <a:xfrm>
            <a:off x="4968240" y="4447731"/>
            <a:ext cx="594360" cy="731520"/>
          </a:xfrm>
          <a:prstGeom prst="rect">
            <a:avLst/>
          </a:prstGeom>
          <a:solidFill>
            <a:schemeClr val="bg1">
              <a:lumMod val="75000"/>
            </a:schemeClr>
          </a:solidFill>
          <a:ln w="9525">
            <a:solidFill>
              <a:schemeClr val="bg1">
                <a:lumMod val="65000"/>
              </a:schemeClr>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algn="ctr"/>
            <a:r>
              <a:rPr lang="en-US" sz="1400" dirty="0">
                <a:solidFill>
                  <a:srgbClr val="FFFFFF"/>
                </a:solidFill>
                <a:ea typeface="ヒラギノ角ゴ ProN W3" charset="0"/>
                <a:cs typeface="ヒラギノ角ゴ ProN W3" charset="0"/>
                <a:sym typeface="Gill Sans" charset="0"/>
              </a:rPr>
              <a:t>70%</a:t>
            </a:r>
          </a:p>
          <a:p>
            <a:pPr algn="ctr"/>
            <a:r>
              <a:rPr lang="en-US" sz="700" dirty="0">
                <a:solidFill>
                  <a:srgbClr val="FFFFFF"/>
                </a:solidFill>
                <a:ea typeface="ヒラギノ角ゴ ProN W3" charset="0"/>
                <a:cs typeface="ヒラギノ角ゴ ProN W3" charset="0"/>
                <a:sym typeface="Gill Sans" charset="0"/>
              </a:rPr>
              <a:t>Base Silver</a:t>
            </a:r>
          </a:p>
          <a:p>
            <a:pPr algn="ctr"/>
            <a:r>
              <a:rPr lang="en-US" sz="700" dirty="0">
                <a:solidFill>
                  <a:srgbClr val="FFFFFF"/>
                </a:solidFill>
                <a:ea typeface="ヒラギノ角ゴ ProN W3" charset="0"/>
                <a:cs typeface="ヒラギノ角ゴ ProN W3" charset="0"/>
                <a:sym typeface="Gill Sans" charset="0"/>
              </a:rPr>
              <a:t>(-01)</a:t>
            </a:r>
          </a:p>
        </p:txBody>
      </p:sp>
      <p:sp>
        <p:nvSpPr>
          <p:cNvPr id="15" name="Rectangle 14"/>
          <p:cNvSpPr/>
          <p:nvPr/>
        </p:nvSpPr>
        <p:spPr bwMode="auto">
          <a:xfrm>
            <a:off x="4968240" y="2804283"/>
            <a:ext cx="594360" cy="1600200"/>
          </a:xfrm>
          <a:prstGeom prst="rect">
            <a:avLst/>
          </a:prstGeom>
          <a:solidFill>
            <a:schemeClr val="bg1">
              <a:lumMod val="95000"/>
            </a:schemeClr>
          </a:solidFill>
          <a:ln w="9525">
            <a:solidFill>
              <a:schemeClr val="bg1"/>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algn="ctr"/>
            <a:r>
              <a:rPr lang="en-US" sz="1400" dirty="0">
                <a:solidFill>
                  <a:schemeClr val="tx1">
                    <a:lumMod val="65000"/>
                    <a:lumOff val="35000"/>
                  </a:schemeClr>
                </a:solidFill>
                <a:ea typeface="ヒラギノ角ゴ ProN W3" charset="0"/>
                <a:cs typeface="ヒラギノ角ゴ ProN W3" charset="0"/>
                <a:sym typeface="Gill Sans" charset="0"/>
              </a:rPr>
              <a:t>94%</a:t>
            </a:r>
          </a:p>
          <a:p>
            <a:pPr algn="ctr"/>
            <a:r>
              <a:rPr lang="en-US" sz="700" dirty="0">
                <a:solidFill>
                  <a:schemeClr val="tx1">
                    <a:lumMod val="65000"/>
                    <a:lumOff val="35000"/>
                  </a:schemeClr>
                </a:solidFill>
                <a:ea typeface="ヒラギノ角ゴ ProN W3" charset="0"/>
                <a:cs typeface="ヒラギノ角ゴ ProN W3" charset="0"/>
                <a:sym typeface="Gill Sans" charset="0"/>
              </a:rPr>
              <a:t>Federal CSR</a:t>
            </a:r>
          </a:p>
          <a:p>
            <a:pPr algn="ctr"/>
            <a:r>
              <a:rPr lang="en-US" sz="700" dirty="0">
                <a:solidFill>
                  <a:schemeClr val="tx1">
                    <a:lumMod val="65000"/>
                    <a:lumOff val="35000"/>
                  </a:schemeClr>
                </a:solidFill>
                <a:ea typeface="ヒラギノ角ゴ ProN W3" charset="0"/>
                <a:cs typeface="ヒラギノ角ゴ ProN W3" charset="0"/>
                <a:sym typeface="Gill Sans" charset="0"/>
              </a:rPr>
              <a:t>(-06)</a:t>
            </a:r>
          </a:p>
        </p:txBody>
      </p:sp>
      <p:sp>
        <p:nvSpPr>
          <p:cNvPr id="16" name="Rectangle 15"/>
          <p:cNvSpPr/>
          <p:nvPr/>
        </p:nvSpPr>
        <p:spPr bwMode="auto">
          <a:xfrm>
            <a:off x="4968240" y="1848693"/>
            <a:ext cx="594360" cy="914400"/>
          </a:xfrm>
          <a:prstGeom prst="rect">
            <a:avLst/>
          </a:prstGeom>
          <a:solidFill>
            <a:schemeClr val="accent6"/>
          </a:solidFill>
          <a:ln w="9525">
            <a:solidFill>
              <a:schemeClr val="accent6"/>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algn="ctr"/>
            <a:r>
              <a:rPr lang="en-US" sz="1400" dirty="0">
                <a:solidFill>
                  <a:srgbClr val="FFFFFF"/>
                </a:solidFill>
                <a:ea typeface="ヒラギノ角ゴ ProN W3" charset="0"/>
                <a:cs typeface="ヒラギノ角ゴ ProN W3" charset="0"/>
                <a:sym typeface="Gill Sans" charset="0"/>
              </a:rPr>
              <a:t>99.6%</a:t>
            </a:r>
          </a:p>
          <a:p>
            <a:pPr algn="ctr"/>
            <a:r>
              <a:rPr lang="en-US" sz="700" dirty="0">
                <a:solidFill>
                  <a:srgbClr val="FFFFFF"/>
                </a:solidFill>
                <a:ea typeface="ヒラギノ角ゴ ProN W3" charset="0"/>
                <a:cs typeface="ヒラギノ角ゴ ProN W3" charset="0"/>
                <a:sym typeface="Gill Sans" charset="0"/>
              </a:rPr>
              <a:t>State CSR</a:t>
            </a:r>
          </a:p>
          <a:p>
            <a:pPr algn="ctr"/>
            <a:r>
              <a:rPr lang="en-US" sz="700" dirty="0">
                <a:solidFill>
                  <a:srgbClr val="FFFFFF"/>
                </a:solidFill>
                <a:ea typeface="ヒラギノ角ゴ ProN W3" charset="0"/>
                <a:cs typeface="ヒラギノ角ゴ ProN W3" charset="0"/>
                <a:sym typeface="Gill Sans" charset="0"/>
              </a:rPr>
              <a:t>(-06)</a:t>
            </a:r>
          </a:p>
        </p:txBody>
      </p:sp>
      <p:sp>
        <p:nvSpPr>
          <p:cNvPr id="18" name="Rectangle 17"/>
          <p:cNvSpPr/>
          <p:nvPr/>
        </p:nvSpPr>
        <p:spPr bwMode="auto">
          <a:xfrm>
            <a:off x="5825490" y="4447731"/>
            <a:ext cx="594360" cy="731520"/>
          </a:xfrm>
          <a:prstGeom prst="rect">
            <a:avLst/>
          </a:prstGeom>
          <a:solidFill>
            <a:schemeClr val="bg1">
              <a:lumMod val="75000"/>
            </a:schemeClr>
          </a:solidFill>
          <a:ln w="9525">
            <a:solidFill>
              <a:schemeClr val="bg1">
                <a:lumMod val="65000"/>
              </a:schemeClr>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algn="ctr"/>
            <a:r>
              <a:rPr lang="en-US" sz="1400" dirty="0">
                <a:solidFill>
                  <a:srgbClr val="FFFFFF"/>
                </a:solidFill>
                <a:ea typeface="ヒラギノ角ゴ ProN W3" charset="0"/>
                <a:cs typeface="ヒラギノ角ゴ ProN W3" charset="0"/>
                <a:sym typeface="Gill Sans" charset="0"/>
              </a:rPr>
              <a:t>70%</a:t>
            </a:r>
          </a:p>
          <a:p>
            <a:pPr algn="ctr"/>
            <a:r>
              <a:rPr lang="en-US" sz="800" dirty="0">
                <a:solidFill>
                  <a:srgbClr val="FFFFFF"/>
                </a:solidFill>
                <a:ea typeface="ヒラギノ角ゴ ProN W3" charset="0"/>
                <a:cs typeface="ヒラギノ角ゴ ProN W3" charset="0"/>
                <a:sym typeface="Gill Sans" charset="0"/>
              </a:rPr>
              <a:t>Base Silver</a:t>
            </a:r>
          </a:p>
          <a:p>
            <a:pPr algn="ctr"/>
            <a:r>
              <a:rPr lang="en-US" sz="800" dirty="0">
                <a:solidFill>
                  <a:srgbClr val="FFFFFF"/>
                </a:solidFill>
                <a:ea typeface="ヒラギノ角ゴ ProN W3" charset="0"/>
                <a:cs typeface="ヒラギノ角ゴ ProN W3" charset="0"/>
                <a:sym typeface="Gill Sans" charset="0"/>
              </a:rPr>
              <a:t>(-01)</a:t>
            </a:r>
          </a:p>
        </p:txBody>
      </p:sp>
      <p:sp>
        <p:nvSpPr>
          <p:cNvPr id="19" name="Rectangle 18"/>
          <p:cNvSpPr/>
          <p:nvPr/>
        </p:nvSpPr>
        <p:spPr bwMode="auto">
          <a:xfrm>
            <a:off x="5825490" y="2804283"/>
            <a:ext cx="594360" cy="1600200"/>
          </a:xfrm>
          <a:prstGeom prst="rect">
            <a:avLst/>
          </a:prstGeom>
          <a:solidFill>
            <a:schemeClr val="bg1">
              <a:lumMod val="95000"/>
            </a:schemeClr>
          </a:solidFill>
          <a:ln w="9525">
            <a:solidFill>
              <a:schemeClr val="bg1"/>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algn="ctr"/>
            <a:r>
              <a:rPr lang="en-US" sz="1400" dirty="0">
                <a:solidFill>
                  <a:schemeClr val="tx1">
                    <a:lumMod val="65000"/>
                    <a:lumOff val="35000"/>
                  </a:schemeClr>
                </a:solidFill>
                <a:ea typeface="ヒラギノ角ゴ ProN W3" charset="0"/>
                <a:cs typeface="ヒラギノ角ゴ ProN W3" charset="0"/>
                <a:sym typeface="Gill Sans" charset="0"/>
              </a:rPr>
              <a:t>94%</a:t>
            </a:r>
          </a:p>
          <a:p>
            <a:pPr algn="ctr"/>
            <a:r>
              <a:rPr lang="en-US" sz="700" dirty="0">
                <a:solidFill>
                  <a:schemeClr val="tx1">
                    <a:lumMod val="65000"/>
                    <a:lumOff val="35000"/>
                  </a:schemeClr>
                </a:solidFill>
                <a:ea typeface="ヒラギノ角ゴ ProN W3" charset="0"/>
                <a:cs typeface="ヒラギノ角ゴ ProN W3" charset="0"/>
                <a:sym typeface="Gill Sans" charset="0"/>
              </a:rPr>
              <a:t>Federal CSR</a:t>
            </a:r>
          </a:p>
          <a:p>
            <a:pPr algn="ctr"/>
            <a:r>
              <a:rPr lang="en-US" sz="700" dirty="0">
                <a:solidFill>
                  <a:schemeClr val="tx1">
                    <a:lumMod val="65000"/>
                    <a:lumOff val="35000"/>
                  </a:schemeClr>
                </a:solidFill>
                <a:ea typeface="ヒラギノ角ゴ ProN W3" charset="0"/>
                <a:cs typeface="ヒラギノ角ゴ ProN W3" charset="0"/>
                <a:sym typeface="Gill Sans" charset="0"/>
              </a:rPr>
              <a:t>(-06)</a:t>
            </a:r>
          </a:p>
        </p:txBody>
      </p:sp>
      <p:sp>
        <p:nvSpPr>
          <p:cNvPr id="20" name="Rectangle 19"/>
          <p:cNvSpPr/>
          <p:nvPr/>
        </p:nvSpPr>
        <p:spPr bwMode="auto">
          <a:xfrm>
            <a:off x="5825490" y="2137017"/>
            <a:ext cx="594360" cy="626076"/>
          </a:xfrm>
          <a:prstGeom prst="rect">
            <a:avLst/>
          </a:prstGeom>
          <a:solidFill>
            <a:schemeClr val="accent6"/>
          </a:solidFill>
          <a:ln w="9525">
            <a:solidFill>
              <a:schemeClr val="accent6"/>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algn="ctr"/>
            <a:r>
              <a:rPr lang="en-US" sz="1400" dirty="0">
                <a:solidFill>
                  <a:srgbClr val="FFFFFF"/>
                </a:solidFill>
                <a:ea typeface="ヒラギノ角ゴ ProN W3" charset="0"/>
                <a:cs typeface="ヒラギノ角ゴ ProN W3" charset="0"/>
                <a:sym typeface="Gill Sans" charset="0"/>
              </a:rPr>
              <a:t>~95%</a:t>
            </a:r>
          </a:p>
          <a:p>
            <a:pPr algn="ctr"/>
            <a:r>
              <a:rPr lang="en-US" sz="700" dirty="0">
                <a:solidFill>
                  <a:srgbClr val="FFFFFF"/>
                </a:solidFill>
                <a:ea typeface="ヒラギノ角ゴ ProN W3" charset="0"/>
                <a:cs typeface="ヒラギノ角ゴ ProN W3" charset="0"/>
                <a:sym typeface="Gill Sans" charset="0"/>
              </a:rPr>
              <a:t>State CSR</a:t>
            </a:r>
          </a:p>
          <a:p>
            <a:pPr algn="ctr"/>
            <a:r>
              <a:rPr lang="en-US" sz="700" dirty="0">
                <a:solidFill>
                  <a:srgbClr val="FFFFFF"/>
                </a:solidFill>
                <a:ea typeface="ヒラギノ角ゴ ProN W3" charset="0"/>
                <a:cs typeface="ヒラギノ角ゴ ProN W3" charset="0"/>
                <a:sym typeface="Gill Sans" charset="0"/>
              </a:rPr>
              <a:t>(-05)</a:t>
            </a:r>
          </a:p>
        </p:txBody>
      </p:sp>
      <p:sp>
        <p:nvSpPr>
          <p:cNvPr id="22" name="Rectangle 21"/>
          <p:cNvSpPr/>
          <p:nvPr/>
        </p:nvSpPr>
        <p:spPr bwMode="auto">
          <a:xfrm>
            <a:off x="6682740" y="4447731"/>
            <a:ext cx="594360" cy="731520"/>
          </a:xfrm>
          <a:prstGeom prst="rect">
            <a:avLst/>
          </a:prstGeom>
          <a:solidFill>
            <a:schemeClr val="bg1">
              <a:lumMod val="75000"/>
            </a:schemeClr>
          </a:solidFill>
          <a:ln w="9525">
            <a:solidFill>
              <a:schemeClr val="bg1">
                <a:lumMod val="65000"/>
              </a:schemeClr>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algn="ctr"/>
            <a:r>
              <a:rPr lang="en-US" sz="1400" dirty="0">
                <a:solidFill>
                  <a:srgbClr val="FFFFFF"/>
                </a:solidFill>
                <a:ea typeface="ヒラギノ角ゴ ProN W3" charset="0"/>
                <a:cs typeface="ヒラギノ角ゴ ProN W3" charset="0"/>
                <a:sym typeface="Gill Sans" charset="0"/>
              </a:rPr>
              <a:t>70%</a:t>
            </a:r>
          </a:p>
          <a:p>
            <a:pPr algn="ctr"/>
            <a:r>
              <a:rPr lang="en-US" sz="800" dirty="0">
                <a:solidFill>
                  <a:srgbClr val="FFFFFF"/>
                </a:solidFill>
                <a:ea typeface="ヒラギノ角ゴ ProN W3" charset="0"/>
                <a:cs typeface="ヒラギノ角ゴ ProN W3" charset="0"/>
                <a:sym typeface="Gill Sans" charset="0"/>
              </a:rPr>
              <a:t>Base Silver</a:t>
            </a:r>
          </a:p>
          <a:p>
            <a:pPr algn="ctr"/>
            <a:r>
              <a:rPr lang="en-US" sz="800" dirty="0">
                <a:solidFill>
                  <a:srgbClr val="FFFFFF"/>
                </a:solidFill>
                <a:ea typeface="ヒラギノ角ゴ ProN W3" charset="0"/>
                <a:cs typeface="ヒラギノ角ゴ ProN W3" charset="0"/>
                <a:sym typeface="Gill Sans" charset="0"/>
              </a:rPr>
              <a:t>(-01)</a:t>
            </a:r>
          </a:p>
        </p:txBody>
      </p:sp>
      <p:sp>
        <p:nvSpPr>
          <p:cNvPr id="23" name="Rectangle 22"/>
          <p:cNvSpPr/>
          <p:nvPr/>
        </p:nvSpPr>
        <p:spPr bwMode="auto">
          <a:xfrm>
            <a:off x="6682740" y="3261483"/>
            <a:ext cx="594360" cy="1143000"/>
          </a:xfrm>
          <a:prstGeom prst="rect">
            <a:avLst/>
          </a:prstGeom>
          <a:solidFill>
            <a:schemeClr val="bg1">
              <a:lumMod val="95000"/>
            </a:schemeClr>
          </a:solidFill>
          <a:ln w="9525">
            <a:solidFill>
              <a:schemeClr val="bg1"/>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algn="ctr"/>
            <a:r>
              <a:rPr lang="en-US" sz="1400" dirty="0">
                <a:solidFill>
                  <a:schemeClr val="tx1">
                    <a:lumMod val="65000"/>
                    <a:lumOff val="35000"/>
                  </a:schemeClr>
                </a:solidFill>
                <a:ea typeface="ヒラギノ角ゴ ProN W3" charset="0"/>
                <a:cs typeface="ヒラギノ角ゴ ProN W3" charset="0"/>
                <a:sym typeface="Gill Sans" charset="0"/>
              </a:rPr>
              <a:t>87%</a:t>
            </a:r>
          </a:p>
          <a:p>
            <a:pPr algn="ctr"/>
            <a:r>
              <a:rPr lang="en-US" sz="700" dirty="0">
                <a:solidFill>
                  <a:schemeClr val="tx1">
                    <a:lumMod val="65000"/>
                    <a:lumOff val="35000"/>
                  </a:schemeClr>
                </a:solidFill>
                <a:ea typeface="ヒラギノ角ゴ ProN W3" charset="0"/>
                <a:cs typeface="ヒラギノ角ゴ ProN W3" charset="0"/>
                <a:sym typeface="Gill Sans" charset="0"/>
              </a:rPr>
              <a:t>Federal CSR</a:t>
            </a:r>
          </a:p>
          <a:p>
            <a:pPr algn="ctr"/>
            <a:r>
              <a:rPr lang="en-US" sz="700" dirty="0">
                <a:solidFill>
                  <a:schemeClr val="tx1">
                    <a:lumMod val="65000"/>
                    <a:lumOff val="35000"/>
                  </a:schemeClr>
                </a:solidFill>
                <a:ea typeface="ヒラギノ角ゴ ProN W3" charset="0"/>
                <a:cs typeface="ヒラギノ角ゴ ProN W3" charset="0"/>
                <a:sym typeface="Gill Sans" charset="0"/>
              </a:rPr>
              <a:t>(-05)</a:t>
            </a:r>
          </a:p>
        </p:txBody>
      </p:sp>
      <p:sp>
        <p:nvSpPr>
          <p:cNvPr id="24" name="Rectangle 23"/>
          <p:cNvSpPr/>
          <p:nvPr/>
        </p:nvSpPr>
        <p:spPr bwMode="auto">
          <a:xfrm>
            <a:off x="6682740" y="2137017"/>
            <a:ext cx="594360" cy="1083276"/>
          </a:xfrm>
          <a:prstGeom prst="rect">
            <a:avLst/>
          </a:prstGeom>
          <a:solidFill>
            <a:schemeClr val="accent6"/>
          </a:solidFill>
          <a:ln w="9525">
            <a:solidFill>
              <a:schemeClr val="accent6"/>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algn="ctr"/>
            <a:r>
              <a:rPr lang="en-US" sz="1400" dirty="0">
                <a:solidFill>
                  <a:srgbClr val="FFFFFF"/>
                </a:solidFill>
                <a:ea typeface="ヒラギノ角ゴ ProN W3" charset="0"/>
                <a:cs typeface="ヒラギノ角ゴ ProN W3" charset="0"/>
                <a:sym typeface="Gill Sans" charset="0"/>
              </a:rPr>
              <a:t>~95%</a:t>
            </a:r>
          </a:p>
          <a:p>
            <a:pPr algn="ctr"/>
            <a:r>
              <a:rPr lang="en-US" sz="700" dirty="0">
                <a:solidFill>
                  <a:srgbClr val="FFFFFF"/>
                </a:solidFill>
                <a:ea typeface="ヒラギノ角ゴ ProN W3" charset="0"/>
                <a:cs typeface="ヒラギノ角ゴ ProN W3" charset="0"/>
                <a:sym typeface="Gill Sans" charset="0"/>
              </a:rPr>
              <a:t>State CSR</a:t>
            </a:r>
          </a:p>
          <a:p>
            <a:pPr algn="ctr"/>
            <a:r>
              <a:rPr lang="en-US" sz="700" dirty="0">
                <a:solidFill>
                  <a:srgbClr val="FFFFFF"/>
                </a:solidFill>
                <a:ea typeface="ヒラギノ角ゴ ProN W3" charset="0"/>
                <a:cs typeface="ヒラギノ角ゴ ProN W3" charset="0"/>
                <a:sym typeface="Gill Sans" charset="0"/>
              </a:rPr>
              <a:t>(-05)</a:t>
            </a:r>
          </a:p>
        </p:txBody>
      </p:sp>
      <p:sp>
        <p:nvSpPr>
          <p:cNvPr id="26" name="Rectangle 25"/>
          <p:cNvSpPr/>
          <p:nvPr/>
        </p:nvSpPr>
        <p:spPr bwMode="auto">
          <a:xfrm>
            <a:off x="7539990" y="4447731"/>
            <a:ext cx="594360" cy="731520"/>
          </a:xfrm>
          <a:prstGeom prst="rect">
            <a:avLst/>
          </a:prstGeom>
          <a:solidFill>
            <a:schemeClr val="bg1">
              <a:lumMod val="75000"/>
            </a:schemeClr>
          </a:solidFill>
          <a:ln w="9525">
            <a:solidFill>
              <a:schemeClr val="bg1">
                <a:lumMod val="65000"/>
              </a:schemeClr>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algn="ctr"/>
            <a:r>
              <a:rPr lang="en-US" sz="1400" dirty="0">
                <a:solidFill>
                  <a:srgbClr val="FFFFFF"/>
                </a:solidFill>
                <a:ea typeface="ヒラギノ角ゴ ProN W3" charset="0"/>
                <a:cs typeface="ヒラギノ角ゴ ProN W3" charset="0"/>
                <a:sym typeface="Gill Sans" charset="0"/>
              </a:rPr>
              <a:t>70%</a:t>
            </a:r>
          </a:p>
          <a:p>
            <a:pPr algn="ctr"/>
            <a:r>
              <a:rPr lang="en-US" sz="800" dirty="0">
                <a:solidFill>
                  <a:srgbClr val="FFFFFF"/>
                </a:solidFill>
                <a:ea typeface="ヒラギノ角ゴ ProN W3" charset="0"/>
                <a:cs typeface="ヒラギノ角ゴ ProN W3" charset="0"/>
                <a:sym typeface="Gill Sans" charset="0"/>
              </a:rPr>
              <a:t>Base Silver</a:t>
            </a:r>
          </a:p>
          <a:p>
            <a:pPr algn="ctr"/>
            <a:r>
              <a:rPr lang="en-US" sz="800" dirty="0">
                <a:solidFill>
                  <a:srgbClr val="FFFFFF"/>
                </a:solidFill>
                <a:ea typeface="ヒラギノ角ゴ ProN W3" charset="0"/>
                <a:cs typeface="ヒラギノ角ゴ ProN W3" charset="0"/>
                <a:sym typeface="Gill Sans" charset="0"/>
              </a:rPr>
              <a:t>(-01)</a:t>
            </a:r>
          </a:p>
        </p:txBody>
      </p:sp>
      <p:sp>
        <p:nvSpPr>
          <p:cNvPr id="27" name="Rectangle 26"/>
          <p:cNvSpPr/>
          <p:nvPr/>
        </p:nvSpPr>
        <p:spPr bwMode="auto">
          <a:xfrm>
            <a:off x="7539990" y="3718683"/>
            <a:ext cx="594360" cy="685800"/>
          </a:xfrm>
          <a:prstGeom prst="rect">
            <a:avLst/>
          </a:prstGeom>
          <a:solidFill>
            <a:schemeClr val="bg1">
              <a:lumMod val="95000"/>
            </a:schemeClr>
          </a:solidFill>
          <a:ln w="9525">
            <a:solidFill>
              <a:schemeClr val="bg1"/>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algn="ctr"/>
            <a:r>
              <a:rPr lang="en-US" sz="1400" dirty="0">
                <a:solidFill>
                  <a:schemeClr val="tx1">
                    <a:lumMod val="65000"/>
                    <a:lumOff val="35000"/>
                  </a:schemeClr>
                </a:solidFill>
                <a:ea typeface="ヒラギノ角ゴ ProN W3" charset="0"/>
                <a:cs typeface="ヒラギノ角ゴ ProN W3" charset="0"/>
                <a:sym typeface="Gill Sans" charset="0"/>
              </a:rPr>
              <a:t>73%</a:t>
            </a:r>
          </a:p>
          <a:p>
            <a:pPr algn="ctr"/>
            <a:r>
              <a:rPr lang="en-US" sz="700" dirty="0">
                <a:solidFill>
                  <a:schemeClr val="tx1">
                    <a:lumMod val="65000"/>
                    <a:lumOff val="35000"/>
                  </a:schemeClr>
                </a:solidFill>
                <a:ea typeface="ヒラギノ角ゴ ProN W3" charset="0"/>
                <a:cs typeface="ヒラギノ角ゴ ProN W3" charset="0"/>
                <a:sym typeface="Gill Sans" charset="0"/>
              </a:rPr>
              <a:t>Federal CSR</a:t>
            </a:r>
          </a:p>
          <a:p>
            <a:pPr algn="ctr"/>
            <a:r>
              <a:rPr lang="en-US" sz="700" dirty="0">
                <a:solidFill>
                  <a:schemeClr val="tx1">
                    <a:lumMod val="65000"/>
                    <a:lumOff val="35000"/>
                  </a:schemeClr>
                </a:solidFill>
                <a:ea typeface="ヒラギノ角ゴ ProN W3" charset="0"/>
                <a:cs typeface="ヒラギノ角ゴ ProN W3" charset="0"/>
                <a:sym typeface="Gill Sans" charset="0"/>
              </a:rPr>
              <a:t>(-04)</a:t>
            </a:r>
          </a:p>
        </p:txBody>
      </p:sp>
      <p:sp>
        <p:nvSpPr>
          <p:cNvPr id="28" name="Rectangle 27"/>
          <p:cNvSpPr/>
          <p:nvPr/>
        </p:nvSpPr>
        <p:spPr bwMode="auto">
          <a:xfrm>
            <a:off x="7539990" y="2839293"/>
            <a:ext cx="594360" cy="838200"/>
          </a:xfrm>
          <a:prstGeom prst="rect">
            <a:avLst/>
          </a:prstGeom>
          <a:solidFill>
            <a:schemeClr val="accent6"/>
          </a:solidFill>
          <a:ln w="9525">
            <a:solidFill>
              <a:schemeClr val="accent6"/>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algn="ctr"/>
            <a:r>
              <a:rPr lang="en-US" sz="1400" dirty="0">
                <a:solidFill>
                  <a:srgbClr val="FFFFFF"/>
                </a:solidFill>
                <a:ea typeface="ヒラギノ角ゴ ProN W3" charset="0"/>
                <a:cs typeface="ヒラギノ角ゴ ProN W3" charset="0"/>
                <a:sym typeface="Gill Sans" charset="0"/>
              </a:rPr>
              <a:t>~92%</a:t>
            </a:r>
          </a:p>
          <a:p>
            <a:pPr algn="ctr"/>
            <a:r>
              <a:rPr lang="en-US" sz="700" dirty="0">
                <a:solidFill>
                  <a:srgbClr val="FFFFFF"/>
                </a:solidFill>
                <a:ea typeface="ヒラギノ角ゴ ProN W3" charset="0"/>
                <a:cs typeface="ヒラギノ角ゴ ProN W3" charset="0"/>
                <a:sym typeface="Gill Sans" charset="0"/>
              </a:rPr>
              <a:t>State CSR</a:t>
            </a:r>
          </a:p>
          <a:p>
            <a:pPr algn="ctr"/>
            <a:r>
              <a:rPr lang="en-US" sz="700" dirty="0">
                <a:solidFill>
                  <a:srgbClr val="FFFFFF"/>
                </a:solidFill>
                <a:ea typeface="ヒラギノ角ゴ ProN W3" charset="0"/>
                <a:cs typeface="ヒラギノ角ゴ ProN W3" charset="0"/>
                <a:sym typeface="Gill Sans" charset="0"/>
              </a:rPr>
              <a:t>(-04)</a:t>
            </a:r>
          </a:p>
        </p:txBody>
      </p:sp>
      <p:sp>
        <p:nvSpPr>
          <p:cNvPr id="30" name="Rectangle 29"/>
          <p:cNvSpPr/>
          <p:nvPr/>
        </p:nvSpPr>
        <p:spPr bwMode="auto">
          <a:xfrm>
            <a:off x="8397240" y="4447731"/>
            <a:ext cx="594360" cy="731520"/>
          </a:xfrm>
          <a:prstGeom prst="rect">
            <a:avLst/>
          </a:prstGeom>
          <a:solidFill>
            <a:schemeClr val="bg1">
              <a:lumMod val="75000"/>
            </a:schemeClr>
          </a:solidFill>
          <a:ln w="9525">
            <a:solidFill>
              <a:schemeClr val="bg1">
                <a:lumMod val="65000"/>
              </a:schemeClr>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algn="ctr"/>
            <a:r>
              <a:rPr lang="en-US" sz="1400" dirty="0">
                <a:solidFill>
                  <a:srgbClr val="FFFFFF"/>
                </a:solidFill>
                <a:ea typeface="ヒラギノ角ゴ ProN W3" charset="0"/>
                <a:cs typeface="ヒラギノ角ゴ ProN W3" charset="0"/>
                <a:sym typeface="Gill Sans" charset="0"/>
              </a:rPr>
              <a:t>70%</a:t>
            </a:r>
          </a:p>
          <a:p>
            <a:pPr algn="ctr"/>
            <a:r>
              <a:rPr lang="en-US" sz="800" dirty="0">
                <a:solidFill>
                  <a:srgbClr val="FFFFFF"/>
                </a:solidFill>
                <a:ea typeface="ヒラギノ角ゴ ProN W3" charset="0"/>
                <a:cs typeface="ヒラギノ角ゴ ProN W3" charset="0"/>
                <a:sym typeface="Gill Sans" charset="0"/>
              </a:rPr>
              <a:t>Base Silver</a:t>
            </a:r>
          </a:p>
          <a:p>
            <a:pPr algn="ctr"/>
            <a:r>
              <a:rPr lang="en-US" sz="800" dirty="0">
                <a:solidFill>
                  <a:srgbClr val="FFFFFF"/>
                </a:solidFill>
                <a:ea typeface="ヒラギノ角ゴ ProN W3" charset="0"/>
                <a:cs typeface="ヒラギノ角ゴ ProN W3" charset="0"/>
                <a:sym typeface="Gill Sans" charset="0"/>
              </a:rPr>
              <a:t>(-01)</a:t>
            </a:r>
          </a:p>
        </p:txBody>
      </p:sp>
      <p:sp>
        <p:nvSpPr>
          <p:cNvPr id="31" name="Rectangle 30"/>
          <p:cNvSpPr/>
          <p:nvPr/>
        </p:nvSpPr>
        <p:spPr bwMode="auto">
          <a:xfrm>
            <a:off x="8397240" y="2839293"/>
            <a:ext cx="594360" cy="1565190"/>
          </a:xfrm>
          <a:prstGeom prst="rect">
            <a:avLst/>
          </a:prstGeom>
          <a:solidFill>
            <a:schemeClr val="accent6"/>
          </a:solidFill>
          <a:ln w="9525">
            <a:solidFill>
              <a:schemeClr val="accent6"/>
            </a:solidFill>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algn="ctr"/>
            <a:r>
              <a:rPr lang="en-US" sz="1400" dirty="0">
                <a:solidFill>
                  <a:srgbClr val="FFFFFF"/>
                </a:solidFill>
                <a:ea typeface="ヒラギノ角ゴ ProN W3" charset="0"/>
                <a:cs typeface="ヒラギノ角ゴ ProN W3" charset="0"/>
                <a:sym typeface="Gill Sans" charset="0"/>
              </a:rPr>
              <a:t>~92%</a:t>
            </a:r>
          </a:p>
          <a:p>
            <a:pPr algn="ctr"/>
            <a:r>
              <a:rPr lang="en-US" sz="700" dirty="0">
                <a:solidFill>
                  <a:srgbClr val="FFFFFF"/>
                </a:solidFill>
                <a:ea typeface="ヒラギノ角ゴ ProN W3" charset="0"/>
                <a:cs typeface="ヒラギノ角ゴ ProN W3" charset="0"/>
                <a:sym typeface="Gill Sans" charset="0"/>
              </a:rPr>
              <a:t>State CSR</a:t>
            </a:r>
          </a:p>
          <a:p>
            <a:pPr algn="ctr"/>
            <a:r>
              <a:rPr lang="en-US" sz="700" dirty="0">
                <a:solidFill>
                  <a:srgbClr val="FFFFFF"/>
                </a:solidFill>
                <a:ea typeface="ヒラギノ角ゴ ProN W3" charset="0"/>
                <a:cs typeface="ヒラギノ角ゴ ProN W3" charset="0"/>
                <a:sym typeface="Gill Sans" charset="0"/>
              </a:rPr>
              <a:t>(-04)</a:t>
            </a:r>
          </a:p>
        </p:txBody>
      </p:sp>
      <p:sp>
        <p:nvSpPr>
          <p:cNvPr id="38" name="TextBox 37"/>
          <p:cNvSpPr txBox="1"/>
          <p:nvPr/>
        </p:nvSpPr>
        <p:spPr>
          <a:xfrm>
            <a:off x="5003329" y="5233183"/>
            <a:ext cx="524182" cy="215444"/>
          </a:xfrm>
          <a:prstGeom prst="rect">
            <a:avLst/>
          </a:prstGeom>
          <a:noFill/>
        </p:spPr>
        <p:txBody>
          <a:bodyPr wrap="none" lIns="0" tIns="0" rIns="0" bIns="0" rtlCol="0" anchor="ctr">
            <a:spAutoFit/>
          </a:bodyPr>
          <a:lstStyle/>
          <a:p>
            <a:pPr algn="ctr"/>
            <a:r>
              <a:rPr lang="en-US" sz="700" dirty="0">
                <a:solidFill>
                  <a:srgbClr val="FFFFFF">
                    <a:lumMod val="50000"/>
                  </a:srgbClr>
                </a:solidFill>
                <a:latin typeface="ITC Franklin Gothic Std Book"/>
              </a:rPr>
              <a:t>Plan Type 1</a:t>
            </a:r>
          </a:p>
          <a:p>
            <a:pPr algn="ctr"/>
            <a:r>
              <a:rPr lang="en-US" sz="700" dirty="0">
                <a:solidFill>
                  <a:srgbClr val="FFFFFF">
                    <a:lumMod val="50000"/>
                  </a:srgbClr>
                </a:solidFill>
                <a:latin typeface="ITC Franklin Gothic Std Book"/>
              </a:rPr>
              <a:t>&lt;=100% FPL</a:t>
            </a:r>
          </a:p>
        </p:txBody>
      </p:sp>
      <p:sp>
        <p:nvSpPr>
          <p:cNvPr id="39" name="TextBox 38"/>
          <p:cNvSpPr txBox="1"/>
          <p:nvPr/>
        </p:nvSpPr>
        <p:spPr>
          <a:xfrm>
            <a:off x="5783634" y="5233183"/>
            <a:ext cx="678071" cy="215444"/>
          </a:xfrm>
          <a:prstGeom prst="rect">
            <a:avLst/>
          </a:prstGeom>
          <a:noFill/>
        </p:spPr>
        <p:txBody>
          <a:bodyPr wrap="none" lIns="0" tIns="0" rIns="0" bIns="0" rtlCol="0" anchor="ctr">
            <a:spAutoFit/>
          </a:bodyPr>
          <a:lstStyle/>
          <a:p>
            <a:pPr algn="ctr"/>
            <a:r>
              <a:rPr lang="en-US" sz="700" dirty="0">
                <a:solidFill>
                  <a:srgbClr val="FFFFFF">
                    <a:lumMod val="50000"/>
                  </a:srgbClr>
                </a:solidFill>
                <a:latin typeface="ITC Franklin Gothic Std Book"/>
              </a:rPr>
              <a:t>Plan Type 2A</a:t>
            </a:r>
          </a:p>
          <a:p>
            <a:pPr algn="ctr"/>
            <a:r>
              <a:rPr lang="en-US" sz="700" dirty="0">
                <a:solidFill>
                  <a:srgbClr val="FFFFFF">
                    <a:lumMod val="50000"/>
                  </a:srgbClr>
                </a:solidFill>
                <a:latin typeface="ITC Franklin Gothic Std Book"/>
              </a:rPr>
              <a:t>100%-150% FPL</a:t>
            </a:r>
          </a:p>
        </p:txBody>
      </p:sp>
      <p:sp>
        <p:nvSpPr>
          <p:cNvPr id="40" name="TextBox 39"/>
          <p:cNvSpPr txBox="1"/>
          <p:nvPr/>
        </p:nvSpPr>
        <p:spPr>
          <a:xfrm>
            <a:off x="6640884" y="5233183"/>
            <a:ext cx="678071" cy="215444"/>
          </a:xfrm>
          <a:prstGeom prst="rect">
            <a:avLst/>
          </a:prstGeom>
          <a:noFill/>
        </p:spPr>
        <p:txBody>
          <a:bodyPr wrap="none" lIns="0" tIns="0" rIns="0" bIns="0" rtlCol="0" anchor="ctr">
            <a:spAutoFit/>
          </a:bodyPr>
          <a:lstStyle/>
          <a:p>
            <a:pPr algn="ctr"/>
            <a:r>
              <a:rPr lang="en-US" sz="700" dirty="0">
                <a:solidFill>
                  <a:srgbClr val="FFFFFF">
                    <a:lumMod val="50000"/>
                  </a:srgbClr>
                </a:solidFill>
                <a:latin typeface="ITC Franklin Gothic Std Book"/>
              </a:rPr>
              <a:t>Plan Type 2B</a:t>
            </a:r>
          </a:p>
          <a:p>
            <a:pPr algn="ctr"/>
            <a:r>
              <a:rPr lang="en-US" sz="700" dirty="0">
                <a:solidFill>
                  <a:srgbClr val="FFFFFF">
                    <a:lumMod val="50000"/>
                  </a:srgbClr>
                </a:solidFill>
                <a:latin typeface="ITC Franklin Gothic Std Book"/>
              </a:rPr>
              <a:t>150%-200% FPL</a:t>
            </a:r>
          </a:p>
        </p:txBody>
      </p:sp>
      <p:sp>
        <p:nvSpPr>
          <p:cNvPr id="41" name="TextBox 40"/>
          <p:cNvSpPr txBox="1"/>
          <p:nvPr/>
        </p:nvSpPr>
        <p:spPr>
          <a:xfrm>
            <a:off x="7498643" y="5233183"/>
            <a:ext cx="678071" cy="215444"/>
          </a:xfrm>
          <a:prstGeom prst="rect">
            <a:avLst/>
          </a:prstGeom>
          <a:noFill/>
        </p:spPr>
        <p:txBody>
          <a:bodyPr wrap="none" lIns="0" tIns="0" rIns="0" bIns="0" rtlCol="0" anchor="ctr">
            <a:spAutoFit/>
          </a:bodyPr>
          <a:lstStyle/>
          <a:p>
            <a:pPr algn="ctr"/>
            <a:r>
              <a:rPr lang="en-US" sz="700" dirty="0">
                <a:solidFill>
                  <a:srgbClr val="FFFFFF">
                    <a:lumMod val="50000"/>
                  </a:srgbClr>
                </a:solidFill>
                <a:latin typeface="ITC Franklin Gothic Std Book"/>
              </a:rPr>
              <a:t>Plan Type 3A</a:t>
            </a:r>
          </a:p>
          <a:p>
            <a:pPr algn="ctr"/>
            <a:r>
              <a:rPr lang="en-US" sz="700" dirty="0">
                <a:solidFill>
                  <a:srgbClr val="FFFFFF">
                    <a:lumMod val="50000"/>
                  </a:srgbClr>
                </a:solidFill>
                <a:latin typeface="ITC Franklin Gothic Std Book"/>
              </a:rPr>
              <a:t>200%-250% FPL</a:t>
            </a:r>
          </a:p>
        </p:txBody>
      </p:sp>
      <p:sp>
        <p:nvSpPr>
          <p:cNvPr id="42" name="TextBox 41"/>
          <p:cNvSpPr txBox="1"/>
          <p:nvPr/>
        </p:nvSpPr>
        <p:spPr>
          <a:xfrm>
            <a:off x="8352712" y="5233183"/>
            <a:ext cx="678071" cy="215444"/>
          </a:xfrm>
          <a:prstGeom prst="rect">
            <a:avLst/>
          </a:prstGeom>
          <a:noFill/>
        </p:spPr>
        <p:txBody>
          <a:bodyPr wrap="none" lIns="0" tIns="0" rIns="0" bIns="0" rtlCol="0" anchor="ctr">
            <a:spAutoFit/>
          </a:bodyPr>
          <a:lstStyle/>
          <a:p>
            <a:pPr algn="ctr"/>
            <a:r>
              <a:rPr lang="en-US" sz="700" dirty="0">
                <a:solidFill>
                  <a:srgbClr val="FFFFFF">
                    <a:lumMod val="50000"/>
                  </a:srgbClr>
                </a:solidFill>
                <a:latin typeface="ITC Franklin Gothic Std Book"/>
              </a:rPr>
              <a:t>Plan Type 3B</a:t>
            </a:r>
          </a:p>
          <a:p>
            <a:pPr algn="ctr"/>
            <a:r>
              <a:rPr lang="en-US" sz="700" dirty="0">
                <a:solidFill>
                  <a:srgbClr val="FFFFFF">
                    <a:lumMod val="50000"/>
                  </a:srgbClr>
                </a:solidFill>
                <a:latin typeface="ITC Franklin Gothic Std Book"/>
              </a:rPr>
              <a:t>250%-300% FPL</a:t>
            </a:r>
          </a:p>
        </p:txBody>
      </p:sp>
      <p:sp>
        <p:nvSpPr>
          <p:cNvPr id="43" name="TextBox 42"/>
          <p:cNvSpPr txBox="1"/>
          <p:nvPr/>
        </p:nvSpPr>
        <p:spPr>
          <a:xfrm>
            <a:off x="1218396" y="1094356"/>
            <a:ext cx="2193229" cy="400110"/>
          </a:xfrm>
          <a:prstGeom prst="rect">
            <a:avLst/>
          </a:prstGeom>
          <a:noFill/>
        </p:spPr>
        <p:txBody>
          <a:bodyPr wrap="none" rtlCol="0">
            <a:spAutoFit/>
          </a:bodyPr>
          <a:lstStyle/>
          <a:p>
            <a:r>
              <a:rPr lang="en-US" sz="2000" dirty="0">
                <a:solidFill>
                  <a:srgbClr val="5C5A5A"/>
                </a:solidFill>
                <a:latin typeface="Franklin Gothic Demi" panose="020B0703020102020204" pitchFamily="34" charset="0"/>
              </a:rPr>
              <a:t>Premium Makeup</a:t>
            </a:r>
          </a:p>
        </p:txBody>
      </p:sp>
      <p:sp>
        <p:nvSpPr>
          <p:cNvPr id="44" name="TextBox 43"/>
          <p:cNvSpPr txBox="1"/>
          <p:nvPr/>
        </p:nvSpPr>
        <p:spPr>
          <a:xfrm>
            <a:off x="5519945" y="1112775"/>
            <a:ext cx="3111942" cy="400110"/>
          </a:xfrm>
          <a:prstGeom prst="rect">
            <a:avLst/>
          </a:prstGeom>
          <a:noFill/>
        </p:spPr>
        <p:txBody>
          <a:bodyPr wrap="none" rtlCol="0">
            <a:spAutoFit/>
          </a:bodyPr>
          <a:lstStyle/>
          <a:p>
            <a:r>
              <a:rPr lang="en-US" sz="2000" dirty="0">
                <a:solidFill>
                  <a:srgbClr val="5C5A5A"/>
                </a:solidFill>
                <a:latin typeface="Franklin Gothic Demi" panose="020B0703020102020204" pitchFamily="34" charset="0"/>
              </a:rPr>
              <a:t>Cost-Sharing Makeup (AV)</a:t>
            </a:r>
          </a:p>
        </p:txBody>
      </p:sp>
      <p:sp>
        <p:nvSpPr>
          <p:cNvPr id="47" name="TextBox 46"/>
          <p:cNvSpPr txBox="1"/>
          <p:nvPr/>
        </p:nvSpPr>
        <p:spPr>
          <a:xfrm>
            <a:off x="1612734" y="1512885"/>
            <a:ext cx="1404552" cy="246221"/>
          </a:xfrm>
          <a:prstGeom prst="rect">
            <a:avLst/>
          </a:prstGeom>
          <a:noFill/>
        </p:spPr>
        <p:txBody>
          <a:bodyPr wrap="none" rtlCol="0">
            <a:spAutoFit/>
          </a:bodyPr>
          <a:lstStyle/>
          <a:p>
            <a:r>
              <a:rPr lang="en-US" sz="1000" i="1" dirty="0">
                <a:solidFill>
                  <a:srgbClr val="FFFFFF">
                    <a:lumMod val="65000"/>
                  </a:srgbClr>
                </a:solidFill>
                <a:latin typeface="ITC Franklin Gothic Std Book"/>
              </a:rPr>
              <a:t>Total Premium: $326 </a:t>
            </a:r>
          </a:p>
        </p:txBody>
      </p:sp>
      <p:graphicFrame>
        <p:nvGraphicFramePr>
          <p:cNvPr id="34" name="Chart 33"/>
          <p:cNvGraphicFramePr>
            <a:graphicFrameLocks/>
          </p:cNvGraphicFramePr>
          <p:nvPr>
            <p:extLst>
              <p:ext uri="{D42A27DB-BD31-4B8C-83A1-F6EECF244321}">
                <p14:modId xmlns:p14="http://schemas.microsoft.com/office/powerpoint/2010/main" val="2061348720"/>
              </p:ext>
            </p:extLst>
          </p:nvPr>
        </p:nvGraphicFramePr>
        <p:xfrm>
          <a:off x="-69560" y="1436674"/>
          <a:ext cx="5098847" cy="43704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68662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7D6C6B2D-9EFD-4A52-8FFC-3709FE6619BF}"/>
              </a:ext>
            </a:extLst>
          </p:cNvPr>
          <p:cNvSpPr>
            <a:spLocks noGrp="1"/>
          </p:cNvSpPr>
          <p:nvPr>
            <p:ph type="title"/>
          </p:nvPr>
        </p:nvSpPr>
        <p:spPr/>
        <p:txBody>
          <a:bodyPr/>
          <a:lstStyle/>
          <a:p>
            <a:r>
              <a:rPr lang="en-US" dirty="0"/>
              <a:t>Health Connector Overview</a:t>
            </a:r>
          </a:p>
        </p:txBody>
      </p:sp>
      <p:sp>
        <p:nvSpPr>
          <p:cNvPr id="20" name="Content Placeholder 19">
            <a:extLst>
              <a:ext uri="{FF2B5EF4-FFF2-40B4-BE49-F238E27FC236}">
                <a16:creationId xmlns:a16="http://schemas.microsoft.com/office/drawing/2014/main" id="{1C008693-BF7A-4525-BF09-A38EE081C020}"/>
              </a:ext>
            </a:extLst>
          </p:cNvPr>
          <p:cNvSpPr>
            <a:spLocks noGrp="1"/>
          </p:cNvSpPr>
          <p:nvPr>
            <p:ph idx="1"/>
          </p:nvPr>
        </p:nvSpPr>
        <p:spPr/>
        <p:txBody>
          <a:bodyPr>
            <a:normAutofit/>
          </a:bodyPr>
          <a:lstStyle/>
          <a:p>
            <a:r>
              <a:rPr lang="en-US" sz="1800" dirty="0"/>
              <a:t>The Health Connector is the state’s health insurance marketplace, offering Massachusetts residents and small businesses a way to understand their health coverage options, access affordability help, and compare and enroll in quality health and dental plans. </a:t>
            </a:r>
          </a:p>
          <a:p>
            <a:pPr lvl="1"/>
            <a:r>
              <a:rPr lang="en-US" sz="1400" dirty="0">
                <a:solidFill>
                  <a:schemeClr val="tx1">
                    <a:lumMod val="75000"/>
                    <a:lumOff val="25000"/>
                  </a:schemeClr>
                </a:solidFill>
              </a:rPr>
              <a:t>The Health Connector was created in 2006 as part of a set of state health reforms aimed at increasing access to health insurance in Massachusetts, and later adapted to incorporate the federal health reforms of the Affordable Care Act (ACA)</a:t>
            </a:r>
          </a:p>
          <a:p>
            <a:pPr lvl="1"/>
            <a:r>
              <a:rPr lang="en-US" sz="1400" dirty="0">
                <a:solidFill>
                  <a:schemeClr val="tx1">
                    <a:lumMod val="75000"/>
                    <a:lumOff val="25000"/>
                  </a:schemeClr>
                </a:solidFill>
              </a:rPr>
              <a:t>In addition to its role as a place to find and compare coverage, the Health Connector plays an active policy role in Massachusetts’ version of health reform, such as determining the policies that govern the Commonwealth’s requirement to have health insurance</a:t>
            </a:r>
          </a:p>
          <a:p>
            <a:pPr lvl="1"/>
            <a:r>
              <a:rPr lang="en-US" sz="1400" dirty="0">
                <a:solidFill>
                  <a:schemeClr val="tx1">
                    <a:lumMod val="75000"/>
                    <a:lumOff val="25000"/>
                  </a:schemeClr>
                </a:solidFill>
              </a:rPr>
              <a:t>Two of the key ways that Massachusetts promotes affordability for residents are through:</a:t>
            </a:r>
          </a:p>
          <a:p>
            <a:pPr lvl="2"/>
            <a:r>
              <a:rPr lang="en-US" sz="1400" dirty="0">
                <a:solidFill>
                  <a:schemeClr val="tx1">
                    <a:lumMod val="75000"/>
                    <a:lumOff val="25000"/>
                  </a:schemeClr>
                </a:solidFill>
              </a:rPr>
              <a:t>Our “wrap program” which uses state-financed subsidies on top of ACA subsidies</a:t>
            </a:r>
          </a:p>
          <a:p>
            <a:pPr lvl="3"/>
            <a:r>
              <a:rPr lang="en-US" sz="1400" dirty="0">
                <a:solidFill>
                  <a:schemeClr val="tx1">
                    <a:lumMod val="75000"/>
                    <a:lumOff val="25000"/>
                  </a:schemeClr>
                </a:solidFill>
              </a:rPr>
              <a:t>Creates “direct” affordability for enrollees, but also indirectly incentives lower premiums for unsubsidized individuals and small groups, too</a:t>
            </a:r>
          </a:p>
          <a:p>
            <a:pPr lvl="2"/>
            <a:r>
              <a:rPr lang="en-US" sz="1400" dirty="0">
                <a:solidFill>
                  <a:schemeClr val="tx1">
                    <a:lumMod val="75000"/>
                    <a:lumOff val="25000"/>
                  </a:schemeClr>
                </a:solidFill>
              </a:rPr>
              <a:t>Our state individual mandate </a:t>
            </a:r>
          </a:p>
          <a:p>
            <a:endParaRPr lang="en-US" dirty="0"/>
          </a:p>
        </p:txBody>
      </p:sp>
      <p:sp>
        <p:nvSpPr>
          <p:cNvPr id="5" name="Slide Number Placeholder 4">
            <a:extLst>
              <a:ext uri="{FF2B5EF4-FFF2-40B4-BE49-F238E27FC236}">
                <a16:creationId xmlns:a16="http://schemas.microsoft.com/office/drawing/2014/main" id="{C335D4DC-C3E8-45FC-B352-DFEDF8CF816C}"/>
              </a:ext>
            </a:extLst>
          </p:cNvPr>
          <p:cNvSpPr>
            <a:spLocks noGrp="1"/>
          </p:cNvSpPr>
          <p:nvPr>
            <p:ph type="sldNum" sz="quarter" idx="4"/>
          </p:nvPr>
        </p:nvSpPr>
        <p:spPr/>
        <p:txBody>
          <a:bodyPr/>
          <a:lstStyle/>
          <a:p>
            <a:fld id="{627CA14E-5EDD-4C5C-B4B2-BE16B502D62B}" type="slidenum">
              <a:rPr lang="en-US" smtClean="0"/>
              <a:pPr/>
              <a:t>2</a:t>
            </a:fld>
            <a:endParaRPr lang="en-US" dirty="0"/>
          </a:p>
        </p:txBody>
      </p:sp>
    </p:spTree>
    <p:extLst>
      <p:ext uri="{BB962C8B-B14F-4D97-AF65-F5344CB8AC3E}">
        <p14:creationId xmlns:p14="http://schemas.microsoft.com/office/powerpoint/2010/main" val="3295312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4236D-BCA6-4C8A-8B03-0C0F96B1C373}"/>
              </a:ext>
            </a:extLst>
          </p:cNvPr>
          <p:cNvSpPr>
            <a:spLocks noGrp="1"/>
          </p:cNvSpPr>
          <p:nvPr>
            <p:ph type="title"/>
          </p:nvPr>
        </p:nvSpPr>
        <p:spPr/>
        <p:txBody>
          <a:bodyPr/>
          <a:lstStyle/>
          <a:p>
            <a:r>
              <a:rPr lang="en-US" dirty="0"/>
              <a:t>Health Connector Overview</a:t>
            </a:r>
          </a:p>
        </p:txBody>
      </p:sp>
      <p:sp>
        <p:nvSpPr>
          <p:cNvPr id="3" name="Content Placeholder 2">
            <a:extLst>
              <a:ext uri="{FF2B5EF4-FFF2-40B4-BE49-F238E27FC236}">
                <a16:creationId xmlns:a16="http://schemas.microsoft.com/office/drawing/2014/main" id="{90E2A917-16CC-48D6-82A8-CE21662F31F0}"/>
              </a:ext>
            </a:extLst>
          </p:cNvPr>
          <p:cNvSpPr>
            <a:spLocks noGrp="1"/>
          </p:cNvSpPr>
          <p:nvPr>
            <p:ph idx="1"/>
          </p:nvPr>
        </p:nvSpPr>
        <p:spPr>
          <a:xfrm>
            <a:off x="685800" y="1280161"/>
            <a:ext cx="7772400" cy="750799"/>
          </a:xfrm>
        </p:spPr>
        <p:txBody>
          <a:bodyPr>
            <a:normAutofit fontScale="85000" lnSpcReduction="10000"/>
          </a:bodyPr>
          <a:lstStyle/>
          <a:p>
            <a:r>
              <a:rPr lang="en-US" dirty="0"/>
              <a:t>The Health Connector's programs, outreach and public education efforts, and policies have helped Massachusetts lead the nation in coverage rates. </a:t>
            </a:r>
          </a:p>
        </p:txBody>
      </p:sp>
      <p:sp>
        <p:nvSpPr>
          <p:cNvPr id="4" name="Slide Number Placeholder 3">
            <a:extLst>
              <a:ext uri="{FF2B5EF4-FFF2-40B4-BE49-F238E27FC236}">
                <a16:creationId xmlns:a16="http://schemas.microsoft.com/office/drawing/2014/main" id="{6AE6C401-2422-4466-949A-B5A6E63809E5}"/>
              </a:ext>
            </a:extLst>
          </p:cNvPr>
          <p:cNvSpPr>
            <a:spLocks noGrp="1"/>
          </p:cNvSpPr>
          <p:nvPr>
            <p:ph type="sldNum" sz="quarter" idx="4"/>
          </p:nvPr>
        </p:nvSpPr>
        <p:spPr/>
        <p:txBody>
          <a:bodyPr/>
          <a:lstStyle/>
          <a:p>
            <a:fld id="{627CA14E-5EDD-4C5C-B4B2-BE16B502D62B}" type="slidenum">
              <a:rPr lang="en-US" smtClean="0"/>
              <a:pPr/>
              <a:t>3</a:t>
            </a:fld>
            <a:endParaRPr lang="en-US" dirty="0"/>
          </a:p>
        </p:txBody>
      </p:sp>
      <p:sp>
        <p:nvSpPr>
          <p:cNvPr id="52" name="Freeform: Shape 325"/>
          <p:cNvSpPr/>
          <p:nvPr/>
        </p:nvSpPr>
        <p:spPr>
          <a:xfrm>
            <a:off x="1731748" y="2325692"/>
            <a:ext cx="189622" cy="541776"/>
          </a:xfrm>
          <a:custGeom>
            <a:avLst/>
            <a:gdLst/>
            <a:ahLst/>
            <a:cxnLst>
              <a:cxn ang="3cd4">
                <a:pos x="hc" y="t"/>
              </a:cxn>
              <a:cxn ang="cd2">
                <a:pos x="l" y="vc"/>
              </a:cxn>
              <a:cxn ang="cd4">
                <a:pos x="hc" y="b"/>
              </a:cxn>
              <a:cxn ang="0">
                <a:pos x="r" y="vc"/>
              </a:cxn>
            </a:cxnLst>
            <a:rect l="l" t="t" r="r" b="b"/>
            <a:pathLst>
              <a:path w="50" h="141">
                <a:moveTo>
                  <a:pt x="50" y="35"/>
                </a:moveTo>
                <a:cubicBezTo>
                  <a:pt x="50" y="30"/>
                  <a:pt x="45" y="25"/>
                  <a:pt x="40" y="25"/>
                </a:cubicBezTo>
                <a:lnTo>
                  <a:pt x="10" y="25"/>
                </a:lnTo>
                <a:cubicBezTo>
                  <a:pt x="5" y="25"/>
                  <a:pt x="0" y="30"/>
                  <a:pt x="0" y="35"/>
                </a:cubicBezTo>
                <a:lnTo>
                  <a:pt x="0" y="74"/>
                </a:lnTo>
                <a:cubicBezTo>
                  <a:pt x="0" y="77"/>
                  <a:pt x="2" y="78"/>
                  <a:pt x="4" y="78"/>
                </a:cubicBezTo>
                <a:cubicBezTo>
                  <a:pt x="6" y="78"/>
                  <a:pt x="9" y="77"/>
                  <a:pt x="9" y="74"/>
                </a:cubicBezTo>
                <a:lnTo>
                  <a:pt x="9" y="39"/>
                </a:lnTo>
                <a:lnTo>
                  <a:pt x="11" y="39"/>
                </a:lnTo>
                <a:lnTo>
                  <a:pt x="11" y="135"/>
                </a:lnTo>
                <a:cubicBezTo>
                  <a:pt x="11" y="138"/>
                  <a:pt x="13" y="141"/>
                  <a:pt x="17" y="141"/>
                </a:cubicBezTo>
                <a:cubicBezTo>
                  <a:pt x="21" y="141"/>
                  <a:pt x="23" y="138"/>
                  <a:pt x="23" y="135"/>
                </a:cubicBezTo>
                <a:lnTo>
                  <a:pt x="23" y="82"/>
                </a:lnTo>
                <a:lnTo>
                  <a:pt x="26" y="82"/>
                </a:lnTo>
                <a:lnTo>
                  <a:pt x="26" y="135"/>
                </a:lnTo>
                <a:cubicBezTo>
                  <a:pt x="26" y="138"/>
                  <a:pt x="29" y="141"/>
                  <a:pt x="33" y="141"/>
                </a:cubicBezTo>
                <a:cubicBezTo>
                  <a:pt x="36" y="141"/>
                  <a:pt x="39" y="138"/>
                  <a:pt x="39" y="135"/>
                </a:cubicBezTo>
                <a:lnTo>
                  <a:pt x="39" y="39"/>
                </a:lnTo>
                <a:lnTo>
                  <a:pt x="41" y="39"/>
                </a:lnTo>
                <a:lnTo>
                  <a:pt x="41" y="74"/>
                </a:lnTo>
                <a:cubicBezTo>
                  <a:pt x="41" y="77"/>
                  <a:pt x="43" y="78"/>
                  <a:pt x="45" y="78"/>
                </a:cubicBezTo>
                <a:cubicBezTo>
                  <a:pt x="48" y="78"/>
                  <a:pt x="50" y="77"/>
                  <a:pt x="50" y="74"/>
                </a:cubicBezTo>
                <a:close/>
                <a:moveTo>
                  <a:pt x="25" y="21"/>
                </a:moveTo>
                <a:cubicBezTo>
                  <a:pt x="31" y="21"/>
                  <a:pt x="36" y="16"/>
                  <a:pt x="36" y="10"/>
                </a:cubicBezTo>
                <a:cubicBezTo>
                  <a:pt x="36" y="4"/>
                  <a:pt x="31" y="0"/>
                  <a:pt x="25" y="0"/>
                </a:cubicBezTo>
                <a:cubicBezTo>
                  <a:pt x="19" y="0"/>
                  <a:pt x="15" y="4"/>
                  <a:pt x="15" y="10"/>
                </a:cubicBezTo>
                <a:cubicBezTo>
                  <a:pt x="15" y="16"/>
                  <a:pt x="19" y="21"/>
                  <a:pt x="25" y="21"/>
                </a:cubicBezTo>
                <a:close/>
              </a:path>
            </a:pathLst>
          </a:custGeom>
          <a:solidFill>
            <a:schemeClr val="accent3"/>
          </a:solidFill>
          <a:ln cap="flat">
            <a:noFill/>
            <a:prstDash val="solid"/>
          </a:ln>
        </p:spPr>
        <p:txBody>
          <a:bodyPr vert="horz" wrap="none" lIns="33759" tIns="16880" rIns="33759" bIns="16880" anchor="ctr" anchorCtr="1" compatLnSpc="0"/>
          <a:lstStyle/>
          <a:p>
            <a:pPr hangingPunct="0"/>
            <a:endParaRPr lang="en-US" sz="675">
              <a:latin typeface="Arial" pitchFamily="18"/>
              <a:ea typeface="Arial Unicode MS" pitchFamily="2"/>
              <a:cs typeface="Arial Unicode MS" pitchFamily="2"/>
            </a:endParaRPr>
          </a:p>
        </p:txBody>
      </p:sp>
      <p:sp>
        <p:nvSpPr>
          <p:cNvPr id="57" name="Freeform: Shape 326"/>
          <p:cNvSpPr/>
          <p:nvPr/>
        </p:nvSpPr>
        <p:spPr>
          <a:xfrm>
            <a:off x="2049074" y="2325692"/>
            <a:ext cx="185752" cy="541776"/>
          </a:xfrm>
          <a:custGeom>
            <a:avLst/>
            <a:gdLst/>
            <a:ahLst/>
            <a:cxnLst>
              <a:cxn ang="3cd4">
                <a:pos x="hc" y="t"/>
              </a:cxn>
              <a:cxn ang="cd2">
                <a:pos x="l" y="vc"/>
              </a:cxn>
              <a:cxn ang="cd4">
                <a:pos x="hc" y="b"/>
              </a:cxn>
              <a:cxn ang="0">
                <a:pos x="r" y="vc"/>
              </a:cxn>
            </a:cxnLst>
            <a:rect l="l" t="t" r="r" b="b"/>
            <a:pathLst>
              <a:path w="49" h="141">
                <a:moveTo>
                  <a:pt x="49" y="35"/>
                </a:moveTo>
                <a:cubicBezTo>
                  <a:pt x="49" y="30"/>
                  <a:pt x="45" y="25"/>
                  <a:pt x="40" y="25"/>
                </a:cubicBezTo>
                <a:lnTo>
                  <a:pt x="9" y="25"/>
                </a:lnTo>
                <a:cubicBezTo>
                  <a:pt x="4" y="25"/>
                  <a:pt x="0" y="30"/>
                  <a:pt x="0" y="35"/>
                </a:cubicBezTo>
                <a:lnTo>
                  <a:pt x="0" y="74"/>
                </a:lnTo>
                <a:cubicBezTo>
                  <a:pt x="0" y="77"/>
                  <a:pt x="1" y="78"/>
                  <a:pt x="4" y="78"/>
                </a:cubicBezTo>
                <a:cubicBezTo>
                  <a:pt x="6" y="78"/>
                  <a:pt x="8" y="77"/>
                  <a:pt x="8" y="74"/>
                </a:cubicBezTo>
                <a:lnTo>
                  <a:pt x="8" y="39"/>
                </a:lnTo>
                <a:lnTo>
                  <a:pt x="10" y="39"/>
                </a:lnTo>
                <a:lnTo>
                  <a:pt x="10" y="135"/>
                </a:lnTo>
                <a:cubicBezTo>
                  <a:pt x="10" y="138"/>
                  <a:pt x="12" y="141"/>
                  <a:pt x="16" y="141"/>
                </a:cubicBezTo>
                <a:cubicBezTo>
                  <a:pt x="20" y="141"/>
                  <a:pt x="22" y="138"/>
                  <a:pt x="22" y="135"/>
                </a:cubicBezTo>
                <a:lnTo>
                  <a:pt x="22" y="82"/>
                </a:lnTo>
                <a:lnTo>
                  <a:pt x="26" y="82"/>
                </a:lnTo>
                <a:lnTo>
                  <a:pt x="26" y="135"/>
                </a:lnTo>
                <a:cubicBezTo>
                  <a:pt x="26" y="138"/>
                  <a:pt x="29" y="141"/>
                  <a:pt x="32" y="141"/>
                </a:cubicBezTo>
                <a:cubicBezTo>
                  <a:pt x="36" y="141"/>
                  <a:pt x="39" y="138"/>
                  <a:pt x="39" y="135"/>
                </a:cubicBezTo>
                <a:lnTo>
                  <a:pt x="39" y="39"/>
                </a:lnTo>
                <a:lnTo>
                  <a:pt x="41" y="39"/>
                </a:lnTo>
                <a:lnTo>
                  <a:pt x="41" y="74"/>
                </a:lnTo>
                <a:cubicBezTo>
                  <a:pt x="41" y="77"/>
                  <a:pt x="42" y="78"/>
                  <a:pt x="45" y="78"/>
                </a:cubicBezTo>
                <a:cubicBezTo>
                  <a:pt x="47" y="78"/>
                  <a:pt x="49" y="77"/>
                  <a:pt x="49" y="74"/>
                </a:cubicBezTo>
                <a:close/>
                <a:moveTo>
                  <a:pt x="25" y="21"/>
                </a:moveTo>
                <a:cubicBezTo>
                  <a:pt x="31" y="21"/>
                  <a:pt x="35" y="16"/>
                  <a:pt x="35" y="10"/>
                </a:cubicBezTo>
                <a:cubicBezTo>
                  <a:pt x="35" y="4"/>
                  <a:pt x="31" y="0"/>
                  <a:pt x="25" y="0"/>
                </a:cubicBezTo>
                <a:cubicBezTo>
                  <a:pt x="19" y="0"/>
                  <a:pt x="14" y="4"/>
                  <a:pt x="14" y="10"/>
                </a:cubicBezTo>
                <a:cubicBezTo>
                  <a:pt x="14" y="16"/>
                  <a:pt x="19" y="21"/>
                  <a:pt x="25" y="21"/>
                </a:cubicBezTo>
                <a:close/>
              </a:path>
            </a:pathLst>
          </a:custGeom>
          <a:solidFill>
            <a:schemeClr val="accent3"/>
          </a:solidFill>
          <a:ln cap="flat">
            <a:noFill/>
            <a:prstDash val="solid"/>
          </a:ln>
        </p:spPr>
        <p:txBody>
          <a:bodyPr vert="horz" wrap="none" lIns="33759" tIns="16880" rIns="33759" bIns="16880" anchor="ctr" anchorCtr="1" compatLnSpc="0"/>
          <a:lstStyle/>
          <a:p>
            <a:pPr hangingPunct="0"/>
            <a:endParaRPr lang="en-US" sz="675">
              <a:latin typeface="Arial" pitchFamily="18"/>
              <a:ea typeface="Arial Unicode MS" pitchFamily="2"/>
              <a:cs typeface="Arial Unicode MS" pitchFamily="2"/>
            </a:endParaRPr>
          </a:p>
        </p:txBody>
      </p:sp>
      <p:sp>
        <p:nvSpPr>
          <p:cNvPr id="58" name="Freeform: Shape 327"/>
          <p:cNvSpPr/>
          <p:nvPr/>
        </p:nvSpPr>
        <p:spPr>
          <a:xfrm>
            <a:off x="2362529" y="2325692"/>
            <a:ext cx="189622" cy="541776"/>
          </a:xfrm>
          <a:custGeom>
            <a:avLst/>
            <a:gdLst/>
            <a:ahLst/>
            <a:cxnLst>
              <a:cxn ang="3cd4">
                <a:pos x="hc" y="t"/>
              </a:cxn>
              <a:cxn ang="cd2">
                <a:pos x="l" y="vc"/>
              </a:cxn>
              <a:cxn ang="cd4">
                <a:pos x="hc" y="b"/>
              </a:cxn>
              <a:cxn ang="0">
                <a:pos x="r" y="vc"/>
              </a:cxn>
            </a:cxnLst>
            <a:rect l="l" t="t" r="r" b="b"/>
            <a:pathLst>
              <a:path w="50" h="141">
                <a:moveTo>
                  <a:pt x="50" y="35"/>
                </a:moveTo>
                <a:cubicBezTo>
                  <a:pt x="50" y="30"/>
                  <a:pt x="45" y="25"/>
                  <a:pt x="40" y="25"/>
                </a:cubicBezTo>
                <a:lnTo>
                  <a:pt x="10" y="25"/>
                </a:lnTo>
                <a:cubicBezTo>
                  <a:pt x="4" y="25"/>
                  <a:pt x="0" y="30"/>
                  <a:pt x="0" y="35"/>
                </a:cubicBezTo>
                <a:lnTo>
                  <a:pt x="0" y="74"/>
                </a:lnTo>
                <a:cubicBezTo>
                  <a:pt x="0" y="77"/>
                  <a:pt x="2" y="78"/>
                  <a:pt x="4" y="78"/>
                </a:cubicBezTo>
                <a:cubicBezTo>
                  <a:pt x="7" y="78"/>
                  <a:pt x="9" y="77"/>
                  <a:pt x="9" y="74"/>
                </a:cubicBezTo>
                <a:lnTo>
                  <a:pt x="9" y="39"/>
                </a:lnTo>
                <a:lnTo>
                  <a:pt x="10" y="39"/>
                </a:lnTo>
                <a:lnTo>
                  <a:pt x="10" y="135"/>
                </a:lnTo>
                <a:cubicBezTo>
                  <a:pt x="10" y="138"/>
                  <a:pt x="13" y="141"/>
                  <a:pt x="17" y="141"/>
                </a:cubicBezTo>
                <a:cubicBezTo>
                  <a:pt x="20" y="141"/>
                  <a:pt x="23" y="138"/>
                  <a:pt x="23" y="135"/>
                </a:cubicBezTo>
                <a:lnTo>
                  <a:pt x="23" y="82"/>
                </a:lnTo>
                <a:lnTo>
                  <a:pt x="27" y="82"/>
                </a:lnTo>
                <a:lnTo>
                  <a:pt x="27" y="135"/>
                </a:lnTo>
                <a:cubicBezTo>
                  <a:pt x="27" y="138"/>
                  <a:pt x="30" y="141"/>
                  <a:pt x="33" y="141"/>
                </a:cubicBezTo>
                <a:cubicBezTo>
                  <a:pt x="37" y="141"/>
                  <a:pt x="39" y="138"/>
                  <a:pt x="39" y="135"/>
                </a:cubicBezTo>
                <a:lnTo>
                  <a:pt x="39" y="39"/>
                </a:lnTo>
                <a:lnTo>
                  <a:pt x="41" y="39"/>
                </a:lnTo>
                <a:lnTo>
                  <a:pt x="41" y="74"/>
                </a:lnTo>
                <a:cubicBezTo>
                  <a:pt x="41" y="77"/>
                  <a:pt x="43" y="78"/>
                  <a:pt x="45" y="78"/>
                </a:cubicBezTo>
                <a:cubicBezTo>
                  <a:pt x="48" y="78"/>
                  <a:pt x="50" y="77"/>
                  <a:pt x="50" y="74"/>
                </a:cubicBezTo>
                <a:close/>
                <a:moveTo>
                  <a:pt x="25" y="21"/>
                </a:moveTo>
                <a:cubicBezTo>
                  <a:pt x="31" y="21"/>
                  <a:pt x="35" y="16"/>
                  <a:pt x="35" y="10"/>
                </a:cubicBezTo>
                <a:cubicBezTo>
                  <a:pt x="35" y="4"/>
                  <a:pt x="31" y="0"/>
                  <a:pt x="25" y="0"/>
                </a:cubicBezTo>
                <a:cubicBezTo>
                  <a:pt x="19" y="0"/>
                  <a:pt x="14" y="4"/>
                  <a:pt x="14" y="10"/>
                </a:cubicBezTo>
                <a:cubicBezTo>
                  <a:pt x="14" y="16"/>
                  <a:pt x="19" y="21"/>
                  <a:pt x="25" y="21"/>
                </a:cubicBezTo>
                <a:close/>
              </a:path>
            </a:pathLst>
          </a:custGeom>
          <a:solidFill>
            <a:schemeClr val="accent3"/>
          </a:solidFill>
          <a:ln cap="flat">
            <a:noFill/>
            <a:prstDash val="solid"/>
          </a:ln>
        </p:spPr>
        <p:txBody>
          <a:bodyPr vert="horz" wrap="none" lIns="33759" tIns="16880" rIns="33759" bIns="16880" anchor="ctr" anchorCtr="1" compatLnSpc="0"/>
          <a:lstStyle/>
          <a:p>
            <a:pPr hangingPunct="0"/>
            <a:endParaRPr lang="en-US" sz="675">
              <a:latin typeface="Arial" pitchFamily="18"/>
              <a:ea typeface="Arial Unicode MS" pitchFamily="2"/>
              <a:cs typeface="Arial Unicode MS" pitchFamily="2"/>
            </a:endParaRPr>
          </a:p>
        </p:txBody>
      </p:sp>
      <p:sp>
        <p:nvSpPr>
          <p:cNvPr id="59" name="Freeform: Shape 328"/>
          <p:cNvSpPr/>
          <p:nvPr/>
        </p:nvSpPr>
        <p:spPr>
          <a:xfrm>
            <a:off x="2675985" y="2325692"/>
            <a:ext cx="189622" cy="541776"/>
          </a:xfrm>
          <a:custGeom>
            <a:avLst/>
            <a:gdLst/>
            <a:ahLst/>
            <a:cxnLst>
              <a:cxn ang="3cd4">
                <a:pos x="hc" y="t"/>
              </a:cxn>
              <a:cxn ang="cd2">
                <a:pos x="l" y="vc"/>
              </a:cxn>
              <a:cxn ang="cd4">
                <a:pos x="hc" y="b"/>
              </a:cxn>
              <a:cxn ang="0">
                <a:pos x="r" y="vc"/>
              </a:cxn>
            </a:cxnLst>
            <a:rect l="l" t="t" r="r" b="b"/>
            <a:pathLst>
              <a:path w="50" h="141">
                <a:moveTo>
                  <a:pt x="50" y="35"/>
                </a:moveTo>
                <a:cubicBezTo>
                  <a:pt x="50" y="30"/>
                  <a:pt x="45" y="25"/>
                  <a:pt x="40" y="25"/>
                </a:cubicBezTo>
                <a:lnTo>
                  <a:pt x="10" y="25"/>
                </a:lnTo>
                <a:cubicBezTo>
                  <a:pt x="4" y="25"/>
                  <a:pt x="0" y="30"/>
                  <a:pt x="0" y="35"/>
                </a:cubicBezTo>
                <a:lnTo>
                  <a:pt x="0" y="74"/>
                </a:lnTo>
                <a:cubicBezTo>
                  <a:pt x="0" y="77"/>
                  <a:pt x="2" y="78"/>
                  <a:pt x="4" y="78"/>
                </a:cubicBezTo>
                <a:cubicBezTo>
                  <a:pt x="7" y="78"/>
                  <a:pt x="9" y="77"/>
                  <a:pt x="9" y="74"/>
                </a:cubicBezTo>
                <a:lnTo>
                  <a:pt x="9" y="39"/>
                </a:lnTo>
                <a:lnTo>
                  <a:pt x="11" y="39"/>
                </a:lnTo>
                <a:lnTo>
                  <a:pt x="11" y="135"/>
                </a:lnTo>
                <a:cubicBezTo>
                  <a:pt x="11" y="138"/>
                  <a:pt x="13" y="141"/>
                  <a:pt x="17" y="141"/>
                </a:cubicBezTo>
                <a:cubicBezTo>
                  <a:pt x="21" y="141"/>
                  <a:pt x="23" y="138"/>
                  <a:pt x="23" y="135"/>
                </a:cubicBezTo>
                <a:lnTo>
                  <a:pt x="23" y="82"/>
                </a:lnTo>
                <a:lnTo>
                  <a:pt x="27" y="82"/>
                </a:lnTo>
                <a:lnTo>
                  <a:pt x="27" y="135"/>
                </a:lnTo>
                <a:cubicBezTo>
                  <a:pt x="27" y="138"/>
                  <a:pt x="30" y="141"/>
                  <a:pt x="33" y="141"/>
                </a:cubicBezTo>
                <a:cubicBezTo>
                  <a:pt x="37" y="141"/>
                  <a:pt x="40" y="138"/>
                  <a:pt x="40" y="135"/>
                </a:cubicBezTo>
                <a:lnTo>
                  <a:pt x="40" y="39"/>
                </a:lnTo>
                <a:lnTo>
                  <a:pt x="41" y="39"/>
                </a:lnTo>
                <a:lnTo>
                  <a:pt x="41" y="74"/>
                </a:lnTo>
                <a:cubicBezTo>
                  <a:pt x="41" y="77"/>
                  <a:pt x="43" y="78"/>
                  <a:pt x="45" y="78"/>
                </a:cubicBezTo>
                <a:cubicBezTo>
                  <a:pt x="48" y="78"/>
                  <a:pt x="50" y="77"/>
                  <a:pt x="50" y="74"/>
                </a:cubicBezTo>
                <a:close/>
                <a:moveTo>
                  <a:pt x="26" y="21"/>
                </a:moveTo>
                <a:cubicBezTo>
                  <a:pt x="31" y="21"/>
                  <a:pt x="36" y="16"/>
                  <a:pt x="36" y="10"/>
                </a:cubicBezTo>
                <a:cubicBezTo>
                  <a:pt x="36" y="4"/>
                  <a:pt x="31" y="0"/>
                  <a:pt x="26" y="0"/>
                </a:cubicBezTo>
                <a:cubicBezTo>
                  <a:pt x="20" y="0"/>
                  <a:pt x="15" y="4"/>
                  <a:pt x="15" y="10"/>
                </a:cubicBezTo>
                <a:cubicBezTo>
                  <a:pt x="15" y="16"/>
                  <a:pt x="20" y="21"/>
                  <a:pt x="26" y="21"/>
                </a:cubicBezTo>
                <a:close/>
              </a:path>
            </a:pathLst>
          </a:custGeom>
          <a:solidFill>
            <a:schemeClr val="accent3"/>
          </a:solidFill>
          <a:ln cap="flat">
            <a:noFill/>
            <a:prstDash val="solid"/>
          </a:ln>
        </p:spPr>
        <p:txBody>
          <a:bodyPr vert="horz" wrap="none" lIns="33759" tIns="16880" rIns="33759" bIns="16880" anchor="ctr" anchorCtr="1" compatLnSpc="0"/>
          <a:lstStyle/>
          <a:p>
            <a:pPr hangingPunct="0"/>
            <a:endParaRPr lang="en-US" sz="675">
              <a:latin typeface="Arial" pitchFamily="18"/>
              <a:ea typeface="Arial Unicode MS" pitchFamily="2"/>
              <a:cs typeface="Arial Unicode MS" pitchFamily="2"/>
            </a:endParaRPr>
          </a:p>
        </p:txBody>
      </p:sp>
      <p:sp>
        <p:nvSpPr>
          <p:cNvPr id="60" name="Freeform: Shape 329"/>
          <p:cNvSpPr/>
          <p:nvPr/>
        </p:nvSpPr>
        <p:spPr>
          <a:xfrm>
            <a:off x="2993322" y="2325692"/>
            <a:ext cx="185752" cy="541776"/>
          </a:xfrm>
          <a:custGeom>
            <a:avLst/>
            <a:gdLst/>
            <a:ahLst/>
            <a:cxnLst>
              <a:cxn ang="3cd4">
                <a:pos x="hc" y="t"/>
              </a:cxn>
              <a:cxn ang="cd2">
                <a:pos x="l" y="vc"/>
              </a:cxn>
              <a:cxn ang="cd4">
                <a:pos x="hc" y="b"/>
              </a:cxn>
              <a:cxn ang="0">
                <a:pos x="r" y="vc"/>
              </a:cxn>
            </a:cxnLst>
            <a:rect l="l" t="t" r="r" b="b"/>
            <a:pathLst>
              <a:path w="49" h="141">
                <a:moveTo>
                  <a:pt x="49" y="35"/>
                </a:moveTo>
                <a:cubicBezTo>
                  <a:pt x="49" y="30"/>
                  <a:pt x="45" y="25"/>
                  <a:pt x="40" y="25"/>
                </a:cubicBezTo>
                <a:lnTo>
                  <a:pt x="9" y="25"/>
                </a:lnTo>
                <a:cubicBezTo>
                  <a:pt x="4" y="25"/>
                  <a:pt x="0" y="30"/>
                  <a:pt x="0" y="35"/>
                </a:cubicBezTo>
                <a:lnTo>
                  <a:pt x="0" y="74"/>
                </a:lnTo>
                <a:cubicBezTo>
                  <a:pt x="0" y="77"/>
                  <a:pt x="2" y="78"/>
                  <a:pt x="4" y="78"/>
                </a:cubicBezTo>
                <a:cubicBezTo>
                  <a:pt x="7" y="78"/>
                  <a:pt x="8" y="77"/>
                  <a:pt x="8" y="74"/>
                </a:cubicBezTo>
                <a:lnTo>
                  <a:pt x="8" y="39"/>
                </a:lnTo>
                <a:lnTo>
                  <a:pt x="10" y="39"/>
                </a:lnTo>
                <a:lnTo>
                  <a:pt x="10" y="135"/>
                </a:lnTo>
                <a:cubicBezTo>
                  <a:pt x="10" y="138"/>
                  <a:pt x="13" y="141"/>
                  <a:pt x="16" y="141"/>
                </a:cubicBezTo>
                <a:cubicBezTo>
                  <a:pt x="20" y="141"/>
                  <a:pt x="23" y="138"/>
                  <a:pt x="23" y="135"/>
                </a:cubicBezTo>
                <a:lnTo>
                  <a:pt x="23" y="82"/>
                </a:lnTo>
                <a:lnTo>
                  <a:pt x="26" y="82"/>
                </a:lnTo>
                <a:lnTo>
                  <a:pt x="26" y="135"/>
                </a:lnTo>
                <a:cubicBezTo>
                  <a:pt x="26" y="138"/>
                  <a:pt x="29" y="141"/>
                  <a:pt x="33" y="141"/>
                </a:cubicBezTo>
                <a:cubicBezTo>
                  <a:pt x="36" y="141"/>
                  <a:pt x="39" y="138"/>
                  <a:pt x="39" y="135"/>
                </a:cubicBezTo>
                <a:lnTo>
                  <a:pt x="39" y="39"/>
                </a:lnTo>
                <a:lnTo>
                  <a:pt x="41" y="39"/>
                </a:lnTo>
                <a:lnTo>
                  <a:pt x="41" y="74"/>
                </a:lnTo>
                <a:cubicBezTo>
                  <a:pt x="41" y="77"/>
                  <a:pt x="43" y="78"/>
                  <a:pt x="45" y="78"/>
                </a:cubicBezTo>
                <a:cubicBezTo>
                  <a:pt x="48" y="78"/>
                  <a:pt x="49" y="77"/>
                  <a:pt x="49" y="74"/>
                </a:cubicBezTo>
                <a:close/>
                <a:moveTo>
                  <a:pt x="25" y="21"/>
                </a:moveTo>
                <a:cubicBezTo>
                  <a:pt x="31" y="21"/>
                  <a:pt x="36" y="16"/>
                  <a:pt x="36" y="10"/>
                </a:cubicBezTo>
                <a:cubicBezTo>
                  <a:pt x="36" y="4"/>
                  <a:pt x="31" y="0"/>
                  <a:pt x="25" y="0"/>
                </a:cubicBezTo>
                <a:cubicBezTo>
                  <a:pt x="19" y="0"/>
                  <a:pt x="14" y="4"/>
                  <a:pt x="14" y="10"/>
                </a:cubicBezTo>
                <a:cubicBezTo>
                  <a:pt x="14" y="16"/>
                  <a:pt x="19" y="21"/>
                  <a:pt x="25" y="21"/>
                </a:cubicBezTo>
                <a:close/>
              </a:path>
            </a:pathLst>
          </a:custGeom>
          <a:solidFill>
            <a:schemeClr val="accent3"/>
          </a:solidFill>
          <a:ln cap="flat">
            <a:noFill/>
            <a:prstDash val="solid"/>
          </a:ln>
        </p:spPr>
        <p:txBody>
          <a:bodyPr vert="horz" wrap="none" lIns="33759" tIns="16880" rIns="33759" bIns="16880" anchor="ctr" anchorCtr="1" compatLnSpc="0"/>
          <a:lstStyle/>
          <a:p>
            <a:pPr hangingPunct="0"/>
            <a:endParaRPr lang="en-US" sz="675">
              <a:latin typeface="Arial" pitchFamily="18"/>
              <a:ea typeface="Arial Unicode MS" pitchFamily="2"/>
              <a:cs typeface="Arial Unicode MS" pitchFamily="2"/>
            </a:endParaRPr>
          </a:p>
        </p:txBody>
      </p:sp>
      <p:sp>
        <p:nvSpPr>
          <p:cNvPr id="61" name="Freeform: Shape 330"/>
          <p:cNvSpPr/>
          <p:nvPr/>
        </p:nvSpPr>
        <p:spPr>
          <a:xfrm>
            <a:off x="3306767" y="2325692"/>
            <a:ext cx="189622" cy="541776"/>
          </a:xfrm>
          <a:custGeom>
            <a:avLst/>
            <a:gdLst/>
            <a:ahLst/>
            <a:cxnLst>
              <a:cxn ang="3cd4">
                <a:pos x="hc" y="t"/>
              </a:cxn>
              <a:cxn ang="cd2">
                <a:pos x="l" y="vc"/>
              </a:cxn>
              <a:cxn ang="cd4">
                <a:pos x="hc" y="b"/>
              </a:cxn>
              <a:cxn ang="0">
                <a:pos x="r" y="vc"/>
              </a:cxn>
            </a:cxnLst>
            <a:rect l="l" t="t" r="r" b="b"/>
            <a:pathLst>
              <a:path w="50" h="141">
                <a:moveTo>
                  <a:pt x="50" y="35"/>
                </a:moveTo>
                <a:cubicBezTo>
                  <a:pt x="50" y="30"/>
                  <a:pt x="45" y="25"/>
                  <a:pt x="40" y="25"/>
                </a:cubicBezTo>
                <a:lnTo>
                  <a:pt x="10" y="25"/>
                </a:lnTo>
                <a:cubicBezTo>
                  <a:pt x="5" y="25"/>
                  <a:pt x="0" y="30"/>
                  <a:pt x="0" y="35"/>
                </a:cubicBezTo>
                <a:lnTo>
                  <a:pt x="0" y="74"/>
                </a:lnTo>
                <a:cubicBezTo>
                  <a:pt x="0" y="77"/>
                  <a:pt x="2" y="78"/>
                  <a:pt x="5" y="78"/>
                </a:cubicBezTo>
                <a:cubicBezTo>
                  <a:pt x="7" y="78"/>
                  <a:pt x="9" y="77"/>
                  <a:pt x="9" y="74"/>
                </a:cubicBezTo>
                <a:lnTo>
                  <a:pt x="9" y="39"/>
                </a:lnTo>
                <a:lnTo>
                  <a:pt x="11" y="39"/>
                </a:lnTo>
                <a:lnTo>
                  <a:pt x="11" y="135"/>
                </a:lnTo>
                <a:cubicBezTo>
                  <a:pt x="11" y="138"/>
                  <a:pt x="13" y="141"/>
                  <a:pt x="17" y="141"/>
                </a:cubicBezTo>
                <a:cubicBezTo>
                  <a:pt x="20" y="141"/>
                  <a:pt x="23" y="138"/>
                  <a:pt x="23" y="135"/>
                </a:cubicBezTo>
                <a:lnTo>
                  <a:pt x="23" y="82"/>
                </a:lnTo>
                <a:lnTo>
                  <a:pt x="27" y="82"/>
                </a:lnTo>
                <a:lnTo>
                  <a:pt x="27" y="135"/>
                </a:lnTo>
                <a:cubicBezTo>
                  <a:pt x="27" y="138"/>
                  <a:pt x="29" y="141"/>
                  <a:pt x="33" y="141"/>
                </a:cubicBezTo>
                <a:cubicBezTo>
                  <a:pt x="36" y="141"/>
                  <a:pt x="39" y="138"/>
                  <a:pt x="39" y="135"/>
                </a:cubicBezTo>
                <a:lnTo>
                  <a:pt x="39" y="39"/>
                </a:lnTo>
                <a:lnTo>
                  <a:pt x="41" y="39"/>
                </a:lnTo>
                <a:lnTo>
                  <a:pt x="41" y="74"/>
                </a:lnTo>
                <a:cubicBezTo>
                  <a:pt x="41" y="77"/>
                  <a:pt x="43" y="78"/>
                  <a:pt x="46" y="78"/>
                </a:cubicBezTo>
                <a:cubicBezTo>
                  <a:pt x="48" y="78"/>
                  <a:pt x="50" y="77"/>
                  <a:pt x="50" y="74"/>
                </a:cubicBezTo>
                <a:close/>
                <a:moveTo>
                  <a:pt x="25" y="21"/>
                </a:moveTo>
                <a:cubicBezTo>
                  <a:pt x="31" y="21"/>
                  <a:pt x="36" y="16"/>
                  <a:pt x="36" y="10"/>
                </a:cubicBezTo>
                <a:cubicBezTo>
                  <a:pt x="36" y="4"/>
                  <a:pt x="31" y="0"/>
                  <a:pt x="25" y="0"/>
                </a:cubicBezTo>
                <a:cubicBezTo>
                  <a:pt x="19" y="0"/>
                  <a:pt x="15" y="4"/>
                  <a:pt x="15" y="10"/>
                </a:cubicBezTo>
                <a:cubicBezTo>
                  <a:pt x="15" y="16"/>
                  <a:pt x="19" y="21"/>
                  <a:pt x="25" y="21"/>
                </a:cubicBezTo>
                <a:close/>
              </a:path>
            </a:pathLst>
          </a:custGeom>
          <a:solidFill>
            <a:schemeClr val="bg1">
              <a:lumMod val="85000"/>
            </a:schemeClr>
          </a:solidFill>
          <a:ln cap="flat">
            <a:noFill/>
            <a:prstDash val="solid"/>
          </a:ln>
        </p:spPr>
        <p:txBody>
          <a:bodyPr vert="horz" wrap="none" lIns="33759" tIns="16880" rIns="33759" bIns="16880" anchor="ctr" anchorCtr="1" compatLnSpc="0"/>
          <a:lstStyle/>
          <a:p>
            <a:pPr hangingPunct="0"/>
            <a:endParaRPr lang="en-US" sz="675">
              <a:latin typeface="Arial" pitchFamily="18"/>
              <a:ea typeface="Arial Unicode MS" pitchFamily="2"/>
              <a:cs typeface="Arial Unicode MS" pitchFamily="2"/>
            </a:endParaRPr>
          </a:p>
        </p:txBody>
      </p:sp>
      <p:sp>
        <p:nvSpPr>
          <p:cNvPr id="62" name="TextBox 61"/>
          <p:cNvSpPr txBox="1"/>
          <p:nvPr/>
        </p:nvSpPr>
        <p:spPr>
          <a:xfrm>
            <a:off x="565793" y="2324870"/>
            <a:ext cx="960712" cy="600293"/>
          </a:xfrm>
          <a:prstGeom prst="rect">
            <a:avLst/>
          </a:prstGeom>
          <a:noFill/>
        </p:spPr>
        <p:txBody>
          <a:bodyPr wrap="none" rtlCol="0">
            <a:spAutoFit/>
          </a:bodyPr>
          <a:lstStyle/>
          <a:p>
            <a:pPr algn="r"/>
            <a:r>
              <a:rPr lang="en-US" sz="3301" b="1" dirty="0">
                <a:solidFill>
                  <a:schemeClr val="accent3"/>
                </a:solidFill>
                <a:latin typeface="Franklin Gothic Demi" panose="020B0703020102020204" pitchFamily="34" charset="0"/>
                <a:ea typeface="Roboto" charset="0"/>
                <a:cs typeface="Roboto" charset="0"/>
              </a:rPr>
              <a:t>97%</a:t>
            </a:r>
          </a:p>
        </p:txBody>
      </p:sp>
      <p:sp>
        <p:nvSpPr>
          <p:cNvPr id="63" name="TextBox 62"/>
          <p:cNvSpPr txBox="1"/>
          <p:nvPr/>
        </p:nvSpPr>
        <p:spPr>
          <a:xfrm>
            <a:off x="4156613" y="2447933"/>
            <a:ext cx="5012436" cy="307777"/>
          </a:xfrm>
          <a:prstGeom prst="rect">
            <a:avLst/>
          </a:prstGeom>
          <a:noFill/>
        </p:spPr>
        <p:txBody>
          <a:bodyPr wrap="square" rtlCol="0">
            <a:spAutoFit/>
          </a:bodyPr>
          <a:lstStyle/>
          <a:p>
            <a:r>
              <a:rPr lang="en-US" sz="1400" dirty="0">
                <a:solidFill>
                  <a:schemeClr val="tx2"/>
                </a:solidFill>
                <a:latin typeface="Franklin Gothic Demi" panose="020B0703020102020204" pitchFamily="34" charset="0"/>
                <a:ea typeface="Roboto" charset="0"/>
                <a:cs typeface="Roboto" charset="0"/>
              </a:rPr>
              <a:t>More than 97% of Massachusetts residents are insured</a:t>
            </a:r>
          </a:p>
        </p:txBody>
      </p:sp>
      <p:sp>
        <p:nvSpPr>
          <p:cNvPr id="65" name="Freeform: Shape 335"/>
          <p:cNvSpPr/>
          <p:nvPr/>
        </p:nvSpPr>
        <p:spPr>
          <a:xfrm>
            <a:off x="2581616" y="3309043"/>
            <a:ext cx="189622" cy="545646"/>
          </a:xfrm>
          <a:custGeom>
            <a:avLst/>
            <a:gdLst/>
            <a:ahLst/>
            <a:cxnLst>
              <a:cxn ang="3cd4">
                <a:pos x="hc" y="t"/>
              </a:cxn>
              <a:cxn ang="cd2">
                <a:pos x="l" y="vc"/>
              </a:cxn>
              <a:cxn ang="cd4">
                <a:pos x="hc" y="b"/>
              </a:cxn>
              <a:cxn ang="0">
                <a:pos x="r" y="vc"/>
              </a:cxn>
            </a:cxnLst>
            <a:rect l="l" t="t" r="r" b="b"/>
            <a:pathLst>
              <a:path w="50" h="142">
                <a:moveTo>
                  <a:pt x="50" y="35"/>
                </a:moveTo>
                <a:cubicBezTo>
                  <a:pt x="50" y="30"/>
                  <a:pt x="45" y="25"/>
                  <a:pt x="40" y="25"/>
                </a:cubicBezTo>
                <a:lnTo>
                  <a:pt x="10" y="25"/>
                </a:lnTo>
                <a:cubicBezTo>
                  <a:pt x="5" y="25"/>
                  <a:pt x="0" y="30"/>
                  <a:pt x="0" y="35"/>
                </a:cubicBezTo>
                <a:lnTo>
                  <a:pt x="0" y="74"/>
                </a:lnTo>
                <a:cubicBezTo>
                  <a:pt x="0" y="77"/>
                  <a:pt x="2" y="79"/>
                  <a:pt x="4" y="79"/>
                </a:cubicBezTo>
                <a:cubicBezTo>
                  <a:pt x="6" y="79"/>
                  <a:pt x="9" y="77"/>
                  <a:pt x="9" y="74"/>
                </a:cubicBezTo>
                <a:lnTo>
                  <a:pt x="9" y="39"/>
                </a:lnTo>
                <a:lnTo>
                  <a:pt x="11" y="39"/>
                </a:lnTo>
                <a:lnTo>
                  <a:pt x="11" y="135"/>
                </a:lnTo>
                <a:cubicBezTo>
                  <a:pt x="11" y="138"/>
                  <a:pt x="13" y="142"/>
                  <a:pt x="17" y="142"/>
                </a:cubicBezTo>
                <a:cubicBezTo>
                  <a:pt x="21" y="142"/>
                  <a:pt x="23" y="138"/>
                  <a:pt x="23" y="135"/>
                </a:cubicBezTo>
                <a:lnTo>
                  <a:pt x="23" y="82"/>
                </a:lnTo>
                <a:lnTo>
                  <a:pt x="26" y="82"/>
                </a:lnTo>
                <a:lnTo>
                  <a:pt x="26" y="135"/>
                </a:lnTo>
                <a:cubicBezTo>
                  <a:pt x="26" y="138"/>
                  <a:pt x="29" y="142"/>
                  <a:pt x="33" y="142"/>
                </a:cubicBezTo>
                <a:cubicBezTo>
                  <a:pt x="36" y="142"/>
                  <a:pt x="39" y="138"/>
                  <a:pt x="39" y="135"/>
                </a:cubicBezTo>
                <a:lnTo>
                  <a:pt x="39" y="39"/>
                </a:lnTo>
                <a:lnTo>
                  <a:pt x="41" y="39"/>
                </a:lnTo>
                <a:lnTo>
                  <a:pt x="41" y="74"/>
                </a:lnTo>
                <a:cubicBezTo>
                  <a:pt x="41" y="77"/>
                  <a:pt x="43" y="79"/>
                  <a:pt x="45" y="79"/>
                </a:cubicBezTo>
                <a:cubicBezTo>
                  <a:pt x="48" y="79"/>
                  <a:pt x="50" y="77"/>
                  <a:pt x="50" y="74"/>
                </a:cubicBezTo>
                <a:close/>
                <a:moveTo>
                  <a:pt x="25" y="22"/>
                </a:moveTo>
                <a:cubicBezTo>
                  <a:pt x="31" y="22"/>
                  <a:pt x="36" y="16"/>
                  <a:pt x="36" y="11"/>
                </a:cubicBezTo>
                <a:cubicBezTo>
                  <a:pt x="36" y="4"/>
                  <a:pt x="31" y="0"/>
                  <a:pt x="25" y="0"/>
                </a:cubicBezTo>
                <a:cubicBezTo>
                  <a:pt x="19" y="0"/>
                  <a:pt x="15" y="4"/>
                  <a:pt x="15" y="11"/>
                </a:cubicBezTo>
                <a:cubicBezTo>
                  <a:pt x="15" y="16"/>
                  <a:pt x="19" y="22"/>
                  <a:pt x="25" y="22"/>
                </a:cubicBezTo>
                <a:close/>
              </a:path>
            </a:pathLst>
          </a:custGeom>
          <a:solidFill>
            <a:schemeClr val="accent2"/>
          </a:solidFill>
          <a:ln cap="flat">
            <a:noFill/>
            <a:prstDash val="solid"/>
          </a:ln>
        </p:spPr>
        <p:txBody>
          <a:bodyPr vert="horz" wrap="none" lIns="33759" tIns="16880" rIns="33759" bIns="16880" anchor="ctr" anchorCtr="1" compatLnSpc="0"/>
          <a:lstStyle/>
          <a:p>
            <a:pPr hangingPunct="0"/>
            <a:endParaRPr lang="en-US" sz="675">
              <a:latin typeface="Arial" pitchFamily="18"/>
              <a:ea typeface="Arial Unicode MS" pitchFamily="2"/>
              <a:cs typeface="Arial Unicode MS" pitchFamily="2"/>
            </a:endParaRPr>
          </a:p>
        </p:txBody>
      </p:sp>
      <p:sp>
        <p:nvSpPr>
          <p:cNvPr id="66" name="Freeform: Shape 336"/>
          <p:cNvSpPr/>
          <p:nvPr/>
        </p:nvSpPr>
        <p:spPr>
          <a:xfrm>
            <a:off x="2898942" y="3309043"/>
            <a:ext cx="185752" cy="545646"/>
          </a:xfrm>
          <a:custGeom>
            <a:avLst/>
            <a:gdLst/>
            <a:ahLst/>
            <a:cxnLst>
              <a:cxn ang="3cd4">
                <a:pos x="hc" y="t"/>
              </a:cxn>
              <a:cxn ang="cd2">
                <a:pos x="l" y="vc"/>
              </a:cxn>
              <a:cxn ang="cd4">
                <a:pos x="hc" y="b"/>
              </a:cxn>
              <a:cxn ang="0">
                <a:pos x="r" y="vc"/>
              </a:cxn>
            </a:cxnLst>
            <a:rect l="l" t="t" r="r" b="b"/>
            <a:pathLst>
              <a:path w="49" h="142">
                <a:moveTo>
                  <a:pt x="49" y="35"/>
                </a:moveTo>
                <a:cubicBezTo>
                  <a:pt x="49" y="30"/>
                  <a:pt x="45" y="25"/>
                  <a:pt x="40" y="25"/>
                </a:cubicBezTo>
                <a:lnTo>
                  <a:pt x="9" y="25"/>
                </a:lnTo>
                <a:cubicBezTo>
                  <a:pt x="4" y="25"/>
                  <a:pt x="0" y="30"/>
                  <a:pt x="0" y="35"/>
                </a:cubicBezTo>
                <a:lnTo>
                  <a:pt x="0" y="74"/>
                </a:lnTo>
                <a:cubicBezTo>
                  <a:pt x="0" y="77"/>
                  <a:pt x="1" y="79"/>
                  <a:pt x="4" y="79"/>
                </a:cubicBezTo>
                <a:cubicBezTo>
                  <a:pt x="6" y="79"/>
                  <a:pt x="8" y="77"/>
                  <a:pt x="8" y="74"/>
                </a:cubicBezTo>
                <a:lnTo>
                  <a:pt x="8" y="39"/>
                </a:lnTo>
                <a:lnTo>
                  <a:pt x="10" y="39"/>
                </a:lnTo>
                <a:lnTo>
                  <a:pt x="10" y="135"/>
                </a:lnTo>
                <a:cubicBezTo>
                  <a:pt x="10" y="138"/>
                  <a:pt x="12" y="142"/>
                  <a:pt x="16" y="142"/>
                </a:cubicBezTo>
                <a:cubicBezTo>
                  <a:pt x="20" y="142"/>
                  <a:pt x="22" y="138"/>
                  <a:pt x="22" y="135"/>
                </a:cubicBezTo>
                <a:lnTo>
                  <a:pt x="22" y="82"/>
                </a:lnTo>
                <a:lnTo>
                  <a:pt x="26" y="82"/>
                </a:lnTo>
                <a:lnTo>
                  <a:pt x="26" y="135"/>
                </a:lnTo>
                <a:cubicBezTo>
                  <a:pt x="26" y="138"/>
                  <a:pt x="29" y="142"/>
                  <a:pt x="32" y="142"/>
                </a:cubicBezTo>
                <a:cubicBezTo>
                  <a:pt x="36" y="142"/>
                  <a:pt x="39" y="138"/>
                  <a:pt x="39" y="135"/>
                </a:cubicBezTo>
                <a:lnTo>
                  <a:pt x="39" y="39"/>
                </a:lnTo>
                <a:lnTo>
                  <a:pt x="41" y="39"/>
                </a:lnTo>
                <a:lnTo>
                  <a:pt x="41" y="74"/>
                </a:lnTo>
                <a:cubicBezTo>
                  <a:pt x="41" y="77"/>
                  <a:pt x="42" y="79"/>
                  <a:pt x="45" y="79"/>
                </a:cubicBezTo>
                <a:cubicBezTo>
                  <a:pt x="47" y="79"/>
                  <a:pt x="49" y="77"/>
                  <a:pt x="49" y="74"/>
                </a:cubicBezTo>
                <a:close/>
                <a:moveTo>
                  <a:pt x="25" y="22"/>
                </a:moveTo>
                <a:cubicBezTo>
                  <a:pt x="31" y="22"/>
                  <a:pt x="35" y="16"/>
                  <a:pt x="35" y="11"/>
                </a:cubicBezTo>
                <a:cubicBezTo>
                  <a:pt x="35" y="4"/>
                  <a:pt x="31" y="0"/>
                  <a:pt x="25" y="0"/>
                </a:cubicBezTo>
                <a:cubicBezTo>
                  <a:pt x="19" y="0"/>
                  <a:pt x="14" y="4"/>
                  <a:pt x="14" y="11"/>
                </a:cubicBezTo>
                <a:cubicBezTo>
                  <a:pt x="14" y="16"/>
                  <a:pt x="19" y="22"/>
                  <a:pt x="25" y="22"/>
                </a:cubicBezTo>
                <a:close/>
              </a:path>
            </a:pathLst>
          </a:custGeom>
          <a:solidFill>
            <a:schemeClr val="accent2"/>
          </a:solidFill>
          <a:ln cap="flat">
            <a:noFill/>
            <a:prstDash val="solid"/>
          </a:ln>
        </p:spPr>
        <p:txBody>
          <a:bodyPr vert="horz" wrap="none" lIns="33759" tIns="16880" rIns="33759" bIns="16880" anchor="ctr" anchorCtr="1" compatLnSpc="0"/>
          <a:lstStyle/>
          <a:p>
            <a:pPr hangingPunct="0"/>
            <a:endParaRPr lang="en-US" sz="675">
              <a:latin typeface="Arial" pitchFamily="18"/>
              <a:ea typeface="Arial Unicode MS" pitchFamily="2"/>
              <a:cs typeface="Arial Unicode MS" pitchFamily="2"/>
            </a:endParaRPr>
          </a:p>
        </p:txBody>
      </p:sp>
      <p:sp>
        <p:nvSpPr>
          <p:cNvPr id="67" name="Freeform: Shape 337"/>
          <p:cNvSpPr/>
          <p:nvPr/>
        </p:nvSpPr>
        <p:spPr>
          <a:xfrm>
            <a:off x="3212397" y="3309043"/>
            <a:ext cx="189622" cy="545646"/>
          </a:xfrm>
          <a:custGeom>
            <a:avLst/>
            <a:gdLst/>
            <a:ahLst/>
            <a:cxnLst>
              <a:cxn ang="3cd4">
                <a:pos x="hc" y="t"/>
              </a:cxn>
              <a:cxn ang="cd2">
                <a:pos x="l" y="vc"/>
              </a:cxn>
              <a:cxn ang="cd4">
                <a:pos x="hc" y="b"/>
              </a:cxn>
              <a:cxn ang="0">
                <a:pos x="r" y="vc"/>
              </a:cxn>
            </a:cxnLst>
            <a:rect l="l" t="t" r="r" b="b"/>
            <a:pathLst>
              <a:path w="50" h="142">
                <a:moveTo>
                  <a:pt x="50" y="35"/>
                </a:moveTo>
                <a:cubicBezTo>
                  <a:pt x="50" y="30"/>
                  <a:pt x="45" y="25"/>
                  <a:pt x="40" y="25"/>
                </a:cubicBezTo>
                <a:lnTo>
                  <a:pt x="10" y="25"/>
                </a:lnTo>
                <a:cubicBezTo>
                  <a:pt x="4" y="25"/>
                  <a:pt x="0" y="30"/>
                  <a:pt x="0" y="35"/>
                </a:cubicBezTo>
                <a:lnTo>
                  <a:pt x="0" y="74"/>
                </a:lnTo>
                <a:cubicBezTo>
                  <a:pt x="0" y="77"/>
                  <a:pt x="2" y="79"/>
                  <a:pt x="4" y="79"/>
                </a:cubicBezTo>
                <a:cubicBezTo>
                  <a:pt x="7" y="79"/>
                  <a:pt x="9" y="77"/>
                  <a:pt x="9" y="74"/>
                </a:cubicBezTo>
                <a:lnTo>
                  <a:pt x="9" y="39"/>
                </a:lnTo>
                <a:lnTo>
                  <a:pt x="10" y="39"/>
                </a:lnTo>
                <a:lnTo>
                  <a:pt x="10" y="135"/>
                </a:lnTo>
                <a:cubicBezTo>
                  <a:pt x="10" y="138"/>
                  <a:pt x="13" y="142"/>
                  <a:pt x="17" y="142"/>
                </a:cubicBezTo>
                <a:cubicBezTo>
                  <a:pt x="20" y="142"/>
                  <a:pt x="23" y="138"/>
                  <a:pt x="23" y="135"/>
                </a:cubicBezTo>
                <a:lnTo>
                  <a:pt x="23" y="82"/>
                </a:lnTo>
                <a:lnTo>
                  <a:pt x="27" y="82"/>
                </a:lnTo>
                <a:lnTo>
                  <a:pt x="27" y="135"/>
                </a:lnTo>
                <a:cubicBezTo>
                  <a:pt x="27" y="138"/>
                  <a:pt x="30" y="142"/>
                  <a:pt x="33" y="142"/>
                </a:cubicBezTo>
                <a:cubicBezTo>
                  <a:pt x="37" y="142"/>
                  <a:pt x="39" y="138"/>
                  <a:pt x="39" y="135"/>
                </a:cubicBezTo>
                <a:lnTo>
                  <a:pt x="39" y="39"/>
                </a:lnTo>
                <a:lnTo>
                  <a:pt x="41" y="39"/>
                </a:lnTo>
                <a:lnTo>
                  <a:pt x="41" y="74"/>
                </a:lnTo>
                <a:cubicBezTo>
                  <a:pt x="41" y="77"/>
                  <a:pt x="43" y="79"/>
                  <a:pt x="45" y="79"/>
                </a:cubicBezTo>
                <a:cubicBezTo>
                  <a:pt x="48" y="79"/>
                  <a:pt x="50" y="77"/>
                  <a:pt x="50" y="74"/>
                </a:cubicBezTo>
                <a:close/>
                <a:moveTo>
                  <a:pt x="25" y="22"/>
                </a:moveTo>
                <a:cubicBezTo>
                  <a:pt x="31" y="22"/>
                  <a:pt x="35" y="16"/>
                  <a:pt x="35" y="11"/>
                </a:cubicBezTo>
                <a:cubicBezTo>
                  <a:pt x="35" y="4"/>
                  <a:pt x="31" y="0"/>
                  <a:pt x="25" y="0"/>
                </a:cubicBezTo>
                <a:cubicBezTo>
                  <a:pt x="19" y="0"/>
                  <a:pt x="14" y="4"/>
                  <a:pt x="14" y="11"/>
                </a:cubicBezTo>
                <a:cubicBezTo>
                  <a:pt x="14" y="16"/>
                  <a:pt x="19" y="22"/>
                  <a:pt x="25" y="22"/>
                </a:cubicBezTo>
                <a:close/>
              </a:path>
            </a:pathLst>
          </a:custGeom>
          <a:solidFill>
            <a:schemeClr val="accent2"/>
          </a:solidFill>
          <a:ln cap="flat">
            <a:noFill/>
            <a:prstDash val="solid"/>
          </a:ln>
        </p:spPr>
        <p:txBody>
          <a:bodyPr vert="horz" wrap="none" lIns="33759" tIns="16880" rIns="33759" bIns="16880" anchor="ctr" anchorCtr="1" compatLnSpc="0"/>
          <a:lstStyle/>
          <a:p>
            <a:pPr hangingPunct="0"/>
            <a:endParaRPr lang="en-US" sz="675">
              <a:latin typeface="Arial" pitchFamily="18"/>
              <a:ea typeface="Arial Unicode MS" pitchFamily="2"/>
              <a:cs typeface="Arial Unicode MS" pitchFamily="2"/>
            </a:endParaRPr>
          </a:p>
        </p:txBody>
      </p:sp>
      <p:sp>
        <p:nvSpPr>
          <p:cNvPr id="68" name="TextBox 67"/>
          <p:cNvSpPr txBox="1"/>
          <p:nvPr/>
        </p:nvSpPr>
        <p:spPr>
          <a:xfrm>
            <a:off x="588173" y="3317027"/>
            <a:ext cx="1933543" cy="600293"/>
          </a:xfrm>
          <a:prstGeom prst="rect">
            <a:avLst/>
          </a:prstGeom>
          <a:noFill/>
        </p:spPr>
        <p:txBody>
          <a:bodyPr wrap="none" rtlCol="0">
            <a:spAutoFit/>
          </a:bodyPr>
          <a:lstStyle/>
          <a:p>
            <a:pPr algn="r"/>
            <a:r>
              <a:rPr lang="en-US" sz="3301" b="1" dirty="0">
                <a:solidFill>
                  <a:schemeClr val="accent2"/>
                </a:solidFill>
                <a:latin typeface="Franklin Gothic Demi" panose="020B0703020102020204" pitchFamily="34" charset="0"/>
                <a:ea typeface="Roboto" charset="0"/>
                <a:cs typeface="Roboto" charset="0"/>
              </a:rPr>
              <a:t>¼ Million</a:t>
            </a:r>
          </a:p>
        </p:txBody>
      </p:sp>
      <p:sp>
        <p:nvSpPr>
          <p:cNvPr id="71" name="Freeform: Shape 337"/>
          <p:cNvSpPr/>
          <p:nvPr/>
        </p:nvSpPr>
        <p:spPr>
          <a:xfrm>
            <a:off x="3525842" y="3317027"/>
            <a:ext cx="189622" cy="545646"/>
          </a:xfrm>
          <a:custGeom>
            <a:avLst/>
            <a:gdLst/>
            <a:ahLst/>
            <a:cxnLst>
              <a:cxn ang="3cd4">
                <a:pos x="hc" y="t"/>
              </a:cxn>
              <a:cxn ang="cd2">
                <a:pos x="l" y="vc"/>
              </a:cxn>
              <a:cxn ang="cd4">
                <a:pos x="hc" y="b"/>
              </a:cxn>
              <a:cxn ang="0">
                <a:pos x="r" y="vc"/>
              </a:cxn>
            </a:cxnLst>
            <a:rect l="l" t="t" r="r" b="b"/>
            <a:pathLst>
              <a:path w="50" h="142">
                <a:moveTo>
                  <a:pt x="50" y="35"/>
                </a:moveTo>
                <a:cubicBezTo>
                  <a:pt x="50" y="30"/>
                  <a:pt x="45" y="25"/>
                  <a:pt x="40" y="25"/>
                </a:cubicBezTo>
                <a:lnTo>
                  <a:pt x="10" y="25"/>
                </a:lnTo>
                <a:cubicBezTo>
                  <a:pt x="4" y="25"/>
                  <a:pt x="0" y="30"/>
                  <a:pt x="0" y="35"/>
                </a:cubicBezTo>
                <a:lnTo>
                  <a:pt x="0" y="74"/>
                </a:lnTo>
                <a:cubicBezTo>
                  <a:pt x="0" y="77"/>
                  <a:pt x="2" y="79"/>
                  <a:pt x="4" y="79"/>
                </a:cubicBezTo>
                <a:cubicBezTo>
                  <a:pt x="7" y="79"/>
                  <a:pt x="9" y="77"/>
                  <a:pt x="9" y="74"/>
                </a:cubicBezTo>
                <a:lnTo>
                  <a:pt x="9" y="39"/>
                </a:lnTo>
                <a:lnTo>
                  <a:pt x="10" y="39"/>
                </a:lnTo>
                <a:lnTo>
                  <a:pt x="10" y="135"/>
                </a:lnTo>
                <a:cubicBezTo>
                  <a:pt x="10" y="138"/>
                  <a:pt x="13" y="142"/>
                  <a:pt x="17" y="142"/>
                </a:cubicBezTo>
                <a:cubicBezTo>
                  <a:pt x="20" y="142"/>
                  <a:pt x="23" y="138"/>
                  <a:pt x="23" y="135"/>
                </a:cubicBezTo>
                <a:lnTo>
                  <a:pt x="23" y="82"/>
                </a:lnTo>
                <a:lnTo>
                  <a:pt x="27" y="82"/>
                </a:lnTo>
                <a:lnTo>
                  <a:pt x="27" y="135"/>
                </a:lnTo>
                <a:cubicBezTo>
                  <a:pt x="27" y="138"/>
                  <a:pt x="30" y="142"/>
                  <a:pt x="33" y="142"/>
                </a:cubicBezTo>
                <a:cubicBezTo>
                  <a:pt x="37" y="142"/>
                  <a:pt x="39" y="138"/>
                  <a:pt x="39" y="135"/>
                </a:cubicBezTo>
                <a:lnTo>
                  <a:pt x="39" y="39"/>
                </a:lnTo>
                <a:lnTo>
                  <a:pt x="41" y="39"/>
                </a:lnTo>
                <a:lnTo>
                  <a:pt x="41" y="74"/>
                </a:lnTo>
                <a:cubicBezTo>
                  <a:pt x="41" y="77"/>
                  <a:pt x="43" y="79"/>
                  <a:pt x="45" y="79"/>
                </a:cubicBezTo>
                <a:cubicBezTo>
                  <a:pt x="48" y="79"/>
                  <a:pt x="50" y="77"/>
                  <a:pt x="50" y="74"/>
                </a:cubicBezTo>
                <a:close/>
                <a:moveTo>
                  <a:pt x="25" y="22"/>
                </a:moveTo>
                <a:cubicBezTo>
                  <a:pt x="31" y="22"/>
                  <a:pt x="35" y="16"/>
                  <a:pt x="35" y="11"/>
                </a:cubicBezTo>
                <a:cubicBezTo>
                  <a:pt x="35" y="4"/>
                  <a:pt x="31" y="0"/>
                  <a:pt x="25" y="0"/>
                </a:cubicBezTo>
                <a:cubicBezTo>
                  <a:pt x="19" y="0"/>
                  <a:pt x="14" y="4"/>
                  <a:pt x="14" y="11"/>
                </a:cubicBezTo>
                <a:cubicBezTo>
                  <a:pt x="14" y="16"/>
                  <a:pt x="19" y="22"/>
                  <a:pt x="25" y="22"/>
                </a:cubicBezTo>
                <a:close/>
              </a:path>
            </a:pathLst>
          </a:custGeom>
          <a:solidFill>
            <a:schemeClr val="accent2"/>
          </a:solidFill>
          <a:ln cap="flat">
            <a:noFill/>
            <a:prstDash val="solid"/>
          </a:ln>
        </p:spPr>
        <p:txBody>
          <a:bodyPr vert="horz" wrap="none" lIns="33759" tIns="16880" rIns="33759" bIns="16880" anchor="ctr" anchorCtr="1" compatLnSpc="0"/>
          <a:lstStyle/>
          <a:p>
            <a:pPr hangingPunct="0"/>
            <a:endParaRPr lang="en-US" sz="675">
              <a:latin typeface="Arial" pitchFamily="18"/>
              <a:ea typeface="Arial Unicode MS" pitchFamily="2"/>
              <a:cs typeface="Arial Unicode MS" pitchFamily="2"/>
            </a:endParaRPr>
          </a:p>
        </p:txBody>
      </p:sp>
      <p:sp>
        <p:nvSpPr>
          <p:cNvPr id="78" name="Freeform: Shape 337"/>
          <p:cNvSpPr/>
          <p:nvPr/>
        </p:nvSpPr>
        <p:spPr>
          <a:xfrm>
            <a:off x="3791682" y="3317027"/>
            <a:ext cx="189622" cy="545646"/>
          </a:xfrm>
          <a:custGeom>
            <a:avLst/>
            <a:gdLst/>
            <a:ahLst/>
            <a:cxnLst>
              <a:cxn ang="3cd4">
                <a:pos x="hc" y="t"/>
              </a:cxn>
              <a:cxn ang="cd2">
                <a:pos x="l" y="vc"/>
              </a:cxn>
              <a:cxn ang="cd4">
                <a:pos x="hc" y="b"/>
              </a:cxn>
              <a:cxn ang="0">
                <a:pos x="r" y="vc"/>
              </a:cxn>
            </a:cxnLst>
            <a:rect l="l" t="t" r="r" b="b"/>
            <a:pathLst>
              <a:path w="50" h="142">
                <a:moveTo>
                  <a:pt x="50" y="35"/>
                </a:moveTo>
                <a:cubicBezTo>
                  <a:pt x="50" y="30"/>
                  <a:pt x="45" y="25"/>
                  <a:pt x="40" y="25"/>
                </a:cubicBezTo>
                <a:lnTo>
                  <a:pt x="10" y="25"/>
                </a:lnTo>
                <a:cubicBezTo>
                  <a:pt x="4" y="25"/>
                  <a:pt x="0" y="30"/>
                  <a:pt x="0" y="35"/>
                </a:cubicBezTo>
                <a:lnTo>
                  <a:pt x="0" y="74"/>
                </a:lnTo>
                <a:cubicBezTo>
                  <a:pt x="0" y="77"/>
                  <a:pt x="2" y="79"/>
                  <a:pt x="4" y="79"/>
                </a:cubicBezTo>
                <a:cubicBezTo>
                  <a:pt x="7" y="79"/>
                  <a:pt x="9" y="77"/>
                  <a:pt x="9" y="74"/>
                </a:cubicBezTo>
                <a:lnTo>
                  <a:pt x="9" y="39"/>
                </a:lnTo>
                <a:lnTo>
                  <a:pt x="10" y="39"/>
                </a:lnTo>
                <a:lnTo>
                  <a:pt x="10" y="135"/>
                </a:lnTo>
                <a:cubicBezTo>
                  <a:pt x="10" y="138"/>
                  <a:pt x="13" y="142"/>
                  <a:pt x="17" y="142"/>
                </a:cubicBezTo>
                <a:cubicBezTo>
                  <a:pt x="20" y="142"/>
                  <a:pt x="23" y="138"/>
                  <a:pt x="23" y="135"/>
                </a:cubicBezTo>
                <a:lnTo>
                  <a:pt x="23" y="82"/>
                </a:lnTo>
                <a:lnTo>
                  <a:pt x="27" y="82"/>
                </a:lnTo>
                <a:lnTo>
                  <a:pt x="27" y="135"/>
                </a:lnTo>
                <a:cubicBezTo>
                  <a:pt x="27" y="138"/>
                  <a:pt x="30" y="142"/>
                  <a:pt x="33" y="142"/>
                </a:cubicBezTo>
                <a:cubicBezTo>
                  <a:pt x="37" y="142"/>
                  <a:pt x="39" y="138"/>
                  <a:pt x="39" y="135"/>
                </a:cubicBezTo>
                <a:lnTo>
                  <a:pt x="39" y="39"/>
                </a:lnTo>
                <a:lnTo>
                  <a:pt x="41" y="39"/>
                </a:lnTo>
                <a:lnTo>
                  <a:pt x="41" y="74"/>
                </a:lnTo>
                <a:cubicBezTo>
                  <a:pt x="41" y="77"/>
                  <a:pt x="43" y="79"/>
                  <a:pt x="45" y="79"/>
                </a:cubicBezTo>
                <a:cubicBezTo>
                  <a:pt x="48" y="79"/>
                  <a:pt x="50" y="77"/>
                  <a:pt x="50" y="74"/>
                </a:cubicBezTo>
                <a:close/>
                <a:moveTo>
                  <a:pt x="25" y="22"/>
                </a:moveTo>
                <a:cubicBezTo>
                  <a:pt x="31" y="22"/>
                  <a:pt x="35" y="16"/>
                  <a:pt x="35" y="11"/>
                </a:cubicBezTo>
                <a:cubicBezTo>
                  <a:pt x="35" y="4"/>
                  <a:pt x="31" y="0"/>
                  <a:pt x="25" y="0"/>
                </a:cubicBezTo>
                <a:cubicBezTo>
                  <a:pt x="19" y="0"/>
                  <a:pt x="14" y="4"/>
                  <a:pt x="14" y="11"/>
                </a:cubicBezTo>
                <a:cubicBezTo>
                  <a:pt x="14" y="16"/>
                  <a:pt x="19" y="22"/>
                  <a:pt x="25" y="22"/>
                </a:cubicBezTo>
                <a:close/>
              </a:path>
            </a:pathLst>
          </a:custGeom>
          <a:solidFill>
            <a:schemeClr val="accent2"/>
          </a:solidFill>
          <a:ln cap="flat">
            <a:noFill/>
            <a:prstDash val="solid"/>
          </a:ln>
        </p:spPr>
        <p:txBody>
          <a:bodyPr vert="horz" wrap="none" lIns="33759" tIns="16880" rIns="33759" bIns="16880" anchor="ctr" anchorCtr="1" compatLnSpc="0"/>
          <a:lstStyle/>
          <a:p>
            <a:pPr hangingPunct="0"/>
            <a:endParaRPr lang="en-US" sz="675">
              <a:latin typeface="Arial" pitchFamily="18"/>
              <a:ea typeface="Arial Unicode MS" pitchFamily="2"/>
              <a:cs typeface="Arial Unicode MS" pitchFamily="2"/>
            </a:endParaRPr>
          </a:p>
        </p:txBody>
      </p:sp>
      <p:sp>
        <p:nvSpPr>
          <p:cNvPr id="79" name="TextBox 78"/>
          <p:cNvSpPr txBox="1"/>
          <p:nvPr/>
        </p:nvSpPr>
        <p:spPr>
          <a:xfrm>
            <a:off x="4156613" y="3352828"/>
            <a:ext cx="4479905" cy="523220"/>
          </a:xfrm>
          <a:prstGeom prst="rect">
            <a:avLst/>
          </a:prstGeom>
          <a:noFill/>
        </p:spPr>
        <p:txBody>
          <a:bodyPr wrap="square" rtlCol="0">
            <a:spAutoFit/>
          </a:bodyPr>
          <a:lstStyle/>
          <a:p>
            <a:r>
              <a:rPr lang="en-US" sz="1400" dirty="0">
                <a:solidFill>
                  <a:schemeClr val="tx2"/>
                </a:solidFill>
                <a:latin typeface="Franklin Gothic Demi" panose="020B0703020102020204" pitchFamily="34" charset="0"/>
                <a:ea typeface="Roboto" charset="0"/>
                <a:cs typeface="Roboto" charset="0"/>
              </a:rPr>
              <a:t>More than a quarter million Massachusetts residents are served by the Health Connector</a:t>
            </a:r>
          </a:p>
        </p:txBody>
      </p:sp>
      <p:sp>
        <p:nvSpPr>
          <p:cNvPr id="20" name="TextBox 19">
            <a:extLst>
              <a:ext uri="{FF2B5EF4-FFF2-40B4-BE49-F238E27FC236}">
                <a16:creationId xmlns:a16="http://schemas.microsoft.com/office/drawing/2014/main" id="{7C353682-D530-4403-8BCC-651C616F1061}"/>
              </a:ext>
            </a:extLst>
          </p:cNvPr>
          <p:cNvSpPr txBox="1"/>
          <p:nvPr/>
        </p:nvSpPr>
        <p:spPr>
          <a:xfrm>
            <a:off x="4195062" y="4380008"/>
            <a:ext cx="4479905" cy="523220"/>
          </a:xfrm>
          <a:prstGeom prst="rect">
            <a:avLst/>
          </a:prstGeom>
          <a:noFill/>
        </p:spPr>
        <p:txBody>
          <a:bodyPr wrap="square" rtlCol="0">
            <a:spAutoFit/>
          </a:bodyPr>
          <a:lstStyle/>
          <a:p>
            <a:r>
              <a:rPr lang="en-US" sz="1400" dirty="0">
                <a:solidFill>
                  <a:schemeClr val="tx2"/>
                </a:solidFill>
                <a:latin typeface="Franklin Gothic Demi" panose="020B0703020102020204" pitchFamily="34" charset="0"/>
                <a:ea typeface="Roboto" charset="0"/>
                <a:cs typeface="Roboto" charset="0"/>
              </a:rPr>
              <a:t>The Health Connector has the second lowest silver benchmark plan in the country for three years running</a:t>
            </a:r>
          </a:p>
        </p:txBody>
      </p:sp>
      <p:sp>
        <p:nvSpPr>
          <p:cNvPr id="21" name="TextBox 20">
            <a:extLst>
              <a:ext uri="{FF2B5EF4-FFF2-40B4-BE49-F238E27FC236}">
                <a16:creationId xmlns:a16="http://schemas.microsoft.com/office/drawing/2014/main" id="{45847BA0-D1C5-4A6F-970F-DE1832097DE9}"/>
              </a:ext>
            </a:extLst>
          </p:cNvPr>
          <p:cNvSpPr txBox="1"/>
          <p:nvPr/>
        </p:nvSpPr>
        <p:spPr>
          <a:xfrm>
            <a:off x="4234911" y="5316229"/>
            <a:ext cx="4479905" cy="738664"/>
          </a:xfrm>
          <a:prstGeom prst="rect">
            <a:avLst/>
          </a:prstGeom>
          <a:noFill/>
        </p:spPr>
        <p:txBody>
          <a:bodyPr wrap="square" rtlCol="0">
            <a:spAutoFit/>
          </a:bodyPr>
          <a:lstStyle/>
          <a:p>
            <a:r>
              <a:rPr lang="en-US" sz="1400" dirty="0">
                <a:solidFill>
                  <a:schemeClr val="tx2"/>
                </a:solidFill>
                <a:latin typeface="Franklin Gothic Demi" panose="020B0703020102020204" pitchFamily="34" charset="0"/>
                <a:ea typeface="Roboto" charset="0"/>
                <a:cs typeface="Roboto" charset="0"/>
              </a:rPr>
              <a:t>In 2018, the Health Connector had the lowest average individual premiums of any Exchange in the country, despite otherwise high health care costs</a:t>
            </a:r>
          </a:p>
        </p:txBody>
      </p:sp>
      <p:pic>
        <p:nvPicPr>
          <p:cNvPr id="6" name="Graphic 5" descr="Money">
            <a:extLst>
              <a:ext uri="{FF2B5EF4-FFF2-40B4-BE49-F238E27FC236}">
                <a16:creationId xmlns:a16="http://schemas.microsoft.com/office/drawing/2014/main" id="{ECB186AB-F3F3-4ADA-BC02-29BB5EB81B1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70796" y="4076628"/>
            <a:ext cx="914400" cy="914400"/>
          </a:xfrm>
          <a:prstGeom prst="rect">
            <a:avLst/>
          </a:prstGeom>
        </p:spPr>
      </p:pic>
      <p:pic>
        <p:nvPicPr>
          <p:cNvPr id="24" name="Graphic 23" descr="Money">
            <a:extLst>
              <a:ext uri="{FF2B5EF4-FFF2-40B4-BE49-F238E27FC236}">
                <a16:creationId xmlns:a16="http://schemas.microsoft.com/office/drawing/2014/main" id="{91CA6882-9EB6-4F64-84E4-B3B214567BC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771545" y="5120639"/>
            <a:ext cx="914400" cy="914400"/>
          </a:xfrm>
          <a:prstGeom prst="rect">
            <a:avLst/>
          </a:prstGeom>
        </p:spPr>
      </p:pic>
      <p:sp>
        <p:nvSpPr>
          <p:cNvPr id="25" name="TextBox 24">
            <a:extLst>
              <a:ext uri="{FF2B5EF4-FFF2-40B4-BE49-F238E27FC236}">
                <a16:creationId xmlns:a16="http://schemas.microsoft.com/office/drawing/2014/main" id="{2B7A80D2-4CFC-43AF-A03D-4F32A25C563D}"/>
              </a:ext>
            </a:extLst>
          </p:cNvPr>
          <p:cNvSpPr txBox="1"/>
          <p:nvPr/>
        </p:nvSpPr>
        <p:spPr>
          <a:xfrm>
            <a:off x="588173" y="5277692"/>
            <a:ext cx="1178528" cy="600293"/>
          </a:xfrm>
          <a:prstGeom prst="rect">
            <a:avLst/>
          </a:prstGeom>
          <a:noFill/>
        </p:spPr>
        <p:txBody>
          <a:bodyPr wrap="none" rtlCol="0">
            <a:spAutoFit/>
          </a:bodyPr>
          <a:lstStyle/>
          <a:p>
            <a:pPr algn="r"/>
            <a:r>
              <a:rPr lang="en-US" sz="3301" b="1" dirty="0">
                <a:solidFill>
                  <a:schemeClr val="accent2"/>
                </a:solidFill>
                <a:latin typeface="Franklin Gothic Demi" panose="020B0703020102020204" pitchFamily="34" charset="0"/>
                <a:ea typeface="Roboto" charset="0"/>
                <a:cs typeface="Roboto" charset="0"/>
              </a:rPr>
              <a:t>$385</a:t>
            </a:r>
          </a:p>
        </p:txBody>
      </p:sp>
      <p:sp>
        <p:nvSpPr>
          <p:cNvPr id="26" name="TextBox 25">
            <a:extLst>
              <a:ext uri="{FF2B5EF4-FFF2-40B4-BE49-F238E27FC236}">
                <a16:creationId xmlns:a16="http://schemas.microsoft.com/office/drawing/2014/main" id="{D33F9996-BB75-42D1-B7BB-D82CE3F1E22B}"/>
              </a:ext>
            </a:extLst>
          </p:cNvPr>
          <p:cNvSpPr txBox="1"/>
          <p:nvPr/>
        </p:nvSpPr>
        <p:spPr>
          <a:xfrm>
            <a:off x="588173" y="4303890"/>
            <a:ext cx="1178528" cy="600293"/>
          </a:xfrm>
          <a:prstGeom prst="rect">
            <a:avLst/>
          </a:prstGeom>
          <a:noFill/>
        </p:spPr>
        <p:txBody>
          <a:bodyPr wrap="none" rtlCol="0">
            <a:spAutoFit/>
          </a:bodyPr>
          <a:lstStyle/>
          <a:p>
            <a:pPr algn="r"/>
            <a:r>
              <a:rPr lang="en-US" sz="3301" b="1" dirty="0">
                <a:solidFill>
                  <a:schemeClr val="accent3"/>
                </a:solidFill>
                <a:latin typeface="Franklin Gothic Demi" panose="020B0703020102020204" pitchFamily="34" charset="0"/>
                <a:ea typeface="Roboto" charset="0"/>
                <a:cs typeface="Roboto" charset="0"/>
              </a:rPr>
              <a:t>$332</a:t>
            </a:r>
          </a:p>
        </p:txBody>
      </p:sp>
    </p:spTree>
    <p:extLst>
      <p:ext uri="{BB962C8B-B14F-4D97-AF65-F5344CB8AC3E}">
        <p14:creationId xmlns:p14="http://schemas.microsoft.com/office/powerpoint/2010/main" val="210468913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1C9EAD9-026C-418E-825C-E9DB67C4712A}"/>
              </a:ext>
            </a:extLst>
          </p:cNvPr>
          <p:cNvSpPr>
            <a:spLocks noGrp="1"/>
          </p:cNvSpPr>
          <p:nvPr>
            <p:ph type="ctrTitle"/>
          </p:nvPr>
        </p:nvSpPr>
        <p:spPr/>
        <p:txBody>
          <a:bodyPr/>
          <a:lstStyle/>
          <a:p>
            <a:r>
              <a:rPr lang="en-US" dirty="0" err="1"/>
              <a:t>ConnectorCare</a:t>
            </a:r>
            <a:r>
              <a:rPr lang="en-US" dirty="0"/>
              <a:t>: </a:t>
            </a:r>
            <a:br>
              <a:rPr lang="en-US" dirty="0"/>
            </a:br>
            <a:r>
              <a:rPr lang="en-US" dirty="0"/>
              <a:t>Our “State Wrap” Program</a:t>
            </a:r>
          </a:p>
        </p:txBody>
      </p:sp>
    </p:spTree>
    <p:extLst>
      <p:ext uri="{BB962C8B-B14F-4D97-AF65-F5344CB8AC3E}">
        <p14:creationId xmlns:p14="http://schemas.microsoft.com/office/powerpoint/2010/main" val="4146380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7D6C6B2D-9EFD-4A52-8FFC-3709FE6619BF}"/>
              </a:ext>
            </a:extLst>
          </p:cNvPr>
          <p:cNvSpPr>
            <a:spLocks noGrp="1"/>
          </p:cNvSpPr>
          <p:nvPr>
            <p:ph type="title"/>
          </p:nvPr>
        </p:nvSpPr>
        <p:spPr/>
        <p:txBody>
          <a:bodyPr/>
          <a:lstStyle/>
          <a:p>
            <a:r>
              <a:rPr lang="en-US" dirty="0" err="1"/>
              <a:t>ConnectorCare</a:t>
            </a:r>
            <a:r>
              <a:rPr lang="en-US" dirty="0"/>
              <a:t>: Our “State Wrap” Program</a:t>
            </a:r>
          </a:p>
        </p:txBody>
      </p:sp>
      <p:sp>
        <p:nvSpPr>
          <p:cNvPr id="20" name="Content Placeholder 19">
            <a:extLst>
              <a:ext uri="{FF2B5EF4-FFF2-40B4-BE49-F238E27FC236}">
                <a16:creationId xmlns:a16="http://schemas.microsoft.com/office/drawing/2014/main" id="{1C008693-BF7A-4525-BF09-A38EE081C020}"/>
              </a:ext>
            </a:extLst>
          </p:cNvPr>
          <p:cNvSpPr>
            <a:spLocks noGrp="1"/>
          </p:cNvSpPr>
          <p:nvPr>
            <p:ph idx="1"/>
          </p:nvPr>
        </p:nvSpPr>
        <p:spPr>
          <a:xfrm>
            <a:off x="685800" y="1177131"/>
            <a:ext cx="3529584" cy="4830478"/>
          </a:xfrm>
        </p:spPr>
        <p:txBody>
          <a:bodyPr>
            <a:normAutofit fontScale="92500" lnSpcReduction="10000"/>
          </a:bodyPr>
          <a:lstStyle/>
          <a:p>
            <a:r>
              <a:rPr lang="en-US" sz="1800" dirty="0"/>
              <a:t>ConnectorCare leverages ACA subsidies, and “wraps” them with additional state subsidies to offer low monthly premiums and point-of-service cost-sharing. </a:t>
            </a:r>
          </a:p>
          <a:p>
            <a:pPr lvl="1"/>
            <a:r>
              <a:rPr lang="en-US" sz="1400" dirty="0"/>
              <a:t>For residents &lt;300% FPL eligible for advance premium tax credits. </a:t>
            </a:r>
          </a:p>
          <a:p>
            <a:pPr lvl="1"/>
            <a:r>
              <a:rPr lang="en-US" sz="1400" dirty="0"/>
              <a:t>Enrollees are divided into 5 “plan types” based on income</a:t>
            </a:r>
          </a:p>
          <a:p>
            <a:pPr lvl="1"/>
            <a:r>
              <a:rPr lang="en-US" sz="1400" dirty="0"/>
              <a:t>Enrollees make per-member premium contributions based on their plan types, in base amounts ranging from $0 to $126/monthly for 2019   </a:t>
            </a:r>
          </a:p>
          <a:p>
            <a:pPr lvl="1"/>
            <a:r>
              <a:rPr lang="en-US" sz="1400" dirty="0"/>
              <a:t>Plans have modest co-pays, but no deductibles or coinsurance</a:t>
            </a:r>
          </a:p>
          <a:p>
            <a:pPr lvl="1"/>
            <a:r>
              <a:rPr lang="en-US" sz="1400" dirty="0"/>
              <a:t>Makes coverage affordable and accessible for ~200K low and lower-middle income residents that may otherwise struggle to remain covered</a:t>
            </a:r>
          </a:p>
          <a:p>
            <a:endParaRPr lang="en-US" dirty="0"/>
          </a:p>
        </p:txBody>
      </p:sp>
      <p:sp>
        <p:nvSpPr>
          <p:cNvPr id="5" name="Slide Number Placeholder 4">
            <a:extLst>
              <a:ext uri="{FF2B5EF4-FFF2-40B4-BE49-F238E27FC236}">
                <a16:creationId xmlns:a16="http://schemas.microsoft.com/office/drawing/2014/main" id="{C335D4DC-C3E8-45FC-B352-DFEDF8CF816C}"/>
              </a:ext>
            </a:extLst>
          </p:cNvPr>
          <p:cNvSpPr>
            <a:spLocks noGrp="1"/>
          </p:cNvSpPr>
          <p:nvPr>
            <p:ph type="sldNum" sz="quarter" idx="4"/>
          </p:nvPr>
        </p:nvSpPr>
        <p:spPr/>
        <p:txBody>
          <a:bodyPr/>
          <a:lstStyle/>
          <a:p>
            <a:fld id="{627CA14E-5EDD-4C5C-B4B2-BE16B502D62B}" type="slidenum">
              <a:rPr lang="en-US" smtClean="0"/>
              <a:pPr/>
              <a:t>5</a:t>
            </a:fld>
            <a:endParaRPr lang="en-US" dirty="0"/>
          </a:p>
        </p:txBody>
      </p:sp>
      <p:pic>
        <p:nvPicPr>
          <p:cNvPr id="6" name="Picture 5"/>
          <p:cNvPicPr>
            <a:picLocks noChangeAspect="1"/>
          </p:cNvPicPr>
          <p:nvPr/>
        </p:nvPicPr>
        <p:blipFill rotWithShape="1">
          <a:blip r:embed="rId2"/>
          <a:srcRect l="808" r="1196"/>
          <a:stretch/>
        </p:blipFill>
        <p:spPr>
          <a:xfrm>
            <a:off x="4387596" y="2734165"/>
            <a:ext cx="4499530" cy="3180860"/>
          </a:xfrm>
          <a:prstGeom prst="rect">
            <a:avLst/>
          </a:prstGeom>
          <a:ln>
            <a:noFill/>
          </a:ln>
          <a:effectLst/>
        </p:spPr>
      </p:pic>
      <p:graphicFrame>
        <p:nvGraphicFramePr>
          <p:cNvPr id="7" name="Table 6"/>
          <p:cNvGraphicFramePr>
            <a:graphicFrameLocks noGrp="1"/>
          </p:cNvGraphicFramePr>
          <p:nvPr>
            <p:extLst>
              <p:ext uri="{D42A27DB-BD31-4B8C-83A1-F6EECF244321}">
                <p14:modId xmlns:p14="http://schemas.microsoft.com/office/powerpoint/2010/main" val="199556936"/>
              </p:ext>
            </p:extLst>
          </p:nvPr>
        </p:nvGraphicFramePr>
        <p:xfrm>
          <a:off x="4387596" y="1177131"/>
          <a:ext cx="4499530" cy="1362074"/>
        </p:xfrm>
        <a:graphic>
          <a:graphicData uri="http://schemas.openxmlformats.org/drawingml/2006/table">
            <a:tbl>
              <a:tblPr>
                <a:tableStyleId>{5C22544A-7EE6-4342-B048-85BDC9FD1C3A}</a:tableStyleId>
              </a:tblPr>
              <a:tblGrid>
                <a:gridCol w="1070154">
                  <a:extLst>
                    <a:ext uri="{9D8B030D-6E8A-4147-A177-3AD203B41FA5}">
                      <a16:colId xmlns:a16="http://schemas.microsoft.com/office/drawing/2014/main" val="20001"/>
                    </a:ext>
                  </a:extLst>
                </a:gridCol>
                <a:gridCol w="1179611">
                  <a:extLst>
                    <a:ext uri="{9D8B030D-6E8A-4147-A177-3AD203B41FA5}">
                      <a16:colId xmlns:a16="http://schemas.microsoft.com/office/drawing/2014/main" val="20003"/>
                    </a:ext>
                  </a:extLst>
                </a:gridCol>
                <a:gridCol w="1130201">
                  <a:extLst>
                    <a:ext uri="{9D8B030D-6E8A-4147-A177-3AD203B41FA5}">
                      <a16:colId xmlns:a16="http://schemas.microsoft.com/office/drawing/2014/main" val="20004"/>
                    </a:ext>
                  </a:extLst>
                </a:gridCol>
                <a:gridCol w="1119564">
                  <a:extLst>
                    <a:ext uri="{9D8B030D-6E8A-4147-A177-3AD203B41FA5}">
                      <a16:colId xmlns:a16="http://schemas.microsoft.com/office/drawing/2014/main" val="20005"/>
                    </a:ext>
                  </a:extLst>
                </a:gridCol>
              </a:tblGrid>
              <a:tr h="355771">
                <a:tc gridSpan="4">
                  <a:txBody>
                    <a:bodyPr/>
                    <a:lstStyle/>
                    <a:p>
                      <a:pPr algn="ctr" fontAlgn="ctr">
                        <a:lnSpc>
                          <a:spcPct val="100000"/>
                        </a:lnSpc>
                      </a:pPr>
                      <a:r>
                        <a:rPr lang="en-US" sz="1200" b="0" i="0" u="none" strike="noStrike" dirty="0">
                          <a:solidFill>
                            <a:schemeClr val="tx2"/>
                          </a:solidFill>
                          <a:effectLst/>
                          <a:latin typeface="Franklin Gothic Demi" panose="020B0703020102020204" pitchFamily="34" charset="0"/>
                        </a:rPr>
                        <a:t>2019 Connector</a:t>
                      </a:r>
                      <a:r>
                        <a:rPr lang="en-US" sz="1200" b="0" i="0" u="none" strike="noStrike" baseline="0" dirty="0">
                          <a:solidFill>
                            <a:schemeClr val="tx2"/>
                          </a:solidFill>
                          <a:effectLst/>
                          <a:latin typeface="Franklin Gothic Demi" panose="020B0703020102020204" pitchFamily="34" charset="0"/>
                        </a:rPr>
                        <a:t>Care lowest-cost premiums by plan type</a:t>
                      </a:r>
                      <a:endParaRPr lang="en-US" sz="1200" b="0" i="0" u="none" strike="noStrike" dirty="0">
                        <a:solidFill>
                          <a:schemeClr val="tx2"/>
                        </a:solidFill>
                        <a:effectLst/>
                        <a:latin typeface="Franklin Gothic Demi" panose="020B0703020102020204" pitchFamily="34" charset="0"/>
                      </a:endParaRPr>
                    </a:p>
                  </a:txBody>
                  <a:tcPr marL="18288" marR="18288" marT="27432" marB="27432" anchor="ctr"/>
                </a:tc>
                <a:tc hMerge="1">
                  <a:txBody>
                    <a:bodyPr/>
                    <a:lstStyle/>
                    <a:p>
                      <a:pPr marL="0" algn="ctr" defTabSz="457200" rtl="0" eaLnBrk="1" fontAlgn="ctr" latinLnBrk="0" hangingPunct="1">
                        <a:lnSpc>
                          <a:spcPct val="100000"/>
                        </a:lnSpc>
                      </a:pPr>
                      <a:endParaRPr lang="en-US" sz="1000" b="0" i="0" u="none" strike="noStrike" kern="1200" dirty="0">
                        <a:solidFill>
                          <a:schemeClr val="bg1"/>
                        </a:solidFill>
                        <a:effectLst/>
                        <a:latin typeface="+mn-lt"/>
                        <a:ea typeface="+mn-ea"/>
                        <a:cs typeface="+mn-cs"/>
                      </a:endParaRPr>
                    </a:p>
                  </a:txBody>
                  <a:tcPr marL="18288" marR="18288" marT="27432" marB="27432" anchor="ctr"/>
                </a:tc>
                <a:tc hMerge="1">
                  <a:txBody>
                    <a:bodyPr/>
                    <a:lstStyle/>
                    <a:p>
                      <a:pPr marL="0" algn="ctr" defTabSz="457200" rtl="0" eaLnBrk="1" fontAlgn="ctr" latinLnBrk="0" hangingPunct="1">
                        <a:lnSpc>
                          <a:spcPct val="100000"/>
                        </a:lnSpc>
                      </a:pPr>
                      <a:endParaRPr lang="en-US" sz="1000" b="0" i="0" u="none" strike="noStrike" kern="1200" dirty="0">
                        <a:solidFill>
                          <a:schemeClr val="bg1"/>
                        </a:solidFill>
                        <a:effectLst/>
                        <a:latin typeface="+mn-lt"/>
                        <a:ea typeface="+mn-ea"/>
                        <a:cs typeface="+mn-cs"/>
                      </a:endParaRPr>
                    </a:p>
                  </a:txBody>
                  <a:tcPr marL="18288" marR="18288" marT="27432" marB="27432" anchor="ctr"/>
                </a:tc>
                <a:tc hMerge="1">
                  <a:txBody>
                    <a:bodyPr/>
                    <a:lstStyle/>
                    <a:p>
                      <a:pPr marL="0" algn="ctr" defTabSz="457200" rtl="0" eaLnBrk="1" fontAlgn="ctr" latinLnBrk="0" hangingPunct="1">
                        <a:lnSpc>
                          <a:spcPct val="100000"/>
                        </a:lnSpc>
                      </a:pPr>
                      <a:endParaRPr lang="en-US" sz="1000" b="0" i="0" u="none" strike="noStrike" kern="1200" dirty="0">
                        <a:solidFill>
                          <a:schemeClr val="bg1"/>
                        </a:solidFill>
                        <a:effectLst/>
                        <a:latin typeface="+mn-lt"/>
                        <a:ea typeface="+mn-ea"/>
                        <a:cs typeface="+mn-cs"/>
                      </a:endParaRPr>
                    </a:p>
                  </a:txBody>
                  <a:tcPr marL="18288" marR="18288" marT="27432" marB="27432" anchor="ctr"/>
                </a:tc>
                <a:extLst>
                  <a:ext uri="{0D108BD9-81ED-4DB2-BD59-A6C34878D82A}">
                    <a16:rowId xmlns:a16="http://schemas.microsoft.com/office/drawing/2014/main" val="10002"/>
                  </a:ext>
                </a:extLst>
              </a:tr>
              <a:tr h="586285">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fontAlgn="ctr">
                        <a:lnSpc>
                          <a:spcPct val="100000"/>
                        </a:lnSpc>
                      </a:pPr>
                      <a:r>
                        <a:rPr lang="en-US" sz="1050" u="none" strike="noStrike" dirty="0">
                          <a:effectLst/>
                          <a:latin typeface="+mn-lt"/>
                        </a:rPr>
                        <a:t>Plan Types </a:t>
                      </a:r>
                      <a:br>
                        <a:rPr lang="en-US" sz="1050" u="none" strike="noStrike" dirty="0">
                          <a:effectLst/>
                          <a:latin typeface="+mn-lt"/>
                        </a:rPr>
                      </a:br>
                      <a:r>
                        <a:rPr lang="en-US" sz="1050" u="none" strike="noStrike" dirty="0">
                          <a:effectLst/>
                          <a:latin typeface="+mn-lt"/>
                        </a:rPr>
                        <a:t>1 &amp; 2A</a:t>
                      </a:r>
                    </a:p>
                    <a:p>
                      <a:pPr algn="ctr" fontAlgn="ctr">
                        <a:lnSpc>
                          <a:spcPct val="100000"/>
                        </a:lnSpc>
                      </a:pPr>
                      <a:r>
                        <a:rPr lang="en-US" sz="1050" u="none" strike="noStrike" dirty="0">
                          <a:effectLst/>
                          <a:latin typeface="+mn-lt"/>
                        </a:rPr>
                        <a:t>0-150%</a:t>
                      </a:r>
                      <a:r>
                        <a:rPr lang="en-US" sz="1050" u="none" strike="noStrike" baseline="0" dirty="0">
                          <a:effectLst/>
                          <a:latin typeface="+mn-lt"/>
                        </a:rPr>
                        <a:t> </a:t>
                      </a:r>
                      <a:r>
                        <a:rPr lang="en-US" sz="1050" u="none" strike="noStrike" dirty="0">
                          <a:effectLst/>
                          <a:latin typeface="+mn-lt"/>
                        </a:rPr>
                        <a:t>FPL</a:t>
                      </a:r>
                      <a:endParaRPr lang="en-US" sz="1050" b="0" i="0" u="none" strike="noStrike" dirty="0">
                        <a:solidFill>
                          <a:schemeClr val="bg1"/>
                        </a:solidFill>
                        <a:effectLst/>
                        <a:latin typeface="+mn-lt"/>
                      </a:endParaRPr>
                    </a:p>
                  </a:txBody>
                  <a:tcPr marL="18288" marR="18288" marT="27432" marB="27432" anchor="ctr"/>
                </a:tc>
                <a:tc>
                  <a:txBody>
                    <a:bodyPr/>
                    <a:lstStyle/>
                    <a:p>
                      <a:pPr algn="ctr" fontAlgn="ctr">
                        <a:lnSpc>
                          <a:spcPct val="100000"/>
                        </a:lnSpc>
                      </a:pPr>
                      <a:r>
                        <a:rPr lang="en-US" sz="1050" u="none" strike="noStrike" dirty="0">
                          <a:effectLst/>
                          <a:latin typeface="+mn-lt"/>
                        </a:rPr>
                        <a:t>Plan Type </a:t>
                      </a:r>
                      <a:br>
                        <a:rPr lang="en-US" sz="1050" u="none" strike="noStrike" dirty="0">
                          <a:effectLst/>
                          <a:latin typeface="+mn-lt"/>
                        </a:rPr>
                      </a:br>
                      <a:r>
                        <a:rPr lang="en-US" sz="1050" u="none" strike="noStrike" dirty="0">
                          <a:effectLst/>
                          <a:latin typeface="+mn-lt"/>
                        </a:rPr>
                        <a:t>2B</a:t>
                      </a:r>
                    </a:p>
                    <a:p>
                      <a:pPr marL="0" algn="ctr" defTabSz="457200" rtl="0" eaLnBrk="1" fontAlgn="ctr" latinLnBrk="0" hangingPunct="1">
                        <a:lnSpc>
                          <a:spcPct val="100000"/>
                        </a:lnSpc>
                      </a:pPr>
                      <a:r>
                        <a:rPr lang="en-US" sz="1050" u="none" strike="noStrike" kern="1200" dirty="0">
                          <a:effectLst/>
                          <a:latin typeface="+mn-lt"/>
                        </a:rPr>
                        <a:t>150%-200% FPL</a:t>
                      </a:r>
                      <a:endParaRPr lang="en-US" sz="1050" b="0" i="0" u="none" strike="noStrike" kern="1200" dirty="0">
                        <a:solidFill>
                          <a:schemeClr val="bg1"/>
                        </a:solidFill>
                        <a:effectLst/>
                        <a:latin typeface="+mn-lt"/>
                        <a:ea typeface="+mn-ea"/>
                        <a:cs typeface="+mn-cs"/>
                      </a:endParaRPr>
                    </a:p>
                  </a:txBody>
                  <a:tcPr marL="18288" marR="18288" marT="27432" marB="27432" anchor="ctr"/>
                </a:tc>
                <a:tc>
                  <a:txBody>
                    <a:bodyPr/>
                    <a:lstStyle/>
                    <a:p>
                      <a:pPr marL="0" algn="ctr" defTabSz="457200" rtl="0" eaLnBrk="1" fontAlgn="ctr" latinLnBrk="0" hangingPunct="1">
                        <a:lnSpc>
                          <a:spcPct val="100000"/>
                        </a:lnSpc>
                      </a:pPr>
                      <a:r>
                        <a:rPr lang="en-US" sz="1050" u="none" strike="noStrike" kern="1200" dirty="0">
                          <a:effectLst/>
                          <a:latin typeface="+mn-lt"/>
                        </a:rPr>
                        <a:t>Plan Type </a:t>
                      </a:r>
                      <a:br>
                        <a:rPr lang="en-US" sz="1050" u="none" strike="noStrike" kern="1200" dirty="0">
                          <a:effectLst/>
                          <a:latin typeface="+mn-lt"/>
                        </a:rPr>
                      </a:br>
                      <a:r>
                        <a:rPr lang="en-US" sz="1050" u="none" strike="noStrike" kern="1200" dirty="0">
                          <a:effectLst/>
                          <a:latin typeface="+mn-lt"/>
                        </a:rPr>
                        <a:t>3A</a:t>
                      </a:r>
                    </a:p>
                    <a:p>
                      <a:pPr marL="0" algn="ctr" defTabSz="457200" rtl="0" eaLnBrk="1" fontAlgn="ctr" latinLnBrk="0" hangingPunct="1">
                        <a:lnSpc>
                          <a:spcPct val="100000"/>
                        </a:lnSpc>
                      </a:pPr>
                      <a:r>
                        <a:rPr lang="en-US" sz="1050" u="none" strike="noStrike" kern="1200" dirty="0">
                          <a:effectLst/>
                          <a:latin typeface="+mn-lt"/>
                        </a:rPr>
                        <a:t>200%-250% FPL</a:t>
                      </a:r>
                      <a:endParaRPr lang="en-US" sz="1050" b="0" i="0" u="none" strike="noStrike" kern="1200" dirty="0">
                        <a:solidFill>
                          <a:schemeClr val="bg1"/>
                        </a:solidFill>
                        <a:effectLst/>
                        <a:latin typeface="+mn-lt"/>
                        <a:ea typeface="+mn-ea"/>
                        <a:cs typeface="+mn-cs"/>
                      </a:endParaRPr>
                    </a:p>
                  </a:txBody>
                  <a:tcPr marL="18288" marR="18288" marT="27432" marB="27432" anchor="ct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algn="ctr" defTabSz="457200" rtl="0" eaLnBrk="1" fontAlgn="ctr" latinLnBrk="0" hangingPunct="1">
                        <a:lnSpc>
                          <a:spcPct val="100000"/>
                        </a:lnSpc>
                      </a:pPr>
                      <a:r>
                        <a:rPr lang="en-US" sz="1050" u="none" strike="noStrike" kern="1200" dirty="0">
                          <a:effectLst/>
                          <a:latin typeface="+mn-lt"/>
                        </a:rPr>
                        <a:t>Plan Type </a:t>
                      </a:r>
                      <a:br>
                        <a:rPr lang="en-US" sz="1050" u="none" strike="noStrike" kern="1200" dirty="0">
                          <a:effectLst/>
                          <a:latin typeface="+mn-lt"/>
                        </a:rPr>
                      </a:br>
                      <a:r>
                        <a:rPr lang="en-US" sz="1050" u="none" strike="noStrike" kern="1200" dirty="0">
                          <a:effectLst/>
                          <a:latin typeface="+mn-lt"/>
                        </a:rPr>
                        <a:t>3B</a:t>
                      </a:r>
                    </a:p>
                    <a:p>
                      <a:pPr marL="0" algn="ctr" defTabSz="457200" rtl="0" eaLnBrk="1" fontAlgn="ctr" latinLnBrk="0" hangingPunct="1">
                        <a:lnSpc>
                          <a:spcPct val="100000"/>
                        </a:lnSpc>
                      </a:pPr>
                      <a:r>
                        <a:rPr lang="en-US" sz="1050" u="none" strike="noStrike" kern="1200" dirty="0">
                          <a:effectLst/>
                          <a:latin typeface="+mn-lt"/>
                        </a:rPr>
                        <a:t>250%-300% FPL</a:t>
                      </a:r>
                      <a:endParaRPr lang="en-US" sz="1050" b="0" i="0" u="none" strike="noStrike" kern="1200" dirty="0">
                        <a:solidFill>
                          <a:schemeClr val="bg1"/>
                        </a:solidFill>
                        <a:effectLst/>
                        <a:latin typeface="+mn-lt"/>
                        <a:ea typeface="+mn-ea"/>
                        <a:cs typeface="+mn-cs"/>
                      </a:endParaRPr>
                    </a:p>
                  </a:txBody>
                  <a:tcPr marL="18288" marR="18288" marT="27432" marB="27432" anchor="ctr"/>
                </a:tc>
                <a:extLst>
                  <a:ext uri="{0D108BD9-81ED-4DB2-BD59-A6C34878D82A}">
                    <a16:rowId xmlns:a16="http://schemas.microsoft.com/office/drawing/2014/main" val="10000"/>
                  </a:ext>
                </a:extLst>
              </a:tr>
              <a:tr h="420018">
                <a:tc>
                  <a:txBody>
                    <a:bodyPr/>
                    <a:lstStyle/>
                    <a:p>
                      <a:pPr marL="0" algn="ctr" defTabSz="457200" rtl="0" eaLnBrk="1" fontAlgn="ctr" latinLnBrk="0" hangingPunct="1">
                        <a:lnSpc>
                          <a:spcPct val="100000"/>
                        </a:lnSpc>
                      </a:pPr>
                      <a:r>
                        <a:rPr lang="en-US" sz="1200" u="none" strike="noStrike" kern="1200" dirty="0">
                          <a:solidFill>
                            <a:schemeClr val="accent1"/>
                          </a:solidFill>
                          <a:effectLst/>
                          <a:latin typeface="Franklin Gothic Demi" panose="020B0703020102020204" pitchFamily="34" charset="0"/>
                        </a:rPr>
                        <a:t>$0</a:t>
                      </a:r>
                      <a:endParaRPr lang="en-US" sz="1200" b="0" i="0" u="none" strike="noStrike" kern="1200" dirty="0">
                        <a:solidFill>
                          <a:schemeClr val="accent1"/>
                        </a:solidFill>
                        <a:effectLst/>
                        <a:latin typeface="Franklin Gothic Demi" panose="020B0703020102020204" pitchFamily="34" charset="0"/>
                        <a:ea typeface="+mn-ea"/>
                        <a:cs typeface="+mn-cs"/>
                      </a:endParaRPr>
                    </a:p>
                  </a:txBody>
                  <a:tcPr marL="9525" marR="9525" marT="27432" marB="27432" anchor="ctr"/>
                </a:tc>
                <a:tc>
                  <a:txBody>
                    <a:bodyPr/>
                    <a:lstStyle/>
                    <a:p>
                      <a:pPr marL="0" algn="ctr" defTabSz="457200" rtl="0" eaLnBrk="1" fontAlgn="ctr" latinLnBrk="0" hangingPunct="1">
                        <a:lnSpc>
                          <a:spcPct val="100000"/>
                        </a:lnSpc>
                      </a:pPr>
                      <a:r>
                        <a:rPr lang="en-US" sz="1200" u="none" strike="noStrike" kern="1200" dirty="0">
                          <a:solidFill>
                            <a:schemeClr val="accent1"/>
                          </a:solidFill>
                          <a:effectLst/>
                          <a:latin typeface="Franklin Gothic Demi" panose="020B0703020102020204" pitchFamily="34" charset="0"/>
                        </a:rPr>
                        <a:t>$44</a:t>
                      </a:r>
                      <a:endParaRPr lang="en-US" sz="1200" b="0" i="0" u="none" strike="noStrike" kern="1200" dirty="0">
                        <a:solidFill>
                          <a:schemeClr val="accent1"/>
                        </a:solidFill>
                        <a:effectLst/>
                        <a:latin typeface="Franklin Gothic Demi" panose="020B0703020102020204" pitchFamily="34" charset="0"/>
                        <a:ea typeface="+mn-ea"/>
                        <a:cs typeface="+mn-cs"/>
                      </a:endParaRPr>
                    </a:p>
                  </a:txBody>
                  <a:tcPr marL="9525" marR="9525" marT="27432" marB="27432" anchor="ctr"/>
                </a:tc>
                <a:tc>
                  <a:txBody>
                    <a:bodyPr/>
                    <a:lstStyle/>
                    <a:p>
                      <a:pPr marL="0" algn="ctr" defTabSz="457200" rtl="0" eaLnBrk="1" fontAlgn="ctr" latinLnBrk="0" hangingPunct="1">
                        <a:lnSpc>
                          <a:spcPct val="100000"/>
                        </a:lnSpc>
                      </a:pPr>
                      <a:r>
                        <a:rPr lang="en-US" sz="1200" u="none" strike="noStrike" kern="1200" dirty="0">
                          <a:solidFill>
                            <a:schemeClr val="accent1"/>
                          </a:solidFill>
                          <a:effectLst/>
                          <a:latin typeface="Franklin Gothic Demi" panose="020B0703020102020204" pitchFamily="34" charset="0"/>
                        </a:rPr>
                        <a:t>$85</a:t>
                      </a:r>
                      <a:endParaRPr lang="en-US" sz="1200" b="0" i="0" u="none" strike="noStrike" kern="1200" dirty="0">
                        <a:solidFill>
                          <a:schemeClr val="accent1"/>
                        </a:solidFill>
                        <a:effectLst/>
                        <a:latin typeface="Franklin Gothic Demi" panose="020B0703020102020204" pitchFamily="34" charset="0"/>
                        <a:ea typeface="+mn-ea"/>
                        <a:cs typeface="+mn-cs"/>
                      </a:endParaRPr>
                    </a:p>
                  </a:txBody>
                  <a:tcPr marL="9525" marR="9525" marT="27432" marB="27432" anchor="ctr"/>
                </a:tc>
                <a:tc>
                  <a:txBody>
                    <a:bodyPr/>
                    <a:lstStyle/>
                    <a:p>
                      <a:pPr marL="0" algn="ctr" defTabSz="457200" rtl="0" eaLnBrk="1" fontAlgn="ctr" latinLnBrk="0" hangingPunct="1">
                        <a:lnSpc>
                          <a:spcPct val="100000"/>
                        </a:lnSpc>
                      </a:pPr>
                      <a:r>
                        <a:rPr lang="en-US" sz="1200" u="none" strike="noStrike" kern="1200" dirty="0">
                          <a:solidFill>
                            <a:schemeClr val="accent1"/>
                          </a:solidFill>
                          <a:effectLst/>
                          <a:latin typeface="Franklin Gothic Demi" panose="020B0703020102020204" pitchFamily="34" charset="0"/>
                        </a:rPr>
                        <a:t>$126</a:t>
                      </a:r>
                      <a:endParaRPr lang="en-US" sz="1200" b="0" i="0" u="none" strike="noStrike" kern="1200" dirty="0">
                        <a:solidFill>
                          <a:schemeClr val="accent1"/>
                        </a:solidFill>
                        <a:effectLst/>
                        <a:latin typeface="Franklin Gothic Demi" panose="020B0703020102020204" pitchFamily="34" charset="0"/>
                        <a:ea typeface="+mn-ea"/>
                        <a:cs typeface="+mn-cs"/>
                      </a:endParaRPr>
                    </a:p>
                  </a:txBody>
                  <a:tcPr marL="9525" marR="9525" marT="27432" marB="27432"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81496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7D6C6B2D-9EFD-4A52-8FFC-3709FE6619BF}"/>
              </a:ext>
            </a:extLst>
          </p:cNvPr>
          <p:cNvSpPr>
            <a:spLocks noGrp="1"/>
          </p:cNvSpPr>
          <p:nvPr>
            <p:ph type="title"/>
          </p:nvPr>
        </p:nvSpPr>
        <p:spPr/>
        <p:txBody>
          <a:bodyPr/>
          <a:lstStyle/>
          <a:p>
            <a:r>
              <a:rPr lang="en-US" dirty="0" err="1"/>
              <a:t>ConnectorCare</a:t>
            </a:r>
            <a:r>
              <a:rPr lang="en-US" dirty="0"/>
              <a:t> “Back-End” Design</a:t>
            </a:r>
          </a:p>
        </p:txBody>
      </p:sp>
      <p:sp>
        <p:nvSpPr>
          <p:cNvPr id="20" name="Content Placeholder 19">
            <a:extLst>
              <a:ext uri="{FF2B5EF4-FFF2-40B4-BE49-F238E27FC236}">
                <a16:creationId xmlns:a16="http://schemas.microsoft.com/office/drawing/2014/main" id="{1C008693-BF7A-4525-BF09-A38EE081C020}"/>
              </a:ext>
            </a:extLst>
          </p:cNvPr>
          <p:cNvSpPr>
            <a:spLocks noGrp="1"/>
          </p:cNvSpPr>
          <p:nvPr>
            <p:ph idx="1"/>
          </p:nvPr>
        </p:nvSpPr>
        <p:spPr/>
        <p:txBody>
          <a:bodyPr>
            <a:normAutofit/>
          </a:bodyPr>
          <a:lstStyle/>
          <a:p>
            <a:pPr marL="0" lvl="1" indent="0">
              <a:buNone/>
            </a:pPr>
            <a:r>
              <a:rPr lang="en-US" sz="1800" dirty="0">
                <a:solidFill>
                  <a:schemeClr val="tx2"/>
                </a:solidFill>
                <a:latin typeface="Franklin Gothic Demi" panose="020B0703020102020204" pitchFamily="34" charset="0"/>
              </a:rPr>
              <a:t>Each </a:t>
            </a:r>
            <a:r>
              <a:rPr lang="en-US" sz="1800" dirty="0" err="1">
                <a:solidFill>
                  <a:schemeClr val="tx2"/>
                </a:solidFill>
                <a:latin typeface="Franklin Gothic Demi" panose="020B0703020102020204" pitchFamily="34" charset="0"/>
              </a:rPr>
              <a:t>ConnectorCare</a:t>
            </a:r>
            <a:r>
              <a:rPr lang="en-US" sz="1800" dirty="0">
                <a:solidFill>
                  <a:schemeClr val="tx2"/>
                </a:solidFill>
                <a:latin typeface="Franklin Gothic Demi" panose="020B0703020102020204" pitchFamily="34" charset="0"/>
              </a:rPr>
              <a:t> plan is built from a foundation of “</a:t>
            </a:r>
            <a:r>
              <a:rPr lang="en-US" sz="1800" dirty="0" err="1">
                <a:solidFill>
                  <a:schemeClr val="tx2"/>
                </a:solidFill>
                <a:latin typeface="Franklin Gothic Demi" panose="020B0703020102020204" pitchFamily="34" charset="0"/>
              </a:rPr>
              <a:t>ConnectorCare</a:t>
            </a:r>
            <a:r>
              <a:rPr lang="en-US" sz="1800" dirty="0">
                <a:solidFill>
                  <a:schemeClr val="tx2"/>
                </a:solidFill>
                <a:latin typeface="Franklin Gothic Demi" panose="020B0703020102020204" pitchFamily="34" charset="0"/>
              </a:rPr>
              <a:t> compatible” Silver plans that meet Health Connector specifications. These commercial plans are then enriched according to program standards. </a:t>
            </a:r>
          </a:p>
          <a:p>
            <a:pPr lvl="1"/>
            <a:r>
              <a:rPr lang="en-US" sz="1400" dirty="0">
                <a:solidFill>
                  <a:schemeClr val="tx2"/>
                </a:solidFill>
              </a:rPr>
              <a:t>Each selected carrier’s lowest-cost Silver tier plan is used as the base for ConnectorCare plans and is enriched with premium and cost-sharing subsidies from the state, in addition to federal advance premium tax credits.</a:t>
            </a:r>
          </a:p>
          <a:p>
            <a:pPr lvl="1"/>
            <a:r>
              <a:rPr lang="en-US" sz="1400" dirty="0"/>
              <a:t>The program incorporates multiple financial sources that must, in total, cover the full cost of coverage:</a:t>
            </a:r>
          </a:p>
          <a:p>
            <a:pPr lvl="2"/>
            <a:r>
              <a:rPr lang="en-US" sz="1400" dirty="0"/>
              <a:t>Premium = Federal premium tax credits + state premium subsidy + enrollee contributions</a:t>
            </a:r>
          </a:p>
          <a:p>
            <a:pPr lvl="2"/>
            <a:r>
              <a:rPr lang="en-US" sz="1400" dirty="0"/>
              <a:t>Cost Sharing = State cost-sharing reductions (CSRs) + enrollee copayments (prior to 2018, also federal CSRs)</a:t>
            </a:r>
          </a:p>
          <a:p>
            <a:pPr lvl="1"/>
            <a:r>
              <a:rPr lang="en-US" sz="1400" dirty="0"/>
              <a:t>State premium and cost-sharing subsidies are funded through our Commonwealth Care Trust Fund (CCTF), which gets funding from state tobacco tax, contributions from employers, and penalty revenue via the state individual mandate</a:t>
            </a:r>
          </a:p>
          <a:p>
            <a:pPr marL="342900" indent="-34290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C335D4DC-C3E8-45FC-B352-DFEDF8CF816C}"/>
              </a:ext>
            </a:extLst>
          </p:cNvPr>
          <p:cNvSpPr>
            <a:spLocks noGrp="1"/>
          </p:cNvSpPr>
          <p:nvPr>
            <p:ph type="sldNum" sz="quarter" idx="4"/>
          </p:nvPr>
        </p:nvSpPr>
        <p:spPr/>
        <p:txBody>
          <a:bodyPr/>
          <a:lstStyle/>
          <a:p>
            <a:fld id="{627CA14E-5EDD-4C5C-B4B2-BE16B502D62B}" type="slidenum">
              <a:rPr lang="en-US" smtClean="0"/>
              <a:pPr/>
              <a:t>6</a:t>
            </a:fld>
            <a:endParaRPr lang="en-US" dirty="0"/>
          </a:p>
        </p:txBody>
      </p:sp>
    </p:spTree>
    <p:extLst>
      <p:ext uri="{BB962C8B-B14F-4D97-AF65-F5344CB8AC3E}">
        <p14:creationId xmlns:p14="http://schemas.microsoft.com/office/powerpoint/2010/main" val="2544887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1C9EAD9-026C-418E-825C-E9DB67C4712A}"/>
              </a:ext>
            </a:extLst>
          </p:cNvPr>
          <p:cNvSpPr>
            <a:spLocks noGrp="1"/>
          </p:cNvSpPr>
          <p:nvPr>
            <p:ph type="ctrTitle"/>
          </p:nvPr>
        </p:nvSpPr>
        <p:spPr/>
        <p:txBody>
          <a:bodyPr/>
          <a:lstStyle/>
          <a:p>
            <a:r>
              <a:rPr lang="en-US" dirty="0"/>
              <a:t>Role of State Individual Mandate in Promoting Affordability</a:t>
            </a:r>
          </a:p>
        </p:txBody>
      </p:sp>
    </p:spTree>
    <p:extLst>
      <p:ext uri="{BB962C8B-B14F-4D97-AF65-F5344CB8AC3E}">
        <p14:creationId xmlns:p14="http://schemas.microsoft.com/office/powerpoint/2010/main" val="3272896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7D6C6B2D-9EFD-4A52-8FFC-3709FE6619BF}"/>
              </a:ext>
            </a:extLst>
          </p:cNvPr>
          <p:cNvSpPr>
            <a:spLocks noGrp="1"/>
          </p:cNvSpPr>
          <p:nvPr>
            <p:ph type="title"/>
          </p:nvPr>
        </p:nvSpPr>
        <p:spPr/>
        <p:txBody>
          <a:bodyPr/>
          <a:lstStyle/>
          <a:p>
            <a:r>
              <a:rPr lang="en-US" dirty="0"/>
              <a:t>Individual Mandate &amp; Affordability</a:t>
            </a:r>
          </a:p>
        </p:txBody>
      </p:sp>
      <p:sp>
        <p:nvSpPr>
          <p:cNvPr id="20" name="Content Placeholder 19">
            <a:extLst>
              <a:ext uri="{FF2B5EF4-FFF2-40B4-BE49-F238E27FC236}">
                <a16:creationId xmlns:a16="http://schemas.microsoft.com/office/drawing/2014/main" id="{1C008693-BF7A-4525-BF09-A38EE081C020}"/>
              </a:ext>
            </a:extLst>
          </p:cNvPr>
          <p:cNvSpPr>
            <a:spLocks noGrp="1"/>
          </p:cNvSpPr>
          <p:nvPr>
            <p:ph idx="1"/>
          </p:nvPr>
        </p:nvSpPr>
        <p:spPr>
          <a:xfrm>
            <a:off x="685800" y="1371600"/>
            <a:ext cx="6805246" cy="4351338"/>
          </a:xfrm>
        </p:spPr>
        <p:txBody>
          <a:bodyPr>
            <a:normAutofit/>
          </a:bodyPr>
          <a:lstStyle/>
          <a:p>
            <a:r>
              <a:rPr lang="en-US" sz="1800" dirty="0"/>
              <a:t>Massachusetts’s 12-year-old state-level individual mandate plays a unique role in promoting widespread coverage, but also in promoting affordability.</a:t>
            </a:r>
          </a:p>
          <a:p>
            <a:pPr lvl="1"/>
            <a:r>
              <a:rPr lang="en-US" sz="1400" dirty="0"/>
              <a:t>Massachusetts established a state-level individual mandate as part of its 2006 health reform law. </a:t>
            </a:r>
          </a:p>
          <a:p>
            <a:pPr lvl="1"/>
            <a:r>
              <a:rPr lang="en-US" sz="1400" dirty="0"/>
              <a:t>While individual mandates are widely understood to promote coverage and ensure risk pool stability, they have other less-discussed, but important benefits related to affordability:</a:t>
            </a:r>
          </a:p>
          <a:p>
            <a:pPr lvl="2"/>
            <a:r>
              <a:rPr lang="en-US" sz="1400" dirty="0"/>
              <a:t>Creating ceilings on cost</a:t>
            </a:r>
            <a:r>
              <a:rPr lang="en-US" sz="1400" dirty="0">
                <a:solidFill>
                  <a:srgbClr val="FF0000"/>
                </a:solidFill>
              </a:rPr>
              <a:t> </a:t>
            </a:r>
            <a:r>
              <a:rPr lang="en-US" sz="1400" dirty="0"/>
              <a:t>sharing </a:t>
            </a:r>
          </a:p>
          <a:p>
            <a:pPr lvl="2"/>
            <a:r>
              <a:rPr lang="en-US" sz="1400" dirty="0"/>
              <a:t>Ability to stem market traction of less robust/”gray market” plans that can leave consumers exposed</a:t>
            </a:r>
          </a:p>
          <a:p>
            <a:pPr lvl="2"/>
            <a:r>
              <a:rPr lang="en-US" sz="1400" dirty="0"/>
              <a:t>Outreach capabilities enabled by mandate administration, which in turn helps affordability for those who can be newly enrolled + overall risk pool</a:t>
            </a:r>
          </a:p>
          <a:p>
            <a:endParaRPr lang="en-US" dirty="0"/>
          </a:p>
        </p:txBody>
      </p:sp>
      <p:sp>
        <p:nvSpPr>
          <p:cNvPr id="5" name="Slide Number Placeholder 4">
            <a:extLst>
              <a:ext uri="{FF2B5EF4-FFF2-40B4-BE49-F238E27FC236}">
                <a16:creationId xmlns:a16="http://schemas.microsoft.com/office/drawing/2014/main" id="{C335D4DC-C3E8-45FC-B352-DFEDF8CF816C}"/>
              </a:ext>
            </a:extLst>
          </p:cNvPr>
          <p:cNvSpPr>
            <a:spLocks noGrp="1"/>
          </p:cNvSpPr>
          <p:nvPr>
            <p:ph type="sldNum" sz="quarter" idx="4"/>
          </p:nvPr>
        </p:nvSpPr>
        <p:spPr/>
        <p:txBody>
          <a:bodyPr/>
          <a:lstStyle/>
          <a:p>
            <a:fld id="{627CA14E-5EDD-4C5C-B4B2-BE16B502D62B}" type="slidenum">
              <a:rPr lang="en-US" smtClean="0"/>
              <a:pPr/>
              <a:t>8</a:t>
            </a:fld>
            <a:endParaRPr lang="en-US" dirty="0"/>
          </a:p>
        </p:txBody>
      </p:sp>
    </p:spTree>
    <p:extLst>
      <p:ext uri="{BB962C8B-B14F-4D97-AF65-F5344CB8AC3E}">
        <p14:creationId xmlns:p14="http://schemas.microsoft.com/office/powerpoint/2010/main" val="765887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7D6C6B2D-9EFD-4A52-8FFC-3709FE6619BF}"/>
              </a:ext>
            </a:extLst>
          </p:cNvPr>
          <p:cNvSpPr>
            <a:spLocks noGrp="1"/>
          </p:cNvSpPr>
          <p:nvPr>
            <p:ph type="title"/>
          </p:nvPr>
        </p:nvSpPr>
        <p:spPr/>
        <p:txBody>
          <a:bodyPr/>
          <a:lstStyle/>
          <a:p>
            <a:r>
              <a:rPr lang="en-US" dirty="0"/>
              <a:t>Individual Mandate &amp; Affordability</a:t>
            </a:r>
          </a:p>
        </p:txBody>
      </p:sp>
      <p:sp>
        <p:nvSpPr>
          <p:cNvPr id="20" name="Content Placeholder 19">
            <a:extLst>
              <a:ext uri="{FF2B5EF4-FFF2-40B4-BE49-F238E27FC236}">
                <a16:creationId xmlns:a16="http://schemas.microsoft.com/office/drawing/2014/main" id="{1C008693-BF7A-4525-BF09-A38EE081C020}"/>
              </a:ext>
            </a:extLst>
          </p:cNvPr>
          <p:cNvSpPr>
            <a:spLocks noGrp="1"/>
          </p:cNvSpPr>
          <p:nvPr>
            <p:ph idx="1"/>
          </p:nvPr>
        </p:nvSpPr>
        <p:spPr>
          <a:xfrm>
            <a:off x="685800" y="1371600"/>
            <a:ext cx="6805246" cy="4351338"/>
          </a:xfrm>
        </p:spPr>
        <p:txBody>
          <a:bodyPr>
            <a:normAutofit/>
          </a:bodyPr>
          <a:lstStyle/>
          <a:p>
            <a:r>
              <a:rPr lang="en-US" sz="1800" dirty="0"/>
              <a:t>The Health Connector plays a key policy role in multiple elements of the state mandate:</a:t>
            </a:r>
          </a:p>
        </p:txBody>
      </p:sp>
      <p:sp>
        <p:nvSpPr>
          <p:cNvPr id="5" name="Slide Number Placeholder 4">
            <a:extLst>
              <a:ext uri="{FF2B5EF4-FFF2-40B4-BE49-F238E27FC236}">
                <a16:creationId xmlns:a16="http://schemas.microsoft.com/office/drawing/2014/main" id="{C335D4DC-C3E8-45FC-B352-DFEDF8CF816C}"/>
              </a:ext>
            </a:extLst>
          </p:cNvPr>
          <p:cNvSpPr>
            <a:spLocks noGrp="1"/>
          </p:cNvSpPr>
          <p:nvPr>
            <p:ph type="sldNum" sz="quarter" idx="4"/>
          </p:nvPr>
        </p:nvSpPr>
        <p:spPr/>
        <p:txBody>
          <a:bodyPr/>
          <a:lstStyle/>
          <a:p>
            <a:fld id="{627CA14E-5EDD-4C5C-B4B2-BE16B502D62B}" type="slidenum">
              <a:rPr lang="en-US" smtClean="0"/>
              <a:pPr/>
              <a:t>9</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112608052"/>
              </p:ext>
            </p:extLst>
          </p:nvPr>
        </p:nvGraphicFramePr>
        <p:xfrm>
          <a:off x="685800" y="2247313"/>
          <a:ext cx="6805246" cy="3181395"/>
        </p:xfrm>
        <a:graphic>
          <a:graphicData uri="http://schemas.openxmlformats.org/drawingml/2006/table">
            <a:tbl>
              <a:tblPr firstRow="1" bandRow="1">
                <a:tableStyleId>{5C22544A-7EE6-4342-B048-85BDC9FD1C3A}</a:tableStyleId>
              </a:tblPr>
              <a:tblGrid>
                <a:gridCol w="3402623">
                  <a:extLst>
                    <a:ext uri="{9D8B030D-6E8A-4147-A177-3AD203B41FA5}">
                      <a16:colId xmlns:a16="http://schemas.microsoft.com/office/drawing/2014/main" val="20000"/>
                    </a:ext>
                  </a:extLst>
                </a:gridCol>
                <a:gridCol w="3402623">
                  <a:extLst>
                    <a:ext uri="{9D8B030D-6E8A-4147-A177-3AD203B41FA5}">
                      <a16:colId xmlns:a16="http://schemas.microsoft.com/office/drawing/2014/main" val="20001"/>
                    </a:ext>
                  </a:extLst>
                </a:gridCol>
              </a:tblGrid>
              <a:tr h="390379">
                <a:tc>
                  <a:txBody>
                    <a:bodyPr/>
                    <a:lstStyle/>
                    <a:p>
                      <a:pPr marL="0" indent="0">
                        <a:buFont typeface="Arial"/>
                        <a:buNone/>
                      </a:pPr>
                      <a:r>
                        <a:rPr lang="en-US" sz="1400" b="0" dirty="0">
                          <a:latin typeface="Franklin Gothic Demi" panose="020B0703020102020204" pitchFamily="34" charset="0"/>
                        </a:rPr>
                        <a:t>Minimum Creditable Coverage </a:t>
                      </a:r>
                    </a:p>
                  </a:txBody>
                  <a:tcPr/>
                </a:tc>
                <a:tc>
                  <a:txBody>
                    <a:bodyPr/>
                    <a:lstStyle/>
                    <a:p>
                      <a:pPr marL="0" indent="0">
                        <a:buFont typeface="Arial"/>
                        <a:buNone/>
                      </a:pPr>
                      <a:r>
                        <a:rPr lang="en-US" sz="1400" b="0" dirty="0">
                          <a:latin typeface="Franklin Gothic Demi" panose="020B0703020102020204" pitchFamily="34" charset="0"/>
                        </a:rPr>
                        <a:t>Affordability Schedule</a:t>
                      </a:r>
                    </a:p>
                  </a:txBody>
                  <a:tcPr/>
                </a:tc>
                <a:extLst>
                  <a:ext uri="{0D108BD9-81ED-4DB2-BD59-A6C34878D82A}">
                    <a16:rowId xmlns:a16="http://schemas.microsoft.com/office/drawing/2014/main" val="10000"/>
                  </a:ext>
                </a:extLst>
              </a:tr>
              <a:tr h="2240281">
                <a:tc>
                  <a:txBody>
                    <a:bodyPr/>
                    <a:lstStyle/>
                    <a:p>
                      <a:pPr marL="285750" lvl="1" indent="-285750" eaLnBrk="0" hangingPunct="0">
                        <a:lnSpc>
                          <a:spcPct val="114000"/>
                        </a:lnSpc>
                        <a:spcBef>
                          <a:spcPts val="400"/>
                        </a:spcBef>
                        <a:spcAft>
                          <a:spcPts val="400"/>
                        </a:spcAft>
                        <a:buClr>
                          <a:srgbClr val="5C5A5A"/>
                        </a:buClr>
                        <a:buSzPct val="100000"/>
                        <a:buFont typeface="Wingdings" panose="05000000000000000000" pitchFamily="2" charset="2"/>
                        <a:buChar char="§"/>
                        <a:tabLst>
                          <a:tab pos="457200" algn="l"/>
                        </a:tabLst>
                        <a:defRPr/>
                      </a:pPr>
                      <a:r>
                        <a:rPr lang="en-US" sz="1200" dirty="0">
                          <a:solidFill>
                            <a:schemeClr val="tx1"/>
                          </a:solidFill>
                          <a:latin typeface="Franklin Gothic Book" panose="020B0503020102020204" pitchFamily="34" charset="0"/>
                          <a:ea typeface="MS PGothic" pitchFamily="34" charset="-128"/>
                          <a:cs typeface="Rockwell" pitchFamily="18" charset="0"/>
                        </a:rPr>
                        <a:t>The Health Connector defines the types of insurance plans that are sufficient for individuals to meet minimum creditable coverage (MCC) requirements</a:t>
                      </a:r>
                    </a:p>
                    <a:p>
                      <a:pPr marL="285750" marR="0" lvl="1" indent="-285750" algn="l" defTabSz="914400" rtl="0" eaLnBrk="0" fontAlgn="auto" latinLnBrk="0" hangingPunct="0">
                        <a:lnSpc>
                          <a:spcPct val="114000"/>
                        </a:lnSpc>
                        <a:spcBef>
                          <a:spcPts val="400"/>
                        </a:spcBef>
                        <a:spcAft>
                          <a:spcPts val="400"/>
                        </a:spcAft>
                        <a:buClr>
                          <a:srgbClr val="5C5A5A"/>
                        </a:buClr>
                        <a:buSzPct val="100000"/>
                        <a:buFont typeface="Wingdings" panose="05000000000000000000" pitchFamily="2" charset="2"/>
                        <a:buChar char="§"/>
                        <a:tabLst>
                          <a:tab pos="457200" algn="l"/>
                        </a:tabLst>
                        <a:defRPr/>
                      </a:pPr>
                      <a:r>
                        <a:rPr lang="en-US" sz="1200" dirty="0">
                          <a:solidFill>
                            <a:schemeClr val="tx1"/>
                          </a:solidFill>
                          <a:latin typeface="Franklin Gothic Book" panose="020B0503020102020204" pitchFamily="34" charset="0"/>
                          <a:ea typeface="MS PGothic" pitchFamily="34" charset="-128"/>
                          <a:cs typeface="Rockwell" pitchFamily="18" charset="0"/>
                        </a:rPr>
                        <a:t>MCC standards include requirements on what services are covered and what levels of cost sharing are permissible</a:t>
                      </a:r>
                    </a:p>
                    <a:p>
                      <a:pPr marL="285750" lvl="1" indent="-285750" eaLnBrk="0" hangingPunct="0">
                        <a:lnSpc>
                          <a:spcPct val="114000"/>
                        </a:lnSpc>
                        <a:spcBef>
                          <a:spcPts val="400"/>
                        </a:spcBef>
                        <a:spcAft>
                          <a:spcPts val="400"/>
                        </a:spcAft>
                        <a:buClr>
                          <a:srgbClr val="5C5A5A"/>
                        </a:buClr>
                        <a:buSzPct val="100000"/>
                        <a:buFont typeface="Wingdings" panose="05000000000000000000" pitchFamily="2" charset="2"/>
                        <a:buChar char="§"/>
                        <a:tabLst>
                          <a:tab pos="457200" algn="l"/>
                        </a:tabLst>
                        <a:defRPr/>
                      </a:pPr>
                      <a:r>
                        <a:rPr lang="en-US" sz="1200" dirty="0">
                          <a:solidFill>
                            <a:schemeClr val="tx1"/>
                          </a:solidFill>
                          <a:latin typeface="Franklin Gothic Book" panose="020B0503020102020204" pitchFamily="34" charset="0"/>
                          <a:ea typeface="MS PGothic" pitchFamily="34" charset="-128"/>
                          <a:cs typeface="Rockwell" pitchFamily="18" charset="0"/>
                        </a:rPr>
                        <a:t>A Massachusetts resident who can afford insurance must have an insurance plan that meets MCC standards or else face a tax penalty under state law</a:t>
                      </a:r>
                    </a:p>
                    <a:p>
                      <a:pPr marL="0" indent="0">
                        <a:buFont typeface="Arial"/>
                        <a:buNone/>
                      </a:pPr>
                      <a:endParaRPr lang="en-US" sz="1000" dirty="0"/>
                    </a:p>
                  </a:txBody>
                  <a:tcPr/>
                </a:tc>
                <a:tc>
                  <a:txBody>
                    <a:bodyPr/>
                    <a:lstStyle/>
                    <a:p>
                      <a:pPr marL="285750" lvl="1" indent="-285750" eaLnBrk="0" hangingPunct="0">
                        <a:lnSpc>
                          <a:spcPct val="114000"/>
                        </a:lnSpc>
                        <a:spcBef>
                          <a:spcPts val="400"/>
                        </a:spcBef>
                        <a:spcAft>
                          <a:spcPts val="400"/>
                        </a:spcAft>
                        <a:buClr>
                          <a:srgbClr val="5C5A5A"/>
                        </a:buClr>
                        <a:buSzPct val="100000"/>
                        <a:buFont typeface="Wingdings" panose="05000000000000000000" pitchFamily="2" charset="2"/>
                        <a:buChar char="§"/>
                        <a:tabLst>
                          <a:tab pos="457200" algn="l"/>
                        </a:tabLst>
                        <a:defRPr/>
                      </a:pPr>
                      <a:r>
                        <a:rPr lang="en-US" sz="1200" dirty="0">
                          <a:solidFill>
                            <a:schemeClr val="tx1"/>
                          </a:solidFill>
                          <a:latin typeface="Franklin Gothic Book" panose="020B0503020102020204" pitchFamily="34" charset="0"/>
                          <a:ea typeface="MS PGothic" pitchFamily="34" charset="-128"/>
                          <a:cs typeface="Rockwell" pitchFamily="18" charset="0"/>
                        </a:rPr>
                        <a:t>Under state law, adult residents must have insurance coverage if it is considered “affordable”   </a:t>
                      </a:r>
                    </a:p>
                    <a:p>
                      <a:pPr marL="285750" lvl="1" indent="-285750" eaLnBrk="0" hangingPunct="0">
                        <a:lnSpc>
                          <a:spcPct val="114000"/>
                        </a:lnSpc>
                        <a:spcBef>
                          <a:spcPts val="400"/>
                        </a:spcBef>
                        <a:spcAft>
                          <a:spcPts val="400"/>
                        </a:spcAft>
                        <a:buClr>
                          <a:srgbClr val="5C5A5A"/>
                        </a:buClr>
                        <a:buSzPct val="100000"/>
                        <a:buFont typeface="Wingdings" panose="05000000000000000000" pitchFamily="2" charset="2"/>
                        <a:buChar char="§"/>
                        <a:tabLst>
                          <a:tab pos="457200" algn="l"/>
                        </a:tabLst>
                        <a:defRPr/>
                      </a:pPr>
                      <a:r>
                        <a:rPr lang="en-US" sz="1200" dirty="0">
                          <a:solidFill>
                            <a:schemeClr val="tx1"/>
                          </a:solidFill>
                          <a:latin typeface="Franklin Gothic Book" panose="020B0503020102020204" pitchFamily="34" charset="0"/>
                          <a:ea typeface="MS PGothic" pitchFamily="34" charset="-128"/>
                          <a:cs typeface="Rockwell" pitchFamily="18" charset="0"/>
                        </a:rPr>
                        <a:t>The Health Connector annually establishes a schedule of amounts that would be considered an affordable amount to pay for health insurance, based on an individual’s income and household size</a:t>
                      </a:r>
                    </a:p>
                    <a:p>
                      <a:pPr marL="0" indent="0">
                        <a:buFont typeface="Arial"/>
                        <a:buNone/>
                      </a:pPr>
                      <a:endParaRPr lang="en-US" sz="10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79558764"/>
      </p:ext>
    </p:extLst>
  </p:cSld>
  <p:clrMapOvr>
    <a:masterClrMapping/>
  </p:clrMapOvr>
</p:sld>
</file>

<file path=ppt/theme/theme1.xml><?xml version="1.0" encoding="utf-8"?>
<a:theme xmlns:a="http://schemas.openxmlformats.org/drawingml/2006/main" name="Title Slide">
  <a:themeElements>
    <a:clrScheme name="Custom 1">
      <a:dk1>
        <a:sysClr val="windowText" lastClr="000000"/>
      </a:dk1>
      <a:lt1>
        <a:srgbClr val="FFFFFF"/>
      </a:lt1>
      <a:dk2>
        <a:srgbClr val="44546A"/>
      </a:dk2>
      <a:lt2>
        <a:srgbClr val="E7E6E6"/>
      </a:lt2>
      <a:accent1>
        <a:srgbClr val="006494"/>
      </a:accent1>
      <a:accent2>
        <a:srgbClr val="6CB33F"/>
      </a:accent2>
      <a:accent3>
        <a:srgbClr val="006F78"/>
      </a:accent3>
      <a:accent4>
        <a:srgbClr val="A7005A"/>
      </a:accent4>
      <a:accent5>
        <a:srgbClr val="C56724"/>
      </a:accent5>
      <a:accent6>
        <a:srgbClr val="C7A92F"/>
      </a:accent6>
      <a:hlink>
        <a:srgbClr val="006F78"/>
      </a:hlink>
      <a:folHlink>
        <a:srgbClr val="62A7B6"/>
      </a:folHlink>
    </a:clrScheme>
    <a:fontScheme name="MAHC theme">
      <a:majorFont>
        <a:latin typeface="Rockwell"/>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dirty="0"/>
        </a:defPPr>
      </a:lstStyle>
    </a:txDef>
  </a:objectDefaults>
  <a:extraClrSchemeLst/>
  <a:extLst>
    <a:ext uri="{05A4C25C-085E-4340-85A3-A5531E510DB2}">
      <thm15:themeFamily xmlns:thm15="http://schemas.microsoft.com/office/thememl/2012/main" name="Families USA-A Gasteierv2.potx" id="{2965415F-B53D-456A-ACE8-9EAEE907D0E9}" vid="{8E49CEB6-FAFE-422B-B818-7B1DE29C04A2}"/>
    </a:ext>
  </a:extLst>
</a:theme>
</file>

<file path=ppt/theme/theme2.xml><?xml version="1.0" encoding="utf-8"?>
<a:theme xmlns:a="http://schemas.openxmlformats.org/drawingml/2006/main" name="Transition Slide">
  <a:themeElements>
    <a:clrScheme name="Custom 1">
      <a:dk1>
        <a:sysClr val="windowText" lastClr="000000"/>
      </a:dk1>
      <a:lt1>
        <a:srgbClr val="FFFFFF"/>
      </a:lt1>
      <a:dk2>
        <a:srgbClr val="44546A"/>
      </a:dk2>
      <a:lt2>
        <a:srgbClr val="E7E6E6"/>
      </a:lt2>
      <a:accent1>
        <a:srgbClr val="006494"/>
      </a:accent1>
      <a:accent2>
        <a:srgbClr val="6CB33F"/>
      </a:accent2>
      <a:accent3>
        <a:srgbClr val="006F78"/>
      </a:accent3>
      <a:accent4>
        <a:srgbClr val="A7005A"/>
      </a:accent4>
      <a:accent5>
        <a:srgbClr val="C56724"/>
      </a:accent5>
      <a:accent6>
        <a:srgbClr val="C7A92F"/>
      </a:accent6>
      <a:hlink>
        <a:srgbClr val="006F78"/>
      </a:hlink>
      <a:folHlink>
        <a:srgbClr val="62A7B6"/>
      </a:folHlink>
    </a:clrScheme>
    <a:fontScheme name="MAHC theme">
      <a:majorFont>
        <a:latin typeface="Rockwell"/>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milies USA-A Gasteierv2.potx" id="{2965415F-B53D-456A-ACE8-9EAEE907D0E9}" vid="{EE00960B-03F6-4466-AFBC-0A9F4842EFED}"/>
    </a:ext>
  </a:extLst>
</a:theme>
</file>

<file path=ppt/theme/theme3.xml><?xml version="1.0" encoding="utf-8"?>
<a:theme xmlns:a="http://schemas.openxmlformats.org/drawingml/2006/main" name="Content Slides">
  <a:themeElements>
    <a:clrScheme name="Custom 1">
      <a:dk1>
        <a:sysClr val="windowText" lastClr="000000"/>
      </a:dk1>
      <a:lt1>
        <a:srgbClr val="FFFFFF"/>
      </a:lt1>
      <a:dk2>
        <a:srgbClr val="44546A"/>
      </a:dk2>
      <a:lt2>
        <a:srgbClr val="E7E6E6"/>
      </a:lt2>
      <a:accent1>
        <a:srgbClr val="006494"/>
      </a:accent1>
      <a:accent2>
        <a:srgbClr val="6CB33F"/>
      </a:accent2>
      <a:accent3>
        <a:srgbClr val="008C99"/>
      </a:accent3>
      <a:accent4>
        <a:srgbClr val="71004D"/>
      </a:accent4>
      <a:accent5>
        <a:srgbClr val="DC8E28"/>
      </a:accent5>
      <a:accent6>
        <a:srgbClr val="C7A92F"/>
      </a:accent6>
      <a:hlink>
        <a:srgbClr val="006F78"/>
      </a:hlink>
      <a:folHlink>
        <a:srgbClr val="62A7B6"/>
      </a:folHlink>
    </a:clrScheme>
    <a:fontScheme name="MAHC theme">
      <a:majorFont>
        <a:latin typeface="Rockwell"/>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milies USA-A Gasteierv2.potx" id="{2965415F-B53D-456A-ACE8-9EAEE907D0E9}" vid="{23733A21-340D-4B06-AAF3-12151C827AD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Families USA-A Gasteierv2</Template>
  <TotalTime>581</TotalTime>
  <Words>1994</Words>
  <Application>Microsoft Office PowerPoint</Application>
  <PresentationFormat>On-screen Show (4:3)</PresentationFormat>
  <Paragraphs>525</Paragraphs>
  <Slides>15</Slides>
  <Notes>2</Notes>
  <HiddenSlides>0</HiddenSlides>
  <MMClips>0</MMClips>
  <ScaleCrop>false</ScaleCrop>
  <HeadingPairs>
    <vt:vector size="6" baseType="variant">
      <vt:variant>
        <vt:lpstr>Fonts Used</vt:lpstr>
      </vt:variant>
      <vt:variant>
        <vt:i4>14</vt:i4>
      </vt:variant>
      <vt:variant>
        <vt:lpstr>Theme</vt:lpstr>
      </vt:variant>
      <vt:variant>
        <vt:i4>3</vt:i4>
      </vt:variant>
      <vt:variant>
        <vt:lpstr>Slide Titles</vt:lpstr>
      </vt:variant>
      <vt:variant>
        <vt:i4>15</vt:i4>
      </vt:variant>
    </vt:vector>
  </HeadingPairs>
  <TitlesOfParts>
    <vt:vector size="32" baseType="lpstr">
      <vt:lpstr>MS PGothic</vt:lpstr>
      <vt:lpstr>Arial</vt:lpstr>
      <vt:lpstr>Arial Unicode MS</vt:lpstr>
      <vt:lpstr>Calibri</vt:lpstr>
      <vt:lpstr>Franklin Gothic Book</vt:lpstr>
      <vt:lpstr>Franklin Gothic Demi</vt:lpstr>
      <vt:lpstr>Gill Sans</vt:lpstr>
      <vt:lpstr>ITC Franklin Gothic Std Book</vt:lpstr>
      <vt:lpstr>Roboto</vt:lpstr>
      <vt:lpstr>Rockwell</vt:lpstr>
      <vt:lpstr>Symbol</vt:lpstr>
      <vt:lpstr>Wingdings</vt:lpstr>
      <vt:lpstr>ヒラギノ明朝 ProN W3</vt:lpstr>
      <vt:lpstr>ヒラギノ角ゴ ProN W3</vt:lpstr>
      <vt:lpstr>Title Slide</vt:lpstr>
      <vt:lpstr>Transition Slide</vt:lpstr>
      <vt:lpstr>Content Slides</vt:lpstr>
      <vt:lpstr>Promoting Affordability</vt:lpstr>
      <vt:lpstr>Health Connector Overview</vt:lpstr>
      <vt:lpstr>Health Connector Overview</vt:lpstr>
      <vt:lpstr>ConnectorCare:  Our “State Wrap” Program</vt:lpstr>
      <vt:lpstr>ConnectorCare: Our “State Wrap” Program</vt:lpstr>
      <vt:lpstr>ConnectorCare “Back-End” Design</vt:lpstr>
      <vt:lpstr>Role of State Individual Mandate in Promoting Affordability</vt:lpstr>
      <vt:lpstr>Individual Mandate &amp; Affordability</vt:lpstr>
      <vt:lpstr>Individual Mandate &amp; Affordability</vt:lpstr>
      <vt:lpstr>Individual Mandate &amp; Cost Sharing</vt:lpstr>
      <vt:lpstr>Individual Mandate &amp; Cost Sharing</vt:lpstr>
      <vt:lpstr>Looking Ahead in Massachusetts </vt:lpstr>
      <vt:lpstr>Appendix</vt:lpstr>
      <vt:lpstr>ConnectorCare Plan Availability</vt:lpstr>
      <vt:lpstr>ConnectorCare Financing: 2018-2019</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Promoting Affordability</dc:title>
  <dc:creator>Bernard, Jean Z. (CCA)</dc:creator>
  <cp:lastModifiedBy>Gasteier, Audrey (CCA)</cp:lastModifiedBy>
  <cp:revision>20</cp:revision>
  <cp:lastPrinted>2019-01-14T13:27:37Z</cp:lastPrinted>
  <dcterms:created xsi:type="dcterms:W3CDTF">2019-01-08T15:40:06Z</dcterms:created>
  <dcterms:modified xsi:type="dcterms:W3CDTF">2019-01-14T18:12:47Z</dcterms:modified>
  <cp:contentStatus/>
</cp:coreProperties>
</file>