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63" r:id="rId2"/>
    <p:sldId id="340" r:id="rId3"/>
    <p:sldId id="302" r:id="rId4"/>
    <p:sldId id="301" r:id="rId5"/>
    <p:sldId id="364" r:id="rId6"/>
    <p:sldId id="333" r:id="rId7"/>
    <p:sldId id="335" r:id="rId8"/>
    <p:sldId id="325" r:id="rId9"/>
    <p:sldId id="327" r:id="rId10"/>
    <p:sldId id="329" r:id="rId11"/>
    <p:sldId id="330" r:id="rId12"/>
    <p:sldId id="334" r:id="rId13"/>
    <p:sldId id="311" r:id="rId14"/>
    <p:sldId id="317" r:id="rId15"/>
    <p:sldId id="318" r:id="rId16"/>
    <p:sldId id="321" r:id="rId17"/>
    <p:sldId id="319" r:id="rId18"/>
    <p:sldId id="313" r:id="rId19"/>
    <p:sldId id="332" r:id="rId20"/>
    <p:sldId id="324" r:id="rId21"/>
    <p:sldId id="268"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Capell" initials="B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B82"/>
    <a:srgbClr val="204076"/>
    <a:srgbClr val="F35F24"/>
    <a:srgbClr val="E8E7E4"/>
    <a:srgbClr val="F999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5" autoAdjust="0"/>
    <p:restoredTop sz="94700"/>
  </p:normalViewPr>
  <p:slideViewPr>
    <p:cSldViewPr snapToGrid="0" snapToObjects="1">
      <p:cViewPr varScale="1">
        <p:scale>
          <a:sx n="99" d="100"/>
          <a:sy n="99" d="100"/>
        </p:scale>
        <p:origin x="108"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smtClean="0">
                <a:solidFill>
                  <a:srgbClr val="204076"/>
                </a:solidFill>
                <a:latin typeface="Gill Sans MT" panose="020B0502020104020203" pitchFamily="34" charset="0"/>
              </a:rPr>
              <a:t>Do </a:t>
            </a:r>
            <a:r>
              <a:rPr lang="en-US" sz="2800" dirty="0">
                <a:solidFill>
                  <a:srgbClr val="204076"/>
                </a:solidFill>
                <a:latin typeface="Gill Sans MT" panose="020B0502020104020203" pitchFamily="34" charset="0"/>
              </a:rPr>
              <a:t>you support or oppose establishing an independent commission to review and approve the prices hospitals, doctors, and other providers of health care can charge?</a:t>
            </a:r>
          </a:p>
        </c:rich>
      </c:tx>
      <c:layout>
        <c:manualLayout>
          <c:xMode val="edge"/>
          <c:yMode val="edge"/>
          <c:x val="0.15251860349418797"/>
          <c:y val="3.465657350814576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Do you support or oppose establishing an independent commission to review and approve the prices hospitals, doctors, and other providers of health care can charge?</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5FD-4CEE-90D1-13BA9D9FF4D6}"/>
              </c:ext>
            </c:extLst>
          </c:dPt>
          <c:dPt>
            <c:idx val="1"/>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1-4CEF-4953-B790-16274A196AC7}"/>
              </c:ext>
            </c:extLst>
          </c:dPt>
          <c:dPt>
            <c:idx val="2"/>
            <c:bubble3D val="0"/>
            <c:spPr>
              <a:solidFill>
                <a:schemeClr val="tx1">
                  <a:lumMod val="50000"/>
                  <a:lumOff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4CEF-4953-B790-16274A196AC7}"/>
              </c:ext>
            </c:extLst>
          </c:dPt>
          <c:dPt>
            <c:idx val="3"/>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2-4CEF-4953-B790-16274A196AC7}"/>
              </c:ext>
            </c:extLst>
          </c:dPt>
          <c:dPt>
            <c:idx val="4"/>
            <c:bubble3D val="0"/>
            <c:spPr>
              <a:solidFill>
                <a:schemeClr val="bg2"/>
              </a:solidFill>
              <a:ln w="19050">
                <a:solidFill>
                  <a:schemeClr val="lt1"/>
                </a:solidFill>
              </a:ln>
              <a:effectLst/>
            </c:spPr>
            <c:extLst xmlns:c16r2="http://schemas.microsoft.com/office/drawing/2015/06/chart">
              <c:ext xmlns:c16="http://schemas.microsoft.com/office/drawing/2014/chart" uri="{C3380CC4-5D6E-409C-BE32-E72D297353CC}">
                <c16:uniqueId val="{00000004-4CEF-4953-B790-16274A196AC7}"/>
              </c:ext>
            </c:extLst>
          </c:dPt>
          <c:cat>
            <c:strRef>
              <c:f>Sheet1!$A$2:$A$4</c:f>
              <c:strCache>
                <c:ptCount val="3"/>
                <c:pt idx="0">
                  <c:v>Support</c:v>
                </c:pt>
                <c:pt idx="1">
                  <c:v>Oppose</c:v>
                </c:pt>
                <c:pt idx="2">
                  <c:v>Don't Know</c:v>
                </c:pt>
              </c:strCache>
            </c:strRef>
          </c:cat>
          <c:val>
            <c:numRef>
              <c:f>Sheet1!$B$2:$B$4</c:f>
              <c:numCache>
                <c:formatCode>General</c:formatCode>
                <c:ptCount val="3"/>
                <c:pt idx="0">
                  <c:v>65</c:v>
                </c:pt>
                <c:pt idx="1">
                  <c:v>31</c:v>
                </c:pt>
                <c:pt idx="2">
                  <c:v>4</c:v>
                </c:pt>
              </c:numCache>
            </c:numRef>
          </c:val>
          <c:extLst xmlns:c16r2="http://schemas.microsoft.com/office/drawing/2015/06/chart">
            <c:ext xmlns:c16="http://schemas.microsoft.com/office/drawing/2014/chart" uri="{C3380CC4-5D6E-409C-BE32-E72D297353CC}">
              <c16:uniqueId val="{00000000-4CEF-4953-B790-16274A196AC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2272412131984138"/>
          <c:y val="0.89212758405058723"/>
          <c:w val="0.80214947419661342"/>
          <c:h val="7.399230922144038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0.63063</cdr:x>
      <cdr:y>0.37889</cdr:y>
    </cdr:from>
    <cdr:to>
      <cdr:x>0.89259</cdr:x>
      <cdr:y>0.80256</cdr:y>
    </cdr:to>
    <cdr:sp macro="" textlink="">
      <cdr:nvSpPr>
        <cdr:cNvPr id="2" name="TextBox 1"/>
        <cdr:cNvSpPr txBox="1"/>
      </cdr:nvSpPr>
      <cdr:spPr>
        <a:xfrm xmlns:a="http://schemas.openxmlformats.org/drawingml/2006/main">
          <a:off x="7718584" y="1804989"/>
          <a:ext cx="3206260" cy="20183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4000" b="1" dirty="0" smtClean="0">
              <a:solidFill>
                <a:srgbClr val="067B82"/>
              </a:solidFill>
              <a:latin typeface="Gill Sans MT" panose="020B0502020104020203" pitchFamily="34" charset="0"/>
            </a:rPr>
            <a:t>68% Support</a:t>
          </a:r>
        </a:p>
        <a:p xmlns:a="http://schemas.openxmlformats.org/drawingml/2006/main">
          <a:r>
            <a:rPr lang="en-US" sz="4000" b="1" dirty="0" smtClean="0">
              <a:solidFill>
                <a:srgbClr val="067B82"/>
              </a:solidFill>
              <a:latin typeface="Gill Sans MT" panose="020B0502020104020203" pitchFamily="34" charset="0"/>
            </a:rPr>
            <a:t>Before Arguments,</a:t>
          </a:r>
        </a:p>
        <a:p xmlns:a="http://schemas.openxmlformats.org/drawingml/2006/main">
          <a:r>
            <a:rPr lang="en-US" sz="4000" b="1" dirty="0" smtClean="0">
              <a:solidFill>
                <a:srgbClr val="067B82"/>
              </a:solidFill>
              <a:latin typeface="Gill Sans MT" panose="020B0502020104020203" pitchFamily="34" charset="0"/>
            </a:rPr>
            <a:t>65% After</a:t>
          </a:r>
          <a:endParaRPr lang="en-US" sz="4000" b="1" dirty="0">
            <a:solidFill>
              <a:srgbClr val="067B82"/>
            </a:solidFill>
            <a:latin typeface="Gill Sans MT" panose="020B0502020104020203"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712DF96-526F-824F-B73A-AAFF0D8D252B}" type="datetimeFigureOut">
              <a:rPr lang="en-US" smtClean="0"/>
              <a:t>1/17/2019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14105E3-4939-C04C-9708-2FDAEB0EB081}" type="slidenum">
              <a:rPr lang="en-US" smtClean="0"/>
              <a:t>‹#›</a:t>
            </a:fld>
            <a:endParaRPr lang="en-US" dirty="0"/>
          </a:p>
        </p:txBody>
      </p:sp>
    </p:spTree>
    <p:extLst>
      <p:ext uri="{BB962C8B-B14F-4D97-AF65-F5344CB8AC3E}">
        <p14:creationId xmlns:p14="http://schemas.microsoft.com/office/powerpoint/2010/main" val="1354532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…and we made big strides with coverage of immigrants. We are one of only a few states go beyond federal Medicaid rules to cover recent legal immigrants &amp; the DREAM Act students in our program—and this year, in the budget just signed by Governor Brown a few weeks ago, we affirmed such coverage for immigrants granted “deferred action” under the President’s executive order, and an expansion to all children without regard to immigration status. We are not just implementing—we are improving.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6A9F95D-5D64-4430-8B78-F17AA55C011C}" type="slidenum">
              <a:rPr lang="en-US" altLang="en-US" sz="1200">
                <a:latin typeface="Calibri" panose="020F0502020204030204" pitchFamily="34" charset="0"/>
              </a:rPr>
              <a:pPr/>
              <a:t>2</a:t>
            </a:fld>
            <a:endParaRPr lang="en-US" altLang="en-US" sz="1200">
              <a:latin typeface="Calibri" panose="020F0502020204030204" pitchFamily="34" charset="0"/>
            </a:endParaRPr>
          </a:p>
        </p:txBody>
      </p:sp>
    </p:spTree>
    <p:extLst>
      <p:ext uri="{BB962C8B-B14F-4D97-AF65-F5344CB8AC3E}">
        <p14:creationId xmlns:p14="http://schemas.microsoft.com/office/powerpoint/2010/main" val="3775416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5429" y="-12192"/>
            <a:ext cx="13215764" cy="6938276"/>
          </a:xfrm>
          <a:prstGeom prst="rect">
            <a:avLst/>
          </a:prstGeom>
        </p:spPr>
      </p:pic>
      <p:sp>
        <p:nvSpPr>
          <p:cNvPr id="9" name="Slide Number Placeholder 8"/>
          <p:cNvSpPr>
            <a:spLocks noGrp="1"/>
          </p:cNvSpPr>
          <p:nvPr>
            <p:ph type="sldNum" sz="quarter" idx="12"/>
          </p:nvPr>
        </p:nvSpPr>
        <p:spPr/>
        <p:txBody>
          <a:bodyPr/>
          <a:lstStyle/>
          <a:p>
            <a:fld id="{AD96FC8E-360E-5D4D-ABCB-7E18FCC861C9}" type="slidenum">
              <a:rPr lang="en-US" smtClean="0"/>
              <a:t>‹#›</a:t>
            </a:fld>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1873" y="582891"/>
            <a:ext cx="4165406" cy="3413206"/>
          </a:xfrm>
          <a:prstGeom prst="rect">
            <a:avLst/>
          </a:prstGeom>
        </p:spPr>
      </p:pic>
      <p:sp>
        <p:nvSpPr>
          <p:cNvPr id="12" name="Title 11"/>
          <p:cNvSpPr>
            <a:spLocks noGrp="1"/>
          </p:cNvSpPr>
          <p:nvPr>
            <p:ph type="title"/>
          </p:nvPr>
        </p:nvSpPr>
        <p:spPr>
          <a:xfrm>
            <a:off x="966776" y="3869101"/>
            <a:ext cx="10515600" cy="1325563"/>
          </a:xfrm>
        </p:spPr>
        <p:txBody>
          <a:bodyPr>
            <a:normAutofit/>
          </a:bodyPr>
          <a:lstStyle>
            <a:lvl1pPr algn="ctr">
              <a:defRPr sz="4000" b="1" i="0">
                <a:solidFill>
                  <a:srgbClr val="F35F24"/>
                </a:solidFill>
                <a:latin typeface="Palatino" charset="0"/>
                <a:ea typeface="Palatino" charset="0"/>
                <a:cs typeface="Palatino" charset="0"/>
              </a:defRPr>
            </a:lvl1pPr>
          </a:lstStyle>
          <a:p>
            <a:r>
              <a:rPr lang="en-US" dirty="0" smtClean="0"/>
              <a:t>Click to edit Master title style</a:t>
            </a:r>
            <a:endParaRPr lang="en-US" dirty="0"/>
          </a:p>
        </p:txBody>
      </p:sp>
      <p:sp>
        <p:nvSpPr>
          <p:cNvPr id="19" name="Text Placeholder 2"/>
          <p:cNvSpPr>
            <a:spLocks noGrp="1"/>
          </p:cNvSpPr>
          <p:nvPr>
            <p:ph type="body" idx="1" hasCustomPrompt="1"/>
          </p:nvPr>
        </p:nvSpPr>
        <p:spPr>
          <a:xfrm>
            <a:off x="4300526" y="5914008"/>
            <a:ext cx="3848100" cy="433212"/>
          </a:xfrm>
        </p:spPr>
        <p:txBody>
          <a:bodyPr>
            <a:normAutofit/>
          </a:bodyPr>
          <a:lstStyle>
            <a:lvl1pPr marL="0" indent="0" algn="ctr">
              <a:buNone/>
              <a:defRPr sz="1800" b="1" i="0">
                <a:solidFill>
                  <a:srgbClr val="204076"/>
                </a:solidFill>
                <a:latin typeface="Gill Sans" charset="0"/>
                <a:ea typeface="Gill Sans" charset="0"/>
                <a:cs typeface="Gill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b="1" dirty="0" smtClean="0">
                <a:solidFill>
                  <a:srgbClr val="204076"/>
                </a:solidFill>
                <a:latin typeface="Gill Sans SemiBold" charset="0"/>
                <a:ea typeface="Gill Sans SemiBold" charset="0"/>
                <a:cs typeface="Gill Sans SemiBold" charset="0"/>
              </a:rPr>
              <a:t>health-</a:t>
            </a:r>
            <a:r>
              <a:rPr lang="en-US" b="1" dirty="0" err="1" smtClean="0">
                <a:solidFill>
                  <a:srgbClr val="204076"/>
                </a:solidFill>
                <a:latin typeface="Gill Sans SemiBold" charset="0"/>
                <a:ea typeface="Gill Sans SemiBold" charset="0"/>
                <a:cs typeface="Gill Sans SemiBold" charset="0"/>
              </a:rPr>
              <a:t>access.org</a:t>
            </a:r>
            <a:endParaRPr lang="en-US" dirty="0"/>
          </a:p>
        </p:txBody>
      </p:sp>
      <p:sp>
        <p:nvSpPr>
          <p:cNvPr id="20" name="Text Placeholder 2"/>
          <p:cNvSpPr>
            <a:spLocks noGrp="1"/>
          </p:cNvSpPr>
          <p:nvPr>
            <p:ph type="body" idx="13" hasCustomPrompt="1"/>
          </p:nvPr>
        </p:nvSpPr>
        <p:spPr>
          <a:xfrm>
            <a:off x="912807" y="4999042"/>
            <a:ext cx="10515600" cy="924097"/>
          </a:xfrm>
        </p:spPr>
        <p:txBody>
          <a:bodyPr/>
          <a:lstStyle>
            <a:lvl1pPr marL="0" indent="0" algn="ctr">
              <a:buNone/>
              <a:defRPr sz="2400" b="1" i="0">
                <a:solidFill>
                  <a:srgbClr val="204076"/>
                </a:solidFill>
                <a:latin typeface="Palatino" charset="0"/>
                <a:ea typeface="Palatino" charset="0"/>
                <a:cs typeface="Palatin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January 28, 2018</a:t>
            </a:r>
          </a:p>
        </p:txBody>
      </p:sp>
    </p:spTree>
    <p:extLst>
      <p:ext uri="{BB962C8B-B14F-4D97-AF65-F5344CB8AC3E}">
        <p14:creationId xmlns:p14="http://schemas.microsoft.com/office/powerpoint/2010/main" val="68654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1C79E-2B33-0F48-86F9-D23429A78E62}" type="datetimeFigureOut">
              <a:rPr lang="en-US" smtClean="0"/>
              <a:t>1/17/2019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96FC8E-360E-5D4D-ABCB-7E18FCC861C9}" type="slidenum">
              <a:rPr lang="en-US" smtClean="0"/>
              <a:t>‹#›</a:t>
            </a:fld>
            <a:endParaRPr lang="en-US" dirty="0"/>
          </a:p>
        </p:txBody>
      </p:sp>
    </p:spTree>
    <p:extLst>
      <p:ext uri="{BB962C8B-B14F-4D97-AF65-F5344CB8AC3E}">
        <p14:creationId xmlns:p14="http://schemas.microsoft.com/office/powerpoint/2010/main" val="1118935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1C79E-2B33-0F48-86F9-D23429A78E62}" type="datetimeFigureOut">
              <a:rPr lang="en-US" smtClean="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96FC8E-360E-5D4D-ABCB-7E18FCC861C9}" type="slidenum">
              <a:rPr lang="en-US" smtClean="0"/>
              <a:t>‹#›</a:t>
            </a:fld>
            <a:endParaRPr lang="en-US" dirty="0"/>
          </a:p>
        </p:txBody>
      </p:sp>
    </p:spTree>
    <p:extLst>
      <p:ext uri="{BB962C8B-B14F-4D97-AF65-F5344CB8AC3E}">
        <p14:creationId xmlns:p14="http://schemas.microsoft.com/office/powerpoint/2010/main" val="438618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1C79E-2B33-0F48-86F9-D23429A78E62}" type="datetimeFigureOut">
              <a:rPr lang="en-US" smtClean="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96FC8E-360E-5D4D-ABCB-7E18FCC861C9}" type="slidenum">
              <a:rPr lang="en-US" smtClean="0"/>
              <a:t>‹#›</a:t>
            </a:fld>
            <a:endParaRPr lang="en-US" dirty="0"/>
          </a:p>
        </p:txBody>
      </p:sp>
    </p:spTree>
    <p:extLst>
      <p:ext uri="{BB962C8B-B14F-4D97-AF65-F5344CB8AC3E}">
        <p14:creationId xmlns:p14="http://schemas.microsoft.com/office/powerpoint/2010/main" val="1691757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1C79E-2B33-0F48-86F9-D23429A78E62}" type="datetimeFigureOut">
              <a:rPr lang="en-US" smtClean="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96FC8E-360E-5D4D-ABCB-7E18FCC861C9}" type="slidenum">
              <a:rPr lang="en-US" smtClean="0"/>
              <a:t>‹#›</a:t>
            </a:fld>
            <a:endParaRPr lang="en-US" dirty="0"/>
          </a:p>
        </p:txBody>
      </p:sp>
    </p:spTree>
    <p:extLst>
      <p:ext uri="{BB962C8B-B14F-4D97-AF65-F5344CB8AC3E}">
        <p14:creationId xmlns:p14="http://schemas.microsoft.com/office/powerpoint/2010/main" val="678211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1C79E-2B33-0F48-86F9-D23429A78E62}" type="datetimeFigureOut">
              <a:rPr lang="en-US" smtClean="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96FC8E-360E-5D4D-ABCB-7E18FCC861C9}" type="slidenum">
              <a:rPr lang="en-US" smtClean="0"/>
              <a:t>‹#›</a:t>
            </a:fld>
            <a:endParaRPr lang="en-US" dirty="0"/>
          </a:p>
        </p:txBody>
      </p:sp>
    </p:spTree>
    <p:extLst>
      <p:ext uri="{BB962C8B-B14F-4D97-AF65-F5344CB8AC3E}">
        <p14:creationId xmlns:p14="http://schemas.microsoft.com/office/powerpoint/2010/main" val="1997722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4272B8AC-D7AB-4170-9AF4-98ED33CB11DE}" type="datetime1">
              <a:rPr lang="en-US"/>
              <a:pPr>
                <a:defRPr/>
              </a:pPr>
              <a:t>1/17/2019</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a:ln/>
        </p:spPr>
        <p:txBody>
          <a:bodyPr/>
          <a:lstStyle>
            <a:lvl1pPr>
              <a:defRPr/>
            </a:lvl1pPr>
          </a:lstStyle>
          <a:p>
            <a:fld id="{0BA4229D-BDF1-4DB4-8C62-A302C33CF042}" type="slidenum">
              <a:rPr lang="en-US" altLang="en-US"/>
              <a:pPr/>
              <a:t>‹#›</a:t>
            </a:fld>
            <a:endParaRPr lang="en-US" altLang="en-US" dirty="0"/>
          </a:p>
        </p:txBody>
      </p:sp>
    </p:spTree>
    <p:extLst>
      <p:ext uri="{BB962C8B-B14F-4D97-AF65-F5344CB8AC3E}">
        <p14:creationId xmlns:p14="http://schemas.microsoft.com/office/powerpoint/2010/main" val="55074600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5429" y="-12192"/>
            <a:ext cx="13215764" cy="6938276"/>
          </a:xfrm>
          <a:prstGeom prst="rect">
            <a:avLst/>
          </a:prstGeom>
        </p:spPr>
      </p:pic>
      <p:sp>
        <p:nvSpPr>
          <p:cNvPr id="9" name="Slide Number Placeholder 8"/>
          <p:cNvSpPr>
            <a:spLocks noGrp="1"/>
          </p:cNvSpPr>
          <p:nvPr>
            <p:ph type="sldNum" sz="quarter" idx="12"/>
          </p:nvPr>
        </p:nvSpPr>
        <p:spPr/>
        <p:txBody>
          <a:bodyPr/>
          <a:lstStyle/>
          <a:p>
            <a:fld id="{AD96FC8E-360E-5D4D-ABCB-7E18FCC861C9}" type="slidenum">
              <a:rPr lang="en-US" smtClean="0"/>
              <a:t>‹#›</a:t>
            </a:fld>
            <a:endParaRPr lang="en-US" dirty="0"/>
          </a:p>
        </p:txBody>
      </p:sp>
      <p:sp>
        <p:nvSpPr>
          <p:cNvPr id="12" name="Title 11"/>
          <p:cNvSpPr>
            <a:spLocks noGrp="1"/>
          </p:cNvSpPr>
          <p:nvPr>
            <p:ph type="title"/>
          </p:nvPr>
        </p:nvSpPr>
        <p:spPr>
          <a:xfrm>
            <a:off x="966776" y="3869101"/>
            <a:ext cx="10515600" cy="1325563"/>
          </a:xfrm>
        </p:spPr>
        <p:txBody>
          <a:bodyPr>
            <a:normAutofit/>
          </a:bodyPr>
          <a:lstStyle>
            <a:lvl1pPr algn="ctr">
              <a:defRPr sz="3600" b="1" i="0">
                <a:solidFill>
                  <a:srgbClr val="067B82"/>
                </a:solidFill>
                <a:latin typeface="Gill Sans" charset="0"/>
                <a:ea typeface="Gill Sans" charset="0"/>
                <a:cs typeface="Gill Sans" charset="0"/>
              </a:defRPr>
            </a:lvl1pPr>
          </a:lstStyle>
          <a:p>
            <a:r>
              <a:rPr lang="en-US" dirty="0" smtClean="0"/>
              <a:t>Click to edit Master title style</a:t>
            </a:r>
            <a:endParaRPr lang="en-US" dirty="0"/>
          </a:p>
        </p:txBody>
      </p:sp>
      <p:sp>
        <p:nvSpPr>
          <p:cNvPr id="19" name="Text Placeholder 2"/>
          <p:cNvSpPr>
            <a:spLocks noGrp="1"/>
          </p:cNvSpPr>
          <p:nvPr>
            <p:ph type="body" idx="1" hasCustomPrompt="1"/>
          </p:nvPr>
        </p:nvSpPr>
        <p:spPr>
          <a:xfrm>
            <a:off x="4300526" y="5914008"/>
            <a:ext cx="3848100" cy="433212"/>
          </a:xfrm>
        </p:spPr>
        <p:txBody>
          <a:bodyPr>
            <a:normAutofit/>
          </a:bodyPr>
          <a:lstStyle>
            <a:lvl1pPr marL="0" indent="0" algn="ctr">
              <a:buNone/>
              <a:defRPr sz="1800" b="1" i="0">
                <a:solidFill>
                  <a:srgbClr val="204076"/>
                </a:solidFill>
                <a:latin typeface="Palatino" charset="0"/>
                <a:ea typeface="Palatino" charset="0"/>
                <a:cs typeface="Palatin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b="1" dirty="0" smtClean="0">
                <a:solidFill>
                  <a:srgbClr val="204076"/>
                </a:solidFill>
                <a:latin typeface="Gill Sans SemiBold" charset="0"/>
                <a:ea typeface="Gill Sans SemiBold" charset="0"/>
                <a:cs typeface="Gill Sans SemiBold" charset="0"/>
              </a:rPr>
              <a:t>health-</a:t>
            </a:r>
            <a:r>
              <a:rPr lang="en-US" b="1" dirty="0" err="1" smtClean="0">
                <a:solidFill>
                  <a:srgbClr val="204076"/>
                </a:solidFill>
                <a:latin typeface="Gill Sans SemiBold" charset="0"/>
                <a:ea typeface="Gill Sans SemiBold" charset="0"/>
                <a:cs typeface="Gill Sans SemiBold" charset="0"/>
              </a:rPr>
              <a:t>access.org</a:t>
            </a:r>
            <a:endParaRPr lang="en-US" dirty="0"/>
          </a:p>
        </p:txBody>
      </p:sp>
      <p:sp>
        <p:nvSpPr>
          <p:cNvPr id="20" name="Text Placeholder 2"/>
          <p:cNvSpPr>
            <a:spLocks noGrp="1"/>
          </p:cNvSpPr>
          <p:nvPr>
            <p:ph type="body" idx="13" hasCustomPrompt="1"/>
          </p:nvPr>
        </p:nvSpPr>
        <p:spPr>
          <a:xfrm>
            <a:off x="912807" y="4999042"/>
            <a:ext cx="10515600" cy="924097"/>
          </a:xfrm>
        </p:spPr>
        <p:txBody>
          <a:bodyPr/>
          <a:lstStyle>
            <a:lvl1pPr marL="0" indent="0" algn="ctr">
              <a:buNone/>
              <a:defRPr sz="2400" b="1" i="0">
                <a:solidFill>
                  <a:srgbClr val="204076"/>
                </a:solidFill>
                <a:latin typeface="Palatino" charset="0"/>
                <a:ea typeface="Palatino" charset="0"/>
                <a:cs typeface="Palatin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January 28, 2018</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00677" y="1663796"/>
            <a:ext cx="8143551" cy="1587338"/>
          </a:xfrm>
          <a:prstGeom prst="rect">
            <a:avLst/>
          </a:prstGeom>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51C79E-2B33-0F48-86F9-D23429A78E62}" type="datetimeFigureOut">
              <a:rPr lang="en-US" smtClean="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96FC8E-360E-5D4D-ABCB-7E18FCC861C9}" type="slidenum">
              <a:rPr lang="en-US" smtClean="0"/>
              <a:t>‹#›</a:t>
            </a:fld>
            <a:endParaRPr lang="en-US" dirty="0"/>
          </a:p>
        </p:txBody>
      </p:sp>
      <p:sp>
        <p:nvSpPr>
          <p:cNvPr id="7" name="Rectangle 6"/>
          <p:cNvSpPr/>
          <p:nvPr userDrawn="1"/>
        </p:nvSpPr>
        <p:spPr>
          <a:xfrm>
            <a:off x="0" y="6081825"/>
            <a:ext cx="12192000" cy="776175"/>
          </a:xfrm>
          <a:prstGeom prst="rect">
            <a:avLst/>
          </a:prstGeom>
          <a:solidFill>
            <a:srgbClr val="204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6"/>
          <p:cNvPicPr>
            <a:picLocks noChangeAspect="1"/>
          </p:cNvPicPr>
          <p:nvPr userDrawn="1"/>
        </p:nvPicPr>
        <p:blipFill rotWithShape="1">
          <a:blip r:embed="rId2">
            <a:extLst>
              <a:ext uri="{28A0092B-C50C-407E-A947-70E740481C1C}">
                <a14:useLocalDpi xmlns:a14="http://schemas.microsoft.com/office/drawing/2010/main" val="0"/>
              </a:ext>
            </a:extLst>
          </a:blip>
          <a:srcRect l="1" t="11100" r="16422" b="6514"/>
          <a:stretch/>
        </p:blipFill>
        <p:spPr>
          <a:xfrm>
            <a:off x="417874" y="6286501"/>
            <a:ext cx="420326" cy="414338"/>
          </a:xfrm>
          <a:prstGeom prst="rect">
            <a:avLst/>
          </a:prstGeom>
        </p:spPr>
      </p:pic>
      <p:cxnSp>
        <p:nvCxnSpPr>
          <p:cNvPr id="9" name="Straight Connector 8"/>
          <p:cNvCxnSpPr/>
          <p:nvPr userDrawn="1"/>
        </p:nvCxnSpPr>
        <p:spPr>
          <a:xfrm flipV="1">
            <a:off x="0" y="6081825"/>
            <a:ext cx="12192000" cy="0"/>
          </a:xfrm>
          <a:prstGeom prst="line">
            <a:avLst/>
          </a:prstGeom>
          <a:ln w="57150">
            <a:solidFill>
              <a:srgbClr val="F99926"/>
            </a:solidFill>
          </a:ln>
        </p:spPr>
        <p:style>
          <a:lnRef idx="1">
            <a:schemeClr val="accent2"/>
          </a:lnRef>
          <a:fillRef idx="0">
            <a:schemeClr val="accent2"/>
          </a:fillRef>
          <a:effectRef idx="0">
            <a:schemeClr val="accent2"/>
          </a:effectRef>
          <a:fontRef idx="minor">
            <a:schemeClr val="tx1"/>
          </a:fontRef>
        </p:style>
      </p:cxnSp>
      <p:sp>
        <p:nvSpPr>
          <p:cNvPr id="10" name="Rectangle 9"/>
          <p:cNvSpPr/>
          <p:nvPr userDrawn="1"/>
        </p:nvSpPr>
        <p:spPr>
          <a:xfrm>
            <a:off x="0" y="0"/>
            <a:ext cx="12192000" cy="1240933"/>
          </a:xfrm>
          <a:prstGeom prst="rect">
            <a:avLst/>
          </a:prstGeom>
          <a:solidFill>
            <a:srgbClr val="E8E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828667" y="6357935"/>
            <a:ext cx="5543550" cy="400110"/>
          </a:xfrm>
          <a:prstGeom prst="rect">
            <a:avLst/>
          </a:prstGeom>
          <a:noFill/>
        </p:spPr>
        <p:txBody>
          <a:bodyPr wrap="square" rtlCol="0">
            <a:spAutoFit/>
          </a:bodyPr>
          <a:lstStyle/>
          <a:p>
            <a:r>
              <a:rPr lang="en-US" sz="2000" b="1" dirty="0" smtClean="0">
                <a:solidFill>
                  <a:srgbClr val="F35F24"/>
                </a:solidFill>
                <a:latin typeface="Gill Sans" charset="0"/>
                <a:ea typeface="Gill Sans" charset="0"/>
                <a:cs typeface="Gill Sans" charset="0"/>
              </a:rPr>
              <a:t>HEALTH ACCESS</a:t>
            </a:r>
            <a:endParaRPr lang="en-US" sz="2000" b="1" dirty="0">
              <a:solidFill>
                <a:srgbClr val="F35F24"/>
              </a:solidFill>
              <a:latin typeface="Gill Sans" charset="0"/>
              <a:ea typeface="Gill Sans" charset="0"/>
              <a:cs typeface="Gill Sans" charset="0"/>
            </a:endParaRPr>
          </a:p>
        </p:txBody>
      </p:sp>
      <p:sp>
        <p:nvSpPr>
          <p:cNvPr id="12" name="TextBox 11"/>
          <p:cNvSpPr txBox="1"/>
          <p:nvPr userDrawn="1"/>
        </p:nvSpPr>
        <p:spPr>
          <a:xfrm>
            <a:off x="3400423" y="6386509"/>
            <a:ext cx="4100512" cy="646331"/>
          </a:xfrm>
          <a:prstGeom prst="rect">
            <a:avLst/>
          </a:prstGeom>
          <a:noFill/>
        </p:spPr>
        <p:txBody>
          <a:bodyPr wrap="square" rtlCol="0">
            <a:spAutoFit/>
          </a:bodyPr>
          <a:lstStyle/>
          <a:p>
            <a:r>
              <a:rPr lang="en-US" b="1" dirty="0" smtClean="0">
                <a:solidFill>
                  <a:schemeClr val="bg1"/>
                </a:solidFill>
                <a:latin typeface="Gill Sans SemiBold" charset="0"/>
                <a:ea typeface="Gill Sans SemiBold" charset="0"/>
                <a:cs typeface="Gill Sans SemiBold" charset="0"/>
              </a:rPr>
              <a:t>health-access.org</a:t>
            </a:r>
          </a:p>
          <a:p>
            <a:endParaRPr lang="en-US" dirty="0">
              <a:solidFill>
                <a:schemeClr val="bg1"/>
              </a:solidFill>
            </a:endParaRPr>
          </a:p>
        </p:txBody>
      </p:sp>
      <p:sp>
        <p:nvSpPr>
          <p:cNvPr id="18" name="Text Placeholder 3"/>
          <p:cNvSpPr>
            <a:spLocks noGrp="1"/>
          </p:cNvSpPr>
          <p:nvPr>
            <p:ph type="body" sz="half" idx="2" hasCustomPrompt="1"/>
          </p:nvPr>
        </p:nvSpPr>
        <p:spPr>
          <a:xfrm>
            <a:off x="2669646" y="2556079"/>
            <a:ext cx="6161087" cy="381158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b="0" i="0">
                <a:latin typeface="Gill Sans" charset="0"/>
                <a:ea typeface="Gill Sans" charset="0"/>
                <a:cs typeface="Gill Sans"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smtClean="0"/>
              <a:t>Click to edit Master </a:t>
            </a:r>
            <a:r>
              <a:rPr lang="en-US" smtClean="0"/>
              <a:t>text styles. </a:t>
            </a:r>
            <a:r>
              <a:rPr lang="en-US" sz="2400" dirty="0" err="1" smtClean="0"/>
              <a:t>Quisque</a:t>
            </a:r>
            <a:r>
              <a:rPr lang="en-US" sz="2400" dirty="0" smtClean="0"/>
              <a:t> </a:t>
            </a:r>
            <a:r>
              <a:rPr lang="en-US" sz="2400" dirty="0" err="1" smtClean="0"/>
              <a:t>sollicitudin</a:t>
            </a:r>
            <a:r>
              <a:rPr lang="en-US" sz="2400" dirty="0" smtClean="0"/>
              <a:t> dolor ac </a:t>
            </a:r>
            <a:r>
              <a:rPr lang="en-US" sz="2400" dirty="0" err="1" smtClean="0"/>
              <a:t>sodales</a:t>
            </a:r>
            <a:r>
              <a:rPr lang="en-US" sz="2400" dirty="0" smtClean="0"/>
              <a:t> </a:t>
            </a:r>
            <a:r>
              <a:rPr lang="en-US" sz="2400" dirty="0" err="1" smtClean="0"/>
              <a:t>blandit</a:t>
            </a:r>
            <a:r>
              <a:rPr lang="en-US" sz="2400" dirty="0" smtClean="0"/>
              <a:t>. </a:t>
            </a:r>
            <a:r>
              <a:rPr lang="en-US" sz="2400" dirty="0" err="1" smtClean="0"/>
              <a:t>Aliquam</a:t>
            </a:r>
            <a:r>
              <a:rPr lang="en-US" sz="2400" dirty="0" smtClean="0"/>
              <a:t> </a:t>
            </a:r>
            <a:r>
              <a:rPr lang="en-US" sz="2400" dirty="0" err="1" smtClean="0"/>
              <a:t>vehicula</a:t>
            </a:r>
            <a:r>
              <a:rPr lang="en-US" sz="2400" dirty="0" smtClean="0"/>
              <a:t> </a:t>
            </a:r>
            <a:r>
              <a:rPr lang="en-US" sz="2400" dirty="0" err="1" smtClean="0"/>
              <a:t>placerat</a:t>
            </a:r>
            <a:r>
              <a:rPr lang="en-US" sz="2400" dirty="0" smtClean="0"/>
              <a:t> dui sit </a:t>
            </a:r>
            <a:r>
              <a:rPr lang="en-US" sz="2400" dirty="0" err="1" smtClean="0"/>
              <a:t>amet</a:t>
            </a:r>
            <a:r>
              <a:rPr lang="en-US" sz="2400" dirty="0" smtClean="0"/>
              <a:t> </a:t>
            </a:r>
            <a:r>
              <a:rPr lang="en-US" sz="2400" dirty="0" err="1" smtClean="0"/>
              <a:t>auctor</a:t>
            </a:r>
            <a:r>
              <a:rPr lang="en-US" sz="2400" dirty="0" smtClean="0"/>
              <a:t>. </a:t>
            </a:r>
            <a:r>
              <a:rPr lang="en-US" sz="2400" dirty="0" err="1" smtClean="0"/>
              <a:t>Etiam</a:t>
            </a:r>
            <a:r>
              <a:rPr lang="en-US" sz="2400" dirty="0" smtClean="0"/>
              <a:t> </a:t>
            </a:r>
            <a:r>
              <a:rPr lang="en-US" sz="2400" dirty="0" err="1" smtClean="0"/>
              <a:t>posuere</a:t>
            </a:r>
            <a:r>
              <a:rPr lang="en-US" sz="2400" dirty="0" smtClean="0"/>
              <a:t> </a:t>
            </a:r>
            <a:r>
              <a:rPr lang="en-US" sz="2400" dirty="0" err="1" smtClean="0"/>
              <a:t>eu</a:t>
            </a:r>
            <a:r>
              <a:rPr lang="en-US" sz="2400" dirty="0" smtClean="0"/>
              <a:t> </a:t>
            </a:r>
            <a:r>
              <a:rPr lang="en-US" sz="2400" dirty="0" err="1" smtClean="0"/>
              <a:t>lectus</a:t>
            </a:r>
            <a:r>
              <a:rPr lang="en-US" sz="2400" dirty="0" smtClean="0"/>
              <a:t> </a:t>
            </a:r>
            <a:r>
              <a:rPr lang="en-US" sz="2400" dirty="0" err="1" smtClean="0"/>
              <a:t>eget</a:t>
            </a:r>
            <a:r>
              <a:rPr lang="en-US" sz="2400" dirty="0" smtClean="0"/>
              <a:t> </a:t>
            </a:r>
            <a:r>
              <a:rPr lang="en-US" sz="2400" dirty="0" err="1" smtClean="0"/>
              <a:t>malesuada</a:t>
            </a:r>
            <a:r>
              <a:rPr lang="en-US" sz="2400" dirty="0" smtClean="0"/>
              <a:t>. </a:t>
            </a:r>
            <a:r>
              <a:rPr lang="en-US" sz="2400" dirty="0" err="1" smtClean="0"/>
              <a:t>Nullam</a:t>
            </a:r>
            <a:r>
              <a:rPr lang="en-US" sz="2400" dirty="0" smtClean="0"/>
              <a:t> cursus maximus </a:t>
            </a:r>
            <a:r>
              <a:rPr lang="en-US" sz="2400" dirty="0" err="1" smtClean="0"/>
              <a:t>consequat</a:t>
            </a:r>
            <a:r>
              <a:rPr lang="en-US" sz="2400" dirty="0" smtClean="0"/>
              <a:t>. </a:t>
            </a:r>
            <a:r>
              <a:rPr lang="en-US" sz="2400" dirty="0" err="1" smtClean="0"/>
              <a:t>Duis</a:t>
            </a:r>
            <a:r>
              <a:rPr lang="en-US" sz="2400" dirty="0" smtClean="0"/>
              <a:t> </a:t>
            </a:r>
            <a:r>
              <a:rPr lang="en-US" sz="2400" dirty="0" err="1" smtClean="0"/>
              <a:t>tristique</a:t>
            </a:r>
            <a:r>
              <a:rPr lang="en-US" sz="2400" dirty="0" smtClean="0"/>
              <a:t> </a:t>
            </a:r>
            <a:r>
              <a:rPr lang="en-US" sz="2400" dirty="0" err="1" smtClean="0"/>
              <a:t>fringilla</a:t>
            </a:r>
            <a:r>
              <a:rPr lang="en-US" sz="2400" dirty="0" smtClean="0"/>
              <a:t> </a:t>
            </a:r>
            <a:r>
              <a:rPr lang="en-US" sz="2400" dirty="0" err="1" smtClean="0"/>
              <a:t>laoreet</a:t>
            </a:r>
            <a:r>
              <a:rPr lang="en-US" sz="2400" dirty="0" smtClean="0"/>
              <a:t>. In </a:t>
            </a:r>
            <a:r>
              <a:rPr lang="en-US" sz="2400" dirty="0" err="1" smtClean="0"/>
              <a:t>sodales</a:t>
            </a:r>
            <a:r>
              <a:rPr lang="en-US" sz="2400" dirty="0" smtClean="0"/>
              <a:t> </a:t>
            </a:r>
            <a:r>
              <a:rPr lang="en-US" sz="2400" dirty="0" err="1" smtClean="0"/>
              <a:t>purus</a:t>
            </a:r>
            <a:r>
              <a:rPr lang="en-US" sz="2400" dirty="0" smtClean="0"/>
              <a:t> dui, et </a:t>
            </a:r>
            <a:r>
              <a:rPr lang="en-US" sz="2400" dirty="0" err="1" smtClean="0"/>
              <a:t>lobortis</a:t>
            </a:r>
            <a:r>
              <a:rPr lang="en-US" sz="2400" dirty="0" smtClean="0"/>
              <a:t> libero </a:t>
            </a:r>
            <a:r>
              <a:rPr lang="en-US" sz="2400" dirty="0" err="1" smtClean="0"/>
              <a:t>pretium</a:t>
            </a:r>
            <a:r>
              <a:rPr lang="en-US" sz="2400" dirty="0" smtClean="0"/>
              <a:t> ac. </a:t>
            </a:r>
            <a:r>
              <a:rPr lang="en-US" sz="2400" dirty="0" err="1" smtClean="0"/>
              <a:t>Morbi</a:t>
            </a:r>
            <a:r>
              <a:rPr lang="en-US" sz="2400" dirty="0" smtClean="0"/>
              <a:t> id </a:t>
            </a:r>
            <a:r>
              <a:rPr lang="en-US" sz="2400" dirty="0" err="1" smtClean="0"/>
              <a:t>diam</a:t>
            </a:r>
            <a:r>
              <a:rPr lang="en-US" sz="2400" dirty="0" smtClean="0"/>
              <a:t> </a:t>
            </a:r>
            <a:r>
              <a:rPr lang="en-US" sz="2400" dirty="0" err="1" smtClean="0"/>
              <a:t>ut</a:t>
            </a:r>
            <a:r>
              <a:rPr lang="en-US" sz="2400" dirty="0" smtClean="0"/>
              <a:t> </a:t>
            </a:r>
            <a:r>
              <a:rPr lang="en-US" sz="2400" dirty="0" err="1" smtClean="0"/>
              <a:t>felis</a:t>
            </a:r>
            <a:r>
              <a:rPr lang="en-US" sz="2400" dirty="0" smtClean="0"/>
              <a:t> </a:t>
            </a:r>
            <a:r>
              <a:rPr lang="en-US" sz="2400" dirty="0" err="1" smtClean="0"/>
              <a:t>euismod</a:t>
            </a:r>
            <a:r>
              <a:rPr lang="en-US" sz="2400" dirty="0" smtClean="0"/>
              <a:t> </a:t>
            </a:r>
            <a:r>
              <a:rPr lang="en-US" sz="2400" dirty="0" err="1" smtClean="0"/>
              <a:t>placerat</a:t>
            </a:r>
            <a:r>
              <a:rPr lang="en-US" sz="2400" dirty="0" smtClean="0"/>
              <a:t>. </a:t>
            </a:r>
            <a:r>
              <a:rPr lang="en-US" sz="2400" dirty="0" err="1" smtClean="0"/>
              <a:t>Quisque</a:t>
            </a:r>
            <a:r>
              <a:rPr lang="en-US" sz="2400" dirty="0" smtClean="0"/>
              <a:t> </a:t>
            </a:r>
            <a:r>
              <a:rPr lang="en-US" sz="2400" dirty="0" err="1" smtClean="0"/>
              <a:t>malesuada</a:t>
            </a:r>
            <a:r>
              <a:rPr lang="en-US" sz="2400" dirty="0" smtClean="0"/>
              <a:t> </a:t>
            </a:r>
            <a:r>
              <a:rPr lang="en-US" sz="2400" dirty="0" err="1" smtClean="0"/>
              <a:t>elit</a:t>
            </a:r>
            <a:r>
              <a:rPr lang="en-US" sz="2400" dirty="0" smtClean="0"/>
              <a:t> </a:t>
            </a:r>
            <a:r>
              <a:rPr lang="en-US" sz="2400" dirty="0" err="1" smtClean="0"/>
              <a:t>tortor</a:t>
            </a:r>
            <a:r>
              <a:rPr lang="en-US" sz="2400" dirty="0" smtClean="0"/>
              <a:t>, vitae </a:t>
            </a:r>
            <a:r>
              <a:rPr lang="en-US" sz="2400" dirty="0" err="1" smtClean="0"/>
              <a:t>mattis</a:t>
            </a:r>
            <a:r>
              <a:rPr lang="en-US" sz="2400" dirty="0" smtClean="0"/>
              <a:t> </a:t>
            </a:r>
            <a:r>
              <a:rPr lang="en-US" sz="2400" dirty="0" err="1" smtClean="0"/>
              <a:t>urna</a:t>
            </a:r>
            <a:r>
              <a:rPr lang="en-US" sz="2400" dirty="0" smtClean="0"/>
              <a:t> </a:t>
            </a:r>
            <a:r>
              <a:rPr lang="en-US" sz="2400" dirty="0" err="1" smtClean="0"/>
              <a:t>mattis</a:t>
            </a:r>
            <a:r>
              <a:rPr lang="en-US" sz="2400" dirty="0" smtClean="0"/>
              <a:t> et. </a:t>
            </a:r>
          </a:p>
          <a:p>
            <a:pPr lvl="0"/>
            <a:endParaRPr lang="en-US" dirty="0" smtClean="0"/>
          </a:p>
        </p:txBody>
      </p:sp>
      <p:sp>
        <p:nvSpPr>
          <p:cNvPr id="19" name="Slide Number Placeholder 8"/>
          <p:cNvSpPr txBox="1">
            <a:spLocks/>
          </p:cNvSpPr>
          <p:nvPr userDrawn="1"/>
        </p:nvSpPr>
        <p:spPr>
          <a:xfrm>
            <a:off x="9163056" y="63515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6FC8E-360E-5D4D-ABCB-7E18FCC861C9}" type="slidenum">
              <a:rPr lang="en-US" sz="1400" b="1" i="0" smtClean="0">
                <a:solidFill>
                  <a:schemeClr val="bg1"/>
                </a:solidFill>
                <a:latin typeface="Gill Sans SemiBold" charset="0"/>
                <a:ea typeface="Gill Sans SemiBold" charset="0"/>
                <a:cs typeface="Gill Sans SemiBold" charset="0"/>
              </a:rPr>
              <a:pPr/>
              <a:t>‹#›</a:t>
            </a:fld>
            <a:endParaRPr lang="en-US" sz="1400" b="1" i="0" dirty="0">
              <a:solidFill>
                <a:schemeClr val="bg1"/>
              </a:solidFill>
              <a:latin typeface="Gill Sans SemiBold" charset="0"/>
              <a:ea typeface="Gill Sans SemiBold" charset="0"/>
              <a:cs typeface="Gill Sans SemiBold" charset="0"/>
            </a:endParaRPr>
          </a:p>
        </p:txBody>
      </p:sp>
      <p:sp>
        <p:nvSpPr>
          <p:cNvPr id="21" name="Title 1"/>
          <p:cNvSpPr>
            <a:spLocks noGrp="1"/>
          </p:cNvSpPr>
          <p:nvPr>
            <p:ph type="title"/>
          </p:nvPr>
        </p:nvSpPr>
        <p:spPr>
          <a:xfrm>
            <a:off x="0" y="76260"/>
            <a:ext cx="12191999" cy="1325563"/>
          </a:xfrm>
        </p:spPr>
        <p:txBody>
          <a:bodyPr>
            <a:normAutofit/>
          </a:bodyPr>
          <a:lstStyle>
            <a:lvl1pPr algn="ctr">
              <a:defRPr sz="4000" b="1" i="0">
                <a:solidFill>
                  <a:srgbClr val="F35F24"/>
                </a:solidFill>
                <a:latin typeface="Palatino" charset="0"/>
                <a:ea typeface="Palatino" charset="0"/>
                <a:cs typeface="Palatino" charset="0"/>
              </a:defRPr>
            </a:lvl1pPr>
          </a:lstStyle>
          <a:p>
            <a:r>
              <a:rPr lang="en-US" dirty="0" smtClean="0"/>
              <a:t>Click to edit Master title style</a:t>
            </a:r>
            <a:endParaRPr lang="en-US" dirty="0"/>
          </a:p>
        </p:txBody>
      </p:sp>
      <p:sp>
        <p:nvSpPr>
          <p:cNvPr id="22" name="Text Placeholder 2"/>
          <p:cNvSpPr>
            <a:spLocks noGrp="1"/>
          </p:cNvSpPr>
          <p:nvPr>
            <p:ph type="body" idx="1"/>
          </p:nvPr>
        </p:nvSpPr>
        <p:spPr>
          <a:xfrm>
            <a:off x="2669642" y="1510689"/>
            <a:ext cx="7313612" cy="823912"/>
          </a:xfrm>
        </p:spPr>
        <p:txBody>
          <a:bodyPr anchor="b">
            <a:noAutofit/>
          </a:bodyPr>
          <a:lstStyle>
            <a:lvl1pPr marL="0" indent="0">
              <a:buNone/>
              <a:defRPr sz="3200" b="1" i="0">
                <a:solidFill>
                  <a:srgbClr val="067B82"/>
                </a:solidFill>
                <a:latin typeface="Gill Sans" charset="0"/>
                <a:ea typeface="Gill Sans" charset="0"/>
                <a:cs typeface="Gill San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17591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51C79E-2B33-0F48-86F9-D23429A78E62}" type="datetimeFigureOut">
              <a:rPr lang="en-US" smtClean="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96FC8E-360E-5D4D-ABCB-7E18FCC861C9}" type="slidenum">
              <a:rPr lang="en-US" smtClean="0"/>
              <a:t>‹#›</a:t>
            </a:fld>
            <a:endParaRPr lang="en-US" dirty="0"/>
          </a:p>
        </p:txBody>
      </p:sp>
      <p:sp>
        <p:nvSpPr>
          <p:cNvPr id="7" name="Rectangle 6"/>
          <p:cNvSpPr/>
          <p:nvPr userDrawn="1"/>
        </p:nvSpPr>
        <p:spPr>
          <a:xfrm>
            <a:off x="0" y="6081825"/>
            <a:ext cx="12192000" cy="776175"/>
          </a:xfrm>
          <a:prstGeom prst="rect">
            <a:avLst/>
          </a:prstGeom>
          <a:solidFill>
            <a:srgbClr val="204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6"/>
          <p:cNvPicPr>
            <a:picLocks noChangeAspect="1"/>
          </p:cNvPicPr>
          <p:nvPr userDrawn="1"/>
        </p:nvPicPr>
        <p:blipFill rotWithShape="1">
          <a:blip r:embed="rId2">
            <a:extLst>
              <a:ext uri="{28A0092B-C50C-407E-A947-70E740481C1C}">
                <a14:useLocalDpi xmlns:a14="http://schemas.microsoft.com/office/drawing/2010/main" val="0"/>
              </a:ext>
            </a:extLst>
          </a:blip>
          <a:srcRect l="1" t="11100" r="16422" b="6514"/>
          <a:stretch/>
        </p:blipFill>
        <p:spPr>
          <a:xfrm>
            <a:off x="417874" y="6286501"/>
            <a:ext cx="420326" cy="414338"/>
          </a:xfrm>
          <a:prstGeom prst="rect">
            <a:avLst/>
          </a:prstGeom>
        </p:spPr>
      </p:pic>
      <p:cxnSp>
        <p:nvCxnSpPr>
          <p:cNvPr id="9" name="Straight Connector 8"/>
          <p:cNvCxnSpPr/>
          <p:nvPr userDrawn="1"/>
        </p:nvCxnSpPr>
        <p:spPr>
          <a:xfrm flipV="1">
            <a:off x="0" y="6081825"/>
            <a:ext cx="12192000" cy="0"/>
          </a:xfrm>
          <a:prstGeom prst="line">
            <a:avLst/>
          </a:prstGeom>
          <a:ln w="57150">
            <a:solidFill>
              <a:srgbClr val="F99926"/>
            </a:solidFill>
          </a:ln>
        </p:spPr>
        <p:style>
          <a:lnRef idx="1">
            <a:schemeClr val="accent2"/>
          </a:lnRef>
          <a:fillRef idx="0">
            <a:schemeClr val="accent2"/>
          </a:fillRef>
          <a:effectRef idx="0">
            <a:schemeClr val="accent2"/>
          </a:effectRef>
          <a:fontRef idx="minor">
            <a:schemeClr val="tx1"/>
          </a:fontRef>
        </p:style>
      </p:cxnSp>
      <p:sp>
        <p:nvSpPr>
          <p:cNvPr id="10" name="Rectangle 9"/>
          <p:cNvSpPr/>
          <p:nvPr userDrawn="1"/>
        </p:nvSpPr>
        <p:spPr>
          <a:xfrm>
            <a:off x="0" y="0"/>
            <a:ext cx="12192000" cy="1240933"/>
          </a:xfrm>
          <a:prstGeom prst="rect">
            <a:avLst/>
          </a:prstGeom>
          <a:solidFill>
            <a:srgbClr val="E8E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828667" y="6357935"/>
            <a:ext cx="5543550" cy="400110"/>
          </a:xfrm>
          <a:prstGeom prst="rect">
            <a:avLst/>
          </a:prstGeom>
          <a:noFill/>
        </p:spPr>
        <p:txBody>
          <a:bodyPr wrap="square" rtlCol="0">
            <a:spAutoFit/>
          </a:bodyPr>
          <a:lstStyle/>
          <a:p>
            <a:r>
              <a:rPr lang="en-US" sz="2000" b="1" dirty="0" smtClean="0">
                <a:solidFill>
                  <a:srgbClr val="F35F24"/>
                </a:solidFill>
                <a:latin typeface="Gill Sans" charset="0"/>
                <a:ea typeface="Gill Sans" charset="0"/>
                <a:cs typeface="Gill Sans" charset="0"/>
              </a:rPr>
              <a:t>HEALTH ACCESS</a:t>
            </a:r>
            <a:endParaRPr lang="en-US" sz="2000" b="1" dirty="0">
              <a:solidFill>
                <a:srgbClr val="F35F24"/>
              </a:solidFill>
              <a:latin typeface="Gill Sans" charset="0"/>
              <a:ea typeface="Gill Sans" charset="0"/>
              <a:cs typeface="Gill Sans" charset="0"/>
            </a:endParaRPr>
          </a:p>
        </p:txBody>
      </p:sp>
      <p:sp>
        <p:nvSpPr>
          <p:cNvPr id="12" name="TextBox 11"/>
          <p:cNvSpPr txBox="1"/>
          <p:nvPr userDrawn="1"/>
        </p:nvSpPr>
        <p:spPr>
          <a:xfrm>
            <a:off x="3400423" y="6386509"/>
            <a:ext cx="4100512" cy="646331"/>
          </a:xfrm>
          <a:prstGeom prst="rect">
            <a:avLst/>
          </a:prstGeom>
          <a:noFill/>
        </p:spPr>
        <p:txBody>
          <a:bodyPr wrap="square" rtlCol="0">
            <a:spAutoFit/>
          </a:bodyPr>
          <a:lstStyle/>
          <a:p>
            <a:r>
              <a:rPr lang="en-US" b="1" dirty="0" smtClean="0">
                <a:solidFill>
                  <a:schemeClr val="bg1"/>
                </a:solidFill>
                <a:latin typeface="Gill Sans SemiBold" charset="0"/>
                <a:ea typeface="Gill Sans SemiBold" charset="0"/>
                <a:cs typeface="Gill Sans SemiBold" charset="0"/>
              </a:rPr>
              <a:t>health-access.org</a:t>
            </a:r>
          </a:p>
          <a:p>
            <a:endParaRPr lang="en-US" dirty="0">
              <a:solidFill>
                <a:schemeClr val="bg1"/>
              </a:solidFill>
            </a:endParaRPr>
          </a:p>
        </p:txBody>
      </p:sp>
      <p:sp>
        <p:nvSpPr>
          <p:cNvPr id="18" name="Text Placeholder 3"/>
          <p:cNvSpPr>
            <a:spLocks noGrp="1"/>
          </p:cNvSpPr>
          <p:nvPr>
            <p:ph type="body" sz="half" idx="2" hasCustomPrompt="1"/>
          </p:nvPr>
        </p:nvSpPr>
        <p:spPr>
          <a:xfrm>
            <a:off x="5603869" y="2574037"/>
            <a:ext cx="5099061" cy="381158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b="0" i="0">
                <a:latin typeface="Gill Sans" charset="0"/>
                <a:ea typeface="Gill Sans" charset="0"/>
                <a:cs typeface="Gill Sans"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smtClean="0"/>
              <a:t>Click to edit Master text styles. </a:t>
            </a:r>
            <a:r>
              <a:rPr lang="en-US" sz="2400" dirty="0" err="1" smtClean="0"/>
              <a:t>Quisque</a:t>
            </a:r>
            <a:r>
              <a:rPr lang="en-US" sz="2400" dirty="0" smtClean="0"/>
              <a:t> </a:t>
            </a:r>
            <a:r>
              <a:rPr lang="en-US" sz="2400" dirty="0" err="1" smtClean="0"/>
              <a:t>sollicitudin</a:t>
            </a:r>
            <a:r>
              <a:rPr lang="en-US" sz="2400" dirty="0" smtClean="0"/>
              <a:t> dolor ac </a:t>
            </a:r>
            <a:r>
              <a:rPr lang="en-US" sz="2400" dirty="0" err="1" smtClean="0"/>
              <a:t>sodales</a:t>
            </a:r>
            <a:r>
              <a:rPr lang="en-US" sz="2400" dirty="0" smtClean="0"/>
              <a:t> </a:t>
            </a:r>
            <a:r>
              <a:rPr lang="en-US" sz="2400" dirty="0" err="1" smtClean="0"/>
              <a:t>blandit</a:t>
            </a:r>
            <a:r>
              <a:rPr lang="en-US" sz="2400" dirty="0" smtClean="0"/>
              <a:t>. </a:t>
            </a:r>
            <a:r>
              <a:rPr lang="en-US" sz="2400" dirty="0" err="1" smtClean="0"/>
              <a:t>Aliquam</a:t>
            </a:r>
            <a:r>
              <a:rPr lang="en-US" sz="2400" dirty="0" smtClean="0"/>
              <a:t> </a:t>
            </a:r>
            <a:r>
              <a:rPr lang="en-US" sz="2400" dirty="0" err="1" smtClean="0"/>
              <a:t>vehicula</a:t>
            </a:r>
            <a:r>
              <a:rPr lang="en-US" sz="2400" dirty="0" smtClean="0"/>
              <a:t> </a:t>
            </a:r>
            <a:r>
              <a:rPr lang="en-US" sz="2400" dirty="0" err="1" smtClean="0"/>
              <a:t>placerat</a:t>
            </a:r>
            <a:r>
              <a:rPr lang="en-US" sz="2400" dirty="0" smtClean="0"/>
              <a:t> dui sit </a:t>
            </a:r>
            <a:r>
              <a:rPr lang="en-US" sz="2400" dirty="0" err="1" smtClean="0"/>
              <a:t>amet</a:t>
            </a:r>
            <a:r>
              <a:rPr lang="en-US" sz="2400" dirty="0" smtClean="0"/>
              <a:t> </a:t>
            </a:r>
            <a:r>
              <a:rPr lang="en-US" sz="2400" dirty="0" err="1" smtClean="0"/>
              <a:t>auctor</a:t>
            </a:r>
            <a:r>
              <a:rPr lang="en-US" sz="2400" dirty="0" smtClean="0"/>
              <a:t>. </a:t>
            </a:r>
            <a:r>
              <a:rPr lang="en-US" sz="2400" dirty="0" err="1" smtClean="0"/>
              <a:t>Etiam</a:t>
            </a:r>
            <a:r>
              <a:rPr lang="en-US" sz="2400" dirty="0" smtClean="0"/>
              <a:t> </a:t>
            </a:r>
            <a:r>
              <a:rPr lang="en-US" sz="2400" dirty="0" err="1" smtClean="0"/>
              <a:t>posuere</a:t>
            </a:r>
            <a:r>
              <a:rPr lang="en-US" sz="2400" dirty="0" smtClean="0"/>
              <a:t> </a:t>
            </a:r>
            <a:r>
              <a:rPr lang="en-US" sz="2400" dirty="0" err="1" smtClean="0"/>
              <a:t>eu</a:t>
            </a:r>
            <a:r>
              <a:rPr lang="en-US" sz="2400" dirty="0" smtClean="0"/>
              <a:t> </a:t>
            </a:r>
            <a:r>
              <a:rPr lang="en-US" sz="2400" dirty="0" err="1" smtClean="0"/>
              <a:t>lectus</a:t>
            </a:r>
            <a:r>
              <a:rPr lang="en-US" sz="2400" dirty="0" smtClean="0"/>
              <a:t> </a:t>
            </a:r>
            <a:r>
              <a:rPr lang="en-US" sz="2400" dirty="0" err="1" smtClean="0"/>
              <a:t>eget</a:t>
            </a:r>
            <a:r>
              <a:rPr lang="en-US" sz="2400" dirty="0" smtClean="0"/>
              <a:t> </a:t>
            </a:r>
            <a:r>
              <a:rPr lang="en-US" sz="2400" dirty="0" err="1" smtClean="0"/>
              <a:t>malesuada</a:t>
            </a:r>
            <a:r>
              <a:rPr lang="en-US" sz="2400" dirty="0" smtClean="0"/>
              <a:t>. </a:t>
            </a:r>
            <a:r>
              <a:rPr lang="en-US" sz="2400" dirty="0" err="1" smtClean="0"/>
              <a:t>Nullam</a:t>
            </a:r>
            <a:r>
              <a:rPr lang="en-US" sz="2400" dirty="0" smtClean="0"/>
              <a:t> cursus maximus </a:t>
            </a:r>
            <a:r>
              <a:rPr lang="en-US" sz="2400" dirty="0" err="1" smtClean="0"/>
              <a:t>consequat</a:t>
            </a:r>
            <a:r>
              <a:rPr lang="en-US" sz="2400" dirty="0" smtClean="0"/>
              <a:t>. </a:t>
            </a:r>
            <a:endParaRPr lang="en-US" dirty="0" smtClean="0"/>
          </a:p>
        </p:txBody>
      </p:sp>
      <p:sp>
        <p:nvSpPr>
          <p:cNvPr id="19" name="Slide Number Placeholder 8"/>
          <p:cNvSpPr txBox="1">
            <a:spLocks/>
          </p:cNvSpPr>
          <p:nvPr userDrawn="1"/>
        </p:nvSpPr>
        <p:spPr>
          <a:xfrm>
            <a:off x="9163056" y="63515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6FC8E-360E-5D4D-ABCB-7E18FCC861C9}" type="slidenum">
              <a:rPr lang="en-US" sz="1400" b="1" i="0" smtClean="0">
                <a:solidFill>
                  <a:schemeClr val="bg1"/>
                </a:solidFill>
                <a:latin typeface="Gill Sans SemiBold" charset="0"/>
                <a:ea typeface="Gill Sans SemiBold" charset="0"/>
                <a:cs typeface="Gill Sans SemiBold" charset="0"/>
              </a:rPr>
              <a:pPr/>
              <a:t>‹#›</a:t>
            </a:fld>
            <a:endParaRPr lang="en-US" sz="1400" b="1" i="0" dirty="0">
              <a:solidFill>
                <a:schemeClr val="bg1"/>
              </a:solidFill>
              <a:latin typeface="Gill Sans SemiBold" charset="0"/>
              <a:ea typeface="Gill Sans SemiBold" charset="0"/>
              <a:cs typeface="Gill Sans SemiBold" charset="0"/>
            </a:endParaRPr>
          </a:p>
        </p:txBody>
      </p:sp>
      <p:sp>
        <p:nvSpPr>
          <p:cNvPr id="21" name="Title 1"/>
          <p:cNvSpPr>
            <a:spLocks noGrp="1"/>
          </p:cNvSpPr>
          <p:nvPr>
            <p:ph type="title"/>
          </p:nvPr>
        </p:nvSpPr>
        <p:spPr>
          <a:xfrm>
            <a:off x="0" y="76260"/>
            <a:ext cx="12191999" cy="1325563"/>
          </a:xfrm>
        </p:spPr>
        <p:txBody>
          <a:bodyPr>
            <a:normAutofit/>
          </a:bodyPr>
          <a:lstStyle>
            <a:lvl1pPr algn="ctr">
              <a:defRPr sz="4000" b="1" i="0">
                <a:solidFill>
                  <a:srgbClr val="F35F24"/>
                </a:solidFill>
                <a:latin typeface="Palatino" charset="0"/>
                <a:ea typeface="Palatino" charset="0"/>
                <a:cs typeface="Palatino" charset="0"/>
              </a:defRPr>
            </a:lvl1pPr>
          </a:lstStyle>
          <a:p>
            <a:r>
              <a:rPr lang="en-US" dirty="0" smtClean="0"/>
              <a:t>Click to edit Master title style</a:t>
            </a:r>
            <a:endParaRPr lang="en-US" dirty="0"/>
          </a:p>
        </p:txBody>
      </p:sp>
      <p:sp>
        <p:nvSpPr>
          <p:cNvPr id="22" name="Text Placeholder 2"/>
          <p:cNvSpPr>
            <a:spLocks noGrp="1"/>
          </p:cNvSpPr>
          <p:nvPr>
            <p:ph type="body" idx="1"/>
          </p:nvPr>
        </p:nvSpPr>
        <p:spPr>
          <a:xfrm>
            <a:off x="2669642" y="1510689"/>
            <a:ext cx="7313612" cy="823912"/>
          </a:xfrm>
        </p:spPr>
        <p:txBody>
          <a:bodyPr anchor="b">
            <a:noAutofit/>
          </a:bodyPr>
          <a:lstStyle>
            <a:lvl1pPr marL="0" indent="0">
              <a:buNone/>
              <a:defRPr sz="3200" b="1" i="0">
                <a:solidFill>
                  <a:srgbClr val="067B82"/>
                </a:solidFill>
                <a:latin typeface="Gill Sans" charset="0"/>
                <a:ea typeface="Gill Sans" charset="0"/>
                <a:cs typeface="Gill San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 name="Picture Placeholder 2"/>
          <p:cNvSpPr>
            <a:spLocks noGrp="1"/>
          </p:cNvSpPr>
          <p:nvPr>
            <p:ph type="pic" sz="quarter" idx="13"/>
          </p:nvPr>
        </p:nvSpPr>
        <p:spPr>
          <a:xfrm>
            <a:off x="1623742" y="2533555"/>
            <a:ext cx="3860800" cy="3014663"/>
          </a:xfrm>
        </p:spPr>
        <p:txBody>
          <a:bodyPr/>
          <a:lstStyle/>
          <a:p>
            <a:endParaRPr lang="en-US"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D96FC8E-360E-5D4D-ABCB-7E18FCC861C9}" type="slidenum">
              <a:rPr lang="en-US" smtClean="0"/>
              <a:t>‹#›</a:t>
            </a:fld>
            <a:endParaRPr lang="en-US" dirty="0"/>
          </a:p>
        </p:txBody>
      </p:sp>
      <p:sp>
        <p:nvSpPr>
          <p:cNvPr id="13" name="Date Placeholder 3"/>
          <p:cNvSpPr>
            <a:spLocks noGrp="1"/>
          </p:cNvSpPr>
          <p:nvPr>
            <p:ph type="dt" sz="half" idx="10"/>
          </p:nvPr>
        </p:nvSpPr>
        <p:spPr>
          <a:xfrm>
            <a:off x="838200" y="6356350"/>
            <a:ext cx="2743200" cy="365125"/>
          </a:xfrm>
        </p:spPr>
        <p:txBody>
          <a:bodyPr/>
          <a:lstStyle/>
          <a:p>
            <a:fld id="{2651C79E-2B33-0F48-86F9-D23429A78E62}" type="datetimeFigureOut">
              <a:rPr lang="en-US" smtClean="0"/>
              <a:t>1/17/2019</a:t>
            </a:fld>
            <a:endParaRPr lang="en-US" dirty="0"/>
          </a:p>
        </p:txBody>
      </p:sp>
      <p:sp>
        <p:nvSpPr>
          <p:cNvPr id="14" name="Footer Placeholder 4"/>
          <p:cNvSpPr>
            <a:spLocks noGrp="1"/>
          </p:cNvSpPr>
          <p:nvPr>
            <p:ph type="ftr" sz="quarter" idx="11"/>
          </p:nvPr>
        </p:nvSpPr>
        <p:spPr>
          <a:xfrm>
            <a:off x="4038600" y="6356350"/>
            <a:ext cx="4114800" cy="365125"/>
          </a:xfrm>
        </p:spPr>
        <p:txBody>
          <a:bodyPr/>
          <a:lstStyle/>
          <a:p>
            <a:endParaRPr lang="en-US" dirty="0"/>
          </a:p>
        </p:txBody>
      </p:sp>
      <p:sp>
        <p:nvSpPr>
          <p:cNvPr id="15"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6FC8E-360E-5D4D-ABCB-7E18FCC861C9}" type="slidenum">
              <a:rPr lang="en-US" smtClean="0"/>
              <a:pPr/>
              <a:t>‹#›</a:t>
            </a:fld>
            <a:endParaRPr lang="en-US" dirty="0"/>
          </a:p>
        </p:txBody>
      </p:sp>
      <p:sp>
        <p:nvSpPr>
          <p:cNvPr id="16" name="Rectangle 15"/>
          <p:cNvSpPr/>
          <p:nvPr userDrawn="1"/>
        </p:nvSpPr>
        <p:spPr>
          <a:xfrm>
            <a:off x="0" y="6081825"/>
            <a:ext cx="12192000" cy="776175"/>
          </a:xfrm>
          <a:prstGeom prst="rect">
            <a:avLst/>
          </a:prstGeom>
          <a:solidFill>
            <a:srgbClr val="204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Content Placeholder 6"/>
          <p:cNvPicPr>
            <a:picLocks noChangeAspect="1"/>
          </p:cNvPicPr>
          <p:nvPr userDrawn="1"/>
        </p:nvPicPr>
        <p:blipFill rotWithShape="1">
          <a:blip r:embed="rId2">
            <a:extLst>
              <a:ext uri="{28A0092B-C50C-407E-A947-70E740481C1C}">
                <a14:useLocalDpi xmlns:a14="http://schemas.microsoft.com/office/drawing/2010/main" val="0"/>
              </a:ext>
            </a:extLst>
          </a:blip>
          <a:srcRect l="1" t="11100" r="16422" b="6514"/>
          <a:stretch/>
        </p:blipFill>
        <p:spPr>
          <a:xfrm>
            <a:off x="417874" y="6286501"/>
            <a:ext cx="420326" cy="414338"/>
          </a:xfrm>
          <a:prstGeom prst="rect">
            <a:avLst/>
          </a:prstGeom>
        </p:spPr>
      </p:pic>
      <p:cxnSp>
        <p:nvCxnSpPr>
          <p:cNvPr id="18" name="Straight Connector 17"/>
          <p:cNvCxnSpPr/>
          <p:nvPr userDrawn="1"/>
        </p:nvCxnSpPr>
        <p:spPr>
          <a:xfrm flipV="1">
            <a:off x="0" y="6081825"/>
            <a:ext cx="12192000" cy="0"/>
          </a:xfrm>
          <a:prstGeom prst="line">
            <a:avLst/>
          </a:prstGeom>
          <a:ln w="57150">
            <a:solidFill>
              <a:srgbClr val="F99926"/>
            </a:solidFill>
          </a:ln>
        </p:spPr>
        <p:style>
          <a:lnRef idx="1">
            <a:schemeClr val="accent2"/>
          </a:lnRef>
          <a:fillRef idx="0">
            <a:schemeClr val="accent2"/>
          </a:fillRef>
          <a:effectRef idx="0">
            <a:schemeClr val="accent2"/>
          </a:effectRef>
          <a:fontRef idx="minor">
            <a:schemeClr val="tx1"/>
          </a:fontRef>
        </p:style>
      </p:cxnSp>
      <p:sp>
        <p:nvSpPr>
          <p:cNvPr id="19" name="Rectangle 18"/>
          <p:cNvSpPr/>
          <p:nvPr userDrawn="1"/>
        </p:nvSpPr>
        <p:spPr>
          <a:xfrm>
            <a:off x="0" y="0"/>
            <a:ext cx="12192000" cy="1240933"/>
          </a:xfrm>
          <a:prstGeom prst="rect">
            <a:avLst/>
          </a:prstGeom>
          <a:solidFill>
            <a:srgbClr val="E8E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userDrawn="1"/>
        </p:nvSpPr>
        <p:spPr>
          <a:xfrm>
            <a:off x="828667" y="6357935"/>
            <a:ext cx="5543550" cy="400110"/>
          </a:xfrm>
          <a:prstGeom prst="rect">
            <a:avLst/>
          </a:prstGeom>
          <a:noFill/>
        </p:spPr>
        <p:txBody>
          <a:bodyPr wrap="square" rtlCol="0">
            <a:spAutoFit/>
          </a:bodyPr>
          <a:lstStyle/>
          <a:p>
            <a:r>
              <a:rPr lang="en-US" sz="2000" b="1" dirty="0" smtClean="0">
                <a:solidFill>
                  <a:srgbClr val="F35F24"/>
                </a:solidFill>
                <a:latin typeface="Gill Sans" charset="0"/>
                <a:ea typeface="Gill Sans" charset="0"/>
                <a:cs typeface="Gill Sans" charset="0"/>
              </a:rPr>
              <a:t>HEALTH ACCESS</a:t>
            </a:r>
            <a:endParaRPr lang="en-US" sz="2000" b="1" dirty="0">
              <a:solidFill>
                <a:srgbClr val="F35F24"/>
              </a:solidFill>
              <a:latin typeface="Gill Sans" charset="0"/>
              <a:ea typeface="Gill Sans" charset="0"/>
              <a:cs typeface="Gill Sans" charset="0"/>
            </a:endParaRPr>
          </a:p>
        </p:txBody>
      </p:sp>
      <p:sp>
        <p:nvSpPr>
          <p:cNvPr id="21" name="TextBox 20"/>
          <p:cNvSpPr txBox="1"/>
          <p:nvPr userDrawn="1"/>
        </p:nvSpPr>
        <p:spPr>
          <a:xfrm>
            <a:off x="3400423" y="6386509"/>
            <a:ext cx="4100512" cy="646331"/>
          </a:xfrm>
          <a:prstGeom prst="rect">
            <a:avLst/>
          </a:prstGeom>
          <a:noFill/>
        </p:spPr>
        <p:txBody>
          <a:bodyPr wrap="square" rtlCol="0">
            <a:spAutoFit/>
          </a:bodyPr>
          <a:lstStyle/>
          <a:p>
            <a:r>
              <a:rPr lang="en-US" b="1" dirty="0" smtClean="0">
                <a:solidFill>
                  <a:schemeClr val="bg1"/>
                </a:solidFill>
                <a:latin typeface="Gill Sans SemiBold" charset="0"/>
                <a:ea typeface="Gill Sans SemiBold" charset="0"/>
                <a:cs typeface="Gill Sans SemiBold" charset="0"/>
              </a:rPr>
              <a:t>health-access.org</a:t>
            </a:r>
          </a:p>
          <a:p>
            <a:endParaRPr lang="en-US" dirty="0">
              <a:solidFill>
                <a:schemeClr val="bg1"/>
              </a:solidFill>
            </a:endParaRPr>
          </a:p>
        </p:txBody>
      </p:sp>
      <p:sp>
        <p:nvSpPr>
          <p:cNvPr id="23" name="Slide Number Placeholder 8"/>
          <p:cNvSpPr txBox="1">
            <a:spLocks/>
          </p:cNvSpPr>
          <p:nvPr userDrawn="1"/>
        </p:nvSpPr>
        <p:spPr>
          <a:xfrm>
            <a:off x="9163056" y="63515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6FC8E-360E-5D4D-ABCB-7E18FCC861C9}" type="slidenum">
              <a:rPr lang="en-US" sz="1400" b="1" i="0" smtClean="0">
                <a:solidFill>
                  <a:schemeClr val="bg1"/>
                </a:solidFill>
                <a:latin typeface="Gill Sans SemiBold" charset="0"/>
                <a:ea typeface="Gill Sans SemiBold" charset="0"/>
                <a:cs typeface="Gill Sans SemiBold" charset="0"/>
              </a:rPr>
              <a:pPr/>
              <a:t>‹#›</a:t>
            </a:fld>
            <a:endParaRPr lang="en-US" sz="1400" b="1" i="0" dirty="0">
              <a:solidFill>
                <a:schemeClr val="bg1"/>
              </a:solidFill>
              <a:latin typeface="Gill Sans SemiBold" charset="0"/>
              <a:ea typeface="Gill Sans SemiBold" charset="0"/>
              <a:cs typeface="Gill Sans SemiBold" charset="0"/>
            </a:endParaRPr>
          </a:p>
        </p:txBody>
      </p:sp>
      <p:sp>
        <p:nvSpPr>
          <p:cNvPr id="24" name="Title 1"/>
          <p:cNvSpPr>
            <a:spLocks noGrp="1"/>
          </p:cNvSpPr>
          <p:nvPr>
            <p:ph type="title"/>
          </p:nvPr>
        </p:nvSpPr>
        <p:spPr>
          <a:xfrm>
            <a:off x="0" y="76260"/>
            <a:ext cx="12191999" cy="1325563"/>
          </a:xfrm>
        </p:spPr>
        <p:txBody>
          <a:bodyPr>
            <a:normAutofit/>
          </a:bodyPr>
          <a:lstStyle>
            <a:lvl1pPr algn="ctr">
              <a:defRPr sz="4000" b="1" i="0">
                <a:solidFill>
                  <a:srgbClr val="F35F24"/>
                </a:solidFill>
                <a:latin typeface="Palatino" charset="0"/>
                <a:ea typeface="Palatino" charset="0"/>
                <a:cs typeface="Palatino" charset="0"/>
              </a:defRPr>
            </a:lvl1pPr>
          </a:lstStyle>
          <a:p>
            <a:r>
              <a:rPr lang="en-US" dirty="0" smtClean="0"/>
              <a:t>Click to edit Master title style</a:t>
            </a:r>
            <a:endParaRPr lang="en-US" dirty="0"/>
          </a:p>
        </p:txBody>
      </p:sp>
      <p:sp>
        <p:nvSpPr>
          <p:cNvPr id="25" name="Text Placeholder 2"/>
          <p:cNvSpPr>
            <a:spLocks noGrp="1"/>
          </p:cNvSpPr>
          <p:nvPr>
            <p:ph type="body" idx="1"/>
          </p:nvPr>
        </p:nvSpPr>
        <p:spPr>
          <a:xfrm>
            <a:off x="2669642" y="1510689"/>
            <a:ext cx="7313612" cy="823912"/>
          </a:xfrm>
        </p:spPr>
        <p:txBody>
          <a:bodyPr anchor="b">
            <a:noAutofit/>
          </a:bodyPr>
          <a:lstStyle>
            <a:lvl1pPr marL="0" indent="0">
              <a:buNone/>
              <a:defRPr sz="3200" b="1" i="0">
                <a:solidFill>
                  <a:srgbClr val="067B82"/>
                </a:solidFill>
                <a:latin typeface="Gill Sans" charset="0"/>
                <a:ea typeface="Gill Sans" charset="0"/>
                <a:cs typeface="Gill San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6" name="Picture Placeholder 2"/>
          <p:cNvSpPr>
            <a:spLocks noGrp="1"/>
          </p:cNvSpPr>
          <p:nvPr>
            <p:ph type="pic" sz="quarter" idx="13"/>
          </p:nvPr>
        </p:nvSpPr>
        <p:spPr>
          <a:xfrm>
            <a:off x="1623742" y="2533555"/>
            <a:ext cx="3860800" cy="3014663"/>
          </a:xfrm>
        </p:spPr>
        <p:txBody>
          <a:bodyPr/>
          <a:lstStyle/>
          <a:p>
            <a:endParaRPr lang="en-US" dirty="0"/>
          </a:p>
        </p:txBody>
      </p:sp>
      <p:sp>
        <p:nvSpPr>
          <p:cNvPr id="27" name="Content Placeholder 2"/>
          <p:cNvSpPr>
            <a:spLocks noGrp="1"/>
          </p:cNvSpPr>
          <p:nvPr>
            <p:ph idx="14"/>
          </p:nvPr>
        </p:nvSpPr>
        <p:spPr>
          <a:xfrm>
            <a:off x="5424491" y="2533555"/>
            <a:ext cx="6172200" cy="4873625"/>
          </a:xfrm>
        </p:spPr>
        <p:txBody>
          <a:bodyPr/>
          <a:lstStyle>
            <a:lvl1pPr>
              <a:defRPr sz="3200" b="0" i="0">
                <a:latin typeface="Gill Sans" charset="0"/>
                <a:ea typeface="Gill Sans" charset="0"/>
                <a:cs typeface="Gill Sans" charset="0"/>
              </a:defRPr>
            </a:lvl1pPr>
            <a:lvl2pPr>
              <a:defRPr sz="2800" b="0" i="0">
                <a:latin typeface="Gill Sans" charset="0"/>
                <a:ea typeface="Gill Sans" charset="0"/>
                <a:cs typeface="Gill Sans" charset="0"/>
              </a:defRPr>
            </a:lvl2pPr>
            <a:lvl3pPr>
              <a:defRPr sz="2400" b="0" i="0">
                <a:latin typeface="Gill Sans" charset="0"/>
                <a:ea typeface="Gill Sans" charset="0"/>
                <a:cs typeface="Gill Sans" charset="0"/>
              </a:defRPr>
            </a:lvl3pPr>
            <a:lvl4pPr>
              <a:defRPr sz="2000" b="0" i="0">
                <a:latin typeface="Gill Sans" charset="0"/>
                <a:ea typeface="Gill Sans" charset="0"/>
                <a:cs typeface="Gill Sans" charset="0"/>
              </a:defRPr>
            </a:lvl4pPr>
            <a:lvl5pPr>
              <a:defRPr sz="2000" b="0" i="0">
                <a:latin typeface="Gill Sans" charset="0"/>
                <a:ea typeface="Gill Sans" charset="0"/>
                <a:cs typeface="Gill Sans"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Slide Number Placeholder 8"/>
          <p:cNvSpPr>
            <a:spLocks noGrp="1"/>
          </p:cNvSpPr>
          <p:nvPr>
            <p:ph type="sldNum" sz="quarter" idx="12"/>
          </p:nvPr>
        </p:nvSpPr>
        <p:spPr>
          <a:xfrm>
            <a:off x="8610600" y="6356350"/>
            <a:ext cx="2743200" cy="365125"/>
          </a:xfrm>
        </p:spPr>
        <p:txBody>
          <a:bodyPr/>
          <a:lstStyle/>
          <a:p>
            <a:fld id="{AD96FC8E-360E-5D4D-ABCB-7E18FCC861C9}" type="slidenum">
              <a:rPr lang="en-US" smtClean="0"/>
              <a:t>‹#›</a:t>
            </a:fld>
            <a:endParaRPr lang="en-US" dirty="0"/>
          </a:p>
        </p:txBody>
      </p:sp>
      <p:sp>
        <p:nvSpPr>
          <p:cNvPr id="23" name="Date Placeholder 3"/>
          <p:cNvSpPr>
            <a:spLocks noGrp="1"/>
          </p:cNvSpPr>
          <p:nvPr>
            <p:ph type="dt" sz="half" idx="10"/>
          </p:nvPr>
        </p:nvSpPr>
        <p:spPr>
          <a:xfrm>
            <a:off x="838200" y="6356350"/>
            <a:ext cx="2743200" cy="365125"/>
          </a:xfrm>
        </p:spPr>
        <p:txBody>
          <a:bodyPr/>
          <a:lstStyle/>
          <a:p>
            <a:fld id="{2651C79E-2B33-0F48-86F9-D23429A78E62}" type="datetimeFigureOut">
              <a:rPr lang="en-US" smtClean="0"/>
              <a:t>1/17/2019</a:t>
            </a:fld>
            <a:endParaRPr lang="en-US" dirty="0"/>
          </a:p>
        </p:txBody>
      </p:sp>
      <p:sp>
        <p:nvSpPr>
          <p:cNvPr id="24" name="Footer Placeholder 4"/>
          <p:cNvSpPr>
            <a:spLocks noGrp="1"/>
          </p:cNvSpPr>
          <p:nvPr>
            <p:ph type="ftr" sz="quarter" idx="11"/>
          </p:nvPr>
        </p:nvSpPr>
        <p:spPr>
          <a:xfrm>
            <a:off x="4038600" y="6356350"/>
            <a:ext cx="4114800" cy="365125"/>
          </a:xfrm>
        </p:spPr>
        <p:txBody>
          <a:bodyPr/>
          <a:lstStyle/>
          <a:p>
            <a:endParaRPr lang="en-US" dirty="0"/>
          </a:p>
        </p:txBody>
      </p:sp>
      <p:sp>
        <p:nvSpPr>
          <p:cNvPr id="25"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6FC8E-360E-5D4D-ABCB-7E18FCC861C9}" type="slidenum">
              <a:rPr lang="en-US" smtClean="0"/>
              <a:pPr/>
              <a:t>‹#›</a:t>
            </a:fld>
            <a:endParaRPr lang="en-US" dirty="0"/>
          </a:p>
        </p:txBody>
      </p:sp>
      <p:sp>
        <p:nvSpPr>
          <p:cNvPr id="26" name="Rectangle 25"/>
          <p:cNvSpPr/>
          <p:nvPr userDrawn="1"/>
        </p:nvSpPr>
        <p:spPr>
          <a:xfrm>
            <a:off x="0" y="6081825"/>
            <a:ext cx="12192000" cy="776175"/>
          </a:xfrm>
          <a:prstGeom prst="rect">
            <a:avLst/>
          </a:prstGeom>
          <a:solidFill>
            <a:srgbClr val="204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Content Placeholder 6"/>
          <p:cNvPicPr>
            <a:picLocks noChangeAspect="1"/>
          </p:cNvPicPr>
          <p:nvPr userDrawn="1"/>
        </p:nvPicPr>
        <p:blipFill rotWithShape="1">
          <a:blip r:embed="rId2">
            <a:extLst>
              <a:ext uri="{28A0092B-C50C-407E-A947-70E740481C1C}">
                <a14:useLocalDpi xmlns:a14="http://schemas.microsoft.com/office/drawing/2010/main" val="0"/>
              </a:ext>
            </a:extLst>
          </a:blip>
          <a:srcRect l="1" t="11100" r="16422" b="6514"/>
          <a:stretch/>
        </p:blipFill>
        <p:spPr>
          <a:xfrm>
            <a:off x="417874" y="6286501"/>
            <a:ext cx="420326" cy="414338"/>
          </a:xfrm>
          <a:prstGeom prst="rect">
            <a:avLst/>
          </a:prstGeom>
        </p:spPr>
      </p:pic>
      <p:cxnSp>
        <p:nvCxnSpPr>
          <p:cNvPr id="28" name="Straight Connector 27"/>
          <p:cNvCxnSpPr/>
          <p:nvPr userDrawn="1"/>
        </p:nvCxnSpPr>
        <p:spPr>
          <a:xfrm flipV="1">
            <a:off x="0" y="6081825"/>
            <a:ext cx="12192000" cy="0"/>
          </a:xfrm>
          <a:prstGeom prst="line">
            <a:avLst/>
          </a:prstGeom>
          <a:ln w="57150">
            <a:solidFill>
              <a:srgbClr val="F99926"/>
            </a:solidFill>
          </a:ln>
        </p:spPr>
        <p:style>
          <a:lnRef idx="1">
            <a:schemeClr val="accent2"/>
          </a:lnRef>
          <a:fillRef idx="0">
            <a:schemeClr val="accent2"/>
          </a:fillRef>
          <a:effectRef idx="0">
            <a:schemeClr val="accent2"/>
          </a:effectRef>
          <a:fontRef idx="minor">
            <a:schemeClr val="tx1"/>
          </a:fontRef>
        </p:style>
      </p:cxnSp>
      <p:sp>
        <p:nvSpPr>
          <p:cNvPr id="29" name="Rectangle 28"/>
          <p:cNvSpPr/>
          <p:nvPr userDrawn="1"/>
        </p:nvSpPr>
        <p:spPr>
          <a:xfrm>
            <a:off x="0" y="0"/>
            <a:ext cx="12192000" cy="1240933"/>
          </a:xfrm>
          <a:prstGeom prst="rect">
            <a:avLst/>
          </a:prstGeom>
          <a:solidFill>
            <a:srgbClr val="E8E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userDrawn="1"/>
        </p:nvSpPr>
        <p:spPr>
          <a:xfrm>
            <a:off x="828667" y="6357935"/>
            <a:ext cx="5543550" cy="400110"/>
          </a:xfrm>
          <a:prstGeom prst="rect">
            <a:avLst/>
          </a:prstGeom>
          <a:noFill/>
        </p:spPr>
        <p:txBody>
          <a:bodyPr wrap="square" rtlCol="0">
            <a:spAutoFit/>
          </a:bodyPr>
          <a:lstStyle/>
          <a:p>
            <a:r>
              <a:rPr lang="en-US" sz="2000" b="1" dirty="0" smtClean="0">
                <a:solidFill>
                  <a:srgbClr val="F35F24"/>
                </a:solidFill>
                <a:latin typeface="Gill Sans" charset="0"/>
                <a:ea typeface="Gill Sans" charset="0"/>
                <a:cs typeface="Gill Sans" charset="0"/>
              </a:rPr>
              <a:t>HEALTH ACCESS</a:t>
            </a:r>
            <a:endParaRPr lang="en-US" sz="2000" b="1" dirty="0">
              <a:solidFill>
                <a:srgbClr val="F35F24"/>
              </a:solidFill>
              <a:latin typeface="Gill Sans" charset="0"/>
              <a:ea typeface="Gill Sans" charset="0"/>
              <a:cs typeface="Gill Sans" charset="0"/>
            </a:endParaRPr>
          </a:p>
        </p:txBody>
      </p:sp>
      <p:sp>
        <p:nvSpPr>
          <p:cNvPr id="31" name="TextBox 30"/>
          <p:cNvSpPr txBox="1"/>
          <p:nvPr userDrawn="1"/>
        </p:nvSpPr>
        <p:spPr>
          <a:xfrm>
            <a:off x="3400423" y="6386509"/>
            <a:ext cx="4100512" cy="646331"/>
          </a:xfrm>
          <a:prstGeom prst="rect">
            <a:avLst/>
          </a:prstGeom>
          <a:noFill/>
        </p:spPr>
        <p:txBody>
          <a:bodyPr wrap="square" rtlCol="0">
            <a:spAutoFit/>
          </a:bodyPr>
          <a:lstStyle/>
          <a:p>
            <a:r>
              <a:rPr lang="en-US" b="1" dirty="0" smtClean="0">
                <a:solidFill>
                  <a:schemeClr val="bg1"/>
                </a:solidFill>
                <a:latin typeface="Gill Sans SemiBold" charset="0"/>
                <a:ea typeface="Gill Sans SemiBold" charset="0"/>
                <a:cs typeface="Gill Sans SemiBold" charset="0"/>
              </a:rPr>
              <a:t>health-access.org</a:t>
            </a:r>
          </a:p>
          <a:p>
            <a:endParaRPr lang="en-US" dirty="0">
              <a:solidFill>
                <a:schemeClr val="bg1"/>
              </a:solidFill>
            </a:endParaRPr>
          </a:p>
        </p:txBody>
      </p:sp>
      <p:sp>
        <p:nvSpPr>
          <p:cNvPr id="32" name="Slide Number Placeholder 8"/>
          <p:cNvSpPr txBox="1">
            <a:spLocks/>
          </p:cNvSpPr>
          <p:nvPr userDrawn="1"/>
        </p:nvSpPr>
        <p:spPr>
          <a:xfrm>
            <a:off x="9163056" y="63515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6FC8E-360E-5D4D-ABCB-7E18FCC861C9}" type="slidenum">
              <a:rPr lang="en-US" sz="1400" b="1" i="0" smtClean="0">
                <a:solidFill>
                  <a:schemeClr val="bg1"/>
                </a:solidFill>
                <a:latin typeface="Gill Sans SemiBold" charset="0"/>
                <a:ea typeface="Gill Sans SemiBold" charset="0"/>
                <a:cs typeface="Gill Sans SemiBold" charset="0"/>
              </a:rPr>
              <a:pPr/>
              <a:t>‹#›</a:t>
            </a:fld>
            <a:endParaRPr lang="en-US" sz="1400" b="1" i="0" dirty="0">
              <a:solidFill>
                <a:schemeClr val="bg1"/>
              </a:solidFill>
              <a:latin typeface="Gill Sans SemiBold" charset="0"/>
              <a:ea typeface="Gill Sans SemiBold" charset="0"/>
              <a:cs typeface="Gill Sans SemiBold" charset="0"/>
            </a:endParaRPr>
          </a:p>
        </p:txBody>
      </p:sp>
      <p:sp>
        <p:nvSpPr>
          <p:cNvPr id="33" name="Title 1"/>
          <p:cNvSpPr>
            <a:spLocks noGrp="1"/>
          </p:cNvSpPr>
          <p:nvPr>
            <p:ph type="title"/>
          </p:nvPr>
        </p:nvSpPr>
        <p:spPr>
          <a:xfrm>
            <a:off x="0" y="76260"/>
            <a:ext cx="12191999" cy="1325563"/>
          </a:xfrm>
        </p:spPr>
        <p:txBody>
          <a:bodyPr>
            <a:normAutofit/>
          </a:bodyPr>
          <a:lstStyle>
            <a:lvl1pPr algn="ctr">
              <a:defRPr sz="4000" b="1" i="0">
                <a:solidFill>
                  <a:srgbClr val="F35F24"/>
                </a:solidFill>
                <a:latin typeface="Palatino" charset="0"/>
                <a:ea typeface="Palatino" charset="0"/>
                <a:cs typeface="Palatino" charset="0"/>
              </a:defRPr>
            </a:lvl1pPr>
          </a:lstStyle>
          <a:p>
            <a:r>
              <a:rPr lang="en-US" dirty="0" smtClean="0"/>
              <a:t>Click to edit Master title style</a:t>
            </a:r>
            <a:endParaRPr lang="en-US" dirty="0"/>
          </a:p>
        </p:txBody>
      </p:sp>
      <p:sp>
        <p:nvSpPr>
          <p:cNvPr id="34" name="Text Placeholder 2"/>
          <p:cNvSpPr>
            <a:spLocks noGrp="1"/>
          </p:cNvSpPr>
          <p:nvPr>
            <p:ph type="body" idx="1"/>
          </p:nvPr>
        </p:nvSpPr>
        <p:spPr>
          <a:xfrm>
            <a:off x="2669642" y="1510689"/>
            <a:ext cx="7313612" cy="823912"/>
          </a:xfrm>
        </p:spPr>
        <p:txBody>
          <a:bodyPr anchor="b">
            <a:noAutofit/>
          </a:bodyPr>
          <a:lstStyle>
            <a:lvl1pPr marL="0" indent="0">
              <a:buNone/>
              <a:defRPr sz="3200" b="1" i="0">
                <a:solidFill>
                  <a:srgbClr val="067B82"/>
                </a:solidFill>
                <a:latin typeface="Gill Sans" charset="0"/>
                <a:ea typeface="Gill Sans" charset="0"/>
                <a:cs typeface="Gill San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6" name="Content Placeholder 2"/>
          <p:cNvSpPr>
            <a:spLocks noGrp="1"/>
          </p:cNvSpPr>
          <p:nvPr>
            <p:ph idx="14"/>
          </p:nvPr>
        </p:nvSpPr>
        <p:spPr>
          <a:xfrm>
            <a:off x="3162300" y="2584355"/>
            <a:ext cx="6172200" cy="4873625"/>
          </a:xfrm>
        </p:spPr>
        <p:txBody>
          <a:bodyPr/>
          <a:lstStyle>
            <a:lvl1pPr>
              <a:defRPr sz="3200" b="0" i="0">
                <a:latin typeface="Gill Sans" charset="0"/>
                <a:ea typeface="Gill Sans" charset="0"/>
                <a:cs typeface="Gill Sans" charset="0"/>
              </a:defRPr>
            </a:lvl1pPr>
            <a:lvl2pPr>
              <a:defRPr sz="2800" b="0" i="0">
                <a:latin typeface="Gill Sans" charset="0"/>
                <a:ea typeface="Gill Sans" charset="0"/>
                <a:cs typeface="Gill Sans" charset="0"/>
              </a:defRPr>
            </a:lvl2pPr>
            <a:lvl3pPr>
              <a:defRPr sz="2400" b="0" i="0">
                <a:latin typeface="Gill Sans" charset="0"/>
                <a:ea typeface="Gill Sans" charset="0"/>
                <a:cs typeface="Gill Sans" charset="0"/>
              </a:defRPr>
            </a:lvl3pPr>
            <a:lvl4pPr>
              <a:defRPr sz="2000" b="0" i="0">
                <a:latin typeface="Gill Sans" charset="0"/>
                <a:ea typeface="Gill Sans" charset="0"/>
                <a:cs typeface="Gill Sans" charset="0"/>
              </a:defRPr>
            </a:lvl4pPr>
            <a:lvl5pPr>
              <a:defRPr sz="2000" b="0" i="0">
                <a:latin typeface="Gill Sans" charset="0"/>
                <a:ea typeface="Gill Sans" charset="0"/>
                <a:cs typeface="Gill Sans"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58317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51C79E-2B33-0F48-86F9-D23429A78E62}" type="datetimeFigureOut">
              <a:rPr lang="en-US" smtClean="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96FC8E-360E-5D4D-ABCB-7E18FCC861C9}" type="slidenum">
              <a:rPr lang="en-US" smtClean="0"/>
              <a:t>‹#›</a:t>
            </a:fld>
            <a:endParaRPr lang="en-US" dirty="0"/>
          </a:p>
        </p:txBody>
      </p:sp>
    </p:spTree>
    <p:extLst>
      <p:ext uri="{BB962C8B-B14F-4D97-AF65-F5344CB8AC3E}">
        <p14:creationId xmlns:p14="http://schemas.microsoft.com/office/powerpoint/2010/main" val="13093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51C79E-2B33-0F48-86F9-D23429A78E62}" type="datetimeFigureOut">
              <a:rPr lang="en-US" smtClean="0"/>
              <a:t>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96FC8E-360E-5D4D-ABCB-7E18FCC861C9}" type="slidenum">
              <a:rPr lang="en-US" smtClean="0"/>
              <a:t>‹#›</a:t>
            </a:fld>
            <a:endParaRPr lang="en-US" dirty="0"/>
          </a:p>
        </p:txBody>
      </p:sp>
    </p:spTree>
    <p:extLst>
      <p:ext uri="{BB962C8B-B14F-4D97-AF65-F5344CB8AC3E}">
        <p14:creationId xmlns:p14="http://schemas.microsoft.com/office/powerpoint/2010/main" val="153130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51C79E-2B33-0F48-86F9-D23429A78E62}" type="datetimeFigureOut">
              <a:rPr lang="en-US" smtClean="0"/>
              <a:t>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96FC8E-360E-5D4D-ABCB-7E18FCC861C9}" type="slidenum">
              <a:rPr lang="en-US" smtClean="0"/>
              <a:t>‹#›</a:t>
            </a:fld>
            <a:endParaRPr lang="en-US" dirty="0"/>
          </a:p>
        </p:txBody>
      </p:sp>
    </p:spTree>
    <p:extLst>
      <p:ext uri="{BB962C8B-B14F-4D97-AF65-F5344CB8AC3E}">
        <p14:creationId xmlns:p14="http://schemas.microsoft.com/office/powerpoint/2010/main" val="1218000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1C79E-2B33-0F48-86F9-D23429A78E62}" type="datetimeFigureOut">
              <a:rPr lang="en-US" smtClean="0"/>
              <a:t>1/17/2019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6FC8E-360E-5D4D-ABCB-7E18FCC861C9}" type="slidenum">
              <a:rPr lang="en-US" smtClean="0"/>
              <a:t>‹#›</a:t>
            </a:fld>
            <a:endParaRPr lang="en-US" dirty="0"/>
          </a:p>
        </p:txBody>
      </p:sp>
    </p:spTree>
    <p:extLst>
      <p:ext uri="{BB962C8B-B14F-4D97-AF65-F5344CB8AC3E}">
        <p14:creationId xmlns:p14="http://schemas.microsoft.com/office/powerpoint/2010/main" val="61437424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latimes.com/la-bio-melanie-mason-staff.html" TargetMode="External"/><Relationship Id="rId2" Type="http://schemas.openxmlformats.org/officeDocument/2006/relationships/hyperlink" Target="http://www.latimes.com/la-bio-melanie-mason-staff.html#nt=byline"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latimes.com/la-bio-melanie-mason-staff.html" TargetMode="Externa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yyJhus5_gL_lWM&amp;tbnid=b3O1t8MiUwxL6M:&amp;ved=0CAUQjRw&amp;url=http://www.zanebenefits.com/blog/bid/305112/California-Health-Insurance-Exchange-How-Insurance-Agents-Can-Benefit&amp;ei=aMMjUoeMCaqLiwKAyoHoAQ&amp;bvm=bv.51495398,d.cGE&amp;psig=AFQjCNHyxQOMiyguOh3mn-vj6pZMfnGrSA&amp;ust=1378161852978084"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blog.health-access.org/" TargetMode="External"/><Relationship Id="rId7" Type="http://schemas.openxmlformats.org/officeDocument/2006/relationships/image" Target="../media/image28.jpg"/><Relationship Id="rId2" Type="http://schemas.openxmlformats.org/officeDocument/2006/relationships/hyperlink" Target="http://www.health-access.org/" TargetMode="External"/><Relationship Id="rId1" Type="http://schemas.openxmlformats.org/officeDocument/2006/relationships/slideLayout" Target="../slideLayouts/slideLayout5.xml"/><Relationship Id="rId6" Type="http://schemas.openxmlformats.org/officeDocument/2006/relationships/image" Target="../media/image27.jpg"/><Relationship Id="rId5" Type="http://schemas.openxmlformats.org/officeDocument/2006/relationships/hyperlink" Target="http://www.twitter.com/healthaccess" TargetMode="External"/><Relationship Id="rId4" Type="http://schemas.openxmlformats.org/officeDocument/2006/relationships/hyperlink" Target="http://www.facebook.com/healthacces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are4allca.org/legislative-priorities/"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268" y="3750986"/>
            <a:ext cx="12600268" cy="1325563"/>
          </a:xfrm>
        </p:spPr>
        <p:txBody>
          <a:bodyPr>
            <a:normAutofit fontScale="90000"/>
          </a:bodyPr>
          <a:lstStyle/>
          <a:p>
            <a:pPr>
              <a:defRPr/>
            </a:pPr>
            <a:r>
              <a:rPr lang="en-US" dirty="0" smtClean="0">
                <a:solidFill>
                  <a:srgbClr val="000099"/>
                </a:solidFill>
                <a:effectLst>
                  <a:outerShdw blurRad="38100" dist="38100" dir="2700000" algn="tl">
                    <a:srgbClr val="000000"/>
                  </a:outerShdw>
                </a:effectLst>
              </a:rPr>
              <a:t/>
            </a:r>
            <a:br>
              <a:rPr lang="en-US" dirty="0" smtClean="0">
                <a:solidFill>
                  <a:srgbClr val="000099"/>
                </a:solidFill>
                <a:effectLst>
                  <a:outerShdw blurRad="38100" dist="38100" dir="2700000" algn="tl">
                    <a:srgbClr val="000000"/>
                  </a:outerShdw>
                </a:effectLst>
              </a:rPr>
            </a:br>
            <a:r>
              <a:rPr lang="en-US" dirty="0" smtClean="0"/>
              <a:t>Confronting Health Consolidation and </a:t>
            </a:r>
            <a:r>
              <a:rPr lang="en-US" dirty="0" smtClean="0"/>
              <a:t>Its Costs</a:t>
            </a:r>
            <a:r>
              <a:rPr lang="en-US" sz="4400" dirty="0">
                <a:solidFill>
                  <a:srgbClr val="000099"/>
                </a:solidFill>
                <a:effectLst>
                  <a:outerShdw blurRad="38100" dist="38100" dir="2700000" algn="tl">
                    <a:srgbClr val="000000"/>
                  </a:outerShdw>
                </a:effectLst>
              </a:rPr>
              <a:t/>
            </a:r>
            <a:br>
              <a:rPr lang="en-US" sz="4400" dirty="0">
                <a:solidFill>
                  <a:srgbClr val="000099"/>
                </a:solidFill>
                <a:effectLst>
                  <a:outerShdw blurRad="38100" dist="38100" dir="2700000" algn="tl">
                    <a:srgbClr val="000000"/>
                  </a:outerShdw>
                </a:effectLst>
              </a:rPr>
            </a:br>
            <a:r>
              <a:rPr lang="en-US" i="1" dirty="0"/>
              <a:t/>
            </a:r>
            <a:br>
              <a:rPr lang="en-US" i="1" dirty="0"/>
            </a:br>
            <a:r>
              <a:rPr lang="en-US" dirty="0"/>
              <a:t/>
            </a:r>
            <a:br>
              <a:rPr lang="en-US" dirty="0"/>
            </a:br>
            <a:endParaRPr lang="en-US" dirty="0"/>
          </a:p>
        </p:txBody>
      </p:sp>
      <p:sp>
        <p:nvSpPr>
          <p:cNvPr id="3" name="Text Placeholder 2"/>
          <p:cNvSpPr>
            <a:spLocks noGrp="1"/>
          </p:cNvSpPr>
          <p:nvPr>
            <p:ph type="body" idx="1"/>
          </p:nvPr>
        </p:nvSpPr>
        <p:spPr>
          <a:xfrm>
            <a:off x="2222043" y="6553200"/>
            <a:ext cx="7886700" cy="410592"/>
          </a:xfrm>
        </p:spPr>
        <p:txBody>
          <a:bodyPr>
            <a:normAutofit/>
          </a:bodyPr>
          <a:lstStyle/>
          <a:p>
            <a:pPr eaLnBrk="1" hangingPunct="1">
              <a:lnSpc>
                <a:spcPct val="65000"/>
              </a:lnSpc>
              <a:spcBef>
                <a:spcPct val="50000"/>
              </a:spcBef>
              <a:buClrTx/>
              <a:buSzTx/>
            </a:pPr>
            <a:r>
              <a:rPr lang="en-US" altLang="en-US" dirty="0" smtClean="0">
                <a:latin typeface="Palatino"/>
                <a:hlinkClick r:id=""/>
              </a:rPr>
              <a:t>www.health-access.org</a:t>
            </a:r>
          </a:p>
          <a:p>
            <a:endParaRPr lang="en-US" dirty="0"/>
          </a:p>
        </p:txBody>
      </p:sp>
      <p:sp>
        <p:nvSpPr>
          <p:cNvPr id="4" name="Text Placeholder 3"/>
          <p:cNvSpPr>
            <a:spLocks noGrp="1"/>
          </p:cNvSpPr>
          <p:nvPr>
            <p:ph type="body" idx="13"/>
          </p:nvPr>
        </p:nvSpPr>
        <p:spPr>
          <a:xfrm>
            <a:off x="2222043" y="4913989"/>
            <a:ext cx="7886700" cy="1289016"/>
          </a:xfrm>
        </p:spPr>
        <p:txBody>
          <a:bodyPr>
            <a:noAutofit/>
          </a:bodyPr>
          <a:lstStyle/>
          <a:p>
            <a:r>
              <a:rPr lang="en-US" sz="2200" dirty="0" smtClean="0">
                <a:solidFill>
                  <a:srgbClr val="F35F24"/>
                </a:solidFill>
              </a:rPr>
              <a:t>January 2019</a:t>
            </a:r>
          </a:p>
          <a:p>
            <a:r>
              <a:rPr lang="en-US" sz="2200" dirty="0" smtClean="0"/>
              <a:t>Anthony </a:t>
            </a:r>
            <a:r>
              <a:rPr lang="en-US" sz="2200" dirty="0"/>
              <a:t>Wright</a:t>
            </a:r>
            <a:br>
              <a:rPr lang="en-US" sz="2200" dirty="0"/>
            </a:br>
            <a:r>
              <a:rPr lang="en-US" sz="2200" dirty="0"/>
              <a:t>Executive Director</a:t>
            </a:r>
            <a:br>
              <a:rPr lang="en-US" sz="2200" dirty="0"/>
            </a:br>
            <a:r>
              <a:rPr lang="en-US" sz="2200" dirty="0"/>
              <a:t>@</a:t>
            </a:r>
            <a:r>
              <a:rPr lang="en-US" sz="2200" dirty="0" err="1"/>
              <a:t>AEWright</a:t>
            </a:r>
            <a:r>
              <a:rPr lang="en-US" sz="2200" dirty="0"/>
              <a:t> @</a:t>
            </a:r>
            <a:r>
              <a:rPr lang="en-US" sz="2200" dirty="0" err="1" smtClean="0"/>
              <a:t>HealthAccess</a:t>
            </a:r>
            <a:endParaRPr lang="en-US" sz="2200" dirty="0" smtClean="0"/>
          </a:p>
          <a:p>
            <a:endParaRPr lang="en-US" sz="2200" dirty="0"/>
          </a:p>
          <a:p>
            <a:endParaRPr lang="en-US" sz="2200" dirty="0"/>
          </a:p>
        </p:txBody>
      </p:sp>
    </p:spTree>
    <p:extLst>
      <p:ext uri="{BB962C8B-B14F-4D97-AF65-F5344CB8AC3E}">
        <p14:creationId xmlns:p14="http://schemas.microsoft.com/office/powerpoint/2010/main" val="2968999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State Administrative Authority &amp; Actions</a:t>
            </a:r>
            <a:endParaRPr lang="en-US" dirty="0"/>
          </a:p>
        </p:txBody>
      </p:sp>
      <p:pic>
        <p:nvPicPr>
          <p:cNvPr id="4" name="Picture 3"/>
          <p:cNvPicPr>
            <a:picLocks noChangeAspect="1"/>
          </p:cNvPicPr>
          <p:nvPr/>
        </p:nvPicPr>
        <p:blipFill>
          <a:blip r:embed="rId2"/>
          <a:stretch>
            <a:fillRect/>
          </a:stretch>
        </p:blipFill>
        <p:spPr>
          <a:xfrm>
            <a:off x="1148429" y="1336269"/>
            <a:ext cx="2236311" cy="2280449"/>
          </a:xfrm>
          <a:prstGeom prst="rect">
            <a:avLst/>
          </a:prstGeom>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7868" y="1239944"/>
            <a:ext cx="2532482" cy="253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mage result for attorney general califor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1621" y="1414413"/>
            <a:ext cx="2163596" cy="22239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5760" y="3774394"/>
            <a:ext cx="12415520" cy="3046988"/>
          </a:xfrm>
          <a:prstGeom prst="rect">
            <a:avLst/>
          </a:prstGeom>
        </p:spPr>
        <p:txBody>
          <a:bodyPr wrap="square">
            <a:spAutoFit/>
          </a:bodyPr>
          <a:lstStyle/>
          <a:p>
            <a:pPr marL="800100" lvl="1" indent="-342900">
              <a:buFont typeface="Arial" panose="020B0604020202020204" pitchFamily="34" charset="0"/>
              <a:buChar char="•"/>
              <a:defRPr/>
            </a:pPr>
            <a:r>
              <a:rPr lang="en-US" sz="2400" dirty="0" smtClean="0">
                <a:solidFill>
                  <a:srgbClr val="204076"/>
                </a:solidFill>
                <a:latin typeface="Gill Sans MT" panose="020B0502020104020203" pitchFamily="34" charset="0"/>
              </a:rPr>
              <a:t>Governor Signed </a:t>
            </a:r>
            <a:r>
              <a:rPr lang="en-US" sz="2400" b="1" dirty="0" smtClean="0">
                <a:solidFill>
                  <a:srgbClr val="204076"/>
                </a:solidFill>
                <a:latin typeface="Gill Sans MT" panose="020B0502020104020203" pitchFamily="34" charset="0"/>
              </a:rPr>
              <a:t>AB 595 (Wood)</a:t>
            </a:r>
            <a:r>
              <a:rPr lang="en-US" sz="2400" dirty="0" smtClean="0">
                <a:solidFill>
                  <a:srgbClr val="204076"/>
                </a:solidFill>
                <a:latin typeface="Gill Sans MT" panose="020B0502020104020203" pitchFamily="34" charset="0"/>
              </a:rPr>
              <a:t> to Increase DMHC Authority over Health Plan Mergers</a:t>
            </a:r>
          </a:p>
          <a:p>
            <a:pPr marL="1257300" lvl="2" indent="-342900">
              <a:buFont typeface="Arial" panose="020B0604020202020204" pitchFamily="34" charset="0"/>
              <a:buChar char="•"/>
              <a:defRPr/>
            </a:pPr>
            <a:r>
              <a:rPr lang="en-US" sz="2400" dirty="0" smtClean="0">
                <a:solidFill>
                  <a:srgbClr val="204076"/>
                </a:solidFill>
                <a:latin typeface="Gill Sans MT" panose="020B0502020104020203" pitchFamily="34" charset="0"/>
              </a:rPr>
              <a:t>Explicit Ability to </a:t>
            </a:r>
            <a:r>
              <a:rPr lang="en-US" sz="2400" b="1" dirty="0" smtClean="0">
                <a:solidFill>
                  <a:srgbClr val="204076"/>
                </a:solidFill>
                <a:latin typeface="Gill Sans MT" panose="020B0502020104020203" pitchFamily="34" charset="0"/>
              </a:rPr>
              <a:t>Approve, Reject, or Impose Conditions</a:t>
            </a:r>
          </a:p>
          <a:p>
            <a:pPr marL="1257300" lvl="2" indent="-342900">
              <a:buFont typeface="Arial" panose="020B0604020202020204" pitchFamily="34" charset="0"/>
              <a:buChar char="•"/>
              <a:defRPr/>
            </a:pPr>
            <a:r>
              <a:rPr lang="en-US" sz="2400" dirty="0" smtClean="0">
                <a:solidFill>
                  <a:srgbClr val="204076"/>
                </a:solidFill>
                <a:latin typeface="Gill Sans MT" panose="020B0502020104020203" pitchFamily="34" charset="0"/>
              </a:rPr>
              <a:t>Requires </a:t>
            </a:r>
            <a:r>
              <a:rPr lang="en-US" sz="2400" b="1" dirty="0" smtClean="0">
                <a:solidFill>
                  <a:srgbClr val="204076"/>
                </a:solidFill>
                <a:latin typeface="Gill Sans MT" panose="020B0502020104020203" pitchFamily="34" charset="0"/>
              </a:rPr>
              <a:t>Hearing</a:t>
            </a:r>
            <a:r>
              <a:rPr lang="en-US" sz="2400" dirty="0" smtClean="0">
                <a:solidFill>
                  <a:srgbClr val="204076"/>
                </a:solidFill>
                <a:latin typeface="Gill Sans MT" panose="020B0502020104020203" pitchFamily="34" charset="0"/>
              </a:rPr>
              <a:t>, </a:t>
            </a:r>
            <a:r>
              <a:rPr lang="en-US" sz="2400" b="1" dirty="0" smtClean="0">
                <a:solidFill>
                  <a:srgbClr val="204076"/>
                </a:solidFill>
                <a:latin typeface="Gill Sans MT" panose="020B0502020104020203" pitchFamily="34" charset="0"/>
              </a:rPr>
              <a:t>Health System Impact Analysis </a:t>
            </a:r>
            <a:r>
              <a:rPr lang="en-US" sz="2400" dirty="0" smtClean="0">
                <a:solidFill>
                  <a:srgbClr val="204076"/>
                </a:solidFill>
                <a:latin typeface="Gill Sans MT" panose="020B0502020104020203" pitchFamily="34" charset="0"/>
              </a:rPr>
              <a:t>for Major Mergers</a:t>
            </a:r>
          </a:p>
          <a:p>
            <a:pPr marL="1257300" lvl="2" indent="-342900">
              <a:buFont typeface="Arial" panose="020B0604020202020204" pitchFamily="34" charset="0"/>
              <a:buChar char="•"/>
              <a:defRPr/>
            </a:pPr>
            <a:endParaRPr lang="en-US" sz="2400" dirty="0" smtClean="0">
              <a:solidFill>
                <a:srgbClr val="204076"/>
              </a:solidFill>
              <a:latin typeface="Gill Sans MT" panose="020B0502020104020203" pitchFamily="34" charset="0"/>
            </a:endParaRPr>
          </a:p>
          <a:p>
            <a:pPr marL="800100" lvl="1" indent="-342900">
              <a:buFont typeface="Arial" panose="020B0604020202020204" pitchFamily="34" charset="0"/>
              <a:buChar char="•"/>
              <a:defRPr/>
            </a:pPr>
            <a:r>
              <a:rPr lang="en-US" sz="2400" dirty="0" smtClean="0">
                <a:solidFill>
                  <a:srgbClr val="204076"/>
                </a:solidFill>
                <a:latin typeface="Gill Sans MT" panose="020B0502020104020203" pitchFamily="34" charset="0"/>
              </a:rPr>
              <a:t>Attorney General Becerra Sued Sutter Health For </a:t>
            </a:r>
            <a:r>
              <a:rPr lang="en-US" sz="2400" b="1" dirty="0" smtClean="0">
                <a:solidFill>
                  <a:srgbClr val="204076"/>
                </a:solidFill>
                <a:latin typeface="Gill Sans MT" panose="020B0502020104020203" pitchFamily="34" charset="0"/>
              </a:rPr>
              <a:t>Anti-Competitive Practices</a:t>
            </a:r>
          </a:p>
          <a:p>
            <a:pPr marL="1257300" lvl="2" indent="-342900">
              <a:buFont typeface="Arial" panose="020B0604020202020204" pitchFamily="34" charset="0"/>
              <a:buChar char="•"/>
              <a:defRPr/>
            </a:pPr>
            <a:r>
              <a:rPr lang="en-US" sz="2400" dirty="0" smtClean="0">
                <a:solidFill>
                  <a:srgbClr val="204076"/>
                </a:solidFill>
                <a:latin typeface="Gill Sans MT" panose="020B0502020104020203" pitchFamily="34" charset="0"/>
              </a:rPr>
              <a:t>Related bill on unfair contract provisions, SB 538 (Monning), stalled</a:t>
            </a:r>
          </a:p>
          <a:p>
            <a:pPr marL="800100" lvl="1" indent="-342900">
              <a:buFont typeface="Arial" panose="020B0604020202020204" pitchFamily="34" charset="0"/>
              <a:buChar char="•"/>
              <a:defRPr/>
            </a:pPr>
            <a:endParaRPr lang="en-US" sz="2400" dirty="0">
              <a:solidFill>
                <a:srgbClr val="204076"/>
              </a:solidFill>
              <a:latin typeface="Gill Sans MT" panose="020B0502020104020203" pitchFamily="34" charset="0"/>
            </a:endParaRPr>
          </a:p>
          <a:p>
            <a:pPr lvl="1">
              <a:defRPr/>
            </a:pPr>
            <a:endParaRPr lang="en-US" sz="2400" dirty="0" smtClean="0">
              <a:solidFill>
                <a:srgbClr val="204076"/>
              </a:solidFill>
              <a:latin typeface="Gill Sans MT" panose="020B0502020104020203" pitchFamily="34" charset="0"/>
            </a:endParaRPr>
          </a:p>
        </p:txBody>
      </p:sp>
    </p:spTree>
    <p:extLst>
      <p:ext uri="{BB962C8B-B14F-4D97-AF65-F5344CB8AC3E}">
        <p14:creationId xmlns:p14="http://schemas.microsoft.com/office/powerpoint/2010/main" val="3059623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Huge Price Variation</a:t>
            </a:r>
            <a:endParaRPr lang="en-US" dirty="0"/>
          </a:p>
        </p:txBody>
      </p:sp>
      <p:pic>
        <p:nvPicPr>
          <p:cNvPr id="5" name="Content Placeholder 4"/>
          <p:cNvPicPr>
            <a:picLocks noGrp="1" noChangeAspect="1"/>
          </p:cNvPicPr>
          <p:nvPr>
            <p:ph idx="14"/>
          </p:nvPr>
        </p:nvPicPr>
        <p:blipFill rotWithShape="1">
          <a:blip r:embed="rId2">
            <a:extLst>
              <a:ext uri="{28A0092B-C50C-407E-A947-70E740481C1C}">
                <a14:useLocalDpi xmlns:a14="http://schemas.microsoft.com/office/drawing/2010/main" val="0"/>
              </a:ext>
            </a:extLst>
          </a:blip>
          <a:srcRect b="29129"/>
          <a:stretch/>
        </p:blipFill>
        <p:spPr>
          <a:xfrm>
            <a:off x="6235339" y="0"/>
            <a:ext cx="5956661" cy="6064448"/>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49" y="1322224"/>
            <a:ext cx="6287588" cy="4715691"/>
          </a:xfrm>
          <a:prstGeom prst="rect">
            <a:avLst/>
          </a:prstGeom>
        </p:spPr>
      </p:pic>
    </p:spTree>
    <p:extLst>
      <p:ext uri="{BB962C8B-B14F-4D97-AF65-F5344CB8AC3E}">
        <p14:creationId xmlns:p14="http://schemas.microsoft.com/office/powerpoint/2010/main" val="1226329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 3087 (</a:t>
            </a:r>
            <a:r>
              <a:rPr lang="en-US" dirty="0" smtClean="0"/>
              <a:t>Kalra): CA Health Care Price Relief Act</a:t>
            </a:r>
            <a:endParaRPr lang="en-US" dirty="0"/>
          </a:p>
        </p:txBody>
      </p:sp>
      <p:sp>
        <p:nvSpPr>
          <p:cNvPr id="3" name="Text Placeholder 2"/>
          <p:cNvSpPr>
            <a:spLocks noGrp="1"/>
          </p:cNvSpPr>
          <p:nvPr>
            <p:ph type="body" idx="1"/>
          </p:nvPr>
        </p:nvSpPr>
        <p:spPr>
          <a:xfrm>
            <a:off x="100019" y="1422661"/>
            <a:ext cx="11991960" cy="1315774"/>
          </a:xfrm>
        </p:spPr>
        <p:txBody>
          <a:bodyPr/>
          <a:lstStyle/>
          <a:p>
            <a:r>
              <a:rPr lang="en-US" dirty="0">
                <a:latin typeface="Gill Sans MT" panose="020B0502020104020203" pitchFamily="34" charset="0"/>
              </a:rPr>
              <a:t>P</a:t>
            </a:r>
            <a:r>
              <a:rPr lang="en-US" dirty="0" smtClean="0">
                <a:latin typeface="Gill Sans MT" panose="020B0502020104020203" pitchFamily="34" charset="0"/>
              </a:rPr>
              <a:t>roposal in 2018 would have created </a:t>
            </a:r>
            <a:r>
              <a:rPr lang="en-US" dirty="0" smtClean="0">
                <a:latin typeface="Gill Sans MT" panose="020B0502020104020203" pitchFamily="34" charset="0"/>
              </a:rPr>
              <a:t>a Health Care Cost, Quality, and Equity Commission, to set prices paid to hospitals, doctors, health plans, etc. </a:t>
            </a:r>
            <a:endParaRPr lang="en-US" dirty="0">
              <a:latin typeface="Gill Sans MT" panose="020B0502020104020203" pitchFamily="34" charset="0"/>
            </a:endParaRPr>
          </a:p>
        </p:txBody>
      </p:sp>
      <p:pic>
        <p:nvPicPr>
          <p:cNvPr id="7" name="Content Placeholder 6"/>
          <p:cNvPicPr>
            <a:picLocks noGrp="1" noChangeAspect="1"/>
          </p:cNvPicPr>
          <p:nvPr>
            <p:ph idx="14"/>
          </p:nvPr>
        </p:nvPicPr>
        <p:blipFill>
          <a:blip r:embed="rId2">
            <a:extLst>
              <a:ext uri="{28A0092B-C50C-407E-A947-70E740481C1C}">
                <a14:useLocalDpi xmlns:a14="http://schemas.microsoft.com/office/drawing/2010/main" val="0"/>
              </a:ext>
            </a:extLst>
          </a:blip>
          <a:stretch>
            <a:fillRect/>
          </a:stretch>
        </p:blipFill>
        <p:spPr>
          <a:xfrm>
            <a:off x="0" y="2877989"/>
            <a:ext cx="2740883" cy="274088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0042" y="3103805"/>
            <a:ext cx="2048944" cy="2167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5748" y="2985088"/>
            <a:ext cx="2000250" cy="2286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0323" y="2931539"/>
            <a:ext cx="1872534" cy="239309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8986" y="3489078"/>
            <a:ext cx="3352974" cy="1955901"/>
          </a:xfrm>
          <a:prstGeom prst="rect">
            <a:avLst/>
          </a:prstGeom>
        </p:spPr>
      </p:pic>
    </p:spTree>
    <p:extLst>
      <p:ext uri="{BB962C8B-B14F-4D97-AF65-F5344CB8AC3E}">
        <p14:creationId xmlns:p14="http://schemas.microsoft.com/office/powerpoint/2010/main" val="1122893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 3087 (Kalra): It’s the Prices, Stupid.</a:t>
            </a:r>
            <a:endParaRPr lang="en-US" dirty="0"/>
          </a:p>
        </p:txBody>
      </p:sp>
      <p:sp>
        <p:nvSpPr>
          <p:cNvPr id="4" name="Content Placeholder 3"/>
          <p:cNvSpPr>
            <a:spLocks noGrp="1"/>
          </p:cNvSpPr>
          <p:nvPr>
            <p:ph idx="14"/>
          </p:nvPr>
        </p:nvSpPr>
        <p:spPr>
          <a:xfrm>
            <a:off x="79023" y="1319999"/>
            <a:ext cx="12679034" cy="4764712"/>
          </a:xfrm>
        </p:spPr>
        <p:txBody>
          <a:bodyPr>
            <a:noAutofit/>
          </a:bodyPr>
          <a:lstStyle/>
          <a:p>
            <a:pPr marL="0" indent="0">
              <a:buNone/>
              <a:defRPr/>
            </a:pPr>
            <a:r>
              <a:rPr lang="en-US" b="1" dirty="0" smtClean="0">
                <a:solidFill>
                  <a:srgbClr val="067B82"/>
                </a:solidFill>
                <a:latin typeface="Gill Sans MT" panose="020B0502020104020203" pitchFamily="34" charset="0"/>
              </a:rPr>
              <a:t>The California Health Care Cost, Quality &amp; Equity Commission</a:t>
            </a:r>
          </a:p>
          <a:p>
            <a:pPr lvl="1">
              <a:defRPr/>
            </a:pPr>
            <a:r>
              <a:rPr lang="en-US" dirty="0" smtClean="0">
                <a:solidFill>
                  <a:srgbClr val="204076"/>
                </a:solidFill>
                <a:latin typeface="Gill Sans MT" panose="020B0502020104020203" pitchFamily="34" charset="0"/>
              </a:rPr>
              <a:t>Members appointed by Governor, Assembly, Senate, with anti-conflict rules</a:t>
            </a:r>
          </a:p>
          <a:p>
            <a:pPr lvl="2">
              <a:defRPr/>
            </a:pPr>
            <a:r>
              <a:rPr lang="en-US" dirty="0" smtClean="0">
                <a:solidFill>
                  <a:srgbClr val="204076"/>
                </a:solidFill>
                <a:latin typeface="Gill Sans MT" panose="020B0502020104020203" pitchFamily="34" charset="0"/>
              </a:rPr>
              <a:t>Advisory Committee would have representation from health industry, purchasers, consumers. (Proposal includes a consumer participation program.)</a:t>
            </a:r>
          </a:p>
          <a:p>
            <a:pPr lvl="1">
              <a:defRPr/>
            </a:pPr>
            <a:r>
              <a:rPr lang="en-US" dirty="0" smtClean="0">
                <a:solidFill>
                  <a:srgbClr val="204076"/>
                </a:solidFill>
                <a:latin typeface="Gill Sans MT" panose="020B0502020104020203" pitchFamily="34" charset="0"/>
              </a:rPr>
              <a:t>Would Set a “Benchmark” Price as a % Higher than Medicare</a:t>
            </a:r>
          </a:p>
          <a:p>
            <a:pPr lvl="2">
              <a:defRPr/>
            </a:pPr>
            <a:r>
              <a:rPr lang="en-US" dirty="0" smtClean="0">
                <a:solidFill>
                  <a:srgbClr val="204076"/>
                </a:solidFill>
                <a:latin typeface="Gill Sans MT" panose="020B0502020104020203" pitchFamily="34" charset="0"/>
              </a:rPr>
              <a:t>Medicare Advantage would be benchmark for health plans &amp; insurers.</a:t>
            </a:r>
          </a:p>
          <a:p>
            <a:pPr lvl="1">
              <a:defRPr/>
            </a:pPr>
            <a:r>
              <a:rPr lang="en-US" dirty="0" smtClean="0">
                <a:solidFill>
                  <a:srgbClr val="204076"/>
                </a:solidFill>
                <a:latin typeface="Gill Sans MT" panose="020B0502020104020203" pitchFamily="34" charset="0"/>
              </a:rPr>
              <a:t>Insurers</a:t>
            </a:r>
            <a:r>
              <a:rPr lang="en-US" dirty="0">
                <a:solidFill>
                  <a:srgbClr val="204076"/>
                </a:solidFill>
                <a:latin typeface="Gill Sans MT" panose="020B0502020104020203" pitchFamily="34" charset="0"/>
              </a:rPr>
              <a:t>, Hospitals, </a:t>
            </a:r>
            <a:r>
              <a:rPr lang="en-US" dirty="0" smtClean="0">
                <a:solidFill>
                  <a:srgbClr val="204076"/>
                </a:solidFill>
                <a:latin typeface="Gill Sans MT" panose="020B0502020104020203" pitchFamily="34" charset="0"/>
              </a:rPr>
              <a:t>Doctors</a:t>
            </a:r>
            <a:r>
              <a:rPr lang="en-US" dirty="0">
                <a:solidFill>
                  <a:srgbClr val="204076"/>
                </a:solidFill>
                <a:latin typeface="Gill Sans MT" panose="020B0502020104020203" pitchFamily="34" charset="0"/>
              </a:rPr>
              <a:t> </a:t>
            </a:r>
            <a:r>
              <a:rPr lang="en-US" dirty="0" smtClean="0">
                <a:solidFill>
                  <a:srgbClr val="204076"/>
                </a:solidFill>
                <a:latin typeface="Gill Sans MT" panose="020B0502020104020203" pitchFamily="34" charset="0"/>
              </a:rPr>
              <a:t>Could Appeal to Charge Above Benchmark</a:t>
            </a:r>
          </a:p>
          <a:p>
            <a:pPr lvl="2">
              <a:defRPr/>
            </a:pPr>
            <a:r>
              <a:rPr lang="en-US" dirty="0" smtClean="0">
                <a:solidFill>
                  <a:srgbClr val="204076"/>
                </a:solidFill>
                <a:latin typeface="Gill Sans MT" panose="020B0502020104020203" pitchFamily="34" charset="0"/>
              </a:rPr>
              <a:t>Factors could include innovations, geographic &amp;  population health, equity, quality</a:t>
            </a:r>
          </a:p>
          <a:p>
            <a:pPr lvl="1">
              <a:defRPr/>
            </a:pPr>
            <a:r>
              <a:rPr lang="en-US" dirty="0" smtClean="0">
                <a:solidFill>
                  <a:srgbClr val="204076"/>
                </a:solidFill>
                <a:latin typeface="Gill Sans MT" panose="020B0502020104020203" pitchFamily="34" charset="0"/>
              </a:rPr>
              <a:t>Global Budgeting</a:t>
            </a:r>
          </a:p>
          <a:p>
            <a:pPr marL="0" indent="0">
              <a:buNone/>
              <a:defRPr/>
            </a:pPr>
            <a:r>
              <a:rPr lang="en-US" dirty="0" smtClean="0">
                <a:solidFill>
                  <a:srgbClr val="204076"/>
                </a:solidFill>
                <a:latin typeface="Gill Sans MT" panose="020B0502020104020203" pitchFamily="34" charset="0"/>
              </a:rPr>
              <a:t>AB 3087 passed Assembly Health Committee; Author held to negotiate.</a:t>
            </a:r>
            <a:endParaRPr lang="en-US" i="1" dirty="0" smtClean="0">
              <a:solidFill>
                <a:srgbClr val="204076"/>
              </a:solidFill>
              <a:latin typeface="Gill Sans MT" panose="020B0502020104020203" pitchFamily="34" charset="0"/>
            </a:endParaRPr>
          </a:p>
        </p:txBody>
      </p:sp>
    </p:spTree>
    <p:extLst>
      <p:ext uri="{BB962C8B-B14F-4D97-AF65-F5344CB8AC3E}">
        <p14:creationId xmlns:p14="http://schemas.microsoft.com/office/powerpoint/2010/main" val="578037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Industry Response</a:t>
            </a:r>
            <a:endParaRPr lang="en-US" dirty="0"/>
          </a:p>
        </p:txBody>
      </p:sp>
      <p:sp>
        <p:nvSpPr>
          <p:cNvPr id="4" name="Content Placeholder 3"/>
          <p:cNvSpPr>
            <a:spLocks noGrp="1"/>
          </p:cNvSpPr>
          <p:nvPr>
            <p:ph idx="14"/>
          </p:nvPr>
        </p:nvSpPr>
        <p:spPr>
          <a:xfrm>
            <a:off x="1" y="2873077"/>
            <a:ext cx="11949830" cy="4764712"/>
          </a:xfrm>
        </p:spPr>
        <p:txBody>
          <a:bodyPr>
            <a:noAutofit/>
          </a:bodyPr>
          <a:lstStyle/>
          <a:p>
            <a:pPr marL="457200" lvl="1" indent="0">
              <a:buNone/>
              <a:defRPr/>
            </a:pPr>
            <a:r>
              <a:rPr lang="en-US" sz="2400" dirty="0" smtClean="0">
                <a:solidFill>
                  <a:srgbClr val="204076"/>
                </a:solidFill>
                <a:latin typeface="Gill Sans MT" panose="020B0502020104020203" pitchFamily="34" charset="0"/>
              </a:rPr>
              <a:t>Dr</a:t>
            </a:r>
            <a:r>
              <a:rPr lang="en-US" sz="2400" dirty="0">
                <a:solidFill>
                  <a:srgbClr val="204076"/>
                </a:solidFill>
                <a:latin typeface="Gill Sans MT" panose="020B0502020104020203" pitchFamily="34" charset="0"/>
              </a:rPr>
              <a:t>. Theodore M. Mazer, a San Diego ear, nose and throat specialist who is president of the California Medical Assn., called the bill </a:t>
            </a:r>
            <a:r>
              <a:rPr lang="en-US" sz="2400" dirty="0" smtClean="0">
                <a:solidFill>
                  <a:srgbClr val="204076"/>
                </a:solidFill>
                <a:latin typeface="Gill Sans MT" panose="020B0502020104020203" pitchFamily="34" charset="0"/>
              </a:rPr>
              <a:t>a "poorly </a:t>
            </a:r>
            <a:r>
              <a:rPr lang="en-US" sz="2400" dirty="0">
                <a:solidFill>
                  <a:srgbClr val="204076"/>
                </a:solidFill>
                <a:latin typeface="Gill Sans MT" panose="020B0502020104020203" pitchFamily="34" charset="0"/>
              </a:rPr>
              <a:t>conceived, unprecedented threat to patient access to health care</a:t>
            </a:r>
            <a:r>
              <a:rPr lang="en-US" sz="2400" dirty="0" smtClean="0">
                <a:solidFill>
                  <a:srgbClr val="204076"/>
                </a:solidFill>
                <a:latin typeface="Gill Sans MT" panose="020B0502020104020203" pitchFamily="34" charset="0"/>
              </a:rPr>
              <a:t>.“</a:t>
            </a:r>
          </a:p>
          <a:p>
            <a:pPr marL="457200" lvl="1" indent="0">
              <a:buNone/>
              <a:defRPr/>
            </a:pPr>
            <a:r>
              <a:rPr lang="en-US" sz="2400" dirty="0" smtClean="0">
                <a:solidFill>
                  <a:srgbClr val="204076"/>
                </a:solidFill>
                <a:latin typeface="Gill Sans MT" panose="020B0502020104020203" pitchFamily="34" charset="0"/>
              </a:rPr>
              <a:t>"</a:t>
            </a:r>
            <a:r>
              <a:rPr lang="en-US" sz="2400" dirty="0">
                <a:solidFill>
                  <a:srgbClr val="204076"/>
                </a:solidFill>
                <a:latin typeface="Gill Sans MT" panose="020B0502020104020203" pitchFamily="34" charset="0"/>
              </a:rPr>
              <a:t>This dangerously flawed legislation would result in government-sanctioned rationing of care and higher out-of-pocket costs for </a:t>
            </a:r>
            <a:r>
              <a:rPr lang="en-US" sz="2400" dirty="0" smtClean="0">
                <a:solidFill>
                  <a:srgbClr val="204076"/>
                </a:solidFill>
                <a:latin typeface="Gill Sans MT" panose="020B0502020104020203" pitchFamily="34" charset="0"/>
              </a:rPr>
              <a:t>patients.. It </a:t>
            </a:r>
            <a:r>
              <a:rPr lang="en-US" sz="2400" dirty="0">
                <a:solidFill>
                  <a:srgbClr val="204076"/>
                </a:solidFill>
                <a:latin typeface="Gill Sans MT" panose="020B0502020104020203" pitchFamily="34" charset="0"/>
              </a:rPr>
              <a:t>would also likely cause an exodus of practicing physicians, which would exacerbate our physician shortage and make California unattractive to new physician recruits</a:t>
            </a:r>
            <a:r>
              <a:rPr lang="en-US" sz="2400" dirty="0" smtClean="0">
                <a:solidFill>
                  <a:srgbClr val="204076"/>
                </a:solidFill>
                <a:latin typeface="Gill Sans MT" panose="020B0502020104020203" pitchFamily="34" charset="0"/>
              </a:rPr>
              <a:t>.“</a:t>
            </a:r>
          </a:p>
          <a:p>
            <a:pPr marL="457200" lvl="1" indent="0">
              <a:buNone/>
              <a:defRPr/>
            </a:pPr>
            <a:endParaRPr lang="en-US" sz="2400" i="1" dirty="0" smtClean="0">
              <a:solidFill>
                <a:srgbClr val="204076"/>
              </a:solidFill>
              <a:latin typeface="Gill Sans MT" panose="020B0502020104020203" pitchFamily="34" charset="0"/>
            </a:endParaRPr>
          </a:p>
          <a:p>
            <a:pPr marL="457200" lvl="1" indent="0">
              <a:buNone/>
              <a:defRPr/>
            </a:pPr>
            <a:r>
              <a:rPr lang="en-US" sz="2400" i="1" dirty="0" smtClean="0">
                <a:solidFill>
                  <a:srgbClr val="204076"/>
                </a:solidFill>
                <a:latin typeface="Gill Sans MT" panose="020B0502020104020203" pitchFamily="34" charset="0"/>
              </a:rPr>
              <a:t>Focus group participant: “Sounds like someone making a lot of money off the current system.”</a:t>
            </a:r>
          </a:p>
          <a:p>
            <a:pPr marL="457200" lvl="1" indent="0">
              <a:buNone/>
              <a:defRPr/>
            </a:pPr>
            <a:endParaRPr lang="en-US" sz="2400" b="1" i="1" dirty="0" smtClean="0">
              <a:solidFill>
                <a:srgbClr val="204076"/>
              </a:solidFill>
              <a:latin typeface="Gill Sans MT" panose="020B0502020104020203" pitchFamily="34" charset="0"/>
            </a:endParaRPr>
          </a:p>
        </p:txBody>
      </p:sp>
      <p:sp>
        <p:nvSpPr>
          <p:cNvPr id="3" name="Rectangle 1"/>
          <p:cNvSpPr>
            <a:spLocks noChangeArrowheads="1"/>
          </p:cNvSpPr>
          <p:nvPr/>
        </p:nvSpPr>
        <p:spPr bwMode="auto">
          <a:xfrm>
            <a:off x="9495470" y="2122571"/>
            <a:ext cx="1303242" cy="1133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03136" rIns="0" bIns="20313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Benton Bold"/>
              </a:rPr>
              <a:t>By </a:t>
            </a:r>
            <a:r>
              <a:rPr kumimoji="0" lang="en-US" altLang="en-US" sz="900" b="0" i="0" u="none" strike="noStrike" cap="none" normalizeH="0" baseline="0" dirty="0" smtClean="0">
                <a:ln>
                  <a:noFill/>
                </a:ln>
                <a:solidFill>
                  <a:srgbClr val="333333"/>
                </a:solidFill>
                <a:effectLst/>
                <a:latin typeface="Benton Bold"/>
                <a:hlinkClick r:id="rId2"/>
              </a:rPr>
              <a:t>MELANIE MASON</a:t>
            </a:r>
            <a:endParaRPr kumimoji="0" lang="en-US" altLang="en-US" sz="1000" b="0" i="0" u="none" strike="noStrike" cap="none" normalizeH="0" baseline="0" dirty="0" smtClean="0">
              <a:ln>
                <a:noFill/>
              </a:ln>
              <a:solidFill>
                <a:srgbClr val="333333"/>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999999"/>
                </a:solidFill>
                <a:effectLst/>
                <a:latin typeface="Benton Medium"/>
              </a:rPr>
              <a:t>APR 09, 2018 </a:t>
            </a:r>
            <a:r>
              <a:rPr kumimoji="0" lang="en-US" altLang="en-US" sz="700" b="0" i="0" u="none" strike="noStrike" cap="none" normalizeH="0" baseline="0" dirty="0" smtClean="0">
                <a:ln>
                  <a:noFill/>
                </a:ln>
                <a:solidFill>
                  <a:srgbClr val="999999"/>
                </a:solidFill>
                <a:effectLst/>
                <a:latin typeface="Benton Medium"/>
              </a:rPr>
              <a:t>|</a:t>
            </a:r>
            <a:r>
              <a:rPr kumimoji="0" lang="en-US" altLang="en-US" sz="1000" b="0" i="0" u="none" strike="noStrike" cap="none" normalizeH="0" baseline="0" dirty="0" smtClean="0">
                <a:ln>
                  <a:noFill/>
                </a:ln>
                <a:solidFill>
                  <a:srgbClr val="333333"/>
                </a:solidFill>
                <a:effectLst/>
                <a:latin typeface="Helvetica Neue"/>
              </a:rPr>
              <a:t> </a:t>
            </a:r>
            <a:r>
              <a:rPr kumimoji="0" lang="en-US" altLang="en-US" sz="900" b="0" i="0" u="none" strike="noStrike" cap="none" normalizeH="0" baseline="0" dirty="0" smtClean="0">
                <a:ln>
                  <a:noFill/>
                </a:ln>
                <a:solidFill>
                  <a:srgbClr val="999999"/>
                </a:solidFill>
                <a:effectLst/>
                <a:latin typeface="Benton Medium"/>
              </a:rPr>
              <a:t>12:05 AM</a:t>
            </a:r>
            <a:endParaRPr kumimoji="0" lang="en-US" altLang="en-US" sz="1000" b="0" i="0" u="none" strike="noStrike" cap="none" normalizeH="0" baseline="0" dirty="0" smtClean="0">
              <a:ln>
                <a:noFill/>
              </a:ln>
              <a:solidFill>
                <a:srgbClr val="333333"/>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rgbClr val="999999"/>
                </a:solidFill>
                <a:effectLst/>
                <a:latin typeface="Benton Medium"/>
              </a:rPr>
              <a:t>|</a:t>
            </a:r>
            <a:r>
              <a:rPr kumimoji="0" lang="en-US" altLang="en-US" sz="1000" b="0" i="0" u="none" strike="noStrike" cap="none" normalizeH="0" baseline="0" dirty="0" smtClean="0">
                <a:ln>
                  <a:noFill/>
                </a:ln>
                <a:solidFill>
                  <a:srgbClr val="333333"/>
                </a:solidFill>
                <a:effectLst/>
                <a:latin typeface="Helvetica Neue"/>
              </a:rPr>
              <a:t> </a:t>
            </a:r>
            <a:r>
              <a:rPr kumimoji="0" lang="en-US" altLang="en-US" sz="700" b="0" i="0" u="none" strike="noStrike" cap="none" normalizeH="0" baseline="0" dirty="0" smtClean="0">
                <a:ln>
                  <a:noFill/>
                </a:ln>
                <a:solidFill>
                  <a:srgbClr val="999999"/>
                </a:solidFill>
                <a:effectLst/>
                <a:latin typeface="Benton Medium"/>
              </a:rPr>
              <a:t>SACRAMENTO</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Benton Bold"/>
              </a:rPr>
              <a:t/>
            </a:r>
            <a:br>
              <a:rPr kumimoji="0" lang="en-US" altLang="en-US" sz="900" b="0" i="0" u="none" strike="noStrike" cap="none" normalizeH="0" baseline="0" dirty="0" smtClean="0">
                <a:ln>
                  <a:noFill/>
                </a:ln>
                <a:solidFill>
                  <a:srgbClr val="333333"/>
                </a:solidFill>
                <a:effectLst/>
                <a:latin typeface="Benton Bold"/>
              </a:rPr>
            </a:br>
            <a:endParaRPr kumimoji="0" lang="en-US" altLang="en-US" sz="900" b="0" i="0" u="none" strike="noStrike" cap="none" normalizeH="0" baseline="0" dirty="0" smtClean="0">
              <a:ln>
                <a:noFill/>
              </a:ln>
              <a:solidFill>
                <a:srgbClr val="333333"/>
              </a:solidFill>
              <a:effectLst/>
              <a:latin typeface="Benton Bold"/>
            </a:endParaRPr>
          </a:p>
        </p:txBody>
      </p:sp>
      <p:sp>
        <p:nvSpPr>
          <p:cNvPr id="5" name="Rectangle 4"/>
          <p:cNvSpPr/>
          <p:nvPr/>
        </p:nvSpPr>
        <p:spPr>
          <a:xfrm>
            <a:off x="638828" y="1253814"/>
            <a:ext cx="10860066" cy="1846659"/>
          </a:xfrm>
          <a:prstGeom prst="rect">
            <a:avLst/>
          </a:prstGeom>
        </p:spPr>
        <p:txBody>
          <a:bodyPr wrap="square">
            <a:spAutoFit/>
          </a:bodyPr>
          <a:lstStyle/>
          <a:p>
            <a:pPr lvl="0" eaLnBrk="0" fontAlgn="base" hangingPunct="0">
              <a:spcBef>
                <a:spcPct val="0"/>
              </a:spcBef>
              <a:spcAft>
                <a:spcPct val="0"/>
              </a:spcAft>
            </a:pPr>
            <a:r>
              <a:rPr lang="en-US" altLang="en-US" sz="3200" b="1" dirty="0" smtClean="0">
                <a:solidFill>
                  <a:srgbClr val="067B82"/>
                </a:solidFill>
                <a:latin typeface="Gill Sans MT" panose="020B0502020104020203" pitchFamily="34" charset="0"/>
              </a:rPr>
              <a:t>LA TIMES: An </a:t>
            </a:r>
            <a:r>
              <a:rPr lang="en-US" altLang="en-US" sz="3200" b="1" dirty="0">
                <a:solidFill>
                  <a:srgbClr val="067B82"/>
                </a:solidFill>
                <a:latin typeface="Gill Sans MT" panose="020B0502020104020203" pitchFamily="34" charset="0"/>
              </a:rPr>
              <a:t>ambitious California bill would put the state in charge of controlling prices in the commercial healthcare market</a:t>
            </a:r>
          </a:p>
          <a:p>
            <a:pPr lvl="0" eaLnBrk="0" fontAlgn="base" hangingPunct="0">
              <a:spcBef>
                <a:spcPct val="0"/>
              </a:spcBef>
              <a:spcAft>
                <a:spcPct val="0"/>
              </a:spcAft>
            </a:pPr>
            <a:r>
              <a:rPr lang="en-US" altLang="en-US" dirty="0">
                <a:solidFill>
                  <a:srgbClr val="333333"/>
                </a:solidFill>
                <a:latin typeface="Benton Bold"/>
                <a:hlinkClick r:id="rId3"/>
              </a:rPr>
              <a:t>  </a:t>
            </a:r>
            <a:endParaRPr lang="en-US" altLang="en-US" sz="2000" dirty="0">
              <a:solidFill>
                <a:srgbClr val="333333"/>
              </a:solidFill>
              <a:latin typeface="Helvetica Neue"/>
            </a:endParaRPr>
          </a:p>
        </p:txBody>
      </p:sp>
    </p:spTree>
    <p:extLst>
      <p:ext uri="{BB962C8B-B14F-4D97-AF65-F5344CB8AC3E}">
        <p14:creationId xmlns:p14="http://schemas.microsoft.com/office/powerpoint/2010/main" val="3445522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Focus Group &amp; Polling</a:t>
            </a:r>
            <a:endParaRPr lang="en-US" dirty="0"/>
          </a:p>
        </p:txBody>
      </p:sp>
      <p:sp>
        <p:nvSpPr>
          <p:cNvPr id="4" name="Content Placeholder 3"/>
          <p:cNvSpPr>
            <a:spLocks noGrp="1"/>
          </p:cNvSpPr>
          <p:nvPr>
            <p:ph idx="14"/>
          </p:nvPr>
        </p:nvSpPr>
        <p:spPr>
          <a:xfrm>
            <a:off x="95955" y="1253814"/>
            <a:ext cx="12000088" cy="4764712"/>
          </a:xfrm>
        </p:spPr>
        <p:txBody>
          <a:bodyPr>
            <a:noAutofit/>
          </a:bodyPr>
          <a:lstStyle/>
          <a:p>
            <a:pPr lvl="1">
              <a:buFont typeface="Arial" panose="020B0604020202020204" pitchFamily="34" charset="0"/>
              <a:buChar char="•"/>
              <a:defRPr/>
            </a:pPr>
            <a:r>
              <a:rPr lang="en-US" sz="2400" dirty="0" smtClean="0">
                <a:solidFill>
                  <a:srgbClr val="204076"/>
                </a:solidFill>
                <a:latin typeface="Gill Sans MT" panose="020B0502020104020203" pitchFamily="34" charset="0"/>
              </a:rPr>
              <a:t>Funded 50/50 by Health Access California and SEIU California </a:t>
            </a:r>
          </a:p>
          <a:p>
            <a:pPr lvl="1">
              <a:buFont typeface="Arial" panose="020B0604020202020204" pitchFamily="34" charset="0"/>
              <a:buChar char="•"/>
              <a:defRPr/>
            </a:pPr>
            <a:r>
              <a:rPr lang="en-US" sz="2400" dirty="0" smtClean="0">
                <a:solidFill>
                  <a:srgbClr val="204076"/>
                </a:solidFill>
                <a:latin typeface="Gill Sans MT" panose="020B0502020104020203" pitchFamily="34" charset="0"/>
              </a:rPr>
              <a:t>David Binder &amp; Associates</a:t>
            </a:r>
          </a:p>
          <a:p>
            <a:pPr lvl="1">
              <a:buFont typeface="Arial" panose="020B0604020202020204" pitchFamily="34" charset="0"/>
              <a:buChar char="•"/>
              <a:defRPr/>
            </a:pPr>
            <a:r>
              <a:rPr lang="en-US" sz="2400" dirty="0" smtClean="0">
                <a:solidFill>
                  <a:srgbClr val="204076"/>
                </a:solidFill>
                <a:latin typeface="Gill Sans MT" panose="020B0502020104020203" pitchFamily="34" charset="0"/>
              </a:rPr>
              <a:t>Focus Groups Each in:	Los Angeles (Southern California)</a:t>
            </a:r>
          </a:p>
          <a:p>
            <a:pPr marL="3657600" lvl="8" indent="0">
              <a:buNone/>
              <a:defRPr/>
            </a:pPr>
            <a:r>
              <a:rPr lang="en-US" sz="2400" dirty="0" smtClean="0">
                <a:solidFill>
                  <a:srgbClr val="204076"/>
                </a:solidFill>
                <a:latin typeface="Gill Sans MT" panose="020B0502020104020203" pitchFamily="34" charset="0"/>
              </a:rPr>
              <a:t>Fresno (Central Valley),</a:t>
            </a:r>
          </a:p>
          <a:p>
            <a:pPr marL="457200" lvl="1" indent="0">
              <a:buNone/>
              <a:defRPr/>
            </a:pPr>
            <a:r>
              <a:rPr lang="en-US" sz="2400" dirty="0">
                <a:solidFill>
                  <a:srgbClr val="204076"/>
                </a:solidFill>
                <a:latin typeface="Gill Sans MT" panose="020B0502020104020203" pitchFamily="34" charset="0"/>
              </a:rPr>
              <a:t>	</a:t>
            </a:r>
            <a:r>
              <a:rPr lang="en-US" sz="2400" dirty="0" smtClean="0">
                <a:solidFill>
                  <a:srgbClr val="204076"/>
                </a:solidFill>
                <a:latin typeface="Gill Sans MT" panose="020B0502020104020203" pitchFamily="34" charset="0"/>
              </a:rPr>
              <a:t>			Walnut Creek (Northern California)</a:t>
            </a:r>
          </a:p>
          <a:p>
            <a:pPr lvl="1">
              <a:buFont typeface="Arial" panose="020B0604020202020204" pitchFamily="34" charset="0"/>
              <a:buChar char="•"/>
              <a:defRPr/>
            </a:pPr>
            <a:r>
              <a:rPr lang="en-US" sz="2400" dirty="0" smtClean="0">
                <a:solidFill>
                  <a:srgbClr val="204076"/>
                </a:solidFill>
                <a:latin typeface="Gill Sans MT" panose="020B0502020104020203" pitchFamily="34" charset="0"/>
              </a:rPr>
              <a:t>Mixed Phone/Online Poll. Demographics:</a:t>
            </a:r>
          </a:p>
          <a:p>
            <a:pPr lvl="2">
              <a:buFont typeface="Arial" panose="020B0604020202020204" pitchFamily="34" charset="0"/>
              <a:buChar char="•"/>
              <a:defRPr/>
            </a:pPr>
            <a:r>
              <a:rPr lang="en-US" i="1" dirty="0" smtClean="0">
                <a:solidFill>
                  <a:srgbClr val="204076"/>
                </a:solidFill>
                <a:latin typeface="Gill Sans MT" panose="020B0502020104020203" pitchFamily="34" charset="0"/>
              </a:rPr>
              <a:t>54</a:t>
            </a:r>
            <a:r>
              <a:rPr lang="en-US" i="1" dirty="0">
                <a:solidFill>
                  <a:srgbClr val="204076"/>
                </a:solidFill>
                <a:latin typeface="Gill Sans MT" panose="020B0502020104020203" pitchFamily="34" charset="0"/>
              </a:rPr>
              <a:t>% female, 46% </a:t>
            </a:r>
            <a:r>
              <a:rPr lang="en-US" i="1" dirty="0" smtClean="0">
                <a:solidFill>
                  <a:srgbClr val="204076"/>
                </a:solidFill>
                <a:latin typeface="Gill Sans MT" panose="020B0502020104020203" pitchFamily="34" charset="0"/>
              </a:rPr>
              <a:t>male</a:t>
            </a:r>
          </a:p>
          <a:p>
            <a:pPr lvl="2">
              <a:buFont typeface="Arial" panose="020B0604020202020204" pitchFamily="34" charset="0"/>
              <a:buChar char="•"/>
              <a:defRPr/>
            </a:pPr>
            <a:r>
              <a:rPr lang="en-US" i="1" dirty="0" smtClean="0">
                <a:solidFill>
                  <a:srgbClr val="204076"/>
                </a:solidFill>
                <a:latin typeface="Gill Sans MT" panose="020B0502020104020203" pitchFamily="34" charset="0"/>
              </a:rPr>
              <a:t>46</a:t>
            </a:r>
            <a:r>
              <a:rPr lang="en-US" i="1" dirty="0">
                <a:solidFill>
                  <a:srgbClr val="204076"/>
                </a:solidFill>
                <a:latin typeface="Gill Sans MT" panose="020B0502020104020203" pitchFamily="34" charset="0"/>
              </a:rPr>
              <a:t>% Democrat, 27% Republican 23% </a:t>
            </a:r>
            <a:r>
              <a:rPr lang="en-US" i="1" dirty="0" smtClean="0">
                <a:solidFill>
                  <a:srgbClr val="204076"/>
                </a:solidFill>
                <a:latin typeface="Gill Sans MT" panose="020B0502020104020203" pitchFamily="34" charset="0"/>
              </a:rPr>
              <a:t>NPP</a:t>
            </a:r>
          </a:p>
          <a:p>
            <a:pPr lvl="2">
              <a:buFont typeface="Arial" panose="020B0604020202020204" pitchFamily="34" charset="0"/>
              <a:buChar char="•"/>
              <a:defRPr/>
            </a:pPr>
            <a:r>
              <a:rPr lang="en-US" i="1" dirty="0" smtClean="0">
                <a:solidFill>
                  <a:srgbClr val="204076"/>
                </a:solidFill>
                <a:latin typeface="Gill Sans MT" panose="020B0502020104020203" pitchFamily="34" charset="0"/>
              </a:rPr>
              <a:t>54</a:t>
            </a:r>
            <a:r>
              <a:rPr lang="en-US" i="1" dirty="0">
                <a:solidFill>
                  <a:srgbClr val="204076"/>
                </a:solidFill>
                <a:latin typeface="Gill Sans MT" panose="020B0502020104020203" pitchFamily="34" charset="0"/>
              </a:rPr>
              <a:t>% White, 22% Latino, 3% Black, 8% API; 5% </a:t>
            </a:r>
            <a:r>
              <a:rPr lang="en-US" i="1" dirty="0" smtClean="0">
                <a:solidFill>
                  <a:srgbClr val="204076"/>
                </a:solidFill>
                <a:latin typeface="Gill Sans MT" panose="020B0502020104020203" pitchFamily="34" charset="0"/>
              </a:rPr>
              <a:t>Mixed</a:t>
            </a:r>
          </a:p>
          <a:p>
            <a:pPr lvl="2">
              <a:buFont typeface="Arial" panose="020B0604020202020204" pitchFamily="34" charset="0"/>
              <a:buChar char="•"/>
              <a:defRPr/>
            </a:pPr>
            <a:r>
              <a:rPr lang="en-US" i="1" dirty="0" smtClean="0">
                <a:solidFill>
                  <a:srgbClr val="204076"/>
                </a:solidFill>
                <a:latin typeface="Gill Sans MT" panose="020B0502020104020203" pitchFamily="34" charset="0"/>
              </a:rPr>
              <a:t>39</a:t>
            </a:r>
            <a:r>
              <a:rPr lang="en-US" i="1" dirty="0">
                <a:solidFill>
                  <a:srgbClr val="204076"/>
                </a:solidFill>
                <a:latin typeface="Gill Sans MT" panose="020B0502020104020203" pitchFamily="34" charset="0"/>
              </a:rPr>
              <a:t>% </a:t>
            </a:r>
            <a:r>
              <a:rPr lang="en-US" i="1" dirty="0" smtClean="0">
                <a:solidFill>
                  <a:srgbClr val="204076"/>
                </a:solidFill>
                <a:latin typeface="Gill Sans MT" panose="020B0502020104020203" pitchFamily="34" charset="0"/>
              </a:rPr>
              <a:t>Progressive/Liberal</a:t>
            </a:r>
            <a:r>
              <a:rPr lang="en-US" i="1" dirty="0">
                <a:solidFill>
                  <a:srgbClr val="204076"/>
                </a:solidFill>
                <a:latin typeface="Gill Sans MT" panose="020B0502020104020203" pitchFamily="34" charset="0"/>
              </a:rPr>
              <a:t>; 29% </a:t>
            </a:r>
            <a:r>
              <a:rPr lang="en-US" i="1" dirty="0" smtClean="0">
                <a:solidFill>
                  <a:srgbClr val="204076"/>
                </a:solidFill>
                <a:latin typeface="Gill Sans MT" panose="020B0502020104020203" pitchFamily="34" charset="0"/>
              </a:rPr>
              <a:t>Moderate; </a:t>
            </a:r>
            <a:r>
              <a:rPr lang="en-US" i="1" dirty="0">
                <a:solidFill>
                  <a:srgbClr val="204076"/>
                </a:solidFill>
                <a:latin typeface="Gill Sans MT" panose="020B0502020104020203" pitchFamily="34" charset="0"/>
              </a:rPr>
              <a:t>25% </a:t>
            </a:r>
            <a:r>
              <a:rPr lang="en-US" i="1" dirty="0" smtClean="0">
                <a:solidFill>
                  <a:srgbClr val="204076"/>
                </a:solidFill>
                <a:latin typeface="Gill Sans MT" panose="020B0502020104020203" pitchFamily="34" charset="0"/>
              </a:rPr>
              <a:t>Conservative</a:t>
            </a:r>
          </a:p>
          <a:p>
            <a:pPr lvl="2">
              <a:buFont typeface="Arial" panose="020B0604020202020204" pitchFamily="34" charset="0"/>
              <a:buChar char="•"/>
              <a:defRPr/>
            </a:pPr>
            <a:r>
              <a:rPr lang="en-US" i="1" dirty="0" smtClean="0">
                <a:solidFill>
                  <a:srgbClr val="204076"/>
                </a:solidFill>
                <a:latin typeface="Gill Sans MT" panose="020B0502020104020203" pitchFamily="34" charset="0"/>
              </a:rPr>
              <a:t>22</a:t>
            </a:r>
            <a:r>
              <a:rPr lang="en-US" i="1" dirty="0">
                <a:solidFill>
                  <a:srgbClr val="204076"/>
                </a:solidFill>
                <a:latin typeface="Gill Sans MT" panose="020B0502020104020203" pitchFamily="34" charset="0"/>
              </a:rPr>
              <a:t>% under 35;  29 % 35-54; 18% 55-64; 24% </a:t>
            </a:r>
            <a:r>
              <a:rPr lang="en-US" i="1" dirty="0" smtClean="0">
                <a:solidFill>
                  <a:srgbClr val="204076"/>
                </a:solidFill>
                <a:latin typeface="Gill Sans MT" panose="020B0502020104020203" pitchFamily="34" charset="0"/>
              </a:rPr>
              <a:t>65+</a:t>
            </a:r>
          </a:p>
          <a:p>
            <a:pPr lvl="2">
              <a:buFont typeface="Arial" panose="020B0604020202020204" pitchFamily="34" charset="0"/>
              <a:buChar char="•"/>
              <a:defRPr/>
            </a:pPr>
            <a:r>
              <a:rPr lang="en-US" i="1" dirty="0" smtClean="0">
                <a:solidFill>
                  <a:srgbClr val="204076"/>
                </a:solidFill>
                <a:latin typeface="Gill Sans MT" panose="020B0502020104020203" pitchFamily="34" charset="0"/>
              </a:rPr>
              <a:t>10</a:t>
            </a:r>
            <a:r>
              <a:rPr lang="en-US" i="1" dirty="0">
                <a:solidFill>
                  <a:srgbClr val="204076"/>
                </a:solidFill>
                <a:latin typeface="Gill Sans MT" panose="020B0502020104020203" pitchFamily="34" charset="0"/>
              </a:rPr>
              <a:t>% HS or less; 27% some college; 27% college; </a:t>
            </a:r>
            <a:r>
              <a:rPr lang="en-US" i="1" dirty="0" smtClean="0">
                <a:solidFill>
                  <a:srgbClr val="204076"/>
                </a:solidFill>
                <a:latin typeface="Gill Sans MT" panose="020B0502020104020203" pitchFamily="34" charset="0"/>
              </a:rPr>
              <a:t>34% postgrad+</a:t>
            </a:r>
            <a:endParaRPr lang="en-US" sz="2000" dirty="0" smtClean="0">
              <a:solidFill>
                <a:srgbClr val="204076"/>
              </a:solidFill>
              <a:latin typeface="Gill Sans MT" panose="020B0502020104020203" pitchFamily="34" charset="0"/>
            </a:endParaRPr>
          </a:p>
          <a:p>
            <a:pPr lvl="1">
              <a:buFont typeface="Arial" panose="020B0604020202020204" pitchFamily="34" charset="0"/>
              <a:buChar char="•"/>
              <a:defRPr/>
            </a:pPr>
            <a:endParaRPr lang="en-US" sz="2400" dirty="0" smtClean="0">
              <a:solidFill>
                <a:srgbClr val="204076"/>
              </a:solidFill>
              <a:latin typeface="Gill Sans MT" panose="020B0502020104020203" pitchFamily="34" charset="0"/>
            </a:endParaRPr>
          </a:p>
        </p:txBody>
      </p:sp>
      <p:sp>
        <p:nvSpPr>
          <p:cNvPr id="5" name="Rectangle 4"/>
          <p:cNvSpPr/>
          <p:nvPr/>
        </p:nvSpPr>
        <p:spPr>
          <a:xfrm>
            <a:off x="675188" y="1253814"/>
            <a:ext cx="10286035" cy="369332"/>
          </a:xfrm>
          <a:prstGeom prst="rect">
            <a:avLst/>
          </a:prstGeom>
        </p:spPr>
        <p:txBody>
          <a:bodyPr wrap="square">
            <a:spAutoFit/>
          </a:bodyPr>
          <a:lstStyle/>
          <a:p>
            <a:pPr lvl="0" eaLnBrk="0" fontAlgn="base" hangingPunct="0">
              <a:spcBef>
                <a:spcPct val="0"/>
              </a:spcBef>
              <a:spcAft>
                <a:spcPct val="0"/>
              </a:spcAft>
            </a:pPr>
            <a:r>
              <a:rPr lang="en-US" altLang="en-US" dirty="0" smtClean="0">
                <a:solidFill>
                  <a:srgbClr val="333333"/>
                </a:solidFill>
                <a:latin typeface="Benton Bold"/>
                <a:hlinkClick r:id="rId2"/>
              </a:rPr>
              <a:t>  </a:t>
            </a:r>
            <a:endParaRPr lang="en-US" altLang="en-US" sz="2000" dirty="0">
              <a:solidFill>
                <a:srgbClr val="333333"/>
              </a:solidFill>
              <a:latin typeface="Helvetica Neu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8744" y="1294843"/>
            <a:ext cx="2048944" cy="2167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8744" y="3577155"/>
            <a:ext cx="2000250" cy="2286000"/>
          </a:xfrm>
          <a:prstGeom prst="rect">
            <a:avLst/>
          </a:prstGeom>
        </p:spPr>
      </p:pic>
    </p:spTree>
    <p:extLst>
      <p:ext uri="{BB962C8B-B14F-4D97-AF65-F5344CB8AC3E}">
        <p14:creationId xmlns:p14="http://schemas.microsoft.com/office/powerpoint/2010/main" val="784824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60"/>
            <a:ext cx="12191999" cy="1325563"/>
          </a:xfrm>
        </p:spPr>
        <p:txBody>
          <a:bodyPr/>
          <a:lstStyle/>
          <a:p>
            <a:r>
              <a:rPr lang="en-US" dirty="0" smtClean="0"/>
              <a:t>Broad Support for Oversight on Health Prices</a:t>
            </a:r>
            <a:endParaRPr lang="en-US" dirty="0"/>
          </a:p>
        </p:txBody>
      </p:sp>
      <p:graphicFrame>
        <p:nvGraphicFramePr>
          <p:cNvPr id="7" name="Content Placeholder 6"/>
          <p:cNvGraphicFramePr>
            <a:graphicFrameLocks noGrp="1"/>
          </p:cNvGraphicFramePr>
          <p:nvPr>
            <p:ph idx="14"/>
            <p:extLst>
              <p:ext uri="{D42A27DB-BD31-4B8C-83A1-F6EECF244321}">
                <p14:modId xmlns:p14="http://schemas.microsoft.com/office/powerpoint/2010/main" val="2723825994"/>
              </p:ext>
            </p:extLst>
          </p:nvPr>
        </p:nvGraphicFramePr>
        <p:xfrm>
          <a:off x="-624445" y="1401823"/>
          <a:ext cx="12239502" cy="47638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3763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804"/>
            <a:ext cx="12191999" cy="1325563"/>
          </a:xfrm>
        </p:spPr>
        <p:txBody>
          <a:bodyPr/>
          <a:lstStyle/>
          <a:p>
            <a:r>
              <a:rPr lang="en-US" dirty="0" smtClean="0"/>
              <a:t>Focus Groups Supportive of Price Controls</a:t>
            </a:r>
            <a:endParaRPr lang="en-US" dirty="0"/>
          </a:p>
        </p:txBody>
      </p:sp>
      <p:sp>
        <p:nvSpPr>
          <p:cNvPr id="4" name="Content Placeholder 3"/>
          <p:cNvSpPr>
            <a:spLocks noGrp="1"/>
          </p:cNvSpPr>
          <p:nvPr>
            <p:ph idx="14"/>
          </p:nvPr>
        </p:nvSpPr>
        <p:spPr>
          <a:xfrm>
            <a:off x="79023" y="818358"/>
            <a:ext cx="12000088" cy="5283456"/>
          </a:xfrm>
        </p:spPr>
        <p:txBody>
          <a:bodyPr>
            <a:normAutofit/>
          </a:bodyPr>
          <a:lstStyle/>
          <a:p>
            <a:pPr marL="0" indent="0">
              <a:buNone/>
              <a:defRPr/>
            </a:pPr>
            <a:endParaRPr lang="en-US" sz="2800" b="1" dirty="0">
              <a:solidFill>
                <a:srgbClr val="204076"/>
              </a:solidFill>
              <a:latin typeface="Gill Sans MT" panose="020B0502020104020203" pitchFamily="34" charset="0"/>
            </a:endParaRPr>
          </a:p>
          <a:p>
            <a:pPr lvl="1">
              <a:defRPr/>
            </a:pPr>
            <a:r>
              <a:rPr lang="en-US" dirty="0" smtClean="0">
                <a:solidFill>
                  <a:srgbClr val="204076"/>
                </a:solidFill>
                <a:latin typeface="Gill Sans MT" panose="020B0502020104020203" pitchFamily="34" charset="0"/>
              </a:rPr>
              <a:t>“We do need to regulate it, just a cap would be good.  You can’t really shop around.” –Republican Female, Fresno</a:t>
            </a:r>
          </a:p>
          <a:p>
            <a:pPr lvl="1">
              <a:defRPr/>
            </a:pPr>
            <a:r>
              <a:rPr lang="en-US" dirty="0" smtClean="0">
                <a:solidFill>
                  <a:srgbClr val="204076"/>
                </a:solidFill>
                <a:latin typeface="Gill Sans MT" panose="020B0502020104020203" pitchFamily="34" charset="0"/>
              </a:rPr>
              <a:t>“If it was regulated, more people would be able to afford it.” –Latina, Fresno</a:t>
            </a:r>
          </a:p>
          <a:p>
            <a:pPr lvl="1">
              <a:defRPr/>
            </a:pPr>
            <a:r>
              <a:rPr lang="en-US" dirty="0" smtClean="0">
                <a:solidFill>
                  <a:srgbClr val="204076"/>
                </a:solidFill>
                <a:latin typeface="Gill Sans MT" panose="020B0502020104020203" pitchFamily="34" charset="0"/>
              </a:rPr>
              <a:t>“Somebody has to do it—oversight of all these insurance companies and health providers, and provide transparency.” –Asian Male, Walnut Creek.</a:t>
            </a:r>
          </a:p>
          <a:p>
            <a:pPr lvl="1">
              <a:defRPr/>
            </a:pPr>
            <a:r>
              <a:rPr lang="en-US" dirty="0" smtClean="0">
                <a:solidFill>
                  <a:srgbClr val="204076"/>
                </a:solidFill>
                <a:latin typeface="Gill Sans MT" panose="020B0502020104020203" pitchFamily="34" charset="0"/>
              </a:rPr>
              <a:t>“Everybody deserves to make money, but there’s a point where they’re making a killing.” –White Male, Walnut Creek</a:t>
            </a:r>
          </a:p>
          <a:p>
            <a:pPr lvl="1">
              <a:defRPr/>
            </a:pPr>
            <a:r>
              <a:rPr lang="en-US" dirty="0" smtClean="0">
                <a:solidFill>
                  <a:srgbClr val="204076"/>
                </a:solidFill>
                <a:latin typeface="Gill Sans MT" panose="020B0502020104020203" pitchFamily="34" charset="0"/>
              </a:rPr>
              <a:t>“If the government didn’t regulate utilities, guess how much money you’d pay for a gallon of water.” –Latino Male, Los Angeles</a:t>
            </a:r>
          </a:p>
          <a:p>
            <a:pPr lvl="1">
              <a:defRPr/>
            </a:pPr>
            <a:r>
              <a:rPr lang="en-US" dirty="0" smtClean="0">
                <a:solidFill>
                  <a:srgbClr val="204076"/>
                </a:solidFill>
                <a:latin typeface="Gill Sans MT" panose="020B0502020104020203" pitchFamily="34" charset="0"/>
              </a:rPr>
              <a:t>“Never seen a utility go bankrupt, and those executives make a lot.”-LA male</a:t>
            </a:r>
          </a:p>
          <a:p>
            <a:pPr lvl="1">
              <a:defRPr/>
            </a:pPr>
            <a:r>
              <a:rPr lang="en-US" dirty="0" smtClean="0">
                <a:solidFill>
                  <a:srgbClr val="204076"/>
                </a:solidFill>
                <a:latin typeface="Gill Sans MT" panose="020B0502020104020203" pitchFamily="34" charset="0"/>
              </a:rPr>
              <a:t>“We need to do something.” -Multiple</a:t>
            </a:r>
          </a:p>
          <a:p>
            <a:pPr lvl="1">
              <a:defRPr/>
            </a:pPr>
            <a:endParaRPr lang="en-US" dirty="0" smtClean="0">
              <a:solidFill>
                <a:srgbClr val="204076"/>
              </a:solidFill>
              <a:latin typeface="Gill Sans MT" panose="020B0502020104020203" pitchFamily="34" charset="0"/>
            </a:endParaRPr>
          </a:p>
          <a:p>
            <a:pPr lvl="1">
              <a:defRPr/>
            </a:pPr>
            <a:endParaRPr lang="en-US" dirty="0">
              <a:solidFill>
                <a:srgbClr val="204076"/>
              </a:solidFill>
              <a:latin typeface="Gill Sans MT" panose="020B0502020104020203" pitchFamily="34" charset="0"/>
            </a:endParaRPr>
          </a:p>
        </p:txBody>
      </p:sp>
    </p:spTree>
    <p:extLst>
      <p:ext uri="{BB962C8B-B14F-4D97-AF65-F5344CB8AC3E}">
        <p14:creationId xmlns:p14="http://schemas.microsoft.com/office/powerpoint/2010/main" val="3348108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83" y="76260"/>
            <a:ext cx="12191999" cy="1325563"/>
          </a:xfrm>
        </p:spPr>
        <p:txBody>
          <a:bodyPr/>
          <a:lstStyle/>
          <a:p>
            <a:r>
              <a:rPr lang="en-US" dirty="0" smtClean="0"/>
              <a:t>Broad Support for Government Action</a:t>
            </a:r>
            <a:endParaRPr lang="en-US" dirty="0"/>
          </a:p>
        </p:txBody>
      </p:sp>
      <p:graphicFrame>
        <p:nvGraphicFramePr>
          <p:cNvPr id="4" name="Content Placeholder 3"/>
          <p:cNvGraphicFramePr>
            <a:graphicFrameLocks noGrp="1"/>
          </p:cNvGraphicFramePr>
          <p:nvPr>
            <p:ph idx="14"/>
            <p:extLst>
              <p:ext uri="{D42A27DB-BD31-4B8C-83A1-F6EECF244321}">
                <p14:modId xmlns:p14="http://schemas.microsoft.com/office/powerpoint/2010/main" val="644131775"/>
              </p:ext>
            </p:extLst>
          </p:nvPr>
        </p:nvGraphicFramePr>
        <p:xfrm>
          <a:off x="488063" y="1280612"/>
          <a:ext cx="11310397" cy="4652828"/>
        </p:xfrm>
        <a:graphic>
          <a:graphicData uri="http://schemas.openxmlformats.org/drawingml/2006/table">
            <a:tbl>
              <a:tblPr firstRow="1" bandRow="1">
                <a:tableStyleId>{5C22544A-7EE6-4342-B048-85BDC9FD1C3A}</a:tableStyleId>
              </a:tblPr>
              <a:tblGrid>
                <a:gridCol w="7338766">
                  <a:extLst>
                    <a:ext uri="{9D8B030D-6E8A-4147-A177-3AD203B41FA5}">
                      <a16:colId xmlns="" xmlns:a16="http://schemas.microsoft.com/office/drawing/2014/main" val="3557835147"/>
                    </a:ext>
                  </a:extLst>
                </a:gridCol>
                <a:gridCol w="1317171">
                  <a:extLst>
                    <a:ext uri="{9D8B030D-6E8A-4147-A177-3AD203B41FA5}">
                      <a16:colId xmlns="" xmlns:a16="http://schemas.microsoft.com/office/drawing/2014/main" val="331873457"/>
                    </a:ext>
                  </a:extLst>
                </a:gridCol>
                <a:gridCol w="1578429">
                  <a:extLst>
                    <a:ext uri="{9D8B030D-6E8A-4147-A177-3AD203B41FA5}">
                      <a16:colId xmlns="" xmlns:a16="http://schemas.microsoft.com/office/drawing/2014/main" val="646453268"/>
                    </a:ext>
                  </a:extLst>
                </a:gridCol>
                <a:gridCol w="1076031">
                  <a:extLst>
                    <a:ext uri="{9D8B030D-6E8A-4147-A177-3AD203B41FA5}">
                      <a16:colId xmlns="" xmlns:a16="http://schemas.microsoft.com/office/drawing/2014/main" val="3957842777"/>
                    </a:ext>
                  </a:extLst>
                </a:gridCol>
              </a:tblGrid>
              <a:tr h="1217216">
                <a:tc>
                  <a:txBody>
                    <a:bodyPr/>
                    <a:lstStyle/>
                    <a:p>
                      <a:endParaRPr lang="en-US" sz="2400" dirty="0">
                        <a:latin typeface="Gill Sans MT" panose="020B0502020104020203" pitchFamily="34" charset="0"/>
                      </a:endParaRPr>
                    </a:p>
                  </a:txBody>
                  <a:tcPr/>
                </a:tc>
                <a:tc>
                  <a:txBody>
                    <a:bodyPr/>
                    <a:lstStyle/>
                    <a:p>
                      <a:r>
                        <a:rPr lang="en-US" sz="2400" dirty="0" smtClean="0">
                          <a:latin typeface="Gill Sans MT" panose="020B0502020104020203" pitchFamily="34" charset="0"/>
                        </a:rPr>
                        <a:t>Total Agree</a:t>
                      </a:r>
                      <a:endParaRPr lang="en-US" sz="2400" dirty="0">
                        <a:latin typeface="Gill Sans MT" panose="020B0502020104020203" pitchFamily="34" charset="0"/>
                      </a:endParaRPr>
                    </a:p>
                  </a:txBody>
                  <a:tcPr/>
                </a:tc>
                <a:tc>
                  <a:txBody>
                    <a:bodyPr/>
                    <a:lstStyle/>
                    <a:p>
                      <a:r>
                        <a:rPr lang="en-US" sz="2400" dirty="0" smtClean="0">
                          <a:latin typeface="Gill Sans MT" panose="020B0502020104020203" pitchFamily="34" charset="0"/>
                        </a:rPr>
                        <a:t>Total</a:t>
                      </a:r>
                    </a:p>
                    <a:p>
                      <a:r>
                        <a:rPr lang="en-US" sz="2400" dirty="0" smtClean="0">
                          <a:latin typeface="Gill Sans MT" panose="020B0502020104020203" pitchFamily="34" charset="0"/>
                        </a:rPr>
                        <a:t>Disagree</a:t>
                      </a:r>
                      <a:endParaRPr lang="en-US" sz="2400" dirty="0">
                        <a:latin typeface="Gill Sans MT" panose="020B0502020104020203" pitchFamily="34" charset="0"/>
                      </a:endParaRPr>
                    </a:p>
                  </a:txBody>
                  <a:tcPr/>
                </a:tc>
                <a:tc>
                  <a:txBody>
                    <a:bodyPr/>
                    <a:lstStyle/>
                    <a:p>
                      <a:r>
                        <a:rPr lang="en-US" sz="2400" dirty="0" smtClean="0">
                          <a:latin typeface="Gill Sans MT" panose="020B0502020104020203" pitchFamily="34" charset="0"/>
                        </a:rPr>
                        <a:t>Don’t Know</a:t>
                      </a:r>
                      <a:endParaRPr lang="en-US" sz="2400" dirty="0">
                        <a:latin typeface="Gill Sans MT" panose="020B0502020104020203" pitchFamily="34" charset="0"/>
                      </a:endParaRPr>
                    </a:p>
                  </a:txBody>
                  <a:tcPr/>
                </a:tc>
                <a:extLst>
                  <a:ext uri="{0D108BD9-81ED-4DB2-BD59-A6C34878D82A}">
                    <a16:rowId xmlns="" xmlns:a16="http://schemas.microsoft.com/office/drawing/2014/main" val="583873589"/>
                  </a:ext>
                </a:extLst>
              </a:tr>
              <a:tr h="11452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Gill Sans MT" panose="020B0502020104020203" pitchFamily="34" charset="0"/>
                        </a:rPr>
                        <a:t>The </a:t>
                      </a:r>
                      <a:r>
                        <a:rPr lang="en-US" sz="2200" b="1" dirty="0" smtClean="0">
                          <a:latin typeface="Gill Sans MT" panose="020B0502020104020203" pitchFamily="34" charset="0"/>
                        </a:rPr>
                        <a:t>government</a:t>
                      </a:r>
                      <a:r>
                        <a:rPr lang="en-US" sz="2200" b="1" baseline="0" dirty="0" smtClean="0">
                          <a:latin typeface="Gill Sans MT" panose="020B0502020104020203" pitchFamily="34" charset="0"/>
                        </a:rPr>
                        <a:t> should act as a check on health care providers </a:t>
                      </a:r>
                      <a:r>
                        <a:rPr lang="en-US" sz="2200" baseline="0" dirty="0" smtClean="0">
                          <a:latin typeface="Gill Sans MT" panose="020B0502020104020203" pitchFamily="34" charset="0"/>
                        </a:rPr>
                        <a:t>to get costs under control </a:t>
                      </a:r>
                      <a:endParaRPr lang="en-US" sz="2200" dirty="0" smtClean="0">
                        <a:latin typeface="Gill Sans MT" panose="020B0502020104020203" pitchFamily="34" charset="0"/>
                      </a:endParaRPr>
                    </a:p>
                  </a:txBody>
                  <a:tcPr/>
                </a:tc>
                <a:tc>
                  <a:txBody>
                    <a:bodyPr/>
                    <a:lstStyle/>
                    <a:p>
                      <a:r>
                        <a:rPr lang="en-US" sz="3200" b="1" dirty="0" smtClean="0">
                          <a:latin typeface="Gill Sans MT" panose="020B0502020104020203" pitchFamily="34" charset="0"/>
                        </a:rPr>
                        <a:t>72</a:t>
                      </a:r>
                      <a:endParaRPr lang="en-US" sz="3200" b="1" dirty="0">
                        <a:latin typeface="Gill Sans MT" panose="020B0502020104020203" pitchFamily="34" charset="0"/>
                      </a:endParaRPr>
                    </a:p>
                  </a:txBody>
                  <a:tcPr/>
                </a:tc>
                <a:tc>
                  <a:txBody>
                    <a:bodyPr/>
                    <a:lstStyle/>
                    <a:p>
                      <a:r>
                        <a:rPr lang="en-US" sz="3200" b="1" dirty="0" smtClean="0">
                          <a:latin typeface="Gill Sans MT" panose="020B0502020104020203" pitchFamily="34" charset="0"/>
                        </a:rPr>
                        <a:t>25</a:t>
                      </a:r>
                      <a:endParaRPr lang="en-US" sz="3200" b="1" dirty="0">
                        <a:latin typeface="Gill Sans MT" panose="020B0502020104020203" pitchFamily="34" charset="0"/>
                      </a:endParaRPr>
                    </a:p>
                  </a:txBody>
                  <a:tcPr/>
                </a:tc>
                <a:tc>
                  <a:txBody>
                    <a:bodyPr/>
                    <a:lstStyle/>
                    <a:p>
                      <a:r>
                        <a:rPr lang="en-US" sz="3200" dirty="0" smtClean="0">
                          <a:latin typeface="Gill Sans MT" panose="020B0502020104020203" pitchFamily="34" charset="0"/>
                        </a:rPr>
                        <a:t>3</a:t>
                      </a:r>
                      <a:endParaRPr lang="en-US" sz="3200" dirty="0">
                        <a:latin typeface="Gill Sans MT" panose="020B0502020104020203" pitchFamily="34" charset="0"/>
                      </a:endParaRPr>
                    </a:p>
                  </a:txBody>
                  <a:tcPr/>
                </a:tc>
                <a:extLst>
                  <a:ext uri="{0D108BD9-81ED-4DB2-BD59-A6C34878D82A}">
                    <a16:rowId xmlns="" xmlns:a16="http://schemas.microsoft.com/office/drawing/2014/main" val="3770505436"/>
                  </a:ext>
                </a:extLst>
              </a:tr>
              <a:tr h="11452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Gill Sans MT" panose="020B0502020104020203" pitchFamily="34" charset="0"/>
                        </a:rPr>
                        <a:t>The </a:t>
                      </a:r>
                      <a:r>
                        <a:rPr lang="en-US" sz="2200" b="1" dirty="0" smtClean="0">
                          <a:latin typeface="Gill Sans MT" panose="020B0502020104020203" pitchFamily="34" charset="0"/>
                        </a:rPr>
                        <a:t>government needs</a:t>
                      </a:r>
                      <a:r>
                        <a:rPr lang="en-US" sz="2200" b="1" baseline="0" dirty="0" smtClean="0">
                          <a:latin typeface="Gill Sans MT" panose="020B0502020104020203" pitchFamily="34" charset="0"/>
                        </a:rPr>
                        <a:t> to step in and put limits on what health care providers can charge</a:t>
                      </a:r>
                      <a:endParaRPr lang="en-US" sz="2200" b="1" dirty="0" smtClean="0">
                        <a:latin typeface="Gill Sans MT" panose="020B0502020104020203" pitchFamily="34" charset="0"/>
                      </a:endParaRPr>
                    </a:p>
                  </a:txBody>
                  <a:tcPr/>
                </a:tc>
                <a:tc>
                  <a:txBody>
                    <a:bodyPr/>
                    <a:lstStyle/>
                    <a:p>
                      <a:r>
                        <a:rPr lang="en-US" sz="3200" b="1" dirty="0" smtClean="0">
                          <a:latin typeface="Gill Sans MT" panose="020B0502020104020203" pitchFamily="34" charset="0"/>
                        </a:rPr>
                        <a:t>67</a:t>
                      </a:r>
                      <a:endParaRPr lang="en-US" sz="3200" b="1" dirty="0">
                        <a:latin typeface="Gill Sans MT" panose="020B0502020104020203" pitchFamily="34" charset="0"/>
                      </a:endParaRPr>
                    </a:p>
                  </a:txBody>
                  <a:tcPr/>
                </a:tc>
                <a:tc>
                  <a:txBody>
                    <a:bodyPr/>
                    <a:lstStyle/>
                    <a:p>
                      <a:r>
                        <a:rPr lang="en-US" sz="3200" b="1" dirty="0" smtClean="0">
                          <a:latin typeface="Gill Sans MT" panose="020B0502020104020203" pitchFamily="34" charset="0"/>
                        </a:rPr>
                        <a:t>30</a:t>
                      </a:r>
                      <a:endParaRPr lang="en-US" sz="3200" b="1" dirty="0">
                        <a:latin typeface="Gill Sans MT" panose="020B0502020104020203" pitchFamily="34" charset="0"/>
                      </a:endParaRPr>
                    </a:p>
                  </a:txBody>
                  <a:tcPr/>
                </a:tc>
                <a:tc>
                  <a:txBody>
                    <a:bodyPr/>
                    <a:lstStyle/>
                    <a:p>
                      <a:r>
                        <a:rPr lang="en-US" sz="3200" dirty="0" smtClean="0">
                          <a:latin typeface="Gill Sans MT" panose="020B0502020104020203" pitchFamily="34" charset="0"/>
                        </a:rPr>
                        <a:t>3</a:t>
                      </a:r>
                      <a:endParaRPr lang="en-US" sz="3200" dirty="0">
                        <a:latin typeface="Gill Sans MT" panose="020B0502020104020203" pitchFamily="34" charset="0"/>
                      </a:endParaRPr>
                    </a:p>
                  </a:txBody>
                  <a:tcPr/>
                </a:tc>
                <a:extLst>
                  <a:ext uri="{0D108BD9-81ED-4DB2-BD59-A6C34878D82A}">
                    <a16:rowId xmlns="" xmlns:a16="http://schemas.microsoft.com/office/drawing/2014/main" val="1496974032"/>
                  </a:ext>
                </a:extLst>
              </a:tr>
              <a:tr h="11452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Gill Sans MT" panose="020B0502020104020203" pitchFamily="34" charset="0"/>
                        </a:rPr>
                        <a:t>Health </a:t>
                      </a:r>
                      <a:r>
                        <a:rPr lang="en-US" sz="2200" b="1" dirty="0" smtClean="0">
                          <a:latin typeface="Gill Sans MT" panose="020B0502020104020203" pitchFamily="34" charset="0"/>
                        </a:rPr>
                        <a:t>costs are lower when everyone has coverage</a:t>
                      </a:r>
                      <a:r>
                        <a:rPr lang="en-US" sz="2200" dirty="0" smtClean="0">
                          <a:latin typeface="Gill Sans MT" panose="020B0502020104020203" pitchFamily="34" charset="0"/>
                        </a:rPr>
                        <a:t>, so we should make sure everyone has coverage they can afford</a:t>
                      </a:r>
                    </a:p>
                  </a:txBody>
                  <a:tcPr/>
                </a:tc>
                <a:tc>
                  <a:txBody>
                    <a:bodyPr/>
                    <a:lstStyle/>
                    <a:p>
                      <a:r>
                        <a:rPr lang="en-US" sz="3200" b="1" dirty="0" smtClean="0">
                          <a:latin typeface="Gill Sans MT" panose="020B0502020104020203" pitchFamily="34" charset="0"/>
                        </a:rPr>
                        <a:t>63</a:t>
                      </a:r>
                      <a:endParaRPr lang="en-US" sz="3200" b="1" dirty="0">
                        <a:latin typeface="Gill Sans MT" panose="020B0502020104020203" pitchFamily="34" charset="0"/>
                      </a:endParaRPr>
                    </a:p>
                  </a:txBody>
                  <a:tcPr/>
                </a:tc>
                <a:tc>
                  <a:txBody>
                    <a:bodyPr/>
                    <a:lstStyle/>
                    <a:p>
                      <a:r>
                        <a:rPr lang="en-US" sz="3200" b="1" dirty="0" smtClean="0">
                          <a:latin typeface="Gill Sans MT" panose="020B0502020104020203" pitchFamily="34" charset="0"/>
                        </a:rPr>
                        <a:t>32</a:t>
                      </a:r>
                      <a:endParaRPr lang="en-US" sz="3200" b="1" dirty="0">
                        <a:latin typeface="Gill Sans MT" panose="020B0502020104020203" pitchFamily="34" charset="0"/>
                      </a:endParaRPr>
                    </a:p>
                  </a:txBody>
                  <a:tcPr/>
                </a:tc>
                <a:tc>
                  <a:txBody>
                    <a:bodyPr/>
                    <a:lstStyle/>
                    <a:p>
                      <a:r>
                        <a:rPr lang="en-US" sz="3200" dirty="0" smtClean="0">
                          <a:latin typeface="Gill Sans MT" panose="020B0502020104020203" pitchFamily="34" charset="0"/>
                        </a:rPr>
                        <a:t>5</a:t>
                      </a:r>
                      <a:endParaRPr lang="en-US" sz="3200" dirty="0">
                        <a:latin typeface="Gill Sans MT" panose="020B0502020104020203" pitchFamily="34" charset="0"/>
                      </a:endParaRPr>
                    </a:p>
                  </a:txBody>
                  <a:tcPr/>
                </a:tc>
                <a:extLst>
                  <a:ext uri="{0D108BD9-81ED-4DB2-BD59-A6C34878D82A}">
                    <a16:rowId xmlns="" xmlns:a16="http://schemas.microsoft.com/office/drawing/2014/main" val="3878149969"/>
                  </a:ext>
                </a:extLst>
              </a:tr>
            </a:tbl>
          </a:graphicData>
        </a:graphic>
      </p:graphicFrame>
    </p:spTree>
    <p:extLst>
      <p:ext uri="{BB962C8B-B14F-4D97-AF65-F5344CB8AC3E}">
        <p14:creationId xmlns:p14="http://schemas.microsoft.com/office/powerpoint/2010/main" val="3937031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Earlier Health Access California Legislation Regulating Prices</a:t>
            </a:r>
            <a:endParaRPr lang="en-US" dirty="0"/>
          </a:p>
        </p:txBody>
      </p:sp>
      <p:sp>
        <p:nvSpPr>
          <p:cNvPr id="4" name="Content Placeholder 3"/>
          <p:cNvSpPr>
            <a:spLocks noGrp="1"/>
          </p:cNvSpPr>
          <p:nvPr>
            <p:ph idx="14"/>
          </p:nvPr>
        </p:nvSpPr>
        <p:spPr>
          <a:xfrm>
            <a:off x="79023" y="1552135"/>
            <a:ext cx="12000088" cy="4764712"/>
          </a:xfrm>
        </p:spPr>
        <p:txBody>
          <a:bodyPr>
            <a:normAutofit fontScale="92500" lnSpcReduction="20000"/>
          </a:bodyPr>
          <a:lstStyle/>
          <a:p>
            <a:pPr marL="0" indent="0">
              <a:buNone/>
              <a:defRPr/>
            </a:pPr>
            <a:r>
              <a:rPr lang="en-US" sz="2800" b="1" dirty="0" smtClean="0">
                <a:solidFill>
                  <a:srgbClr val="067B82"/>
                </a:solidFill>
                <a:latin typeface="Gill Sans MT" panose="020B0502020104020203" pitchFamily="34" charset="0"/>
              </a:rPr>
              <a:t>Hospital Fair Pricing Act </a:t>
            </a:r>
            <a:r>
              <a:rPr lang="en-US" sz="2800" dirty="0" smtClean="0">
                <a:solidFill>
                  <a:srgbClr val="067B82"/>
                </a:solidFill>
                <a:latin typeface="Gill Sans MT" panose="020B0502020104020203" pitchFamily="34" charset="0"/>
              </a:rPr>
              <a:t>(AB 774, Chan, 2006)</a:t>
            </a:r>
            <a:endParaRPr lang="en-US" sz="2800" b="1" dirty="0">
              <a:solidFill>
                <a:srgbClr val="067B82"/>
              </a:solidFill>
              <a:latin typeface="Gill Sans MT" panose="020B0502020104020203" pitchFamily="34" charset="0"/>
            </a:endParaRPr>
          </a:p>
          <a:p>
            <a:pPr lvl="1">
              <a:defRPr/>
            </a:pPr>
            <a:r>
              <a:rPr lang="en-US" dirty="0" smtClean="0">
                <a:solidFill>
                  <a:srgbClr val="204076"/>
                </a:solidFill>
                <a:latin typeface="Gill Sans MT" panose="020B0502020104020203" pitchFamily="34" charset="0"/>
              </a:rPr>
              <a:t>Prevent the overcharging of the uninsured/underinsured (under 350% FPL)</a:t>
            </a:r>
          </a:p>
          <a:p>
            <a:pPr lvl="1">
              <a:defRPr/>
            </a:pPr>
            <a:r>
              <a:rPr lang="en-US" dirty="0" smtClean="0">
                <a:solidFill>
                  <a:srgbClr val="204076"/>
                </a:solidFill>
                <a:latin typeface="Gill Sans MT" panose="020B0502020104020203" pitchFamily="34" charset="0"/>
              </a:rPr>
              <a:t>For qualified, hospitals can only collect Medicaid or Medicare rates.</a:t>
            </a:r>
            <a:endParaRPr lang="en-US" sz="2800" b="1" dirty="0" smtClean="0">
              <a:solidFill>
                <a:srgbClr val="204076"/>
              </a:solidFill>
              <a:latin typeface="Gill Sans MT" panose="020B0502020104020203" pitchFamily="34" charset="0"/>
            </a:endParaRPr>
          </a:p>
          <a:p>
            <a:pPr marL="0" indent="0">
              <a:buNone/>
              <a:defRPr/>
            </a:pPr>
            <a:r>
              <a:rPr lang="en-US" sz="2800" b="1" dirty="0" smtClean="0">
                <a:solidFill>
                  <a:srgbClr val="067B82"/>
                </a:solidFill>
                <a:latin typeface="Gill Sans MT" panose="020B0502020104020203" pitchFamily="34" charset="0"/>
              </a:rPr>
              <a:t>Health Insurance Rate Review </a:t>
            </a:r>
            <a:r>
              <a:rPr lang="en-US" sz="2800" dirty="0" smtClean="0">
                <a:solidFill>
                  <a:srgbClr val="067B82"/>
                </a:solidFill>
                <a:latin typeface="Gill Sans MT" panose="020B0502020104020203" pitchFamily="34" charset="0"/>
              </a:rPr>
              <a:t>(SB 1021, Leno, 2010, etc.)</a:t>
            </a:r>
            <a:endParaRPr lang="en-US" sz="2800" dirty="0">
              <a:solidFill>
                <a:srgbClr val="067B82"/>
              </a:solidFill>
              <a:latin typeface="Gill Sans MT" panose="020B0502020104020203" pitchFamily="34" charset="0"/>
            </a:endParaRPr>
          </a:p>
          <a:p>
            <a:pPr lvl="1">
              <a:defRPr/>
            </a:pPr>
            <a:r>
              <a:rPr lang="en-US" dirty="0" smtClean="0">
                <a:solidFill>
                  <a:srgbClr val="204076"/>
                </a:solidFill>
                <a:latin typeface="Gill Sans MT" panose="020B0502020104020203" pitchFamily="34" charset="0"/>
              </a:rPr>
              <a:t>Not prior </a:t>
            </a:r>
            <a:r>
              <a:rPr lang="en-US" dirty="0">
                <a:solidFill>
                  <a:srgbClr val="204076"/>
                </a:solidFill>
                <a:latin typeface="Gill Sans MT" panose="020B0502020104020203" pitchFamily="34" charset="0"/>
              </a:rPr>
              <a:t>a</a:t>
            </a:r>
            <a:r>
              <a:rPr lang="en-US" dirty="0" smtClean="0">
                <a:solidFill>
                  <a:srgbClr val="204076"/>
                </a:solidFill>
                <a:latin typeface="Gill Sans MT" panose="020B0502020104020203" pitchFamily="34" charset="0"/>
              </a:rPr>
              <a:t>pproval, but </a:t>
            </a:r>
            <a:r>
              <a:rPr lang="en-US" dirty="0">
                <a:solidFill>
                  <a:srgbClr val="204076"/>
                </a:solidFill>
                <a:latin typeface="Gill Sans MT" panose="020B0502020104020203" pitchFamily="34" charset="0"/>
              </a:rPr>
              <a:t>a</a:t>
            </a:r>
            <a:r>
              <a:rPr lang="en-US" dirty="0" smtClean="0">
                <a:solidFill>
                  <a:srgbClr val="204076"/>
                </a:solidFill>
                <a:latin typeface="Gill Sans MT" panose="020B0502020104020203" pitchFamily="34" charset="0"/>
              </a:rPr>
              <a:t>ctuarial </a:t>
            </a:r>
            <a:r>
              <a:rPr lang="en-US" dirty="0">
                <a:solidFill>
                  <a:srgbClr val="204076"/>
                </a:solidFill>
                <a:latin typeface="Gill Sans MT" panose="020B0502020104020203" pitchFamily="34" charset="0"/>
              </a:rPr>
              <a:t>r</a:t>
            </a:r>
            <a:r>
              <a:rPr lang="en-US" dirty="0" smtClean="0">
                <a:solidFill>
                  <a:srgbClr val="204076"/>
                </a:solidFill>
                <a:latin typeface="Gill Sans MT" panose="020B0502020104020203" pitchFamily="34" charset="0"/>
              </a:rPr>
              <a:t>eview for individual/small group premiums</a:t>
            </a:r>
          </a:p>
          <a:p>
            <a:pPr lvl="1">
              <a:defRPr/>
            </a:pPr>
            <a:r>
              <a:rPr lang="en-US" dirty="0" smtClean="0">
                <a:solidFill>
                  <a:srgbClr val="204076"/>
                </a:solidFill>
                <a:latin typeface="Gill Sans MT" panose="020B0502020104020203" pitchFamily="34" charset="0"/>
              </a:rPr>
              <a:t>Purchasers/patients notices about </a:t>
            </a:r>
            <a:r>
              <a:rPr lang="en-US" dirty="0">
                <a:solidFill>
                  <a:srgbClr val="204076"/>
                </a:solidFill>
                <a:latin typeface="Gill Sans MT" panose="020B0502020104020203" pitchFamily="34" charset="0"/>
              </a:rPr>
              <a:t>u</a:t>
            </a:r>
            <a:r>
              <a:rPr lang="en-US" dirty="0" smtClean="0">
                <a:solidFill>
                  <a:srgbClr val="204076"/>
                </a:solidFill>
                <a:latin typeface="Gill Sans MT" panose="020B0502020104020203" pitchFamily="34" charset="0"/>
              </a:rPr>
              <a:t>nretracted unreasonable </a:t>
            </a:r>
            <a:r>
              <a:rPr lang="en-US" dirty="0">
                <a:solidFill>
                  <a:srgbClr val="204076"/>
                </a:solidFill>
                <a:latin typeface="Gill Sans MT" panose="020B0502020104020203" pitchFamily="34" charset="0"/>
              </a:rPr>
              <a:t>r</a:t>
            </a:r>
            <a:r>
              <a:rPr lang="en-US" dirty="0" smtClean="0">
                <a:solidFill>
                  <a:srgbClr val="204076"/>
                </a:solidFill>
                <a:latin typeface="Gill Sans MT" panose="020B0502020104020203" pitchFamily="34" charset="0"/>
              </a:rPr>
              <a:t>ate findings</a:t>
            </a:r>
          </a:p>
          <a:p>
            <a:pPr lvl="1">
              <a:defRPr/>
            </a:pPr>
            <a:r>
              <a:rPr lang="en-US" dirty="0" smtClean="0">
                <a:solidFill>
                  <a:srgbClr val="204076"/>
                </a:solidFill>
                <a:latin typeface="Gill Sans MT" panose="020B0502020104020203" pitchFamily="34" charset="0"/>
              </a:rPr>
              <a:t>Different review </a:t>
            </a:r>
            <a:r>
              <a:rPr lang="en-US" dirty="0">
                <a:solidFill>
                  <a:srgbClr val="204076"/>
                </a:solidFill>
                <a:latin typeface="Gill Sans MT" panose="020B0502020104020203" pitchFamily="34" charset="0"/>
              </a:rPr>
              <a:t>e</a:t>
            </a:r>
            <a:r>
              <a:rPr lang="en-US" dirty="0" smtClean="0">
                <a:solidFill>
                  <a:srgbClr val="204076"/>
                </a:solidFill>
                <a:latin typeface="Gill Sans MT" panose="020B0502020104020203" pitchFamily="34" charset="0"/>
              </a:rPr>
              <a:t>fforts for large group coverage (SB 546, Leno)</a:t>
            </a:r>
            <a:endParaRPr lang="en-US" sz="2800" b="1" dirty="0" smtClean="0">
              <a:solidFill>
                <a:srgbClr val="204076"/>
              </a:solidFill>
              <a:latin typeface="Gill Sans MT" panose="020B0502020104020203" pitchFamily="34" charset="0"/>
            </a:endParaRPr>
          </a:p>
          <a:p>
            <a:pPr marL="0" indent="0">
              <a:buNone/>
              <a:defRPr/>
            </a:pPr>
            <a:r>
              <a:rPr lang="en-US" sz="2800" b="1" dirty="0" smtClean="0">
                <a:solidFill>
                  <a:srgbClr val="067B82"/>
                </a:solidFill>
                <a:latin typeface="Gill Sans MT" panose="020B0502020104020203" pitchFamily="34" charset="0"/>
              </a:rPr>
              <a:t>Physician </a:t>
            </a:r>
            <a:r>
              <a:rPr lang="en-US" sz="2800" b="1" dirty="0">
                <a:solidFill>
                  <a:srgbClr val="067B82"/>
                </a:solidFill>
                <a:latin typeface="Gill Sans MT" panose="020B0502020104020203" pitchFamily="34" charset="0"/>
              </a:rPr>
              <a:t>Surprise Medical </a:t>
            </a:r>
            <a:r>
              <a:rPr lang="en-US" sz="2800" b="1" dirty="0" smtClean="0">
                <a:solidFill>
                  <a:srgbClr val="067B82"/>
                </a:solidFill>
                <a:latin typeface="Gill Sans MT" panose="020B0502020104020203" pitchFamily="34" charset="0"/>
              </a:rPr>
              <a:t>Bills </a:t>
            </a:r>
            <a:r>
              <a:rPr lang="en-US" sz="2800" dirty="0" smtClean="0">
                <a:solidFill>
                  <a:srgbClr val="067B82"/>
                </a:solidFill>
                <a:latin typeface="Gill Sans MT" panose="020B0502020104020203" pitchFamily="34" charset="0"/>
              </a:rPr>
              <a:t>(</a:t>
            </a:r>
            <a:r>
              <a:rPr lang="en-US" sz="2800" dirty="0">
                <a:solidFill>
                  <a:srgbClr val="067B82"/>
                </a:solidFill>
                <a:latin typeface="Gill Sans MT" panose="020B0502020104020203" pitchFamily="34" charset="0"/>
              </a:rPr>
              <a:t>AB 72, </a:t>
            </a:r>
            <a:r>
              <a:rPr lang="en-US" sz="2800" dirty="0" smtClean="0">
                <a:solidFill>
                  <a:srgbClr val="067B82"/>
                </a:solidFill>
                <a:latin typeface="Gill Sans MT" panose="020B0502020104020203" pitchFamily="34" charset="0"/>
              </a:rPr>
              <a:t>Bonta/Wood/etc., 2016)</a:t>
            </a:r>
            <a:endParaRPr lang="en-US" sz="2800" b="1" dirty="0">
              <a:solidFill>
                <a:srgbClr val="067B82"/>
              </a:solidFill>
              <a:latin typeface="Gill Sans MT" panose="020B0502020104020203" pitchFamily="34" charset="0"/>
            </a:endParaRPr>
          </a:p>
          <a:p>
            <a:pPr lvl="1">
              <a:defRPr/>
            </a:pPr>
            <a:r>
              <a:rPr lang="en-US" dirty="0" smtClean="0">
                <a:solidFill>
                  <a:srgbClr val="204076"/>
                </a:solidFill>
                <a:latin typeface="Gill Sans MT" panose="020B0502020104020203" pitchFamily="34" charset="0"/>
              </a:rPr>
              <a:t>Prevent bills from out-of-network doctors in in-network facilities</a:t>
            </a:r>
            <a:endParaRPr lang="en-US" dirty="0">
              <a:solidFill>
                <a:srgbClr val="204076"/>
              </a:solidFill>
              <a:latin typeface="Gill Sans MT" panose="020B0502020104020203" pitchFamily="34" charset="0"/>
            </a:endParaRPr>
          </a:p>
          <a:p>
            <a:pPr lvl="1">
              <a:defRPr/>
            </a:pPr>
            <a:r>
              <a:rPr lang="en-US" dirty="0" smtClean="0">
                <a:solidFill>
                  <a:srgbClr val="204076"/>
                </a:solidFill>
                <a:latin typeface="Gill Sans MT" panose="020B0502020104020203" pitchFamily="34" charset="0"/>
              </a:rPr>
              <a:t>Uncontracted payments </a:t>
            </a:r>
            <a:r>
              <a:rPr lang="en-US" dirty="0">
                <a:solidFill>
                  <a:srgbClr val="204076"/>
                </a:solidFill>
                <a:latin typeface="Gill Sans MT" panose="020B0502020104020203" pitchFamily="34" charset="0"/>
              </a:rPr>
              <a:t>125% of Medicare with dispute resolution </a:t>
            </a:r>
            <a:r>
              <a:rPr lang="en-US" dirty="0" smtClean="0">
                <a:solidFill>
                  <a:srgbClr val="204076"/>
                </a:solidFill>
                <a:latin typeface="Gill Sans MT" panose="020B0502020104020203" pitchFamily="34" charset="0"/>
              </a:rPr>
              <a:t>process </a:t>
            </a:r>
            <a:endParaRPr lang="en-US" sz="2800" b="1" dirty="0" smtClean="0">
              <a:solidFill>
                <a:srgbClr val="204076"/>
              </a:solidFill>
              <a:latin typeface="Gill Sans MT" panose="020B0502020104020203" pitchFamily="34" charset="0"/>
            </a:endParaRPr>
          </a:p>
          <a:p>
            <a:pPr marL="0" indent="0">
              <a:buNone/>
              <a:defRPr/>
            </a:pPr>
            <a:r>
              <a:rPr lang="en-US" sz="2800" b="1" dirty="0" smtClean="0">
                <a:solidFill>
                  <a:srgbClr val="067B82"/>
                </a:solidFill>
                <a:latin typeface="Gill Sans MT" panose="020B0502020104020203" pitchFamily="34" charset="0"/>
              </a:rPr>
              <a:t>Prescription </a:t>
            </a:r>
            <a:r>
              <a:rPr lang="en-US" sz="2800" b="1" dirty="0">
                <a:solidFill>
                  <a:srgbClr val="067B82"/>
                </a:solidFill>
                <a:latin typeface="Gill Sans MT" panose="020B0502020104020203" pitchFamily="34" charset="0"/>
              </a:rPr>
              <a:t>Drug Price </a:t>
            </a:r>
            <a:r>
              <a:rPr lang="en-US" sz="2800" b="1" dirty="0" smtClean="0">
                <a:solidFill>
                  <a:srgbClr val="067B82"/>
                </a:solidFill>
                <a:latin typeface="Gill Sans MT" panose="020B0502020104020203" pitchFamily="34" charset="0"/>
              </a:rPr>
              <a:t>Transparency</a:t>
            </a:r>
            <a:r>
              <a:rPr lang="en-US" sz="2800" dirty="0" smtClean="0">
                <a:solidFill>
                  <a:srgbClr val="067B82"/>
                </a:solidFill>
                <a:latin typeface="Gill Sans MT" panose="020B0502020104020203" pitchFamily="34" charset="0"/>
              </a:rPr>
              <a:t> (SB 17, Hernandez, 2017)</a:t>
            </a:r>
            <a:endParaRPr lang="en-US" sz="2800" dirty="0">
              <a:solidFill>
                <a:srgbClr val="067B82"/>
              </a:solidFill>
              <a:latin typeface="Gill Sans MT" panose="020B0502020104020203" pitchFamily="34" charset="0"/>
            </a:endParaRPr>
          </a:p>
          <a:p>
            <a:pPr lvl="1">
              <a:defRPr/>
            </a:pPr>
            <a:r>
              <a:rPr lang="en-US" dirty="0" smtClean="0">
                <a:solidFill>
                  <a:srgbClr val="204076"/>
                </a:solidFill>
                <a:latin typeface="Gill Sans MT" panose="020B0502020104020203" pitchFamily="34" charset="0"/>
              </a:rPr>
              <a:t>Require justification for price hikes above 16% cumulative over 2 years</a:t>
            </a:r>
          </a:p>
        </p:txBody>
      </p:sp>
    </p:spTree>
    <p:extLst>
      <p:ext uri="{BB962C8B-B14F-4D97-AF65-F5344CB8AC3E}">
        <p14:creationId xmlns:p14="http://schemas.microsoft.com/office/powerpoint/2010/main" val="3033294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a:defRPr/>
            </a:pPr>
            <a:endParaRPr lang="en-US"/>
          </a:p>
        </p:txBody>
      </p:sp>
      <p:pic>
        <p:nvPicPr>
          <p:cNvPr id="12292" name="Picture 2" descr="http://www.zanebenefits.com/Portals/149308/images/california_insurance_agent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1"/>
            <a:ext cx="12192000" cy="823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3"/>
          <p:cNvSpPr txBox="1">
            <a:spLocks noChangeArrowheads="1"/>
          </p:cNvSpPr>
          <p:nvPr/>
        </p:nvSpPr>
        <p:spPr bwMode="auto">
          <a:xfrm>
            <a:off x="259820" y="93838"/>
            <a:ext cx="9572802"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eaLnBrk="1" hangingPunct="1">
              <a:spcBef>
                <a:spcPct val="0"/>
              </a:spcBef>
              <a:buClrTx/>
              <a:buSzTx/>
              <a:buFontTx/>
              <a:buNone/>
              <a:defRPr/>
            </a:pPr>
            <a:r>
              <a:rPr lang="en-US" altLang="en-US" sz="4400" b="1" dirty="0">
                <a:solidFill>
                  <a:schemeClr val="bg1"/>
                </a:solidFill>
                <a:latin typeface="Gill Sans MT" panose="020B0502020104020203" pitchFamily="34" charset="0"/>
              </a:rPr>
              <a:t>CALIFORNIA UNDER THE ACA</a:t>
            </a:r>
          </a:p>
          <a:p>
            <a:pPr eaLnBrk="1" hangingPunct="1">
              <a:spcBef>
                <a:spcPct val="0"/>
              </a:spcBef>
              <a:buClrTx/>
              <a:buSzTx/>
              <a:buFontTx/>
              <a:buNone/>
              <a:defRPr/>
            </a:pPr>
            <a:r>
              <a:rPr lang="en-US" altLang="en-US" sz="2400" dirty="0">
                <a:solidFill>
                  <a:schemeClr val="bg1"/>
                </a:solidFill>
                <a:latin typeface="Gill Sans MT" panose="020B0502020104020203" pitchFamily="34" charset="0"/>
              </a:rPr>
              <a:t>Millions with new consumer protections; financial assistance</a:t>
            </a:r>
          </a:p>
          <a:p>
            <a:pPr eaLnBrk="1" hangingPunct="1">
              <a:spcBef>
                <a:spcPct val="0"/>
              </a:spcBef>
              <a:buClrTx/>
              <a:buSzTx/>
              <a:buFontTx/>
              <a:buNone/>
              <a:defRPr/>
            </a:pPr>
            <a:r>
              <a:rPr lang="en-US" altLang="en-US" sz="2400" dirty="0">
                <a:solidFill>
                  <a:schemeClr val="bg1"/>
                </a:solidFill>
                <a:latin typeface="Gill Sans MT" panose="020B0502020104020203" pitchFamily="34" charset="0"/>
              </a:rPr>
              <a:t>4+ million Californians with new coverage already</a:t>
            </a:r>
            <a:endParaRPr lang="en-US" altLang="en-US" sz="2400" b="1" dirty="0">
              <a:solidFill>
                <a:schemeClr val="bg1"/>
              </a:solidFill>
              <a:latin typeface="Gill Sans MT" panose="020B0502020104020203" pitchFamily="34" charset="0"/>
            </a:endParaRPr>
          </a:p>
          <a:p>
            <a:pPr eaLnBrk="1" hangingPunct="1">
              <a:spcBef>
                <a:spcPct val="0"/>
              </a:spcBef>
              <a:buClrTx/>
              <a:buSzTx/>
              <a:buFontTx/>
              <a:buNone/>
              <a:defRPr/>
            </a:pPr>
            <a:r>
              <a:rPr lang="en-US" altLang="en-US" sz="2400" b="1" dirty="0">
                <a:solidFill>
                  <a:schemeClr val="bg1"/>
                </a:solidFill>
                <a:latin typeface="Gill Sans MT" panose="020B0502020104020203" pitchFamily="34" charset="0"/>
              </a:rPr>
              <a:t>Biggest drop in uninsured rate of all 50 states</a:t>
            </a:r>
          </a:p>
          <a:p>
            <a:pPr eaLnBrk="1" hangingPunct="1">
              <a:spcBef>
                <a:spcPct val="0"/>
              </a:spcBef>
              <a:buClrTx/>
              <a:buSzTx/>
              <a:buFontTx/>
              <a:buNone/>
              <a:defRPr/>
            </a:pPr>
            <a:endParaRPr lang="en-US" altLang="en-US" sz="2400" b="1" dirty="0">
              <a:solidFill>
                <a:schemeClr val="bg1"/>
              </a:solidFill>
              <a:latin typeface="Gill Sans MT" panose="020B0502020104020203" pitchFamily="34" charset="0"/>
            </a:endParaRPr>
          </a:p>
          <a:p>
            <a:pPr eaLnBrk="1" hangingPunct="1">
              <a:spcBef>
                <a:spcPct val="0"/>
              </a:spcBef>
              <a:buClrTx/>
              <a:buSzTx/>
              <a:buFontTx/>
              <a:buNone/>
              <a:defRPr/>
            </a:pPr>
            <a:r>
              <a:rPr lang="en-US" altLang="en-US" sz="2400" b="1" dirty="0" smtClean="0">
                <a:solidFill>
                  <a:schemeClr val="accent5">
                    <a:lumMod val="20000"/>
                    <a:lumOff val="80000"/>
                  </a:schemeClr>
                </a:solidFill>
                <a:latin typeface="Gill Sans MT" panose="020B0502020104020203" pitchFamily="34" charset="0"/>
              </a:rPr>
              <a:t>GOVERNOR NEWSOM PROPOSES:</a:t>
            </a:r>
            <a:endParaRPr lang="en-US" altLang="en-US" sz="2400" b="1" dirty="0">
              <a:solidFill>
                <a:schemeClr val="accent5">
                  <a:lumMod val="20000"/>
                  <a:lumOff val="80000"/>
                </a:schemeClr>
              </a:solidFill>
              <a:latin typeface="Gill Sans MT" panose="020B0502020104020203" pitchFamily="34" charset="0"/>
            </a:endParaRPr>
          </a:p>
          <a:p>
            <a:pPr marL="342900" indent="-342900">
              <a:spcBef>
                <a:spcPct val="0"/>
              </a:spcBef>
              <a:buClrTx/>
              <a:buSzTx/>
              <a:buFont typeface="Arial" panose="020B0604020202020204" pitchFamily="34" charset="0"/>
              <a:buChar char="•"/>
              <a:defRPr/>
            </a:pPr>
            <a:r>
              <a:rPr lang="en-US" altLang="en-US" sz="2000" dirty="0" smtClean="0">
                <a:solidFill>
                  <a:schemeClr val="bg1"/>
                </a:solidFill>
                <a:latin typeface="Gill Sans MT" panose="020B0502020104020203" pitchFamily="34" charset="0"/>
              </a:rPr>
              <a:t>Requesting federal permissions for “Medicare for All”</a:t>
            </a:r>
          </a:p>
          <a:p>
            <a:pPr marL="342900" indent="-342900">
              <a:spcBef>
                <a:spcPct val="0"/>
              </a:spcBef>
              <a:buClrTx/>
              <a:buSzTx/>
              <a:buFont typeface="Arial" panose="020B0604020202020204" pitchFamily="34" charset="0"/>
              <a:buChar char="•"/>
              <a:defRPr/>
            </a:pPr>
            <a:r>
              <a:rPr lang="en-US" altLang="en-US" sz="2000" dirty="0" smtClean="0">
                <a:solidFill>
                  <a:schemeClr val="bg1"/>
                </a:solidFill>
                <a:latin typeface="Gill Sans MT" panose="020B0502020104020203" pitchFamily="34" charset="0"/>
              </a:rPr>
              <a:t>Expanding affordability assistance in Covered California</a:t>
            </a:r>
          </a:p>
          <a:p>
            <a:pPr marL="342900" indent="-342900">
              <a:spcBef>
                <a:spcPct val="0"/>
              </a:spcBef>
              <a:buClrTx/>
              <a:buSzTx/>
              <a:buFont typeface="Arial" panose="020B0604020202020204" pitchFamily="34" charset="0"/>
              <a:buChar char="•"/>
              <a:defRPr/>
            </a:pPr>
            <a:r>
              <a:rPr lang="en-US" altLang="en-US" sz="2000" dirty="0" smtClean="0">
                <a:solidFill>
                  <a:schemeClr val="bg1"/>
                </a:solidFill>
                <a:latin typeface="Gill Sans MT" panose="020B0502020104020203" pitchFamily="34" charset="0"/>
              </a:rPr>
              <a:t>Instituting a state-level individual mandate</a:t>
            </a:r>
          </a:p>
          <a:p>
            <a:pPr marL="342900" indent="-342900">
              <a:spcBef>
                <a:spcPct val="0"/>
              </a:spcBef>
              <a:buClrTx/>
              <a:buSzTx/>
              <a:buFont typeface="Arial" panose="020B0604020202020204" pitchFamily="34" charset="0"/>
              <a:buChar char="•"/>
              <a:defRPr/>
            </a:pPr>
            <a:r>
              <a:rPr lang="en-US" altLang="en-US" sz="2000" dirty="0" smtClean="0">
                <a:solidFill>
                  <a:schemeClr val="bg1"/>
                </a:solidFill>
                <a:latin typeface="Gill Sans MT" panose="020B0502020104020203" pitchFamily="34" charset="0"/>
              </a:rPr>
              <a:t>Extending </a:t>
            </a:r>
            <a:r>
              <a:rPr lang="en-US" altLang="en-US" sz="2000" dirty="0" err="1" smtClean="0">
                <a:solidFill>
                  <a:schemeClr val="bg1"/>
                </a:solidFill>
                <a:latin typeface="Gill Sans MT" panose="020B0502020104020203" pitchFamily="34" charset="0"/>
              </a:rPr>
              <a:t>Medi</a:t>
            </a:r>
            <a:r>
              <a:rPr lang="en-US" altLang="en-US" sz="2000" dirty="0" smtClean="0">
                <a:solidFill>
                  <a:schemeClr val="bg1"/>
                </a:solidFill>
                <a:latin typeface="Gill Sans MT" panose="020B0502020104020203" pitchFamily="34" charset="0"/>
              </a:rPr>
              <a:t>-Cal to undocumented young adults</a:t>
            </a:r>
          </a:p>
          <a:p>
            <a:pPr marL="342900" indent="-342900">
              <a:spcBef>
                <a:spcPct val="0"/>
              </a:spcBef>
              <a:buClrTx/>
              <a:buSzTx/>
              <a:buFont typeface="Arial" panose="020B0604020202020204" pitchFamily="34" charset="0"/>
              <a:buChar char="•"/>
              <a:defRPr/>
            </a:pPr>
            <a:r>
              <a:rPr lang="en-US" altLang="en-US" sz="2000" dirty="0" smtClean="0">
                <a:solidFill>
                  <a:schemeClr val="bg1"/>
                </a:solidFill>
                <a:latin typeface="Gill Sans MT" panose="020B0502020104020203" pitchFamily="34" charset="0"/>
              </a:rPr>
              <a:t>Pooling state prescription drug purchasing</a:t>
            </a:r>
          </a:p>
          <a:p>
            <a:pPr marL="342900" indent="-342900">
              <a:spcBef>
                <a:spcPct val="0"/>
              </a:spcBef>
              <a:buClrTx/>
              <a:buSzTx/>
              <a:buFont typeface="Arial" panose="020B0604020202020204" pitchFamily="34" charset="0"/>
              <a:buChar char="•"/>
              <a:defRPr/>
            </a:pPr>
            <a:r>
              <a:rPr lang="en-US" altLang="en-US" sz="2000" dirty="0" smtClean="0">
                <a:solidFill>
                  <a:schemeClr val="bg1"/>
                </a:solidFill>
                <a:latin typeface="Gill Sans MT" panose="020B0502020104020203" pitchFamily="34" charset="0"/>
              </a:rPr>
              <a:t>Creating a California Surgeon General</a:t>
            </a:r>
          </a:p>
          <a:p>
            <a:pPr marL="342900" indent="-342900">
              <a:spcBef>
                <a:spcPct val="0"/>
              </a:spcBef>
              <a:buClrTx/>
              <a:buSzTx/>
              <a:buFont typeface="Arial" panose="020B0604020202020204" pitchFamily="34" charset="0"/>
              <a:buChar char="•"/>
              <a:defRPr/>
            </a:pPr>
            <a:r>
              <a:rPr lang="en-US" altLang="en-US" sz="2000" dirty="0" smtClean="0">
                <a:solidFill>
                  <a:schemeClr val="bg1"/>
                </a:solidFill>
                <a:latin typeface="Gill Sans MT" panose="020B0502020104020203" pitchFamily="34" charset="0"/>
              </a:rPr>
              <a:t>And more…</a:t>
            </a:r>
            <a:endParaRPr lang="en-US" altLang="en-US" sz="1400" dirty="0" smtClean="0">
              <a:latin typeface="Gill Sans MT" panose="020B0502020104020203" pitchFamily="34" charset="0"/>
            </a:endParaRPr>
          </a:p>
          <a:p>
            <a:pPr eaLnBrk="1" hangingPunct="1">
              <a:spcBef>
                <a:spcPct val="0"/>
              </a:spcBef>
              <a:buClrTx/>
              <a:buSzTx/>
              <a:buFontTx/>
              <a:buNone/>
              <a:defRPr/>
            </a:pPr>
            <a:r>
              <a:rPr lang="en-US" altLang="en-US" sz="2800" dirty="0" smtClean="0">
                <a:latin typeface="Gill Sans MT" panose="020B0502020104020203" pitchFamily="34" charset="0"/>
              </a:rPr>
              <a:t>If </a:t>
            </a:r>
            <a:r>
              <a:rPr lang="en-US" altLang="en-US" sz="2800" dirty="0">
                <a:latin typeface="Gill Sans MT" panose="020B0502020104020203" pitchFamily="34" charset="0"/>
              </a:rPr>
              <a:t>we can prevent ACA </a:t>
            </a:r>
            <a:r>
              <a:rPr lang="en-US" altLang="en-US" sz="2800" dirty="0" smtClean="0">
                <a:latin typeface="Gill Sans MT" panose="020B0502020104020203" pitchFamily="34" charset="0"/>
              </a:rPr>
              <a:t>repeal,</a:t>
            </a:r>
          </a:p>
          <a:p>
            <a:pPr eaLnBrk="1" hangingPunct="1">
              <a:spcBef>
                <a:spcPct val="0"/>
              </a:spcBef>
              <a:buClrTx/>
              <a:buSzTx/>
              <a:buFontTx/>
              <a:buNone/>
              <a:defRPr/>
            </a:pPr>
            <a:r>
              <a:rPr lang="en-US" altLang="en-US" sz="2800" dirty="0" smtClean="0">
                <a:latin typeface="Gill Sans MT" panose="020B0502020104020203" pitchFamily="34" charset="0"/>
              </a:rPr>
              <a:t>stop Medicaid cuts,</a:t>
            </a:r>
            <a:r>
              <a:rPr lang="en-US" altLang="en-US" sz="2800" dirty="0">
                <a:latin typeface="Gill Sans MT" panose="020B0502020104020203" pitchFamily="34" charset="0"/>
              </a:rPr>
              <a:t> </a:t>
            </a:r>
            <a:r>
              <a:rPr lang="en-US" altLang="en-US" sz="2800" dirty="0" smtClean="0">
                <a:latin typeface="Gill Sans MT" panose="020B0502020104020203" pitchFamily="34" charset="0"/>
              </a:rPr>
              <a:t>and resist attacks</a:t>
            </a:r>
            <a:endParaRPr lang="en-US" altLang="en-US" sz="2800" dirty="0">
              <a:latin typeface="Gill Sans MT" panose="020B0502020104020203" pitchFamily="34" charset="0"/>
            </a:endParaRPr>
          </a:p>
          <a:p>
            <a:pPr eaLnBrk="1" hangingPunct="1">
              <a:spcBef>
                <a:spcPct val="0"/>
              </a:spcBef>
              <a:buClrTx/>
              <a:buSzTx/>
              <a:buFontTx/>
              <a:buNone/>
              <a:defRPr/>
            </a:pPr>
            <a:r>
              <a:rPr lang="en-US" altLang="en-US" sz="2800" b="1" dirty="0" smtClean="0">
                <a:latin typeface="Gill Sans MT" panose="020B0502020104020203" pitchFamily="34" charset="0"/>
              </a:rPr>
              <a:t>         		how </a:t>
            </a:r>
            <a:r>
              <a:rPr lang="en-US" altLang="en-US" sz="2800" b="1" dirty="0">
                <a:latin typeface="Gill Sans MT" panose="020B0502020104020203" pitchFamily="34" charset="0"/>
              </a:rPr>
              <a:t>can California </a:t>
            </a:r>
            <a:r>
              <a:rPr lang="en-US" altLang="en-US" sz="2800" b="1" dirty="0" smtClean="0">
                <a:latin typeface="Gill Sans MT" panose="020B0502020104020203" pitchFamily="34" charset="0"/>
              </a:rPr>
              <a:t>drive </a:t>
            </a:r>
            <a:r>
              <a:rPr lang="en-US" altLang="en-US" sz="2800" b="1" dirty="0">
                <a:latin typeface="Gill Sans MT" panose="020B0502020104020203" pitchFamily="34" charset="0"/>
              </a:rPr>
              <a:t>forward?</a:t>
            </a:r>
          </a:p>
        </p:txBody>
      </p:sp>
    </p:spTree>
    <p:extLst>
      <p:ext uri="{BB962C8B-B14F-4D97-AF65-F5344CB8AC3E}">
        <p14:creationId xmlns:p14="http://schemas.microsoft.com/office/powerpoint/2010/main" val="294072285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Other Ideas for 2019</a:t>
            </a:r>
            <a:endParaRPr lang="en-US" dirty="0"/>
          </a:p>
        </p:txBody>
      </p:sp>
      <p:sp>
        <p:nvSpPr>
          <p:cNvPr id="4" name="Content Placeholder 3"/>
          <p:cNvSpPr>
            <a:spLocks noGrp="1"/>
          </p:cNvSpPr>
          <p:nvPr>
            <p:ph idx="14"/>
          </p:nvPr>
        </p:nvSpPr>
        <p:spPr>
          <a:xfrm>
            <a:off x="79023" y="1319999"/>
            <a:ext cx="12000088" cy="4764712"/>
          </a:xfrm>
        </p:spPr>
        <p:txBody>
          <a:bodyPr>
            <a:normAutofit fontScale="77500" lnSpcReduction="20000"/>
          </a:bodyPr>
          <a:lstStyle/>
          <a:p>
            <a:pPr marL="0" indent="0">
              <a:buNone/>
              <a:defRPr/>
            </a:pPr>
            <a:r>
              <a:rPr lang="en-US" sz="2800" b="1" dirty="0" smtClean="0">
                <a:solidFill>
                  <a:srgbClr val="067B82"/>
                </a:solidFill>
                <a:latin typeface="Gill Sans MT" panose="020B0502020104020203" pitchFamily="34" charset="0"/>
              </a:rPr>
              <a:t>AS A REGULATOR:</a:t>
            </a:r>
          </a:p>
          <a:p>
            <a:pPr>
              <a:defRPr/>
            </a:pPr>
            <a:r>
              <a:rPr lang="en-US" sz="2800" b="1" dirty="0" smtClean="0">
                <a:solidFill>
                  <a:srgbClr val="067B82"/>
                </a:solidFill>
                <a:latin typeface="Gill Sans MT" panose="020B0502020104020203" pitchFamily="34" charset="0"/>
              </a:rPr>
              <a:t>Coming </a:t>
            </a:r>
            <a:r>
              <a:rPr lang="en-US" sz="2800" b="1" dirty="0" smtClean="0">
                <a:solidFill>
                  <a:srgbClr val="067B82"/>
                </a:solidFill>
                <a:latin typeface="Gill Sans MT" panose="020B0502020104020203" pitchFamily="34" charset="0"/>
              </a:rPr>
              <a:t>Back on </a:t>
            </a:r>
            <a:r>
              <a:rPr lang="en-US" sz="2800" b="1" dirty="0">
                <a:solidFill>
                  <a:srgbClr val="067B82"/>
                </a:solidFill>
                <a:latin typeface="Gill Sans MT" panose="020B0502020104020203" pitchFamily="34" charset="0"/>
              </a:rPr>
              <a:t>P</a:t>
            </a:r>
            <a:r>
              <a:rPr lang="en-US" sz="2800" b="1" dirty="0" smtClean="0">
                <a:solidFill>
                  <a:srgbClr val="067B82"/>
                </a:solidFill>
                <a:latin typeface="Gill Sans MT" panose="020B0502020104020203" pitchFamily="34" charset="0"/>
              </a:rPr>
              <a:t>lan &amp; Provider </a:t>
            </a:r>
            <a:r>
              <a:rPr lang="en-US" sz="2800" b="1" dirty="0" smtClean="0">
                <a:solidFill>
                  <a:srgbClr val="067B82"/>
                </a:solidFill>
                <a:latin typeface="Gill Sans MT" panose="020B0502020104020203" pitchFamily="34" charset="0"/>
              </a:rPr>
              <a:t>Price-Gouging</a:t>
            </a:r>
            <a:endParaRPr lang="en-US" dirty="0">
              <a:solidFill>
                <a:srgbClr val="204076"/>
              </a:solidFill>
              <a:latin typeface="Gill Sans MT" panose="020B0502020104020203" pitchFamily="34" charset="0"/>
            </a:endParaRPr>
          </a:p>
          <a:p>
            <a:pPr lvl="1">
              <a:defRPr/>
            </a:pPr>
            <a:r>
              <a:rPr lang="en-US" dirty="0" smtClean="0">
                <a:solidFill>
                  <a:srgbClr val="204076"/>
                </a:solidFill>
                <a:latin typeface="Gill Sans MT" panose="020B0502020104020203" pitchFamily="34" charset="0"/>
              </a:rPr>
              <a:t>Hospitals</a:t>
            </a:r>
            <a:r>
              <a:rPr lang="en-US" dirty="0" smtClean="0">
                <a:solidFill>
                  <a:srgbClr val="204076"/>
                </a:solidFill>
                <a:latin typeface="Gill Sans MT" panose="020B0502020104020203" pitchFamily="34" charset="0"/>
              </a:rPr>
              <a:t>, Doctors, Medical Groups; </a:t>
            </a:r>
            <a:r>
              <a:rPr lang="en-US" dirty="0" smtClean="0">
                <a:solidFill>
                  <a:srgbClr val="204076"/>
                </a:solidFill>
                <a:latin typeface="Gill Sans MT" panose="020B0502020104020203" pitchFamily="34" charset="0"/>
              </a:rPr>
              <a:t> </a:t>
            </a:r>
            <a:r>
              <a:rPr lang="en-US" dirty="0" smtClean="0">
                <a:solidFill>
                  <a:srgbClr val="204076"/>
                </a:solidFill>
                <a:latin typeface="Gill Sans MT" panose="020B0502020104020203" pitchFamily="34" charset="0"/>
              </a:rPr>
              <a:t>Learning from Maryland</a:t>
            </a:r>
            <a:r>
              <a:rPr lang="en-US" dirty="0">
                <a:solidFill>
                  <a:srgbClr val="204076"/>
                </a:solidFill>
                <a:latin typeface="Gill Sans MT" panose="020B0502020104020203" pitchFamily="34" charset="0"/>
              </a:rPr>
              <a:t>, Massachusetts, Montana</a:t>
            </a:r>
            <a:endParaRPr lang="en-US" sz="2400" b="1" dirty="0" smtClean="0">
              <a:solidFill>
                <a:srgbClr val="067B82"/>
              </a:solidFill>
              <a:latin typeface="Gill Sans MT" panose="020B0502020104020203" pitchFamily="34" charset="0"/>
            </a:endParaRPr>
          </a:p>
          <a:p>
            <a:pPr>
              <a:defRPr/>
            </a:pPr>
            <a:r>
              <a:rPr lang="en-US" sz="2800" b="1" dirty="0" smtClean="0">
                <a:solidFill>
                  <a:srgbClr val="067B82"/>
                </a:solidFill>
                <a:latin typeface="Gill Sans MT" panose="020B0502020104020203" pitchFamily="34" charset="0"/>
              </a:rPr>
              <a:t>Enhanced Rate Review</a:t>
            </a:r>
          </a:p>
          <a:p>
            <a:pPr lvl="1">
              <a:defRPr/>
            </a:pPr>
            <a:r>
              <a:rPr lang="en-US" dirty="0" smtClean="0">
                <a:solidFill>
                  <a:srgbClr val="204076"/>
                </a:solidFill>
                <a:latin typeface="Gill Sans MT" panose="020B0502020104020203" pitchFamily="34" charset="0"/>
              </a:rPr>
              <a:t>How much do insurers pay as a % of Medicare?</a:t>
            </a:r>
            <a:endParaRPr lang="en-US" b="1" dirty="0" smtClean="0">
              <a:solidFill>
                <a:srgbClr val="067B82"/>
              </a:solidFill>
              <a:latin typeface="Gill Sans MT" panose="020B0502020104020203" pitchFamily="34" charset="0"/>
            </a:endParaRPr>
          </a:p>
          <a:p>
            <a:pPr>
              <a:defRPr/>
            </a:pPr>
            <a:r>
              <a:rPr lang="en-US" sz="2800" b="1" dirty="0" smtClean="0">
                <a:solidFill>
                  <a:srgbClr val="067B82"/>
                </a:solidFill>
                <a:latin typeface="Gill Sans MT" panose="020B0502020104020203" pitchFamily="34" charset="0"/>
              </a:rPr>
              <a:t>Overseeing </a:t>
            </a:r>
            <a:r>
              <a:rPr lang="en-US" sz="2800" b="1" dirty="0" smtClean="0">
                <a:solidFill>
                  <a:srgbClr val="067B82"/>
                </a:solidFill>
                <a:latin typeface="Gill Sans MT" panose="020B0502020104020203" pitchFamily="34" charset="0"/>
              </a:rPr>
              <a:t>Out-of-Network </a:t>
            </a:r>
            <a:r>
              <a:rPr lang="en-US" sz="2800" b="1" dirty="0" smtClean="0">
                <a:solidFill>
                  <a:srgbClr val="067B82"/>
                </a:solidFill>
                <a:latin typeface="Gill Sans MT" panose="020B0502020104020203" pitchFamily="34" charset="0"/>
              </a:rPr>
              <a:t>ER</a:t>
            </a:r>
          </a:p>
          <a:p>
            <a:pPr lvl="1">
              <a:buFont typeface="Arial" panose="020B0604020202020204" pitchFamily="34" charset="0"/>
              <a:buChar char="•"/>
              <a:defRPr/>
            </a:pPr>
            <a:r>
              <a:rPr lang="en-US" dirty="0" smtClean="0">
                <a:solidFill>
                  <a:srgbClr val="204076"/>
                </a:solidFill>
                <a:latin typeface="Gill Sans MT" panose="020B0502020104020203" pitchFamily="34" charset="0"/>
              </a:rPr>
              <a:t>Balance billing/Surprise medical bill protections (Examples include infamous ZSFGH bill)</a:t>
            </a:r>
          </a:p>
          <a:p>
            <a:pPr lvl="1">
              <a:buFont typeface="Arial" panose="020B0604020202020204" pitchFamily="34" charset="0"/>
              <a:buChar char="•"/>
              <a:defRPr/>
            </a:pPr>
            <a:r>
              <a:rPr lang="en-US" dirty="0" smtClean="0">
                <a:solidFill>
                  <a:srgbClr val="204076"/>
                </a:solidFill>
                <a:latin typeface="Gill Sans MT" panose="020B0502020104020203" pitchFamily="34" charset="0"/>
              </a:rPr>
              <a:t>Capping out-of-network ER—preventing inflationary leverage</a:t>
            </a:r>
          </a:p>
          <a:p>
            <a:pPr lvl="1">
              <a:buFont typeface="Arial" panose="020B0604020202020204" pitchFamily="34" charset="0"/>
              <a:buChar char="•"/>
              <a:defRPr/>
            </a:pPr>
            <a:endParaRPr lang="en-US" sz="2800" b="1" dirty="0" smtClean="0">
              <a:solidFill>
                <a:srgbClr val="067B82"/>
              </a:solidFill>
              <a:latin typeface="Gill Sans MT" panose="020B0502020104020203" pitchFamily="34" charset="0"/>
            </a:endParaRPr>
          </a:p>
          <a:p>
            <a:pPr marL="0" indent="0">
              <a:buNone/>
              <a:defRPr/>
            </a:pPr>
            <a:r>
              <a:rPr lang="en-US" sz="2800" b="1" dirty="0" smtClean="0">
                <a:solidFill>
                  <a:srgbClr val="067B82"/>
                </a:solidFill>
                <a:latin typeface="Gill Sans MT" panose="020B0502020104020203" pitchFamily="34" charset="0"/>
              </a:rPr>
              <a:t>AS A PURCHASER</a:t>
            </a:r>
          </a:p>
          <a:p>
            <a:pPr>
              <a:defRPr/>
            </a:pPr>
            <a:r>
              <a:rPr lang="en-US" sz="2800" b="1" dirty="0" smtClean="0">
                <a:solidFill>
                  <a:srgbClr val="067B82"/>
                </a:solidFill>
                <a:latin typeface="Gill Sans MT" panose="020B0502020104020203" pitchFamily="34" charset="0"/>
              </a:rPr>
              <a:t>Prescription Drug Purchasing Pool </a:t>
            </a:r>
            <a:r>
              <a:rPr lang="en-US" sz="2800" dirty="0" smtClean="0">
                <a:solidFill>
                  <a:srgbClr val="204076"/>
                </a:solidFill>
                <a:latin typeface="Gill Sans MT" panose="020B0502020104020203" pitchFamily="34" charset="0"/>
              </a:rPr>
              <a:t>--</a:t>
            </a:r>
            <a:r>
              <a:rPr lang="en-US" sz="2800" dirty="0" smtClean="0">
                <a:solidFill>
                  <a:srgbClr val="204076"/>
                </a:solidFill>
                <a:latin typeface="Gill Sans MT" panose="020B0502020104020203" pitchFamily="34" charset="0"/>
              </a:rPr>
              <a:t>a</a:t>
            </a:r>
            <a:r>
              <a:rPr lang="en-US" sz="2800" dirty="0" smtClean="0">
                <a:solidFill>
                  <a:srgbClr val="204076"/>
                </a:solidFill>
                <a:latin typeface="Gill Sans MT" panose="020B0502020104020203" pitchFamily="34" charset="0"/>
              </a:rPr>
              <a:t>cross agencies and payers</a:t>
            </a:r>
          </a:p>
          <a:p>
            <a:pPr>
              <a:defRPr/>
            </a:pPr>
            <a:r>
              <a:rPr lang="en-US" sz="2800" b="1" dirty="0" smtClean="0">
                <a:solidFill>
                  <a:srgbClr val="067B82"/>
                </a:solidFill>
                <a:latin typeface="Gill Sans MT" panose="020B0502020104020203" pitchFamily="34" charset="0"/>
              </a:rPr>
              <a:t>Continued </a:t>
            </a:r>
            <a:r>
              <a:rPr lang="en-US" sz="2800" b="1" dirty="0" smtClean="0">
                <a:solidFill>
                  <a:srgbClr val="067B82"/>
                </a:solidFill>
                <a:latin typeface="Gill Sans MT" panose="020B0502020104020203" pitchFamily="34" charset="0"/>
              </a:rPr>
              <a:t>Medi-Cal </a:t>
            </a:r>
            <a:r>
              <a:rPr lang="en-US" sz="2800" b="1" dirty="0">
                <a:solidFill>
                  <a:srgbClr val="067B82"/>
                </a:solidFill>
                <a:latin typeface="Gill Sans MT" panose="020B0502020104020203" pitchFamily="34" charset="0"/>
              </a:rPr>
              <a:t>Managed </a:t>
            </a:r>
            <a:r>
              <a:rPr lang="en-US" sz="2800" b="1" dirty="0" smtClean="0">
                <a:solidFill>
                  <a:srgbClr val="067B82"/>
                </a:solidFill>
                <a:latin typeface="Gill Sans MT" panose="020B0502020104020203" pitchFamily="34" charset="0"/>
              </a:rPr>
              <a:t>Care Accountability</a:t>
            </a:r>
            <a:endParaRPr lang="en-US" sz="2400" b="1" dirty="0" smtClean="0">
              <a:solidFill>
                <a:srgbClr val="067B82"/>
              </a:solidFill>
              <a:latin typeface="Gill Sans MT" panose="020B0502020104020203" pitchFamily="34" charset="0"/>
            </a:endParaRPr>
          </a:p>
          <a:p>
            <a:pPr>
              <a:defRPr/>
            </a:pPr>
            <a:r>
              <a:rPr lang="en-US" sz="2800" b="1" dirty="0" smtClean="0">
                <a:solidFill>
                  <a:srgbClr val="067B82"/>
                </a:solidFill>
                <a:latin typeface="Gill Sans MT" panose="020B0502020104020203" pitchFamily="34" charset="0"/>
              </a:rPr>
              <a:t>CoveredCA </a:t>
            </a:r>
            <a:r>
              <a:rPr lang="en-US" sz="2800" b="1" dirty="0" smtClean="0">
                <a:solidFill>
                  <a:srgbClr val="067B82"/>
                </a:solidFill>
                <a:latin typeface="Gill Sans MT" panose="020B0502020104020203" pitchFamily="34" charset="0"/>
              </a:rPr>
              <a:t>Purchasing </a:t>
            </a:r>
            <a:r>
              <a:rPr lang="en-US" sz="2800" b="1" dirty="0" smtClean="0">
                <a:solidFill>
                  <a:srgbClr val="067B82"/>
                </a:solidFill>
                <a:latin typeface="Gill Sans MT" panose="020B0502020104020203" pitchFamily="34" charset="0"/>
              </a:rPr>
              <a:t>Power </a:t>
            </a:r>
            <a:r>
              <a:rPr lang="en-US" sz="2800" dirty="0" smtClean="0">
                <a:solidFill>
                  <a:srgbClr val="204076"/>
                </a:solidFill>
                <a:latin typeface="Gill Sans MT" panose="020B0502020104020203" pitchFamily="34" charset="0"/>
              </a:rPr>
              <a:t>for value, for cost, quality, and equity, and for simplification</a:t>
            </a:r>
            <a:r>
              <a:rPr lang="en-US" sz="2800" dirty="0" smtClean="0">
                <a:solidFill>
                  <a:srgbClr val="204076"/>
                </a:solidFill>
                <a:latin typeface="Gill Sans MT" panose="020B0502020104020203" pitchFamily="34" charset="0"/>
              </a:rPr>
              <a:t>. </a:t>
            </a:r>
          </a:p>
          <a:p>
            <a:pPr lvl="1">
              <a:defRPr/>
            </a:pPr>
            <a:r>
              <a:rPr lang="en-US" dirty="0" smtClean="0">
                <a:solidFill>
                  <a:srgbClr val="204076"/>
                </a:solidFill>
                <a:latin typeface="Gill Sans MT" panose="020B0502020104020203" pitchFamily="34" charset="0"/>
              </a:rPr>
              <a:t>(</a:t>
            </a:r>
            <a:r>
              <a:rPr lang="en-US" dirty="0" smtClean="0">
                <a:solidFill>
                  <a:srgbClr val="204076"/>
                </a:solidFill>
                <a:latin typeface="Gill Sans MT" panose="020B0502020104020203" pitchFamily="34" charset="0"/>
              </a:rPr>
              <a:t>Model contract, </a:t>
            </a:r>
            <a:r>
              <a:rPr lang="en-US" dirty="0" smtClean="0">
                <a:solidFill>
                  <a:srgbClr val="204076"/>
                </a:solidFill>
                <a:latin typeface="Gill Sans MT" panose="020B0502020104020203" pitchFamily="34" charset="0"/>
              </a:rPr>
              <a:t> Attachment </a:t>
            </a:r>
            <a:r>
              <a:rPr lang="en-US" dirty="0" smtClean="0">
                <a:solidFill>
                  <a:srgbClr val="204076"/>
                </a:solidFill>
                <a:latin typeface="Gill Sans MT" panose="020B0502020104020203" pitchFamily="34" charset="0"/>
              </a:rPr>
              <a:t>7)</a:t>
            </a:r>
          </a:p>
          <a:p>
            <a:pPr marL="0" indent="0">
              <a:buNone/>
              <a:defRPr/>
            </a:pPr>
            <a:endParaRPr lang="en-US" sz="2800" dirty="0">
              <a:solidFill>
                <a:srgbClr val="204076"/>
              </a:solidFill>
              <a:latin typeface="Gill Sans MT" panose="020B0502020104020203" pitchFamily="34" charset="0"/>
            </a:endParaRPr>
          </a:p>
        </p:txBody>
      </p:sp>
    </p:spTree>
    <p:extLst>
      <p:ext uri="{BB962C8B-B14F-4D97-AF65-F5344CB8AC3E}">
        <p14:creationId xmlns:p14="http://schemas.microsoft.com/office/powerpoint/2010/main" val="2061013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5" name="Content Placeholder 4"/>
          <p:cNvSpPr>
            <a:spLocks noGrp="1"/>
          </p:cNvSpPr>
          <p:nvPr>
            <p:ph idx="14"/>
          </p:nvPr>
        </p:nvSpPr>
        <p:spPr>
          <a:xfrm>
            <a:off x="3556000" y="1401823"/>
            <a:ext cx="8398933" cy="4873625"/>
          </a:xfrm>
        </p:spPr>
        <p:txBody>
          <a:bodyPr>
            <a:normAutofit fontScale="92500" lnSpcReduction="10000"/>
          </a:bodyPr>
          <a:lstStyle/>
          <a:p>
            <a:pPr>
              <a:lnSpc>
                <a:spcPct val="80000"/>
              </a:lnSpc>
              <a:buNone/>
              <a:defRPr/>
            </a:pPr>
            <a:r>
              <a:rPr lang="en-US" b="1" dirty="0">
                <a:solidFill>
                  <a:srgbClr val="204076"/>
                </a:solidFill>
                <a:latin typeface="Gill Sans MT" panose="020B0502020104020203" pitchFamily="34" charset="0"/>
              </a:rPr>
              <a:t>Website: </a:t>
            </a:r>
            <a:r>
              <a:rPr lang="en-US" b="1" dirty="0">
                <a:solidFill>
                  <a:srgbClr val="204076"/>
                </a:solidFill>
                <a:latin typeface="Gill Sans MT" panose="020B0502020104020203" pitchFamily="34" charset="0"/>
                <a:hlinkClick r:id="rId2"/>
              </a:rPr>
              <a:t>http://www.health-access.org</a:t>
            </a:r>
            <a:endParaRPr lang="en-US" b="1" dirty="0">
              <a:solidFill>
                <a:srgbClr val="204076"/>
              </a:solidFill>
              <a:latin typeface="Gill Sans MT" panose="020B0502020104020203" pitchFamily="34" charset="0"/>
            </a:endParaRPr>
          </a:p>
          <a:p>
            <a:pPr>
              <a:lnSpc>
                <a:spcPct val="80000"/>
              </a:lnSpc>
              <a:buNone/>
              <a:defRPr/>
            </a:pPr>
            <a:r>
              <a:rPr lang="en-US" b="1" dirty="0">
                <a:solidFill>
                  <a:srgbClr val="204076"/>
                </a:solidFill>
                <a:latin typeface="Gill Sans MT" panose="020B0502020104020203" pitchFamily="34" charset="0"/>
              </a:rPr>
              <a:t>Blog: </a:t>
            </a:r>
            <a:r>
              <a:rPr lang="en-US" b="1" dirty="0">
                <a:solidFill>
                  <a:srgbClr val="204076"/>
                </a:solidFill>
                <a:latin typeface="Gill Sans MT" panose="020B0502020104020203" pitchFamily="34" charset="0"/>
                <a:hlinkClick r:id="rId3"/>
              </a:rPr>
              <a:t>http://blog.health-access.org</a:t>
            </a:r>
            <a:r>
              <a:rPr lang="en-US" b="1" dirty="0">
                <a:solidFill>
                  <a:srgbClr val="204076"/>
                </a:solidFill>
                <a:latin typeface="Gill Sans MT" panose="020B0502020104020203" pitchFamily="34" charset="0"/>
              </a:rPr>
              <a:t> </a:t>
            </a:r>
          </a:p>
          <a:p>
            <a:pPr>
              <a:lnSpc>
                <a:spcPct val="80000"/>
              </a:lnSpc>
              <a:buNone/>
              <a:defRPr/>
            </a:pPr>
            <a:endParaRPr lang="en-US" b="1" dirty="0">
              <a:solidFill>
                <a:srgbClr val="204076"/>
              </a:solidFill>
              <a:latin typeface="Gill Sans MT" panose="020B0502020104020203" pitchFamily="34" charset="0"/>
            </a:endParaRPr>
          </a:p>
          <a:p>
            <a:pPr>
              <a:lnSpc>
                <a:spcPct val="80000"/>
              </a:lnSpc>
              <a:buNone/>
              <a:defRPr/>
            </a:pPr>
            <a:r>
              <a:rPr lang="en-US" b="1" dirty="0">
                <a:solidFill>
                  <a:srgbClr val="204076"/>
                </a:solidFill>
                <a:latin typeface="Gill Sans MT" panose="020B0502020104020203" pitchFamily="34" charset="0"/>
              </a:rPr>
              <a:t>Facebook: </a:t>
            </a:r>
            <a:r>
              <a:rPr lang="en-US" b="1" dirty="0">
                <a:solidFill>
                  <a:srgbClr val="204076"/>
                </a:solidFill>
                <a:latin typeface="Gill Sans MT" panose="020B0502020104020203" pitchFamily="34" charset="0"/>
                <a:hlinkClick r:id="rId4"/>
              </a:rPr>
              <a:t>www.facebook.com/healthaccess</a:t>
            </a:r>
            <a:endParaRPr lang="en-US" b="1" dirty="0">
              <a:solidFill>
                <a:srgbClr val="204076"/>
              </a:solidFill>
              <a:latin typeface="Gill Sans MT" panose="020B0502020104020203" pitchFamily="34" charset="0"/>
            </a:endParaRPr>
          </a:p>
          <a:p>
            <a:pPr>
              <a:lnSpc>
                <a:spcPct val="80000"/>
              </a:lnSpc>
              <a:buNone/>
              <a:defRPr/>
            </a:pPr>
            <a:r>
              <a:rPr lang="en-US" b="1" dirty="0">
                <a:solidFill>
                  <a:srgbClr val="204076"/>
                </a:solidFill>
                <a:latin typeface="Gill Sans MT" panose="020B0502020104020203" pitchFamily="34" charset="0"/>
              </a:rPr>
              <a:t>Twitter: </a:t>
            </a:r>
            <a:r>
              <a:rPr lang="en-US" b="1" dirty="0">
                <a:solidFill>
                  <a:srgbClr val="204076"/>
                </a:solidFill>
                <a:latin typeface="Gill Sans MT" panose="020B0502020104020203" pitchFamily="34" charset="0"/>
                <a:hlinkClick r:id="rId5"/>
              </a:rPr>
              <a:t>www.twitter.com/healthaccess</a:t>
            </a:r>
            <a:endParaRPr lang="en-US" b="1" dirty="0">
              <a:solidFill>
                <a:srgbClr val="204076"/>
              </a:solidFill>
              <a:latin typeface="Gill Sans MT" panose="020B0502020104020203" pitchFamily="34" charset="0"/>
            </a:endParaRPr>
          </a:p>
          <a:p>
            <a:pPr>
              <a:lnSpc>
                <a:spcPct val="80000"/>
              </a:lnSpc>
              <a:buNone/>
              <a:defRPr/>
            </a:pPr>
            <a:endParaRPr lang="en-US" b="1" dirty="0">
              <a:solidFill>
                <a:srgbClr val="204076"/>
              </a:solidFill>
              <a:latin typeface="Gill Sans MT" panose="020B0502020104020203" pitchFamily="34" charset="0"/>
            </a:endParaRPr>
          </a:p>
          <a:p>
            <a:pPr>
              <a:lnSpc>
                <a:spcPct val="80000"/>
              </a:lnSpc>
              <a:buNone/>
              <a:defRPr/>
            </a:pPr>
            <a:r>
              <a:rPr lang="en-US" b="1" dirty="0">
                <a:solidFill>
                  <a:srgbClr val="204076"/>
                </a:solidFill>
                <a:latin typeface="Gill Sans MT" panose="020B0502020104020203" pitchFamily="34" charset="0"/>
              </a:rPr>
              <a:t>Health Access California</a:t>
            </a:r>
          </a:p>
          <a:p>
            <a:pPr>
              <a:lnSpc>
                <a:spcPct val="80000"/>
              </a:lnSpc>
              <a:buNone/>
              <a:defRPr/>
            </a:pPr>
            <a:r>
              <a:rPr lang="en-US" sz="2800" dirty="0">
                <a:solidFill>
                  <a:srgbClr val="204076"/>
                </a:solidFill>
                <a:latin typeface="Gill Sans MT" panose="020B0502020104020203" pitchFamily="34" charset="0"/>
              </a:rPr>
              <a:t>1127 11</a:t>
            </a:r>
            <a:r>
              <a:rPr lang="en-US" sz="2800" baseline="30000" dirty="0">
                <a:solidFill>
                  <a:srgbClr val="204076"/>
                </a:solidFill>
                <a:latin typeface="Gill Sans MT" panose="020B0502020104020203" pitchFamily="34" charset="0"/>
              </a:rPr>
              <a:t>th</a:t>
            </a:r>
            <a:r>
              <a:rPr lang="en-US" sz="2800" dirty="0">
                <a:solidFill>
                  <a:srgbClr val="204076"/>
                </a:solidFill>
                <a:latin typeface="Gill Sans MT" panose="020B0502020104020203" pitchFamily="34" charset="0"/>
              </a:rPr>
              <a:t> Street, Suite 925, </a:t>
            </a:r>
            <a:r>
              <a:rPr lang="en-US" sz="2800" b="1" dirty="0">
                <a:solidFill>
                  <a:srgbClr val="204076"/>
                </a:solidFill>
                <a:latin typeface="Gill Sans MT" panose="020B0502020104020203" pitchFamily="34" charset="0"/>
              </a:rPr>
              <a:t>Sacramento</a:t>
            </a:r>
            <a:r>
              <a:rPr lang="en-US" sz="2800" dirty="0">
                <a:solidFill>
                  <a:srgbClr val="204076"/>
                </a:solidFill>
                <a:latin typeface="Gill Sans MT" panose="020B0502020104020203" pitchFamily="34" charset="0"/>
              </a:rPr>
              <a:t>, CA 95814</a:t>
            </a:r>
          </a:p>
          <a:p>
            <a:pPr>
              <a:lnSpc>
                <a:spcPct val="80000"/>
              </a:lnSpc>
              <a:buNone/>
              <a:defRPr/>
            </a:pPr>
            <a:r>
              <a:rPr lang="en-US" sz="2800" dirty="0" smtClean="0">
                <a:solidFill>
                  <a:srgbClr val="204076"/>
                </a:solidFill>
                <a:latin typeface="Gill Sans MT" panose="020B0502020104020203" pitchFamily="34" charset="0"/>
              </a:rPr>
              <a:t>916-497-0923</a:t>
            </a:r>
          </a:p>
          <a:p>
            <a:pPr>
              <a:lnSpc>
                <a:spcPct val="80000"/>
              </a:lnSpc>
              <a:buNone/>
              <a:defRPr/>
            </a:pPr>
            <a:endParaRPr lang="en-US" sz="2800" dirty="0">
              <a:solidFill>
                <a:srgbClr val="204076"/>
              </a:solidFill>
              <a:latin typeface="Gill Sans MT" panose="020B0502020104020203" pitchFamily="34" charset="0"/>
            </a:endParaRPr>
          </a:p>
          <a:p>
            <a:pPr>
              <a:lnSpc>
                <a:spcPct val="80000"/>
              </a:lnSpc>
              <a:buNone/>
              <a:defRPr/>
            </a:pPr>
            <a:r>
              <a:rPr lang="en-US" sz="2800" dirty="0">
                <a:solidFill>
                  <a:srgbClr val="204076"/>
                </a:solidFill>
                <a:latin typeface="Gill Sans MT" panose="020B0502020104020203" pitchFamily="34" charset="0"/>
              </a:rPr>
              <a:t>Other Offices in </a:t>
            </a:r>
            <a:r>
              <a:rPr lang="en-US" sz="2800" b="1" dirty="0" smtClean="0">
                <a:solidFill>
                  <a:srgbClr val="204076"/>
                </a:solidFill>
                <a:latin typeface="Gill Sans MT" panose="020B0502020104020203" pitchFamily="34" charset="0"/>
              </a:rPr>
              <a:t>Oakland </a:t>
            </a:r>
            <a:r>
              <a:rPr lang="en-US" sz="2800" dirty="0" smtClean="0">
                <a:solidFill>
                  <a:srgbClr val="204076"/>
                </a:solidFill>
                <a:latin typeface="Gill Sans MT" panose="020B0502020104020203" pitchFamily="34" charset="0"/>
              </a:rPr>
              <a:t>and</a:t>
            </a:r>
            <a:r>
              <a:rPr lang="en-US" sz="2800" b="1" dirty="0" smtClean="0">
                <a:solidFill>
                  <a:srgbClr val="204076"/>
                </a:solidFill>
                <a:latin typeface="Gill Sans MT" panose="020B0502020104020203" pitchFamily="34" charset="0"/>
              </a:rPr>
              <a:t> </a:t>
            </a:r>
            <a:r>
              <a:rPr lang="en-US" sz="2800" b="1" dirty="0">
                <a:solidFill>
                  <a:srgbClr val="204076"/>
                </a:solidFill>
                <a:latin typeface="Gill Sans MT" panose="020B0502020104020203" pitchFamily="34" charset="0"/>
              </a:rPr>
              <a:t>Los Angeles</a:t>
            </a:r>
            <a:r>
              <a:rPr lang="en-US" sz="2800" dirty="0">
                <a:solidFill>
                  <a:srgbClr val="204076"/>
                </a:solidFill>
                <a:latin typeface="Gill Sans MT" panose="020B0502020104020203" pitchFamily="34" charset="0"/>
              </a:rPr>
              <a:t> areas</a:t>
            </a:r>
          </a:p>
          <a:p>
            <a:endParaRPr lang="en-US" dirty="0">
              <a:solidFill>
                <a:srgbClr val="204076"/>
              </a:solidFill>
              <a:latin typeface="Gill Sans MT" panose="020B0502020104020203" pitchFamily="34"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429" y="4032135"/>
            <a:ext cx="2558020" cy="1702682"/>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901" y="1401822"/>
            <a:ext cx="3423076" cy="2630313"/>
          </a:xfrm>
          <a:prstGeom prst="rect">
            <a:avLst/>
          </a:prstGeom>
        </p:spPr>
      </p:pic>
    </p:spTree>
    <p:extLst>
      <p:ext uri="{BB962C8B-B14F-4D97-AF65-F5344CB8AC3E}">
        <p14:creationId xmlns:p14="http://schemas.microsoft.com/office/powerpoint/2010/main" val="1769402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2"/>
          </p:cNvPr>
          <p:cNvPicPr>
            <a:picLocks noChangeAspect="1"/>
          </p:cNvPicPr>
          <p:nvPr/>
        </p:nvPicPr>
        <p:blipFill>
          <a:blip r:embed="rId3"/>
          <a:stretch>
            <a:fillRect/>
          </a:stretch>
        </p:blipFill>
        <p:spPr>
          <a:xfrm>
            <a:off x="-157163" y="1618087"/>
            <a:ext cx="6474319" cy="3538538"/>
          </a:xfrm>
          <a:prstGeom prst="rect">
            <a:avLst/>
          </a:prstGeom>
        </p:spPr>
      </p:pic>
      <p:sp>
        <p:nvSpPr>
          <p:cNvPr id="2" name="Title 1"/>
          <p:cNvSpPr>
            <a:spLocks noGrp="1"/>
          </p:cNvSpPr>
          <p:nvPr>
            <p:ph type="title"/>
          </p:nvPr>
        </p:nvSpPr>
        <p:spPr/>
        <p:txBody>
          <a:bodyPr>
            <a:normAutofit fontScale="90000"/>
          </a:bodyPr>
          <a:lstStyle/>
          <a:p>
            <a:r>
              <a:rPr lang="en-US" dirty="0" smtClean="0"/>
              <a:t>#Care4All Legislative Priorities</a:t>
            </a:r>
            <a:br>
              <a:rPr lang="en-US" dirty="0" smtClean="0"/>
            </a:br>
            <a:r>
              <a:rPr lang="en-US" dirty="0" smtClean="0"/>
              <a:t>Aspirational &amp; Achievable Without Federal Approval</a:t>
            </a:r>
            <a:endParaRPr lang="en-US" dirty="0"/>
          </a:p>
        </p:txBody>
      </p:sp>
      <p:sp>
        <p:nvSpPr>
          <p:cNvPr id="3" name="Text Placeholder 2"/>
          <p:cNvSpPr>
            <a:spLocks noGrp="1"/>
          </p:cNvSpPr>
          <p:nvPr>
            <p:ph type="body" idx="1"/>
          </p:nvPr>
        </p:nvSpPr>
        <p:spPr>
          <a:xfrm>
            <a:off x="6317156" y="3143538"/>
            <a:ext cx="5570044" cy="2779651"/>
          </a:xfrm>
        </p:spPr>
        <p:txBody>
          <a:bodyPr/>
          <a:lstStyle/>
          <a:p>
            <a:pPr marL="457200" indent="-457200">
              <a:buFont typeface="+mj-lt"/>
              <a:buAutoNum type="arabicPeriod"/>
            </a:pPr>
            <a:r>
              <a:rPr lang="en-US" sz="2400" u="sng" dirty="0">
                <a:latin typeface="Gill Sans MT" panose="020B0502020104020203" pitchFamily="34" charset="0"/>
              </a:rPr>
              <a:t>PROTECT PATIENTS</a:t>
            </a:r>
            <a:r>
              <a:rPr lang="en-US" sz="2400" dirty="0">
                <a:latin typeface="Gill Sans MT" panose="020B0502020104020203" pitchFamily="34" charset="0"/>
              </a:rPr>
              <a:t> </a:t>
            </a:r>
            <a:r>
              <a:rPr lang="en-US" sz="2400" dirty="0">
                <a:solidFill>
                  <a:srgbClr val="204076"/>
                </a:solidFill>
                <a:latin typeface="Gill Sans MT" panose="020B0502020104020203" pitchFamily="34" charset="0"/>
              </a:rPr>
              <a:t>FROM FEDERAL SABOTAGE OF OUR HEALTH SYSTEM</a:t>
            </a:r>
          </a:p>
          <a:p>
            <a:pPr marL="457200" indent="-457200">
              <a:buFont typeface="+mj-lt"/>
              <a:buAutoNum type="arabicPeriod"/>
            </a:pPr>
            <a:r>
              <a:rPr lang="en-US" sz="2400" u="sng" dirty="0" smtClean="0">
                <a:latin typeface="Gill Sans MT" panose="020B0502020104020203" pitchFamily="34" charset="0"/>
              </a:rPr>
              <a:t>COVER </a:t>
            </a:r>
            <a:r>
              <a:rPr lang="en-US" sz="2400" u="sng" dirty="0">
                <a:latin typeface="Gill Sans MT" panose="020B0502020104020203" pitchFamily="34" charset="0"/>
              </a:rPr>
              <a:t>ALL CALIFORNIANS</a:t>
            </a:r>
            <a:r>
              <a:rPr lang="en-US" sz="2400" dirty="0">
                <a:latin typeface="Gill Sans MT" panose="020B0502020104020203" pitchFamily="34" charset="0"/>
              </a:rPr>
              <a:t>, </a:t>
            </a:r>
            <a:r>
              <a:rPr lang="en-US" sz="2400" dirty="0">
                <a:solidFill>
                  <a:srgbClr val="204076"/>
                </a:solidFill>
                <a:latin typeface="Gill Sans MT" panose="020B0502020104020203" pitchFamily="34" charset="0"/>
              </a:rPr>
              <a:t>INCREASING UNIVERSALITY AND AFFORDABILITY</a:t>
            </a:r>
          </a:p>
          <a:p>
            <a:pPr marL="457200" indent="-457200">
              <a:buFont typeface="+mj-lt"/>
              <a:buAutoNum type="arabicPeriod"/>
            </a:pPr>
            <a:r>
              <a:rPr lang="en-US" sz="2400" u="sng" dirty="0">
                <a:latin typeface="Gill Sans MT" panose="020B0502020104020203" pitchFamily="34" charset="0"/>
              </a:rPr>
              <a:t>REDUCE HEALTH CARE PRICES</a:t>
            </a:r>
            <a:r>
              <a:rPr lang="en-US" sz="2400" dirty="0">
                <a:latin typeface="Gill Sans MT" panose="020B0502020104020203" pitchFamily="34" charset="0"/>
              </a:rPr>
              <a:t>,</a:t>
            </a:r>
            <a:r>
              <a:rPr lang="en-US" sz="2400" dirty="0">
                <a:solidFill>
                  <a:srgbClr val="204076"/>
                </a:solidFill>
                <a:latin typeface="Gill Sans MT" panose="020B0502020104020203" pitchFamily="34" charset="0"/>
              </a:rPr>
              <a:t> IMPROVING QUALITY &amp; EQUITY THROUGH ACCOUNTABILITY</a:t>
            </a:r>
          </a:p>
          <a:p>
            <a:endParaRPr lang="en-US" sz="1800" dirty="0">
              <a:latin typeface="Gill Sans MT" panose="020B0502020104020203" pitchFamily="34" charset="0"/>
            </a:endParaRPr>
          </a:p>
        </p:txBody>
      </p:sp>
    </p:spTree>
    <p:extLst>
      <p:ext uri="{BB962C8B-B14F-4D97-AF65-F5344CB8AC3E}">
        <p14:creationId xmlns:p14="http://schemas.microsoft.com/office/powerpoint/2010/main" val="633849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t>
            </a:r>
            <a:endParaRPr lang="en-US" dirty="0"/>
          </a:p>
        </p:txBody>
      </p:sp>
      <p:pic>
        <p:nvPicPr>
          <p:cNvPr id="2" name="Picture 1"/>
          <p:cNvPicPr>
            <a:picLocks noChangeAspect="1"/>
          </p:cNvPicPr>
          <p:nvPr/>
        </p:nvPicPr>
        <p:blipFill>
          <a:blip r:embed="rId2"/>
          <a:stretch>
            <a:fillRect/>
          </a:stretch>
        </p:blipFill>
        <p:spPr>
          <a:xfrm>
            <a:off x="1052655" y="2341683"/>
            <a:ext cx="3427191" cy="1874951"/>
          </a:xfrm>
          <a:prstGeom prst="rect">
            <a:avLst/>
          </a:prstGeom>
        </p:spPr>
      </p:pic>
      <p:pic>
        <p:nvPicPr>
          <p:cNvPr id="4" name="Content Placeholder 3"/>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5168540" y="0"/>
            <a:ext cx="5499460" cy="5999412"/>
          </a:xfrm>
        </p:spPr>
      </p:pic>
    </p:spTree>
    <p:extLst>
      <p:ext uri="{BB962C8B-B14F-4D97-AF65-F5344CB8AC3E}">
        <p14:creationId xmlns:p14="http://schemas.microsoft.com/office/powerpoint/2010/main" val="1744188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Upon the ACA Fight and CA’s Progress</a:t>
            </a:r>
            <a:endParaRPr lang="en-US" dirty="0"/>
          </a:p>
        </p:txBody>
      </p:sp>
      <p:sp>
        <p:nvSpPr>
          <p:cNvPr id="3" name="Text Placeholder 2"/>
          <p:cNvSpPr>
            <a:spLocks noGrp="1"/>
          </p:cNvSpPr>
          <p:nvPr>
            <p:ph type="body" idx="1"/>
          </p:nvPr>
        </p:nvSpPr>
        <p:spPr>
          <a:xfrm>
            <a:off x="6936842" y="3248048"/>
            <a:ext cx="4726838" cy="2614271"/>
          </a:xfrm>
        </p:spPr>
        <p:txBody>
          <a:bodyPr/>
          <a:lstStyle/>
          <a:p>
            <a:r>
              <a:rPr lang="en-US" sz="2400" b="0" dirty="0" smtClean="0">
                <a:solidFill>
                  <a:srgbClr val="204076"/>
                </a:solidFill>
                <a:latin typeface="Gill Sans MT" panose="020B0502020104020203" pitchFamily="34" charset="0"/>
              </a:rPr>
              <a:t>California launch of the Health Care for America Now (HCAN) Campaign to win what became the Affordable Care Act, with Mayor Gavin Newsom, highlighting Healthy San Francisco as a model, July 2008.</a:t>
            </a:r>
            <a:endParaRPr lang="en-US" sz="2400" b="0" dirty="0">
              <a:solidFill>
                <a:srgbClr val="204076"/>
              </a:solidFill>
              <a:latin typeface="Gill Sans MT" panose="020B0502020104020203" pitchFamily="34" charset="0"/>
            </a:endParaRPr>
          </a:p>
        </p:txBody>
      </p:sp>
      <p:pic>
        <p:nvPicPr>
          <p:cNvPr id="5" name="Content Placeholder 4"/>
          <p:cNvPicPr>
            <a:picLocks noGrp="1" noChangeAspect="1"/>
          </p:cNvPicPr>
          <p:nvPr>
            <p:ph idx="14"/>
          </p:nvPr>
        </p:nvPicPr>
        <p:blipFill>
          <a:blip r:embed="rId2">
            <a:extLst>
              <a:ext uri="{28A0092B-C50C-407E-A947-70E740481C1C}">
                <a14:useLocalDpi xmlns:a14="http://schemas.microsoft.com/office/drawing/2010/main" val="0"/>
              </a:ext>
            </a:extLst>
          </a:blip>
          <a:stretch>
            <a:fillRect/>
          </a:stretch>
        </p:blipFill>
        <p:spPr>
          <a:xfrm>
            <a:off x="234446" y="1229361"/>
            <a:ext cx="6421121" cy="4815840"/>
          </a:xfrm>
        </p:spPr>
      </p:pic>
    </p:spTree>
    <p:extLst>
      <p:ext uri="{BB962C8B-B14F-4D97-AF65-F5344CB8AC3E}">
        <p14:creationId xmlns:p14="http://schemas.microsoft.com/office/powerpoint/2010/main" val="2680677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Costs More, Less Care</a:t>
            </a:r>
            <a:endParaRPr lang="en-US" dirty="0"/>
          </a:p>
        </p:txBody>
      </p:sp>
      <p:pic>
        <p:nvPicPr>
          <p:cNvPr id="6" name="Content Placeholder 5"/>
          <p:cNvPicPr>
            <a:picLocks noGrp="1" noChangeAspect="1"/>
          </p:cNvPicPr>
          <p:nvPr>
            <p:ph idx="14"/>
          </p:nvPr>
        </p:nvPicPr>
        <p:blipFill rotWithShape="1">
          <a:blip r:embed="rId2">
            <a:extLst>
              <a:ext uri="{28A0092B-C50C-407E-A947-70E740481C1C}">
                <a14:useLocalDpi xmlns:a14="http://schemas.microsoft.com/office/drawing/2010/main" val="0"/>
              </a:ext>
            </a:extLst>
          </a:blip>
          <a:srcRect t="225" r="1577" b="33528"/>
          <a:stretch/>
        </p:blipFill>
        <p:spPr>
          <a:xfrm>
            <a:off x="457200" y="1310383"/>
            <a:ext cx="4941883" cy="4659343"/>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300" y="1310384"/>
            <a:ext cx="4285117" cy="4692616"/>
          </a:xfrm>
          <a:prstGeom prst="rect">
            <a:avLst/>
          </a:prstGeom>
        </p:spPr>
      </p:pic>
    </p:spTree>
    <p:extLst>
      <p:ext uri="{BB962C8B-B14F-4D97-AF65-F5344CB8AC3E}">
        <p14:creationId xmlns:p14="http://schemas.microsoft.com/office/powerpoint/2010/main" val="3683529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75733" y="1348284"/>
            <a:ext cx="6394028" cy="4628445"/>
          </a:xfrm>
        </p:spPr>
        <p:txBody>
          <a:bodyPr>
            <a:noAutofit/>
          </a:bodyPr>
          <a:lstStyle/>
          <a:p>
            <a:pPr marL="457200" indent="-457200">
              <a:buFont typeface="Arial" panose="020B0604020202020204" pitchFamily="34" charset="0"/>
              <a:buChar char="•"/>
            </a:pPr>
            <a:r>
              <a:rPr lang="en-US" sz="2800" dirty="0" smtClean="0">
                <a:solidFill>
                  <a:srgbClr val="204076"/>
                </a:solidFill>
                <a:latin typeface="Gill Sans MT" panose="020B0502020104020203" pitchFamily="34" charset="0"/>
              </a:rPr>
              <a:t>Employer-sponsored health care went up 234% from 2002-16.</a:t>
            </a:r>
          </a:p>
          <a:p>
            <a:pPr marL="457200" indent="-457200">
              <a:buFont typeface="Arial" panose="020B0604020202020204" pitchFamily="34" charset="0"/>
              <a:buChar char="•"/>
            </a:pPr>
            <a:r>
              <a:rPr lang="en-US" sz="2800" dirty="0" smtClean="0">
                <a:solidFill>
                  <a:srgbClr val="204076"/>
                </a:solidFill>
                <a:latin typeface="Gill Sans MT" panose="020B0502020104020203" pitchFamily="34" charset="0"/>
              </a:rPr>
              <a:t>83% of 2017-18 large group increases is price inflation—only 16% utilization.</a:t>
            </a:r>
          </a:p>
          <a:p>
            <a:pPr marL="457200" indent="-457200">
              <a:buFont typeface="Arial" panose="020B0604020202020204" pitchFamily="34" charset="0"/>
              <a:buChar char="•"/>
            </a:pPr>
            <a:r>
              <a:rPr lang="en-US" sz="2800" dirty="0">
                <a:solidFill>
                  <a:srgbClr val="204076"/>
                </a:solidFill>
                <a:latin typeface="Gill Sans MT" panose="020B0502020104020203" pitchFamily="34" charset="0"/>
              </a:rPr>
              <a:t>75% of premium </a:t>
            </a:r>
            <a:r>
              <a:rPr lang="en-US" sz="2800" dirty="0" smtClean="0">
                <a:solidFill>
                  <a:srgbClr val="204076"/>
                </a:solidFill>
                <a:latin typeface="Gill Sans MT" panose="020B0502020104020203" pitchFamily="34" charset="0"/>
              </a:rPr>
              <a:t>dollars  </a:t>
            </a:r>
            <a:r>
              <a:rPr lang="en-US" sz="2800" dirty="0">
                <a:solidFill>
                  <a:srgbClr val="204076"/>
                </a:solidFill>
                <a:latin typeface="Gill Sans MT" panose="020B0502020104020203" pitchFamily="34" charset="0"/>
              </a:rPr>
              <a:t>to doctors and </a:t>
            </a:r>
            <a:r>
              <a:rPr lang="en-US" sz="2800" dirty="0" smtClean="0">
                <a:solidFill>
                  <a:srgbClr val="204076"/>
                </a:solidFill>
                <a:latin typeface="Gill Sans MT" panose="020B0502020104020203" pitchFamily="34" charset="0"/>
              </a:rPr>
              <a:t>hospitals (+ another 16% on drugs)</a:t>
            </a:r>
            <a:endParaRPr lang="en-US" sz="2800" dirty="0">
              <a:solidFill>
                <a:srgbClr val="204076"/>
              </a:solidFill>
              <a:latin typeface="Gill Sans MT" panose="020B0502020104020203" pitchFamily="34" charset="0"/>
            </a:endParaRPr>
          </a:p>
          <a:p>
            <a:pPr marL="457200" indent="-457200">
              <a:buFont typeface="Arial" panose="020B0604020202020204" pitchFamily="34" charset="0"/>
              <a:buChar char="•"/>
            </a:pPr>
            <a:r>
              <a:rPr lang="en-US" sz="2800" dirty="0" smtClean="0">
                <a:solidFill>
                  <a:srgbClr val="204076"/>
                </a:solidFill>
                <a:latin typeface="Gill Sans MT" panose="020B0502020104020203" pitchFamily="34" charset="0"/>
              </a:rPr>
              <a:t>Average in-patient procedures 79% higher in NorCal’s concentrated market; Hospital prices 70% higher; Physician prices 25-65% higher.</a:t>
            </a:r>
          </a:p>
          <a:p>
            <a:pPr marL="457200" indent="-457200">
              <a:buFont typeface="Arial" panose="020B0604020202020204" pitchFamily="34" charset="0"/>
              <a:buChar char="•"/>
            </a:pPr>
            <a:endParaRPr lang="en-US" sz="2800" dirty="0" smtClean="0">
              <a:latin typeface="Gill Sans MT" panose="020B0502020104020203" pitchFamily="34" charset="0"/>
            </a:endParaRPr>
          </a:p>
          <a:p>
            <a:endParaRPr lang="en-US" sz="2800" dirty="0">
              <a:latin typeface="Gill Sans MT" panose="020B0502020104020203" pitchFamily="34" charset="0"/>
            </a:endParaRPr>
          </a:p>
        </p:txBody>
      </p:sp>
      <p:sp>
        <p:nvSpPr>
          <p:cNvPr id="3" name="Title 2"/>
          <p:cNvSpPr>
            <a:spLocks noGrp="1"/>
          </p:cNvSpPr>
          <p:nvPr>
            <p:ph type="title"/>
          </p:nvPr>
        </p:nvSpPr>
        <p:spPr/>
        <p:txBody>
          <a:bodyPr>
            <a:normAutofit/>
          </a:bodyPr>
          <a:lstStyle/>
          <a:p>
            <a:r>
              <a:rPr lang="en-US" dirty="0" smtClean="0">
                <a:latin typeface="Palatino"/>
              </a:rPr>
              <a:t>Why Health Costs Are So High</a:t>
            </a:r>
            <a:endParaRPr lang="en-US" dirty="0">
              <a:latin typeface="Palatino"/>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881" y="1251037"/>
            <a:ext cx="4729162" cy="4822941"/>
          </a:xfrm>
          <a:prstGeom prst="rect">
            <a:avLst/>
          </a:prstGeom>
        </p:spPr>
      </p:pic>
    </p:spTree>
    <p:extLst>
      <p:ext uri="{BB962C8B-B14F-4D97-AF65-F5344CB8AC3E}">
        <p14:creationId xmlns:p14="http://schemas.microsoft.com/office/powerpoint/2010/main" val="2613304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375920" y="1445533"/>
            <a:ext cx="11724640" cy="4628445"/>
          </a:xfrm>
        </p:spPr>
        <p:txBody>
          <a:bodyPr>
            <a:noAutofit/>
          </a:bodyPr>
          <a:lstStyle/>
          <a:p>
            <a:pPr marL="457200" indent="-457200">
              <a:buFont typeface="Arial" panose="020B0604020202020204" pitchFamily="34" charset="0"/>
              <a:buChar char="•"/>
            </a:pPr>
            <a:r>
              <a:rPr lang="en-US" sz="2800" dirty="0" smtClean="0">
                <a:solidFill>
                  <a:srgbClr val="204076"/>
                </a:solidFill>
                <a:latin typeface="Gill Sans MT" panose="020B0502020104020203" pitchFamily="34" charset="0"/>
              </a:rPr>
              <a:t>Limited ability to say “no” or to </a:t>
            </a:r>
            <a:r>
              <a:rPr lang="en-US" sz="2800" dirty="0">
                <a:solidFill>
                  <a:srgbClr val="204076"/>
                </a:solidFill>
                <a:latin typeface="Gill Sans MT" panose="020B0502020104020203" pitchFamily="34" charset="0"/>
              </a:rPr>
              <a:t>c</a:t>
            </a:r>
            <a:r>
              <a:rPr lang="en-US" sz="2800" dirty="0" smtClean="0">
                <a:solidFill>
                  <a:srgbClr val="204076"/>
                </a:solidFill>
                <a:latin typeface="Gill Sans MT" panose="020B0502020104020203" pitchFamily="34" charset="0"/>
              </a:rPr>
              <a:t>omparison shop</a:t>
            </a:r>
          </a:p>
          <a:p>
            <a:pPr marL="457200" indent="-457200">
              <a:buFont typeface="Arial" panose="020B0604020202020204" pitchFamily="34" charset="0"/>
              <a:buChar char="•"/>
            </a:pPr>
            <a:r>
              <a:rPr lang="en-US" sz="2800" dirty="0" smtClean="0">
                <a:solidFill>
                  <a:srgbClr val="204076"/>
                </a:solidFill>
                <a:latin typeface="Gill Sans MT" panose="020B0502020104020203" pitchFamily="34" charset="0"/>
              </a:rPr>
              <a:t>Little price transparency, notice—pricing often only appears after treatment</a:t>
            </a:r>
          </a:p>
          <a:p>
            <a:r>
              <a:rPr lang="en-US" sz="2800" b="1" dirty="0" smtClean="0">
                <a:solidFill>
                  <a:srgbClr val="067B82"/>
                </a:solidFill>
                <a:latin typeface="Gill Sans MT" panose="020B0502020104020203" pitchFamily="34" charset="0"/>
              </a:rPr>
              <a:t>Consolidation in the industry</a:t>
            </a:r>
          </a:p>
          <a:p>
            <a:pPr marL="457200" indent="-457200">
              <a:buFont typeface="Arial" panose="020B0604020202020204" pitchFamily="34" charset="0"/>
              <a:buChar char="•"/>
            </a:pPr>
            <a:r>
              <a:rPr lang="en-US" sz="2800" dirty="0" smtClean="0">
                <a:solidFill>
                  <a:srgbClr val="204076"/>
                </a:solidFill>
                <a:latin typeface="Gill Sans MT" panose="020B0502020104020203" pitchFamily="34" charset="0"/>
              </a:rPr>
              <a:t>Rural/smaller/underserved areas that simply </a:t>
            </a:r>
            <a:r>
              <a:rPr lang="en-US" sz="2800" dirty="0">
                <a:solidFill>
                  <a:srgbClr val="204076"/>
                </a:solidFill>
                <a:latin typeface="Gill Sans MT" panose="020B0502020104020203" pitchFamily="34" charset="0"/>
              </a:rPr>
              <a:t>can’t sustain too many plans, hospitals, or </a:t>
            </a:r>
            <a:r>
              <a:rPr lang="en-US" sz="2800" dirty="0" smtClean="0">
                <a:solidFill>
                  <a:srgbClr val="204076"/>
                </a:solidFill>
                <a:latin typeface="Gill Sans MT" panose="020B0502020104020203" pitchFamily="34" charset="0"/>
              </a:rPr>
              <a:t>providers</a:t>
            </a:r>
          </a:p>
          <a:p>
            <a:pPr marL="457200" indent="-457200">
              <a:buFont typeface="Arial" panose="020B0604020202020204" pitchFamily="34" charset="0"/>
              <a:buChar char="•"/>
            </a:pPr>
            <a:r>
              <a:rPr lang="en-US" sz="2800" dirty="0" smtClean="0">
                <a:solidFill>
                  <a:srgbClr val="204076"/>
                </a:solidFill>
                <a:latin typeface="Gill Sans MT" panose="020B0502020104020203" pitchFamily="34" charset="0"/>
              </a:rPr>
              <a:t>Trend to integrated </a:t>
            </a:r>
            <a:r>
              <a:rPr lang="en-US" sz="2800" dirty="0">
                <a:solidFill>
                  <a:srgbClr val="204076"/>
                </a:solidFill>
                <a:latin typeface="Gill Sans MT" panose="020B0502020104020203" pitchFamily="34" charset="0"/>
              </a:rPr>
              <a:t>care </a:t>
            </a:r>
            <a:r>
              <a:rPr lang="en-US" sz="2800" dirty="0" smtClean="0">
                <a:solidFill>
                  <a:srgbClr val="204076"/>
                </a:solidFill>
                <a:latin typeface="Gill Sans MT" panose="020B0502020104020203" pitchFamily="34" charset="0"/>
              </a:rPr>
              <a:t>tends </a:t>
            </a:r>
            <a:r>
              <a:rPr lang="en-US" sz="2800" dirty="0">
                <a:solidFill>
                  <a:srgbClr val="204076"/>
                </a:solidFill>
                <a:latin typeface="Gill Sans MT" panose="020B0502020104020203" pitchFamily="34" charset="0"/>
              </a:rPr>
              <a:t>to correlate with </a:t>
            </a:r>
            <a:r>
              <a:rPr lang="en-US" sz="2800" dirty="0" smtClean="0">
                <a:solidFill>
                  <a:srgbClr val="204076"/>
                </a:solidFill>
                <a:latin typeface="Gill Sans MT" panose="020B0502020104020203" pitchFamily="34" charset="0"/>
              </a:rPr>
              <a:t>consolidation</a:t>
            </a:r>
          </a:p>
          <a:p>
            <a:r>
              <a:rPr lang="en-US" sz="2800" dirty="0" smtClean="0">
                <a:solidFill>
                  <a:srgbClr val="204076"/>
                </a:solidFill>
                <a:latin typeface="Gill Sans MT" panose="020B0502020104020203" pitchFamily="34" charset="0"/>
              </a:rPr>
              <a:t>As </a:t>
            </a:r>
            <a:r>
              <a:rPr lang="en-US" sz="2800" dirty="0">
                <a:solidFill>
                  <a:srgbClr val="204076"/>
                </a:solidFill>
                <a:latin typeface="Gill Sans MT" panose="020B0502020104020203" pitchFamily="34" charset="0"/>
              </a:rPr>
              <a:t>a result, health care prices are </a:t>
            </a:r>
            <a:r>
              <a:rPr lang="en-US" sz="2800" dirty="0" smtClean="0">
                <a:solidFill>
                  <a:srgbClr val="204076"/>
                </a:solidFill>
                <a:latin typeface="Gill Sans MT" panose="020B0502020104020203" pitchFamily="34" charset="0"/>
              </a:rPr>
              <a:t>largely determined </a:t>
            </a:r>
            <a:r>
              <a:rPr lang="en-US" sz="2800" dirty="0">
                <a:solidFill>
                  <a:srgbClr val="204076"/>
                </a:solidFill>
                <a:latin typeface="Gill Sans MT" panose="020B0502020104020203" pitchFamily="34" charset="0"/>
              </a:rPr>
              <a:t>not by the cost to provide the care, or quality, or </a:t>
            </a:r>
            <a:r>
              <a:rPr lang="en-US" sz="2800" dirty="0" smtClean="0">
                <a:solidFill>
                  <a:srgbClr val="204076"/>
                </a:solidFill>
                <a:latin typeface="Gill Sans MT" panose="020B0502020104020203" pitchFamily="34" charset="0"/>
              </a:rPr>
              <a:t>outcomes—but </a:t>
            </a:r>
            <a:r>
              <a:rPr lang="en-US" sz="2800" dirty="0">
                <a:solidFill>
                  <a:srgbClr val="204076"/>
                </a:solidFill>
                <a:latin typeface="Gill Sans MT" panose="020B0502020104020203" pitchFamily="34" charset="0"/>
              </a:rPr>
              <a:t>the relative monopoly power of a plan or provider</a:t>
            </a:r>
            <a:r>
              <a:rPr lang="en-US" sz="2800" dirty="0" smtClean="0">
                <a:solidFill>
                  <a:srgbClr val="204076"/>
                </a:solidFill>
                <a:latin typeface="Gill Sans MT" panose="020B0502020104020203" pitchFamily="34" charset="0"/>
              </a:rPr>
              <a:t>. Incentives drive even more consolidation.</a:t>
            </a:r>
            <a:endParaRPr lang="en-US" sz="2800" dirty="0">
              <a:solidFill>
                <a:srgbClr val="204076"/>
              </a:solidFill>
              <a:latin typeface="Gill Sans MT" panose="020B0502020104020203" pitchFamily="34" charset="0"/>
            </a:endParaRPr>
          </a:p>
          <a:p>
            <a:r>
              <a:rPr lang="en-US" sz="2800" dirty="0">
                <a:latin typeface="Gill Sans MT" panose="020B0502020104020203" pitchFamily="34" charset="0"/>
              </a:rPr>
              <a:t> </a:t>
            </a:r>
          </a:p>
        </p:txBody>
      </p:sp>
      <p:sp>
        <p:nvSpPr>
          <p:cNvPr id="3" name="Title 2"/>
          <p:cNvSpPr>
            <a:spLocks noGrp="1"/>
          </p:cNvSpPr>
          <p:nvPr>
            <p:ph type="title"/>
          </p:nvPr>
        </p:nvSpPr>
        <p:spPr/>
        <p:txBody>
          <a:bodyPr>
            <a:normAutofit/>
          </a:bodyPr>
          <a:lstStyle/>
          <a:p>
            <a:r>
              <a:rPr lang="en-US" dirty="0" smtClean="0">
                <a:latin typeface="Palatino"/>
              </a:rPr>
              <a:t>Consumers Largely Don’t Experience Health Care Choice &amp; Competition</a:t>
            </a:r>
            <a:endParaRPr lang="en-US" dirty="0">
              <a:latin typeface="Palatino"/>
            </a:endParaRPr>
          </a:p>
        </p:txBody>
      </p:sp>
    </p:spTree>
    <p:extLst>
      <p:ext uri="{BB962C8B-B14F-4D97-AF65-F5344CB8AC3E}">
        <p14:creationId xmlns:p14="http://schemas.microsoft.com/office/powerpoint/2010/main" val="3262047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87307" y="1307939"/>
            <a:ext cx="11322619" cy="4896091"/>
          </a:xfrm>
        </p:spPr>
        <p:txBody>
          <a:bodyPr>
            <a:normAutofit/>
          </a:bodyPr>
          <a:lstStyle/>
          <a:p>
            <a:pPr>
              <a:defRPr/>
            </a:pPr>
            <a:r>
              <a:rPr lang="en-US" sz="2800" b="1" dirty="0" smtClean="0">
                <a:solidFill>
                  <a:srgbClr val="067B82"/>
                </a:solidFill>
                <a:latin typeface="Gill Sans MT" panose="020B0502020104020203" pitchFamily="34" charset="0"/>
              </a:rPr>
              <a:t>It’s </a:t>
            </a:r>
            <a:r>
              <a:rPr lang="en-US" sz="2800" b="1" dirty="0">
                <a:solidFill>
                  <a:srgbClr val="067B82"/>
                </a:solidFill>
                <a:latin typeface="Gill Sans MT" panose="020B0502020104020203" pitchFamily="34" charset="0"/>
              </a:rPr>
              <a:t>Our Money!</a:t>
            </a:r>
          </a:p>
          <a:p>
            <a:pPr lvl="1">
              <a:defRPr/>
            </a:pPr>
            <a:r>
              <a:rPr lang="en-US" sz="2400" dirty="0">
                <a:solidFill>
                  <a:srgbClr val="204076"/>
                </a:solidFill>
                <a:latin typeface="Gill Sans MT" panose="020B0502020104020203" pitchFamily="34" charset="0"/>
              </a:rPr>
              <a:t>Signal of Excess Reserves</a:t>
            </a:r>
          </a:p>
          <a:p>
            <a:pPr lvl="1">
              <a:defRPr/>
            </a:pPr>
            <a:r>
              <a:rPr lang="en-US" sz="2400" dirty="0">
                <a:solidFill>
                  <a:srgbClr val="204076"/>
                </a:solidFill>
                <a:latin typeface="Gill Sans MT" panose="020B0502020104020203" pitchFamily="34" charset="0"/>
              </a:rPr>
              <a:t>Could Have Gone To </a:t>
            </a:r>
            <a:r>
              <a:rPr lang="en-US" sz="2400" dirty="0" smtClean="0">
                <a:solidFill>
                  <a:srgbClr val="204076"/>
                </a:solidFill>
                <a:latin typeface="Gill Sans MT" panose="020B0502020104020203" pitchFamily="34" charset="0"/>
              </a:rPr>
              <a:t>Reduce Premiums;</a:t>
            </a:r>
          </a:p>
          <a:p>
            <a:pPr lvl="1">
              <a:defRPr/>
            </a:pPr>
            <a:r>
              <a:rPr lang="en-US" sz="2400" dirty="0">
                <a:solidFill>
                  <a:srgbClr val="204076"/>
                </a:solidFill>
                <a:latin typeface="Gill Sans MT" panose="020B0502020104020203" pitchFamily="34" charset="0"/>
              </a:rPr>
              <a:t>	</a:t>
            </a:r>
            <a:r>
              <a:rPr lang="en-US" sz="2400" dirty="0" smtClean="0">
                <a:solidFill>
                  <a:srgbClr val="204076"/>
                </a:solidFill>
                <a:latin typeface="Gill Sans MT" panose="020B0502020104020203" pitchFamily="34" charset="0"/>
              </a:rPr>
              <a:t>Investments in Quality/Equity</a:t>
            </a:r>
            <a:endParaRPr lang="en-US" sz="2400" dirty="0">
              <a:solidFill>
                <a:srgbClr val="204076"/>
              </a:solidFill>
              <a:latin typeface="Gill Sans MT" panose="020B0502020104020203" pitchFamily="34" charset="0"/>
            </a:endParaRPr>
          </a:p>
          <a:p>
            <a:pPr>
              <a:defRPr/>
            </a:pPr>
            <a:r>
              <a:rPr lang="en-US" sz="2800" b="1" dirty="0" smtClean="0">
                <a:solidFill>
                  <a:srgbClr val="067B82"/>
                </a:solidFill>
                <a:latin typeface="Gill Sans MT" panose="020B0502020104020203" pitchFamily="34" charset="0"/>
              </a:rPr>
              <a:t>Reduced </a:t>
            </a:r>
            <a:r>
              <a:rPr lang="en-US" sz="2800" b="1" dirty="0">
                <a:solidFill>
                  <a:srgbClr val="067B82"/>
                </a:solidFill>
                <a:latin typeface="Gill Sans MT" panose="020B0502020104020203" pitchFamily="34" charset="0"/>
              </a:rPr>
              <a:t>Choice/Competition</a:t>
            </a:r>
          </a:p>
          <a:p>
            <a:pPr lvl="1">
              <a:defRPr/>
            </a:pPr>
            <a:r>
              <a:rPr lang="en-US" sz="2400" dirty="0">
                <a:solidFill>
                  <a:srgbClr val="204076"/>
                </a:solidFill>
                <a:latin typeface="Gill Sans MT" panose="020B0502020104020203" pitchFamily="34" charset="0"/>
              </a:rPr>
              <a:t>Anti-Trust Analysis</a:t>
            </a:r>
          </a:p>
          <a:p>
            <a:pPr lvl="1">
              <a:defRPr/>
            </a:pPr>
            <a:r>
              <a:rPr lang="en-US" sz="2400" dirty="0">
                <a:solidFill>
                  <a:srgbClr val="204076"/>
                </a:solidFill>
                <a:latin typeface="Gill Sans MT" panose="020B0502020104020203" pitchFamily="34" charset="0"/>
              </a:rPr>
              <a:t>Concentration Concerns Can Lead to Higher </a:t>
            </a:r>
            <a:r>
              <a:rPr lang="en-US" sz="2400" dirty="0" smtClean="0">
                <a:solidFill>
                  <a:srgbClr val="204076"/>
                </a:solidFill>
                <a:latin typeface="Gill Sans MT" panose="020B0502020104020203" pitchFamily="34" charset="0"/>
              </a:rPr>
              <a:t>Costs</a:t>
            </a:r>
            <a:endParaRPr lang="en-US" sz="2400" dirty="0">
              <a:solidFill>
                <a:srgbClr val="204076"/>
              </a:solidFill>
              <a:latin typeface="Gill Sans MT" panose="020B0502020104020203" pitchFamily="34" charset="0"/>
            </a:endParaRPr>
          </a:p>
          <a:p>
            <a:pPr>
              <a:defRPr/>
            </a:pPr>
            <a:r>
              <a:rPr lang="en-US" sz="2800" b="1" dirty="0">
                <a:solidFill>
                  <a:srgbClr val="067B82"/>
                </a:solidFill>
                <a:latin typeface="Gill Sans MT" panose="020B0502020104020203" pitchFamily="34" charset="0"/>
              </a:rPr>
              <a:t>Corporate Behavior</a:t>
            </a:r>
          </a:p>
          <a:p>
            <a:pPr lvl="1">
              <a:defRPr/>
            </a:pPr>
            <a:r>
              <a:rPr lang="en-US" sz="2400" dirty="0">
                <a:solidFill>
                  <a:srgbClr val="204076"/>
                </a:solidFill>
                <a:latin typeface="Gill Sans MT" panose="020B0502020104020203" pitchFamily="34" charset="0"/>
              </a:rPr>
              <a:t>Anti-Competitive</a:t>
            </a:r>
          </a:p>
          <a:p>
            <a:pPr lvl="1">
              <a:defRPr/>
            </a:pPr>
            <a:r>
              <a:rPr lang="en-US" sz="2400" dirty="0">
                <a:solidFill>
                  <a:srgbClr val="204076"/>
                </a:solidFill>
                <a:latin typeface="Gill Sans MT" panose="020B0502020104020203" pitchFamily="34" charset="0"/>
              </a:rPr>
              <a:t>Consumer Protections &amp; Customer Service</a:t>
            </a:r>
          </a:p>
          <a:p>
            <a:pPr lvl="1">
              <a:defRPr/>
            </a:pPr>
            <a:r>
              <a:rPr lang="en-US" sz="2400" dirty="0">
                <a:solidFill>
                  <a:srgbClr val="204076"/>
                </a:solidFill>
                <a:latin typeface="Gill Sans MT" panose="020B0502020104020203" pitchFamily="34" charset="0"/>
              </a:rPr>
              <a:t>If They Want to Get Bigger, They Must Get </a:t>
            </a:r>
            <a:r>
              <a:rPr lang="en-US" sz="2400" dirty="0" smtClean="0">
                <a:solidFill>
                  <a:srgbClr val="204076"/>
                </a:solidFill>
                <a:latin typeface="Gill Sans MT" panose="020B0502020104020203" pitchFamily="34" charset="0"/>
              </a:rPr>
              <a:t>Better</a:t>
            </a:r>
            <a:r>
              <a:rPr lang="en-US" sz="2400" dirty="0">
                <a:solidFill>
                  <a:srgbClr val="204076"/>
                </a:solidFill>
                <a:latin typeface="Gill Sans MT" panose="020B0502020104020203" pitchFamily="34" charset="0"/>
              </a:rPr>
              <a:t> </a:t>
            </a:r>
          </a:p>
        </p:txBody>
      </p:sp>
      <p:sp>
        <p:nvSpPr>
          <p:cNvPr id="3" name="Title 2"/>
          <p:cNvSpPr>
            <a:spLocks noGrp="1"/>
          </p:cNvSpPr>
          <p:nvPr>
            <p:ph type="title"/>
          </p:nvPr>
        </p:nvSpPr>
        <p:spPr/>
        <p:txBody>
          <a:bodyPr>
            <a:normAutofit/>
          </a:bodyPr>
          <a:lstStyle/>
          <a:p>
            <a:r>
              <a:rPr lang="en-US" dirty="0" smtClean="0">
                <a:latin typeface="Palatino"/>
              </a:rPr>
              <a:t>MergerWatch: Consumer Concerns</a:t>
            </a:r>
            <a:endParaRPr lang="en-US" dirty="0">
              <a:latin typeface="Palatino"/>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7233" y="638616"/>
            <a:ext cx="3810160" cy="236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stretch>
            <a:fillRect/>
          </a:stretch>
        </p:blipFill>
        <p:spPr>
          <a:xfrm>
            <a:off x="6410281" y="1245771"/>
            <a:ext cx="5548554" cy="2335777"/>
          </a:xfrm>
          <a:prstGeom prst="rect">
            <a:avLst/>
          </a:prstGeom>
        </p:spPr>
      </p:pic>
      <p:pic>
        <p:nvPicPr>
          <p:cNvPr id="8" name="Picture 7"/>
          <p:cNvPicPr>
            <a:picLocks noChangeAspect="1"/>
          </p:cNvPicPr>
          <p:nvPr/>
        </p:nvPicPr>
        <p:blipFill>
          <a:blip r:embed="rId4"/>
          <a:stretch>
            <a:fillRect/>
          </a:stretch>
        </p:blipFill>
        <p:spPr>
          <a:xfrm>
            <a:off x="7920662" y="3581549"/>
            <a:ext cx="3548164" cy="1957404"/>
          </a:xfrm>
          <a:prstGeom prst="rect">
            <a:avLst/>
          </a:prstGeom>
        </p:spPr>
      </p:pic>
      <p:pic>
        <p:nvPicPr>
          <p:cNvPr id="7" name="Picture 6"/>
          <p:cNvPicPr>
            <a:picLocks noChangeAspect="1"/>
          </p:cNvPicPr>
          <p:nvPr/>
        </p:nvPicPr>
        <p:blipFill>
          <a:blip r:embed="rId5"/>
          <a:stretch>
            <a:fillRect/>
          </a:stretch>
        </p:blipFill>
        <p:spPr>
          <a:xfrm>
            <a:off x="8624837" y="4813227"/>
            <a:ext cx="2139813" cy="1201994"/>
          </a:xfrm>
          <a:prstGeom prst="rect">
            <a:avLst/>
          </a:prstGeom>
        </p:spPr>
      </p:pic>
    </p:spTree>
    <p:extLst>
      <p:ext uri="{BB962C8B-B14F-4D97-AF65-F5344CB8AC3E}">
        <p14:creationId xmlns:p14="http://schemas.microsoft.com/office/powerpoint/2010/main" val="251762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10888</TotalTime>
  <Words>1393</Words>
  <Application>Microsoft Office PowerPoint</Application>
  <PresentationFormat>Widescreen</PresentationFormat>
  <Paragraphs>171</Paragraphs>
  <Slides>21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ＭＳ Ｐゴシック</vt:lpstr>
      <vt:lpstr>Arial</vt:lpstr>
      <vt:lpstr>Benton Bold</vt:lpstr>
      <vt:lpstr>Benton Medium</vt:lpstr>
      <vt:lpstr>Calibri</vt:lpstr>
      <vt:lpstr>Calibri Light</vt:lpstr>
      <vt:lpstr>Gill Sans</vt:lpstr>
      <vt:lpstr>Gill Sans MT</vt:lpstr>
      <vt:lpstr>Gill Sans SemiBold</vt:lpstr>
      <vt:lpstr>Helvetica Neue</vt:lpstr>
      <vt:lpstr>Palatino</vt:lpstr>
      <vt:lpstr>Office Theme</vt:lpstr>
      <vt:lpstr> Confronting Health Consolidation and Its Costs   </vt:lpstr>
      <vt:lpstr>PowerPoint Presentation</vt:lpstr>
      <vt:lpstr>#Care4All Legislative Priorities Aspirational &amp; Achievable Without Federal Approval</vt:lpstr>
      <vt:lpstr> </vt:lpstr>
      <vt:lpstr>Building Upon the ACA Fight and CA’s Progress</vt:lpstr>
      <vt:lpstr>United States: Costs More, Less Care</vt:lpstr>
      <vt:lpstr>Why Health Costs Are So High</vt:lpstr>
      <vt:lpstr>Consumers Largely Don’t Experience Health Care Choice &amp; Competition</vt:lpstr>
      <vt:lpstr>MergerWatch: Consumer Concerns</vt:lpstr>
      <vt:lpstr>State Administrative Authority &amp; Actions</vt:lpstr>
      <vt:lpstr>   Huge Price Variation</vt:lpstr>
      <vt:lpstr>AB 3087 (Kalra): CA Health Care Price Relief Act</vt:lpstr>
      <vt:lpstr>AB 3087 (Kalra): It’s the Prices, Stupid.</vt:lpstr>
      <vt:lpstr>Strong Industry Response</vt:lpstr>
      <vt:lpstr>Health Care Focus Group &amp; Polling</vt:lpstr>
      <vt:lpstr>Broad Support for Oversight on Health Prices</vt:lpstr>
      <vt:lpstr>Focus Groups Supportive of Price Controls</vt:lpstr>
      <vt:lpstr>Broad Support for Government Action</vt:lpstr>
      <vt:lpstr>Earlier Health Access California Legislation Regulating Prices</vt:lpstr>
      <vt:lpstr>Potential Other Ideas for 2019</vt:lpstr>
      <vt:lpstr>For More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Slade</dc:creator>
  <cp:lastModifiedBy>Anthony Wright</cp:lastModifiedBy>
  <cp:revision>182</cp:revision>
  <cp:lastPrinted>2018-02-02T23:24:51Z</cp:lastPrinted>
  <dcterms:created xsi:type="dcterms:W3CDTF">2018-01-29T10:05:24Z</dcterms:created>
  <dcterms:modified xsi:type="dcterms:W3CDTF">2019-01-18T02:37:32Z</dcterms:modified>
</cp:coreProperties>
</file>