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4" r:id="rId2"/>
  </p:sldMasterIdLst>
  <p:notesMasterIdLst>
    <p:notesMasterId r:id="rId34"/>
  </p:notesMasterIdLst>
  <p:handoutMasterIdLst>
    <p:handoutMasterId r:id="rId35"/>
  </p:handoutMasterIdLst>
  <p:sldIdLst>
    <p:sldId id="342" r:id="rId3"/>
    <p:sldId id="385" r:id="rId4"/>
    <p:sldId id="347" r:id="rId5"/>
    <p:sldId id="345" r:id="rId6"/>
    <p:sldId id="346" r:id="rId7"/>
    <p:sldId id="382" r:id="rId8"/>
    <p:sldId id="351" r:id="rId9"/>
    <p:sldId id="363" r:id="rId10"/>
    <p:sldId id="396" r:id="rId11"/>
    <p:sldId id="399" r:id="rId12"/>
    <p:sldId id="358" r:id="rId13"/>
    <p:sldId id="370" r:id="rId14"/>
    <p:sldId id="378" r:id="rId15"/>
    <p:sldId id="379" r:id="rId16"/>
    <p:sldId id="398" r:id="rId17"/>
    <p:sldId id="357" r:id="rId18"/>
    <p:sldId id="352" r:id="rId19"/>
    <p:sldId id="353" r:id="rId20"/>
    <p:sldId id="356" r:id="rId21"/>
    <p:sldId id="376" r:id="rId22"/>
    <p:sldId id="359" r:id="rId23"/>
    <p:sldId id="371" r:id="rId24"/>
    <p:sldId id="375" r:id="rId25"/>
    <p:sldId id="381" r:id="rId26"/>
    <p:sldId id="394" r:id="rId27"/>
    <p:sldId id="397" r:id="rId28"/>
    <p:sldId id="390" r:id="rId29"/>
    <p:sldId id="389" r:id="rId30"/>
    <p:sldId id="392" r:id="rId31"/>
    <p:sldId id="391" r:id="rId32"/>
    <p:sldId id="388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" userDrawn="1">
          <p15:clr>
            <a:srgbClr val="A4A3A4"/>
          </p15:clr>
        </p15:guide>
        <p15:guide id="2" orient="horz" pos="1296" userDrawn="1">
          <p15:clr>
            <a:srgbClr val="A4A3A4"/>
          </p15:clr>
        </p15:guide>
        <p15:guide id="3" pos="2880">
          <p15:clr>
            <a:srgbClr val="A4A3A4"/>
          </p15:clr>
        </p15:guide>
        <p15:guide id="4" pos="432" userDrawn="1">
          <p15:clr>
            <a:srgbClr val="A4A3A4"/>
          </p15:clr>
        </p15:guide>
        <p15:guide id="5" orient="horz" pos="2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McAndrew" initials="CM" lastIdx="11" clrIdx="0">
    <p:extLst>
      <p:ext uri="{19B8F6BF-5375-455C-9EA6-DF929625EA0E}">
        <p15:presenceInfo xmlns:p15="http://schemas.microsoft.com/office/powerpoint/2012/main" userId="S-1-5-21-3746064779-2255396531-2887785053-1786" providerId="AD"/>
      </p:ext>
    </p:extLst>
  </p:cmAuthor>
  <p:cmAuthor id="2" name="Justin Mendoza" initials="JM" lastIdx="4" clrIdx="1">
    <p:extLst>
      <p:ext uri="{19B8F6BF-5375-455C-9EA6-DF929625EA0E}">
        <p15:presenceInfo xmlns:p15="http://schemas.microsoft.com/office/powerpoint/2012/main" userId="S-1-5-21-3746064779-2255396531-2887785053-48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23"/>
    <a:srgbClr val="34A1DA"/>
    <a:srgbClr val="4472C4"/>
    <a:srgbClr val="FFFFFF"/>
    <a:srgbClr val="000000"/>
    <a:srgbClr val="CAE7F6"/>
    <a:srgbClr val="35A2DB"/>
    <a:srgbClr val="709BBF"/>
    <a:srgbClr val="8BA077"/>
    <a:srgbClr val="806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3" autoAdjust="0"/>
    <p:restoredTop sz="82226" autoAdjust="0"/>
  </p:normalViewPr>
  <p:slideViewPr>
    <p:cSldViewPr>
      <p:cViewPr varScale="1">
        <p:scale>
          <a:sx n="65" d="100"/>
          <a:sy n="65" d="100"/>
        </p:scale>
        <p:origin x="894" y="78"/>
      </p:cViewPr>
      <p:guideLst>
        <p:guide orient="horz" pos="312"/>
        <p:guide orient="horz" pos="1296"/>
        <p:guide pos="2880"/>
        <p:guide pos="432"/>
        <p:guide orient="horz" pos="2112"/>
      </p:guideLst>
    </p:cSldViewPr>
  </p:slideViewPr>
  <p:outlineViewPr>
    <p:cViewPr>
      <p:scale>
        <a:sx n="33" d="100"/>
        <a:sy n="33" d="100"/>
      </p:scale>
      <p:origin x="0" y="-3798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-4014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Exampolis</a:t>
            </a:r>
            <a:r>
              <a:rPr lang="en-US" dirty="0" smtClean="0"/>
              <a:t> Price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0" i="0" u="none" strike="noStrike" kern="1200" cap="all" spc="0" baseline="0">
              <a:gradFill>
                <a:gsLst>
                  <a:gs pos="0">
                    <a:schemeClr val="dk1">
                      <a:lumMod val="50000"/>
                      <a:lumOff val="50000"/>
                    </a:schemeClr>
                  </a:gs>
                  <a:gs pos="100000">
                    <a:schemeClr val="dk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Inflation-Adjusted Price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Sheet1!$B$2:$B$4</c:f>
              <c:numCache>
                <c:formatCode>_("$"* #,##0.00_);_("$"* \(#,##0.00\);_("$"* "-"??_);_(@_)</c:formatCode>
                <c:ptCount val="3"/>
                <c:pt idx="0">
                  <c:v>100</c:v>
                </c:pt>
                <c:pt idx="1">
                  <c:v>102.2</c:v>
                </c:pt>
                <c:pt idx="2">
                  <c:v>104.44840000000001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Average Price Charged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Sheet1!$C$2:$C$4</c:f>
              <c:numCache>
                <c:formatCode>_("$"* #,##0.00_);_("$"* \(#,##0.00\);_("$"* "-"??_);_(@_)</c:formatCode>
                <c:ptCount val="3"/>
                <c:pt idx="0">
                  <c:v>100</c:v>
                </c:pt>
                <c:pt idx="1">
                  <c:v>105</c:v>
                </c:pt>
                <c:pt idx="2">
                  <c:v>115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609825712"/>
        <c:axId val="609823752"/>
      </c:barChart>
      <c:catAx>
        <c:axId val="60982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823752"/>
        <c:crosses val="autoZero"/>
        <c:auto val="1"/>
        <c:lblAlgn val="ctr"/>
        <c:lblOffset val="100"/>
        <c:noMultiLvlLbl val="0"/>
      </c:catAx>
      <c:valAx>
        <c:axId val="609823752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60982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FB8CA-15BF-4FBC-A8A4-0C547FC81DC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7D9449-FAD1-40FC-826B-DC9A28B79DAE}">
      <dgm:prSet phldrT="[Text]" custT="1"/>
      <dgm:spPr/>
      <dgm:t>
        <a:bodyPr/>
        <a:lstStyle/>
        <a:p>
          <a:r>
            <a:rPr lang="en-US" sz="5400" dirty="0" smtClean="0"/>
            <a:t>Federal</a:t>
          </a:r>
          <a:endParaRPr lang="en-US" sz="5400" dirty="0"/>
        </a:p>
      </dgm:t>
    </dgm:pt>
    <dgm:pt modelId="{C023F499-A88B-4294-8667-EF7FFE5D6463}" type="parTrans" cxnId="{C64468BE-EA69-4E5C-8451-E17EF66D1CCC}">
      <dgm:prSet/>
      <dgm:spPr/>
      <dgm:t>
        <a:bodyPr/>
        <a:lstStyle/>
        <a:p>
          <a:endParaRPr lang="en-US"/>
        </a:p>
      </dgm:t>
    </dgm:pt>
    <dgm:pt modelId="{1A506CC6-7D39-4A46-BB6A-8A74BE38276A}" type="sibTrans" cxnId="{C64468BE-EA69-4E5C-8451-E17EF66D1CCC}">
      <dgm:prSet/>
      <dgm:spPr/>
      <dgm:t>
        <a:bodyPr/>
        <a:lstStyle/>
        <a:p>
          <a:endParaRPr lang="en-US"/>
        </a:p>
      </dgm:t>
    </dgm:pt>
    <dgm:pt modelId="{9A9F8BEA-8120-4D71-91ED-DCFCF9812D9C}">
      <dgm:prSet phldrT="[Text]"/>
      <dgm:spPr/>
      <dgm:t>
        <a:bodyPr/>
        <a:lstStyle/>
        <a:p>
          <a:r>
            <a:rPr lang="en-US" dirty="0" smtClean="0"/>
            <a:t>Can achieve a broader scope, fewer limitations in what policies can achieve</a:t>
          </a:r>
          <a:endParaRPr lang="en-US" dirty="0"/>
        </a:p>
      </dgm:t>
    </dgm:pt>
    <dgm:pt modelId="{8E3BA217-9A9A-46EE-9B3A-7EBC9A66BCDF}" type="parTrans" cxnId="{E67DF4B4-5FC7-4AD6-BFE3-9428228DC972}">
      <dgm:prSet/>
      <dgm:spPr/>
      <dgm:t>
        <a:bodyPr/>
        <a:lstStyle/>
        <a:p>
          <a:endParaRPr lang="en-US"/>
        </a:p>
      </dgm:t>
    </dgm:pt>
    <dgm:pt modelId="{1FB3261A-E333-449B-9DA7-C7D757DAAD08}" type="sibTrans" cxnId="{E67DF4B4-5FC7-4AD6-BFE3-9428228DC972}">
      <dgm:prSet/>
      <dgm:spPr/>
      <dgm:t>
        <a:bodyPr/>
        <a:lstStyle/>
        <a:p>
          <a:endParaRPr lang="en-US"/>
        </a:p>
      </dgm:t>
    </dgm:pt>
    <dgm:pt modelId="{159CCC5A-2166-4976-AEC4-63C94CAD122D}">
      <dgm:prSet phldrT="[Text]" custT="1"/>
      <dgm:spPr/>
      <dgm:t>
        <a:bodyPr/>
        <a:lstStyle/>
        <a:p>
          <a:r>
            <a:rPr lang="en-US" sz="5400" dirty="0" smtClean="0"/>
            <a:t>State</a:t>
          </a:r>
          <a:endParaRPr lang="en-US" sz="5400" dirty="0"/>
        </a:p>
      </dgm:t>
    </dgm:pt>
    <dgm:pt modelId="{ACE77896-1962-4C52-9FF1-63444AA0B012}" type="parTrans" cxnId="{57085338-4296-470B-B000-F4FD50F6F757}">
      <dgm:prSet/>
      <dgm:spPr/>
      <dgm:t>
        <a:bodyPr/>
        <a:lstStyle/>
        <a:p>
          <a:endParaRPr lang="en-US"/>
        </a:p>
      </dgm:t>
    </dgm:pt>
    <dgm:pt modelId="{78BD836E-F5FA-403B-B3F7-B2E40C4BF274}" type="sibTrans" cxnId="{57085338-4296-470B-B000-F4FD50F6F757}">
      <dgm:prSet/>
      <dgm:spPr/>
      <dgm:t>
        <a:bodyPr/>
        <a:lstStyle/>
        <a:p>
          <a:endParaRPr lang="en-US"/>
        </a:p>
      </dgm:t>
    </dgm:pt>
    <dgm:pt modelId="{781FB6A3-32DF-4AFB-B956-8E3F87FEFA1E}">
      <dgm:prSet phldrT="[Text]"/>
      <dgm:spPr/>
      <dgm:t>
        <a:bodyPr/>
        <a:lstStyle/>
        <a:p>
          <a:r>
            <a:rPr lang="en-US" dirty="0" smtClean="0"/>
            <a:t>May achieve enactment faster than at federal level</a:t>
          </a:r>
          <a:endParaRPr lang="en-US" dirty="0"/>
        </a:p>
      </dgm:t>
    </dgm:pt>
    <dgm:pt modelId="{EA462746-657D-4C25-9CC8-67D01FA85B29}" type="parTrans" cxnId="{83C8E12E-82C1-442C-9CD8-A58CDDFDD6CB}">
      <dgm:prSet/>
      <dgm:spPr/>
      <dgm:t>
        <a:bodyPr/>
        <a:lstStyle/>
        <a:p>
          <a:endParaRPr lang="en-US"/>
        </a:p>
      </dgm:t>
    </dgm:pt>
    <dgm:pt modelId="{A96F81D4-2131-49B2-957B-806F9D409950}" type="sibTrans" cxnId="{83C8E12E-82C1-442C-9CD8-A58CDDFDD6CB}">
      <dgm:prSet/>
      <dgm:spPr/>
      <dgm:t>
        <a:bodyPr/>
        <a:lstStyle/>
        <a:p>
          <a:endParaRPr lang="en-US"/>
        </a:p>
      </dgm:t>
    </dgm:pt>
    <dgm:pt modelId="{3AE5CC12-C2C5-4A1F-A2BF-639BC8C69893}">
      <dgm:prSet phldrT="[Text]"/>
      <dgm:spPr/>
      <dgm:t>
        <a:bodyPr/>
        <a:lstStyle/>
        <a:p>
          <a:r>
            <a:rPr lang="en-US" dirty="0" smtClean="0"/>
            <a:t>Can provide relief and protection to people across the the entire country at once</a:t>
          </a:r>
          <a:endParaRPr lang="en-US" dirty="0"/>
        </a:p>
      </dgm:t>
    </dgm:pt>
    <dgm:pt modelId="{6F512F17-4101-4D3A-847D-63A3B1FC8C87}" type="parTrans" cxnId="{E4F217F8-B7FD-4027-A9FF-B206BAA5EFF5}">
      <dgm:prSet/>
      <dgm:spPr/>
      <dgm:t>
        <a:bodyPr/>
        <a:lstStyle/>
        <a:p>
          <a:endParaRPr lang="en-US"/>
        </a:p>
      </dgm:t>
    </dgm:pt>
    <dgm:pt modelId="{39B684C4-0C6D-4FF2-8135-24544B30EE09}" type="sibTrans" cxnId="{E4F217F8-B7FD-4027-A9FF-B206BAA5EFF5}">
      <dgm:prSet/>
      <dgm:spPr/>
      <dgm:t>
        <a:bodyPr/>
        <a:lstStyle/>
        <a:p>
          <a:endParaRPr lang="en-US"/>
        </a:p>
      </dgm:t>
    </dgm:pt>
    <dgm:pt modelId="{FA14DC26-2AA6-4D7E-8060-5C9C3A4A91ED}">
      <dgm:prSet phldrT="[Text]"/>
      <dgm:spPr/>
      <dgm:t>
        <a:bodyPr/>
        <a:lstStyle/>
        <a:p>
          <a:r>
            <a:rPr lang="en-US" dirty="0" smtClean="0"/>
            <a:t>Can set a positive example for the federal government and urge them to take broader actions by enacting state policy</a:t>
          </a:r>
          <a:endParaRPr lang="en-US" dirty="0"/>
        </a:p>
      </dgm:t>
    </dgm:pt>
    <dgm:pt modelId="{64EB440B-63F2-450C-93A5-DAAE64C086E3}" type="parTrans" cxnId="{37115211-A8A7-4B6C-A3B8-E9A5F7B3E951}">
      <dgm:prSet/>
      <dgm:spPr/>
      <dgm:t>
        <a:bodyPr/>
        <a:lstStyle/>
        <a:p>
          <a:endParaRPr lang="en-US"/>
        </a:p>
      </dgm:t>
    </dgm:pt>
    <dgm:pt modelId="{8EDBCC9F-26A3-41B5-BB11-FB2F57A3BF1F}" type="sibTrans" cxnId="{37115211-A8A7-4B6C-A3B8-E9A5F7B3E951}">
      <dgm:prSet/>
      <dgm:spPr/>
      <dgm:t>
        <a:bodyPr/>
        <a:lstStyle/>
        <a:p>
          <a:endParaRPr lang="en-US"/>
        </a:p>
      </dgm:t>
    </dgm:pt>
    <dgm:pt modelId="{AE125278-80C1-405A-A3CC-487EC4BAFE21}" type="pres">
      <dgm:prSet presAssocID="{26EFB8CA-15BF-4FBC-A8A4-0C547FC81DC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F3A93AE-CD12-4739-AB91-DB1E857766D7}" type="pres">
      <dgm:prSet presAssocID="{5A7D9449-FAD1-40FC-826B-DC9A28B79DAE}" presName="linNode" presStyleCnt="0"/>
      <dgm:spPr/>
    </dgm:pt>
    <dgm:pt modelId="{91EE9E67-B859-457F-8E7B-5D9B8A47BA53}" type="pres">
      <dgm:prSet presAssocID="{5A7D9449-FAD1-40FC-826B-DC9A28B79DAE}" presName="parentShp" presStyleLbl="node1" presStyleIdx="0" presStyleCnt="2" custScaleX="88476" custScaleY="94386" custLinFactNeighborX="-616" custLinFactNeighborY="3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87BDC-7127-47CF-A5D0-18423F1710CA}" type="pres">
      <dgm:prSet presAssocID="{5A7D9449-FAD1-40FC-826B-DC9A28B79DAE}" presName="childShp" presStyleLbl="bgAccFollowNode1" presStyleIdx="0" presStyleCnt="2" custScaleX="93629" custScaleY="88970" custLinFactNeighborX="-924" custLinFactNeighborY="4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75E84-68D5-4DF2-91B0-C1DDB8A5E2CE}" type="pres">
      <dgm:prSet presAssocID="{1A506CC6-7D39-4A46-BB6A-8A74BE38276A}" presName="spacing" presStyleCnt="0"/>
      <dgm:spPr/>
    </dgm:pt>
    <dgm:pt modelId="{E59C6A35-B0EF-4056-8AD1-239F73939C0E}" type="pres">
      <dgm:prSet presAssocID="{159CCC5A-2166-4976-AEC4-63C94CAD122D}" presName="linNode" presStyleCnt="0"/>
      <dgm:spPr/>
    </dgm:pt>
    <dgm:pt modelId="{451AF417-7F4E-4A90-931C-0F682B2C1E41}" type="pres">
      <dgm:prSet presAssocID="{159CCC5A-2166-4976-AEC4-63C94CAD122D}" presName="parentShp" presStyleLbl="node1" presStyleIdx="1" presStyleCnt="2" custScaleX="91547" custScaleY="89540" custLinFactNeighborX="72" custLinFactNeighborY="-1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09300-45F2-4112-AA8D-F7B2BC6A48FB}" type="pres">
      <dgm:prSet presAssocID="{159CCC5A-2166-4976-AEC4-63C94CAD122D}" presName="childShp" presStyleLbl="bgAccFollowNode1" presStyleIdx="1" presStyleCnt="2" custScaleX="96018" custScaleY="90658" custLinFactNeighborX="-506" custLinFactNeighborY="4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4EA877-F0A2-48A9-89C3-968542D33504}" type="presOf" srcId="{3AE5CC12-C2C5-4A1F-A2BF-639BC8C69893}" destId="{CA687BDC-7127-47CF-A5D0-18423F1710CA}" srcOrd="0" destOrd="1" presId="urn:microsoft.com/office/officeart/2005/8/layout/vList6"/>
    <dgm:cxn modelId="{32E07C5D-D3B1-4CBB-8B97-29EFEE8A6704}" type="presOf" srcId="{5A7D9449-FAD1-40FC-826B-DC9A28B79DAE}" destId="{91EE9E67-B859-457F-8E7B-5D9B8A47BA53}" srcOrd="0" destOrd="0" presId="urn:microsoft.com/office/officeart/2005/8/layout/vList6"/>
    <dgm:cxn modelId="{B257EF44-1C40-4EDD-ADF4-3E1472C0259C}" type="presOf" srcId="{FA14DC26-2AA6-4D7E-8060-5C9C3A4A91ED}" destId="{AD409300-45F2-4112-AA8D-F7B2BC6A48FB}" srcOrd="0" destOrd="1" presId="urn:microsoft.com/office/officeart/2005/8/layout/vList6"/>
    <dgm:cxn modelId="{1E224B28-0BA9-4DA9-A04F-EACB6F1F3942}" type="presOf" srcId="{781FB6A3-32DF-4AFB-B956-8E3F87FEFA1E}" destId="{AD409300-45F2-4112-AA8D-F7B2BC6A48FB}" srcOrd="0" destOrd="0" presId="urn:microsoft.com/office/officeart/2005/8/layout/vList6"/>
    <dgm:cxn modelId="{E67DF4B4-5FC7-4AD6-BFE3-9428228DC972}" srcId="{5A7D9449-FAD1-40FC-826B-DC9A28B79DAE}" destId="{9A9F8BEA-8120-4D71-91ED-DCFCF9812D9C}" srcOrd="0" destOrd="0" parTransId="{8E3BA217-9A9A-46EE-9B3A-7EBC9A66BCDF}" sibTransId="{1FB3261A-E333-449B-9DA7-C7D757DAAD08}"/>
    <dgm:cxn modelId="{C64468BE-EA69-4E5C-8451-E17EF66D1CCC}" srcId="{26EFB8CA-15BF-4FBC-A8A4-0C547FC81DC0}" destId="{5A7D9449-FAD1-40FC-826B-DC9A28B79DAE}" srcOrd="0" destOrd="0" parTransId="{C023F499-A88B-4294-8667-EF7FFE5D6463}" sibTransId="{1A506CC6-7D39-4A46-BB6A-8A74BE38276A}"/>
    <dgm:cxn modelId="{0A286323-54F6-48BF-8458-B3D05A9E06CF}" type="presOf" srcId="{26EFB8CA-15BF-4FBC-A8A4-0C547FC81DC0}" destId="{AE125278-80C1-405A-A3CC-487EC4BAFE21}" srcOrd="0" destOrd="0" presId="urn:microsoft.com/office/officeart/2005/8/layout/vList6"/>
    <dgm:cxn modelId="{83C8E12E-82C1-442C-9CD8-A58CDDFDD6CB}" srcId="{159CCC5A-2166-4976-AEC4-63C94CAD122D}" destId="{781FB6A3-32DF-4AFB-B956-8E3F87FEFA1E}" srcOrd="0" destOrd="0" parTransId="{EA462746-657D-4C25-9CC8-67D01FA85B29}" sibTransId="{A96F81D4-2131-49B2-957B-806F9D409950}"/>
    <dgm:cxn modelId="{57085338-4296-470B-B000-F4FD50F6F757}" srcId="{26EFB8CA-15BF-4FBC-A8A4-0C547FC81DC0}" destId="{159CCC5A-2166-4976-AEC4-63C94CAD122D}" srcOrd="1" destOrd="0" parTransId="{ACE77896-1962-4C52-9FF1-63444AA0B012}" sibTransId="{78BD836E-F5FA-403B-B3F7-B2E40C4BF274}"/>
    <dgm:cxn modelId="{E4F217F8-B7FD-4027-A9FF-B206BAA5EFF5}" srcId="{5A7D9449-FAD1-40FC-826B-DC9A28B79DAE}" destId="{3AE5CC12-C2C5-4A1F-A2BF-639BC8C69893}" srcOrd="1" destOrd="0" parTransId="{6F512F17-4101-4D3A-847D-63A3B1FC8C87}" sibTransId="{39B684C4-0C6D-4FF2-8135-24544B30EE09}"/>
    <dgm:cxn modelId="{33F1D742-54B8-4F1E-9F48-FED1C74E6C82}" type="presOf" srcId="{159CCC5A-2166-4976-AEC4-63C94CAD122D}" destId="{451AF417-7F4E-4A90-931C-0F682B2C1E41}" srcOrd="0" destOrd="0" presId="urn:microsoft.com/office/officeart/2005/8/layout/vList6"/>
    <dgm:cxn modelId="{9C2F64BE-F82F-48CB-912E-A32D51FB62D6}" type="presOf" srcId="{9A9F8BEA-8120-4D71-91ED-DCFCF9812D9C}" destId="{CA687BDC-7127-47CF-A5D0-18423F1710CA}" srcOrd="0" destOrd="0" presId="urn:microsoft.com/office/officeart/2005/8/layout/vList6"/>
    <dgm:cxn modelId="{37115211-A8A7-4B6C-A3B8-E9A5F7B3E951}" srcId="{159CCC5A-2166-4976-AEC4-63C94CAD122D}" destId="{FA14DC26-2AA6-4D7E-8060-5C9C3A4A91ED}" srcOrd="1" destOrd="0" parTransId="{64EB440B-63F2-450C-93A5-DAAE64C086E3}" sibTransId="{8EDBCC9F-26A3-41B5-BB11-FB2F57A3BF1F}"/>
    <dgm:cxn modelId="{BA83F479-A0B1-4FA9-BB70-98758D066FBF}" type="presParOf" srcId="{AE125278-80C1-405A-A3CC-487EC4BAFE21}" destId="{DF3A93AE-CD12-4739-AB91-DB1E857766D7}" srcOrd="0" destOrd="0" presId="urn:microsoft.com/office/officeart/2005/8/layout/vList6"/>
    <dgm:cxn modelId="{6F266822-E053-4007-9FD6-C83A5FFBEAD6}" type="presParOf" srcId="{DF3A93AE-CD12-4739-AB91-DB1E857766D7}" destId="{91EE9E67-B859-457F-8E7B-5D9B8A47BA53}" srcOrd="0" destOrd="0" presId="urn:microsoft.com/office/officeart/2005/8/layout/vList6"/>
    <dgm:cxn modelId="{E4769686-6636-4B03-9476-19722AC0E090}" type="presParOf" srcId="{DF3A93AE-CD12-4739-AB91-DB1E857766D7}" destId="{CA687BDC-7127-47CF-A5D0-18423F1710CA}" srcOrd="1" destOrd="0" presId="urn:microsoft.com/office/officeart/2005/8/layout/vList6"/>
    <dgm:cxn modelId="{9CE07052-53BE-4F1A-AF66-BDDCE7516380}" type="presParOf" srcId="{AE125278-80C1-405A-A3CC-487EC4BAFE21}" destId="{55075E84-68D5-4DF2-91B0-C1DDB8A5E2CE}" srcOrd="1" destOrd="0" presId="urn:microsoft.com/office/officeart/2005/8/layout/vList6"/>
    <dgm:cxn modelId="{CD6CBC7F-C2C2-4362-A313-CF1BCAB97108}" type="presParOf" srcId="{AE125278-80C1-405A-A3CC-487EC4BAFE21}" destId="{E59C6A35-B0EF-4056-8AD1-239F73939C0E}" srcOrd="2" destOrd="0" presId="urn:microsoft.com/office/officeart/2005/8/layout/vList6"/>
    <dgm:cxn modelId="{D30992A5-4841-4674-BBD8-0BBF9A461BC0}" type="presParOf" srcId="{E59C6A35-B0EF-4056-8AD1-239F73939C0E}" destId="{451AF417-7F4E-4A90-931C-0F682B2C1E41}" srcOrd="0" destOrd="0" presId="urn:microsoft.com/office/officeart/2005/8/layout/vList6"/>
    <dgm:cxn modelId="{C93A9D1F-28E3-4562-B85D-946F3F21FEDE}" type="presParOf" srcId="{E59C6A35-B0EF-4056-8AD1-239F73939C0E}" destId="{AD409300-45F2-4112-AA8D-F7B2BC6A48F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87BDC-7127-47CF-A5D0-18423F1710CA}">
      <dsp:nvSpPr>
        <dsp:cNvPr id="0" name=""/>
        <dsp:cNvSpPr/>
      </dsp:nvSpPr>
      <dsp:spPr>
        <a:xfrm>
          <a:off x="3257692" y="158799"/>
          <a:ext cx="4664198" cy="20731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Can achieve a broader scope, fewer limitations in what policies can achieve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Can provide relief and protection to people across the the entire country at once</a:t>
          </a:r>
          <a:endParaRPr lang="en-US" sz="1800" kern="1200" dirty="0"/>
        </a:p>
      </dsp:txBody>
      <dsp:txXfrm>
        <a:off x="3257692" y="417947"/>
        <a:ext cx="3886754" cy="1554888"/>
      </dsp:txXfrm>
    </dsp:sp>
    <dsp:sp modelId="{91EE9E67-B859-457F-8E7B-5D9B8A47BA53}">
      <dsp:nvSpPr>
        <dsp:cNvPr id="0" name=""/>
        <dsp:cNvSpPr/>
      </dsp:nvSpPr>
      <dsp:spPr>
        <a:xfrm>
          <a:off x="319360" y="73653"/>
          <a:ext cx="2938332" cy="219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Federal</a:t>
          </a:r>
          <a:endParaRPr lang="en-US" sz="5400" kern="1200" dirty="0"/>
        </a:p>
      </dsp:txBody>
      <dsp:txXfrm>
        <a:off x="426725" y="181018"/>
        <a:ext cx="2723602" cy="1984658"/>
      </dsp:txXfrm>
    </dsp:sp>
    <dsp:sp modelId="{AD409300-45F2-4112-AA8D-F7B2BC6A48FB}">
      <dsp:nvSpPr>
        <dsp:cNvPr id="0" name=""/>
        <dsp:cNvSpPr/>
      </dsp:nvSpPr>
      <dsp:spPr>
        <a:xfrm>
          <a:off x="3263064" y="2432493"/>
          <a:ext cx="4783208" cy="21125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May achieve enactment faster than at federal level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Can set a positive example for the federal government and urge them to take broader actions by enacting state policy</a:t>
          </a:r>
          <a:endParaRPr lang="en-US" sz="1800" kern="1200" dirty="0"/>
        </a:p>
      </dsp:txBody>
      <dsp:txXfrm>
        <a:off x="3263064" y="2696558"/>
        <a:ext cx="3991014" cy="1584388"/>
      </dsp:txXfrm>
    </dsp:sp>
    <dsp:sp modelId="{451AF417-7F4E-4A90-931C-0F682B2C1E41}">
      <dsp:nvSpPr>
        <dsp:cNvPr id="0" name=""/>
        <dsp:cNvSpPr/>
      </dsp:nvSpPr>
      <dsp:spPr>
        <a:xfrm>
          <a:off x="243134" y="2411922"/>
          <a:ext cx="3040321" cy="2086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State</a:t>
          </a:r>
          <a:endParaRPr lang="en-US" sz="5400" kern="1200" dirty="0"/>
        </a:p>
      </dsp:txBody>
      <dsp:txXfrm>
        <a:off x="344987" y="2513775"/>
        <a:ext cx="2836615" cy="1882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3BC112-5440-A244-8B99-8905982B34F0}" type="datetime1">
              <a:rPr lang="en-US" smtClean="0">
                <a:latin typeface="Arial" panose="020B0604020202020204" pitchFamily="34" charset="0"/>
              </a:rPr>
              <a:t>1/21/2019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Arial" panose="020B0604020202020204" pitchFamily="34" charset="0"/>
              </a:rPr>
              <a:t>FamiliesUSA.org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104614-B88C-4DA0-8A52-AF27F41E608A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079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8B0C8C-98A3-F540-86A7-C4DF3D23C316}" type="datetime1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FamiliesUSA.org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1CECAC9-F51C-4923-8A99-5CB11F4BE9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1956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FamiliesUSA.org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ECAC9-F51C-4923-8A99-5CB11F4BE9E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8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FamiliesUSA.org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ECAC9-F51C-4923-8A99-5CB11F4BE9E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24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 re: policy that is limited</a:t>
            </a:r>
            <a:r>
              <a:rPr lang="en-US" baseline="0" dirty="0" smtClean="0"/>
              <a:t> at state level: monopoly terms</a:t>
            </a:r>
          </a:p>
          <a:p>
            <a:r>
              <a:rPr lang="en-US" baseline="0" dirty="0" smtClean="0"/>
              <a:t>Exciting time for bipartisanship at the federal level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States can also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look at their individualized needs based on their populations and tailor their approaches accordingly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FamiliesUSA.org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ECAC9-F51C-4923-8A99-5CB11F4BE9E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91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FamiliesUSA.org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ECAC9-F51C-4923-8A99-5CB11F4BE9E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94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FamiliesUSA.org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ECAC9-F51C-4923-8A99-5CB11F4BE9E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99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Want to avoid information overload</a:t>
            </a:r>
            <a:r>
              <a:rPr lang="en-US" baseline="0" dirty="0" smtClean="0"/>
              <a:t> – balance to consider on. </a:t>
            </a:r>
          </a:p>
          <a:p>
            <a:r>
              <a:rPr lang="en-US" baseline="0" dirty="0" smtClean="0"/>
              <a:t>Sorting question = researchers have access to all info, consumers some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FamiliesUSA.org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ECAC9-F51C-4923-8A99-5CB11F4BE9E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62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FamiliesUSA.org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ECAC9-F51C-4923-8A99-5CB11F4BE9E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15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FamiliesUSA.org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ECAC9-F51C-4923-8A99-5CB11F4BE9E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7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C1375C-0EB3-F645-B615-76AF931F0937}"/>
              </a:ext>
            </a:extLst>
          </p:cNvPr>
          <p:cNvSpPr/>
          <p:nvPr userDrawn="1"/>
        </p:nvSpPr>
        <p:spPr>
          <a:xfrm>
            <a:off x="0" y="4683443"/>
            <a:ext cx="9144000" cy="2345492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C97C7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BF54A69-7304-814C-BC0F-E9655D779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18" y="1645086"/>
            <a:ext cx="3396165" cy="758112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34169B84-C1E6-D74A-9BEB-DAB0C5D82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03630"/>
            <a:ext cx="9144000" cy="121884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Click to add title and presenter name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503EAA-BA8F-5046-AB5E-5E8828177395}"/>
              </a:ext>
            </a:extLst>
          </p:cNvPr>
          <p:cNvSpPr/>
          <p:nvPr userDrawn="1"/>
        </p:nvSpPr>
        <p:spPr>
          <a:xfrm>
            <a:off x="0" y="5548372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Dedicated to creating a nation where the best health and 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health care are equally accessible and affordable to all</a:t>
            </a:r>
          </a:p>
          <a:p>
            <a:pPr algn="ctr"/>
            <a:endParaRPr lang="en-US" sz="1400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C1AA60-2584-9C40-9443-7D53C0D3A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19"/>
          <a:stretch/>
        </p:blipFill>
        <p:spPr>
          <a:xfrm>
            <a:off x="1" y="4083015"/>
            <a:ext cx="9143999" cy="60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1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: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8E751B7-FF99-1D42-8CED-679AC1817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421" y="1069623"/>
            <a:ext cx="8152517" cy="1030992"/>
          </a:xfrm>
        </p:spPr>
        <p:txBody>
          <a:bodyPr>
            <a:normAutofit/>
          </a:bodyPr>
          <a:lstStyle>
            <a:lvl1pPr algn="ctr">
              <a:defRPr sz="2000">
                <a:solidFill>
                  <a:srgbClr val="34A1DA"/>
                </a:solidFill>
              </a:defRPr>
            </a:lvl1pPr>
          </a:lstStyle>
          <a:p>
            <a:r>
              <a:rPr lang="en-US" dirty="0"/>
              <a:t>Click to edit header 2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xmlns="" id="{04308BE8-A011-864F-9660-158F8BE9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2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/>
              <a:t>Sources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xmlns="" id="{9934DD19-0A3C-BF4B-B0D0-3FF938E3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203" y="6356350"/>
            <a:ext cx="522260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375E736-F843-064D-A681-889D7E6972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17" name="Text Placeholder 21">
            <a:extLst>
              <a:ext uri="{FF2B5EF4-FFF2-40B4-BE49-F238E27FC236}">
                <a16:creationId xmlns:a16="http://schemas.microsoft.com/office/drawing/2014/main" xmlns="" id="{B76B7FF2-7D30-1C4A-B955-6EC3C6494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421" y="2128661"/>
            <a:ext cx="3870325" cy="32579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header 3a</a:t>
            </a:r>
          </a:p>
          <a:p>
            <a:pPr lvl="0"/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xmlns="" id="{79E79BE0-8576-AE4A-9E96-DEB6E3FA4D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8795" y="2128661"/>
            <a:ext cx="3879144" cy="32579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header 3b</a:t>
            </a:r>
          </a:p>
          <a:p>
            <a:pPr lvl="0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8F1EC8B-0F06-4044-8CDC-5ED90DF34FEF}"/>
              </a:ext>
            </a:extLst>
          </p:cNvPr>
          <p:cNvSpPr/>
          <p:nvPr userDrawn="1"/>
        </p:nvSpPr>
        <p:spPr>
          <a:xfrm>
            <a:off x="0" y="-1"/>
            <a:ext cx="9144000" cy="1069623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xmlns="" id="{E81F5BC6-A6E7-A14D-B32A-0F7AAD7F381C}"/>
              </a:ext>
            </a:extLst>
          </p:cNvPr>
          <p:cNvSpPr/>
          <p:nvPr userDrawn="1"/>
        </p:nvSpPr>
        <p:spPr>
          <a:xfrm rot="10800000">
            <a:off x="8915400" y="1069622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17CBC697-DBB9-E54E-BA05-F7D4835D3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421" y="2465740"/>
            <a:ext cx="3870325" cy="33178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2BF94E66-C2F6-8A43-BFAA-F81C4F5006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7614" y="2465740"/>
            <a:ext cx="3870325" cy="33178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6D541FF-8CCE-AF47-AF60-CF2861FC4B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775" y="0"/>
            <a:ext cx="8151813" cy="1069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header 1 (long title)</a:t>
            </a:r>
          </a:p>
        </p:txBody>
      </p:sp>
    </p:spTree>
    <p:extLst>
      <p:ext uri="{BB962C8B-B14F-4D97-AF65-F5344CB8AC3E}">
        <p14:creationId xmlns:p14="http://schemas.microsoft.com/office/powerpoint/2010/main" val="272401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: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B811D1-5FC4-AC44-8F28-DBF935BFBE3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5422" y="1943540"/>
            <a:ext cx="3868737" cy="381379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5BD498-E9B4-9B4C-AD40-379F3AC1853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64618" y="1943540"/>
            <a:ext cx="3887788" cy="381379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8E751B7-FF99-1D42-8CED-679AC1817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422" y="685801"/>
            <a:ext cx="8165396" cy="903903"/>
          </a:xfrm>
        </p:spPr>
        <p:txBody>
          <a:bodyPr>
            <a:normAutofit/>
          </a:bodyPr>
          <a:lstStyle>
            <a:lvl1pPr algn="ctr">
              <a:defRPr sz="2000">
                <a:solidFill>
                  <a:srgbClr val="34A1DA"/>
                </a:solidFill>
              </a:defRPr>
            </a:lvl1pPr>
          </a:lstStyle>
          <a:p>
            <a:r>
              <a:rPr lang="en-US" dirty="0"/>
              <a:t>Click to edit header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6DE41B-FE18-724C-BAD4-114EE03CBBF4}"/>
              </a:ext>
            </a:extLst>
          </p:cNvPr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xmlns="" id="{22DCBF09-3516-9542-BEA5-2B996B27937B}"/>
              </a:ext>
            </a:extLst>
          </p:cNvPr>
          <p:cNvSpPr/>
          <p:nvPr userDrawn="1"/>
        </p:nvSpPr>
        <p:spPr>
          <a:xfrm rot="10800000">
            <a:off x="8915400" y="685800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xmlns="" id="{04308BE8-A011-864F-9660-158F8BE9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422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/>
              <a:t>Sources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xmlns="" id="{9934DD19-0A3C-BF4B-B0D0-3FF938E3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203" y="6356350"/>
            <a:ext cx="522260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375E736-F843-064D-A681-889D7E6972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17" name="Text Placeholder 21">
            <a:extLst>
              <a:ext uri="{FF2B5EF4-FFF2-40B4-BE49-F238E27FC236}">
                <a16:creationId xmlns:a16="http://schemas.microsoft.com/office/drawing/2014/main" xmlns="" id="{B76B7FF2-7D30-1C4A-B955-6EC3C6494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422" y="1600993"/>
            <a:ext cx="3870325" cy="32579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Click to edit header 3a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xmlns="" id="{79E79BE0-8576-AE4A-9E96-DEB6E3FA4D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1674" y="1600993"/>
            <a:ext cx="3879144" cy="32579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Click to edit header 3b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699FC9-AEBB-9D48-91CC-DAFE71CDD6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422" y="0"/>
            <a:ext cx="8164513" cy="68580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header 1 (short title)</a:t>
            </a:r>
          </a:p>
        </p:txBody>
      </p:sp>
    </p:spTree>
    <p:extLst>
      <p:ext uri="{BB962C8B-B14F-4D97-AF65-F5344CB8AC3E}">
        <p14:creationId xmlns:p14="http://schemas.microsoft.com/office/powerpoint/2010/main" val="330336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: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B811D1-5FC4-AC44-8F28-DBF935BFBE3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5421" y="2482497"/>
            <a:ext cx="3868737" cy="323162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5BD498-E9B4-9B4C-AD40-379F3AC1853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51739" y="2482497"/>
            <a:ext cx="3887788" cy="323162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8E751B7-FF99-1D42-8CED-679AC1817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421" y="1069623"/>
            <a:ext cx="8152517" cy="1030992"/>
          </a:xfrm>
        </p:spPr>
        <p:txBody>
          <a:bodyPr>
            <a:normAutofit/>
          </a:bodyPr>
          <a:lstStyle>
            <a:lvl1pPr algn="ctr">
              <a:defRPr sz="2000">
                <a:solidFill>
                  <a:srgbClr val="34A1DA"/>
                </a:solidFill>
              </a:defRPr>
            </a:lvl1pPr>
          </a:lstStyle>
          <a:p>
            <a:r>
              <a:rPr lang="en-US" dirty="0"/>
              <a:t>Click to edit header 2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xmlns="" id="{04308BE8-A011-864F-9660-158F8BE9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2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/>
              <a:t>Sources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xmlns="" id="{9934DD19-0A3C-BF4B-B0D0-3FF938E3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203" y="6356350"/>
            <a:ext cx="522260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375E736-F843-064D-A681-889D7E6972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17" name="Text Placeholder 21">
            <a:extLst>
              <a:ext uri="{FF2B5EF4-FFF2-40B4-BE49-F238E27FC236}">
                <a16:creationId xmlns:a16="http://schemas.microsoft.com/office/drawing/2014/main" xmlns="" id="{B76B7FF2-7D30-1C4A-B955-6EC3C6494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421" y="2128661"/>
            <a:ext cx="3870325" cy="32579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Click to edit header 3a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xmlns="" id="{79E79BE0-8576-AE4A-9E96-DEB6E3FA4D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1739" y="2128661"/>
            <a:ext cx="3886200" cy="32579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Click to edit header 3b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8F1EC8B-0F06-4044-8CDC-5ED90DF34FEF}"/>
              </a:ext>
            </a:extLst>
          </p:cNvPr>
          <p:cNvSpPr/>
          <p:nvPr userDrawn="1"/>
        </p:nvSpPr>
        <p:spPr>
          <a:xfrm>
            <a:off x="0" y="-1"/>
            <a:ext cx="9144000" cy="1069623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xmlns="" id="{E81F5BC6-A6E7-A14D-B32A-0F7AAD7F381C}"/>
              </a:ext>
            </a:extLst>
          </p:cNvPr>
          <p:cNvSpPr/>
          <p:nvPr userDrawn="1"/>
        </p:nvSpPr>
        <p:spPr>
          <a:xfrm rot="10800000">
            <a:off x="8915400" y="1069622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686674-1E18-AE4C-9706-75302E99F4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421" y="0"/>
            <a:ext cx="8151813" cy="1069975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header 1 (long title)</a:t>
            </a:r>
          </a:p>
        </p:txBody>
      </p:sp>
    </p:spTree>
    <p:extLst>
      <p:ext uri="{BB962C8B-B14F-4D97-AF65-F5344CB8AC3E}">
        <p14:creationId xmlns:p14="http://schemas.microsoft.com/office/powerpoint/2010/main" val="4270883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: 1 Column Text +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7C7E20-2D1D-7C4A-8F8A-224C3B1B7C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6070" y="1106488"/>
            <a:ext cx="4783796" cy="466213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140FA0A-B393-6144-A4E9-702CF5B5412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5422" y="2057400"/>
            <a:ext cx="3094391" cy="37112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C6D5707-8B8B-654C-863A-E18438931D46}"/>
              </a:ext>
            </a:extLst>
          </p:cNvPr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xmlns="" id="{AC0E5544-F134-A649-82D5-C177F52B572E}"/>
              </a:ext>
            </a:extLst>
          </p:cNvPr>
          <p:cNvSpPr/>
          <p:nvPr userDrawn="1"/>
        </p:nvSpPr>
        <p:spPr>
          <a:xfrm rot="10800000">
            <a:off x="8915400" y="685800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35363C64-1772-D444-884D-04A4AE0E3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422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/>
              <a:t>Sources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xmlns="" id="{B71E0377-10FA-6949-91C8-EBEC4BB5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203" y="6356350"/>
            <a:ext cx="522259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B9253E2-D0C2-A94B-AD6A-E7F3DA2636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06D92C38-F4F6-9149-B90E-5EA4CFA1AE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422" y="1106488"/>
            <a:ext cx="3094391" cy="812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4A1DA"/>
                </a:solidFill>
              </a:defRPr>
            </a:lvl1pPr>
          </a:lstStyle>
          <a:p>
            <a:pPr lvl="0"/>
            <a:r>
              <a:rPr lang="en-US" dirty="0"/>
              <a:t>Click to edit header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026390C-A972-0F42-BEC8-F84F8895BA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775" y="0"/>
            <a:ext cx="8183563" cy="68580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header 1 (short title)</a:t>
            </a:r>
          </a:p>
        </p:txBody>
      </p:sp>
    </p:spTree>
    <p:extLst>
      <p:ext uri="{BB962C8B-B14F-4D97-AF65-F5344CB8AC3E}">
        <p14:creationId xmlns:p14="http://schemas.microsoft.com/office/powerpoint/2010/main" val="4057632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: 1 Column Text +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7C7E20-2D1D-7C4A-8F8A-224C3B1B7C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6070" y="1396825"/>
            <a:ext cx="4783796" cy="433308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140FA0A-B393-6144-A4E9-702CF5B5412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5422" y="2347737"/>
            <a:ext cx="3094391" cy="33821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35363C64-1772-D444-884D-04A4AE0E3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422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/>
              <a:t>Sources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xmlns="" id="{B71E0377-10FA-6949-91C8-EBEC4BB5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7137" y="6356350"/>
            <a:ext cx="516326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B9253E2-D0C2-A94B-AD6A-E7F3DA2636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06D92C38-F4F6-9149-B90E-5EA4CFA1AE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422" y="1396824"/>
            <a:ext cx="3094391" cy="812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34A1DA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header 2</a:t>
            </a:r>
          </a:p>
          <a:p>
            <a:pPr lvl="0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8BD0CAE-525D-5C45-90BC-61A230A666D1}"/>
              </a:ext>
            </a:extLst>
          </p:cNvPr>
          <p:cNvSpPr/>
          <p:nvPr userDrawn="1"/>
        </p:nvSpPr>
        <p:spPr>
          <a:xfrm>
            <a:off x="0" y="-1"/>
            <a:ext cx="9144000" cy="1069623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xmlns="" id="{BD3C81E1-42A2-2645-A742-4970AE0FD9AE}"/>
              </a:ext>
            </a:extLst>
          </p:cNvPr>
          <p:cNvSpPr/>
          <p:nvPr userDrawn="1"/>
        </p:nvSpPr>
        <p:spPr>
          <a:xfrm rot="10800000">
            <a:off x="8915400" y="1069622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A909F1E6-5F6E-0F4B-9896-3FE0F91FDC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775" y="0"/>
            <a:ext cx="8183563" cy="1069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header 1 (long title)</a:t>
            </a:r>
          </a:p>
        </p:txBody>
      </p:sp>
    </p:spTree>
    <p:extLst>
      <p:ext uri="{BB962C8B-B14F-4D97-AF65-F5344CB8AC3E}">
        <p14:creationId xmlns:p14="http://schemas.microsoft.com/office/powerpoint/2010/main" val="344906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: 1 Column Text + Picture (Short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F04D253-6A42-DA44-8506-28A8EFEA5F4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887788" y="1106488"/>
            <a:ext cx="4629150" cy="466213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edit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55255A1-0B30-3A4A-9C13-C7DB3EF81B14}"/>
              </a:ext>
            </a:extLst>
          </p:cNvPr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xmlns="" id="{31594C50-C7D0-E448-81A9-7BDAD20E405B}"/>
              </a:ext>
            </a:extLst>
          </p:cNvPr>
          <p:cNvSpPr/>
          <p:nvPr userDrawn="1"/>
        </p:nvSpPr>
        <p:spPr>
          <a:xfrm rot="10800000">
            <a:off x="8915400" y="685800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xmlns="" id="{08E3F782-48E9-8F4B-8D6E-3D0B95DC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422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/>
              <a:t>Sources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xmlns="" id="{7E6C25A8-DF92-194B-9326-8E06E29B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203" y="6356350"/>
            <a:ext cx="522260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5981AF6-4C2D-8948-971E-1B7DE4822D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38FBD540-0DA7-0046-A9C1-4B4D14E2E5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5422" y="2057400"/>
            <a:ext cx="3094391" cy="37112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xmlns="" id="{C8679A08-2D01-E140-9FD6-9B2A06F045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422" y="1106488"/>
            <a:ext cx="3094391" cy="812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4A1DA"/>
                </a:solidFill>
              </a:defRPr>
            </a:lvl1pPr>
          </a:lstStyle>
          <a:p>
            <a:pPr lvl="0"/>
            <a:r>
              <a:rPr lang="en-US" dirty="0"/>
              <a:t>Click to edit header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0E69BC-DAFE-0246-AE6D-066A0BAA97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775" y="0"/>
            <a:ext cx="8031163" cy="685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header 1 (short title)</a:t>
            </a:r>
          </a:p>
        </p:txBody>
      </p:sp>
    </p:spTree>
    <p:extLst>
      <p:ext uri="{BB962C8B-B14F-4D97-AF65-F5344CB8AC3E}">
        <p14:creationId xmlns:p14="http://schemas.microsoft.com/office/powerpoint/2010/main" val="141112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Long Title: 1 Column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F04D253-6A42-DA44-8506-28A8EFEA5F4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887788" y="1628559"/>
            <a:ext cx="4629150" cy="39396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edit picture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xmlns="" id="{08E3F782-48E9-8F4B-8D6E-3D0B95DC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422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/>
              <a:t>Sources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xmlns="" id="{7E6C25A8-DF92-194B-9326-8E06E29B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203" y="6356350"/>
            <a:ext cx="522260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5981AF6-4C2D-8948-971E-1B7DE4822D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38FBD540-0DA7-0046-A9C1-4B4D14E2E5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5422" y="2579472"/>
            <a:ext cx="3094391" cy="29887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xmlns="" id="{C8679A08-2D01-E140-9FD6-9B2A06F045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422" y="1628559"/>
            <a:ext cx="3094391" cy="812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4A1DA"/>
                </a:solidFill>
              </a:defRPr>
            </a:lvl1pPr>
          </a:lstStyle>
          <a:p>
            <a:pPr lvl="0"/>
            <a:r>
              <a:rPr lang="en-US" dirty="0"/>
              <a:t>Click to edit header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781F023-B540-3A49-BA47-1A39F3607045}"/>
              </a:ext>
            </a:extLst>
          </p:cNvPr>
          <p:cNvSpPr/>
          <p:nvPr userDrawn="1"/>
        </p:nvSpPr>
        <p:spPr>
          <a:xfrm>
            <a:off x="0" y="-1"/>
            <a:ext cx="9144000" cy="1069623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xmlns="" id="{2E036552-95C1-DA49-AB6D-85C2982A77BE}"/>
              </a:ext>
            </a:extLst>
          </p:cNvPr>
          <p:cNvSpPr/>
          <p:nvPr userDrawn="1"/>
        </p:nvSpPr>
        <p:spPr>
          <a:xfrm rot="10800000">
            <a:off x="8915400" y="1069622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570E01-59C6-8044-B559-477CC3CB78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775" y="0"/>
            <a:ext cx="8031163" cy="1069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header 1 (long title)</a:t>
            </a:r>
          </a:p>
        </p:txBody>
      </p:sp>
    </p:spTree>
    <p:extLst>
      <p:ext uri="{BB962C8B-B14F-4D97-AF65-F5344CB8AC3E}">
        <p14:creationId xmlns:p14="http://schemas.microsoft.com/office/powerpoint/2010/main" val="1458782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B0E7BDE-BB9B-DA41-ADE0-8D96A1C021B5}"/>
              </a:ext>
            </a:extLst>
          </p:cNvPr>
          <p:cNvSpPr/>
          <p:nvPr userDrawn="1"/>
        </p:nvSpPr>
        <p:spPr>
          <a:xfrm>
            <a:off x="0" y="0"/>
            <a:ext cx="9144000" cy="4810455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C97C7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F61664-29D3-544E-9C26-F798986760F3}"/>
              </a:ext>
            </a:extLst>
          </p:cNvPr>
          <p:cNvSpPr txBox="1"/>
          <p:nvPr userDrawn="1"/>
        </p:nvSpPr>
        <p:spPr>
          <a:xfrm>
            <a:off x="3241164" y="5884964"/>
            <a:ext cx="2731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FamiliesUSA.org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796ABD-78AA-AF4B-A431-A0C40A7D6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64" y="5290810"/>
            <a:ext cx="2661670" cy="5941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A53AC1E-A683-8B4D-AAD7-EBAE32A033A4}"/>
              </a:ext>
            </a:extLst>
          </p:cNvPr>
          <p:cNvSpPr/>
          <p:nvPr userDrawn="1"/>
        </p:nvSpPr>
        <p:spPr>
          <a:xfrm>
            <a:off x="0" y="211655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Dedicated to creating a nation where the best health and 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health care are equally accessible and affordable to all</a:t>
            </a:r>
            <a:endParaRPr 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8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short.1column.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D139CF-13E4-6B49-99D0-751F25C39D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4133" y="914401"/>
            <a:ext cx="8195733" cy="48542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 sz="1600"/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600"/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 sz="1600"/>
            </a:lvl3pPr>
            <a:lvl4pPr marL="1600200" indent="-2286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9EF01B5-D607-8D47-88C1-2BF6F667A537}"/>
              </a:ext>
            </a:extLst>
          </p:cNvPr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xmlns="" id="{517DA7C3-2674-A04A-8CFE-AFA45BF2E44C}"/>
              </a:ext>
            </a:extLst>
          </p:cNvPr>
          <p:cNvSpPr/>
          <p:nvPr userDrawn="1"/>
        </p:nvSpPr>
        <p:spPr>
          <a:xfrm rot="10800000">
            <a:off x="8915400" y="685800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845D3A84-F899-A046-A192-CBE6F837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3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Sources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D6B21B25-02D0-F64D-9A46-7901EEFC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9515" y="6356350"/>
            <a:ext cx="518379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00F3972-90B8-B64A-A3FF-94C4BE81D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4CDD9C5-A27D-4E45-BA86-357FF63CCD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218" y="1"/>
            <a:ext cx="8183563" cy="6858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here to edit header 1 (short title)</a:t>
            </a:r>
          </a:p>
        </p:txBody>
      </p:sp>
    </p:spTree>
    <p:extLst>
      <p:ext uri="{BB962C8B-B14F-4D97-AF65-F5344CB8AC3E}">
        <p14:creationId xmlns:p14="http://schemas.microsoft.com/office/powerpoint/2010/main" val="3095889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32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Po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419290-4263-5843-ABE9-E965C8EE7CD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B6B3BE4D-AC98-5D46-8CD8-C9584AFC0E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248378"/>
            <a:ext cx="9144000" cy="36124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</p:spTree>
    <p:extLst>
      <p:ext uri="{BB962C8B-B14F-4D97-AF65-F5344CB8AC3E}">
        <p14:creationId xmlns:p14="http://schemas.microsoft.com/office/powerpoint/2010/main" val="1078049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2400" y="6477000"/>
            <a:ext cx="3124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35A1DA"/>
                </a:solidFill>
              </a:rPr>
              <a:t>FamiliesUSA.org</a:t>
            </a:r>
            <a:endParaRPr lang="en-US" sz="800" dirty="0">
              <a:solidFill>
                <a:srgbClr val="35A1DA"/>
              </a:solidFill>
            </a:endParaRPr>
          </a:p>
        </p:txBody>
      </p:sp>
      <p:pic>
        <p:nvPicPr>
          <p:cNvPr id="11" name="Picture 2" descr="FamiliesUS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19800"/>
            <a:ext cx="749685" cy="645381"/>
          </a:xfrm>
          <a:prstGeom prst="rect">
            <a:avLst/>
          </a:prstGeom>
          <a:noFill/>
        </p:spPr>
      </p:pic>
      <p:sp>
        <p:nvSpPr>
          <p:cNvPr id="8" name="Right Triangle 7"/>
          <p:cNvSpPr/>
          <p:nvPr userDrawn="1"/>
        </p:nvSpPr>
        <p:spPr>
          <a:xfrm rot="10800000">
            <a:off x="8915400" y="685800"/>
            <a:ext cx="228600" cy="2286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39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ort Title: 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1A70C9-6C1D-8C41-9044-24919434F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422" y="708379"/>
            <a:ext cx="8184444" cy="87912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>
                <a:solidFill>
                  <a:srgbClr val="34A1DA"/>
                </a:solidFill>
              </a:defRPr>
            </a:lvl1pPr>
          </a:lstStyle>
          <a:p>
            <a:r>
              <a:rPr lang="en-US" dirty="0"/>
              <a:t>Click to edit header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D139CF-13E4-6B49-99D0-751F25C39D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422" y="1935516"/>
            <a:ext cx="8184444" cy="3833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9EF01B5-D607-8D47-88C1-2BF6F667A537}"/>
              </a:ext>
            </a:extLst>
          </p:cNvPr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="" xmlns:a16="http://schemas.microsoft.com/office/drawing/2014/main" id="{517DA7C3-2674-A04A-8CFE-AFA45BF2E44C}"/>
              </a:ext>
            </a:extLst>
          </p:cNvPr>
          <p:cNvSpPr/>
          <p:nvPr userDrawn="1"/>
        </p:nvSpPr>
        <p:spPr>
          <a:xfrm rot="10800000">
            <a:off x="8915400" y="685800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A1DA"/>
              </a:solidFill>
            </a:endParaRPr>
          </a:p>
        </p:txBody>
      </p:sp>
      <p:sp>
        <p:nvSpPr>
          <p:cNvPr id="18" name="Footer Placeholder 3">
            <a:extLst>
              <a:ext uri="{FF2B5EF4-FFF2-40B4-BE49-F238E27FC236}">
                <a16:creationId xmlns="" xmlns:a16="http://schemas.microsoft.com/office/drawing/2014/main" id="{845D3A84-F899-A046-A192-CBE6F837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3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US" dirty="0">
                <a:solidFill>
                  <a:srgbClr val="4C5B64"/>
                </a:solidFill>
              </a:rPr>
              <a:t>Sources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="" xmlns:a16="http://schemas.microsoft.com/office/drawing/2014/main" id="{D6B21B25-02D0-F64D-9A46-7901EEFC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9515" y="6356350"/>
            <a:ext cx="518379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>
                <a:solidFill>
                  <a:srgbClr val="4C5B64"/>
                </a:solidFill>
              </a:rPr>
              <a:pPr/>
              <a:t>‹#›</a:t>
            </a:fld>
            <a:endParaRPr lang="en-US">
              <a:solidFill>
                <a:srgbClr val="4C5B64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00F3972-90B8-B64A-A3FF-94C4BE81D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="" xmlns:a16="http://schemas.microsoft.com/office/drawing/2014/main" id="{1C1705FC-269D-234B-8538-80CFB454DF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422" y="1610078"/>
            <a:ext cx="8184444" cy="325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Click to edit header 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A4CDD9C5-A27D-4E45-BA86-357FF63CCD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218" y="1"/>
            <a:ext cx="8183563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here to edit header 1 (short title)</a:t>
            </a:r>
          </a:p>
        </p:txBody>
      </p:sp>
    </p:spTree>
    <p:extLst>
      <p:ext uri="{BB962C8B-B14F-4D97-AF65-F5344CB8AC3E}">
        <p14:creationId xmlns:p14="http://schemas.microsoft.com/office/powerpoint/2010/main" val="26685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: 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1A70C9-6C1D-8C41-9044-24919434F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422" y="708379"/>
            <a:ext cx="8184444" cy="879121"/>
          </a:xfrm>
        </p:spPr>
        <p:txBody>
          <a:bodyPr>
            <a:normAutofit/>
          </a:bodyPr>
          <a:lstStyle>
            <a:lvl1pPr algn="ctr">
              <a:defRPr sz="2000">
                <a:solidFill>
                  <a:srgbClr val="34A1DA"/>
                </a:solidFill>
              </a:defRPr>
            </a:lvl1pPr>
          </a:lstStyle>
          <a:p>
            <a:r>
              <a:rPr lang="en-US" dirty="0"/>
              <a:t>Click to edit header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D139CF-13E4-6B49-99D0-751F25C39D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422" y="1935516"/>
            <a:ext cx="8184444" cy="383310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9EF01B5-D607-8D47-88C1-2BF6F667A537}"/>
              </a:ext>
            </a:extLst>
          </p:cNvPr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xmlns="" id="{517DA7C3-2674-A04A-8CFE-AFA45BF2E44C}"/>
              </a:ext>
            </a:extLst>
          </p:cNvPr>
          <p:cNvSpPr/>
          <p:nvPr userDrawn="1"/>
        </p:nvSpPr>
        <p:spPr>
          <a:xfrm rot="10800000">
            <a:off x="8915400" y="685800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845D3A84-F899-A046-A192-CBE6F837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3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/>
              <a:t>Sources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D6B21B25-02D0-F64D-9A46-7901EEFC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9515" y="6356350"/>
            <a:ext cx="518379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00F3972-90B8-B64A-A3FF-94C4BE81D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1C1705FC-269D-234B-8538-80CFB454DF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422" y="1610078"/>
            <a:ext cx="8184444" cy="325438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Click to edit header 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4CDD9C5-A27D-4E45-BA86-357FF63CCD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218" y="1"/>
            <a:ext cx="8183563" cy="6858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here to edit header 1 (short title)</a:t>
            </a:r>
          </a:p>
        </p:txBody>
      </p:sp>
    </p:spTree>
    <p:extLst>
      <p:ext uri="{BB962C8B-B14F-4D97-AF65-F5344CB8AC3E}">
        <p14:creationId xmlns:p14="http://schemas.microsoft.com/office/powerpoint/2010/main" val="315575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: 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9C0DE8-AD91-E946-B608-6FCAF324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422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/>
              <a:t>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03989D-CFF4-D043-859A-1EA47A5D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9515" y="6356350"/>
            <a:ext cx="522622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EC8CE45-A1B1-974A-BAEB-4B0DBA97EA44}"/>
              </a:ext>
            </a:extLst>
          </p:cNvPr>
          <p:cNvSpPr/>
          <p:nvPr userDrawn="1"/>
        </p:nvSpPr>
        <p:spPr>
          <a:xfrm>
            <a:off x="0" y="-1"/>
            <a:ext cx="9144000" cy="1069623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F74B6978-6D24-254E-A2B4-B0F8908E5FDD}"/>
              </a:ext>
            </a:extLst>
          </p:cNvPr>
          <p:cNvSpPr/>
          <p:nvPr userDrawn="1"/>
        </p:nvSpPr>
        <p:spPr>
          <a:xfrm rot="10800000">
            <a:off x="8915400" y="1069622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6A6BD6-FCD4-5E45-AD87-898ED5C52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F996472-EB6C-A644-B35F-4F9FD3E95E3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5422" y="2343676"/>
            <a:ext cx="8183563" cy="342494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xmlns="" id="{7D89E833-0B17-3E4D-8B62-F6AB84D73A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422" y="2006949"/>
            <a:ext cx="8183916" cy="325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header 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FF08003C-54B2-A940-A82E-B9783A6B45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422" y="1069622"/>
            <a:ext cx="8183563" cy="936974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2000" kern="1200" dirty="0" smtClean="0">
                <a:solidFill>
                  <a:srgbClr val="34A1DA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header 2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DDC4BE14-F928-7849-912A-7F79B0AF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775" y="0"/>
            <a:ext cx="8183563" cy="1069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header 1 (long title)</a:t>
            </a:r>
          </a:p>
        </p:txBody>
      </p:sp>
    </p:spTree>
    <p:extLst>
      <p:ext uri="{BB962C8B-B14F-4D97-AF65-F5344CB8AC3E}">
        <p14:creationId xmlns:p14="http://schemas.microsoft.com/office/powerpoint/2010/main" val="249570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: 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9C0DE8-AD91-E946-B608-6FCAF324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3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/>
              <a:t>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03989D-CFF4-D043-859A-1EA47A5D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203" y="6356350"/>
            <a:ext cx="522260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EC8CE45-A1B1-974A-BAEB-4B0DBA97EA44}"/>
              </a:ext>
            </a:extLst>
          </p:cNvPr>
          <p:cNvSpPr/>
          <p:nvPr userDrawn="1"/>
        </p:nvSpPr>
        <p:spPr>
          <a:xfrm>
            <a:off x="0" y="0"/>
            <a:ext cx="9144000" cy="685273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F74B6978-6D24-254E-A2B4-B0F8908E5FDD}"/>
              </a:ext>
            </a:extLst>
          </p:cNvPr>
          <p:cNvSpPr/>
          <p:nvPr userDrawn="1"/>
        </p:nvSpPr>
        <p:spPr>
          <a:xfrm rot="10800000">
            <a:off x="8915400" y="685800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AE56D-081F-7A4F-8ADE-FB61C572F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421" y="1"/>
            <a:ext cx="8183563" cy="684746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 1 (short title)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6A6BD6-FCD4-5E45-AD87-898ED5C52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3FD40507-1BAA-9943-A1D1-605A20C28B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422" y="1926517"/>
            <a:ext cx="8183563" cy="3841579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Char char="•"/>
              <a:tabLst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xmlns="" id="{70A0AE01-7F1D-6A49-AD29-7E432D2D74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422" y="1601080"/>
            <a:ext cx="8183916" cy="325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header 3</a:t>
            </a:r>
          </a:p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A5457B3-2991-284F-8385-9196DA207A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422" y="685274"/>
            <a:ext cx="8183563" cy="91580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34A1DA"/>
                </a:solidFill>
              </a:defRPr>
            </a:lvl1pPr>
            <a:lvl2pPr marL="457200" indent="0">
              <a:buNone/>
              <a:defRPr sz="1800">
                <a:solidFill>
                  <a:srgbClr val="34A1DA"/>
                </a:solidFill>
              </a:defRPr>
            </a:lvl2pPr>
            <a:lvl3pPr marL="914400" indent="0">
              <a:buNone/>
              <a:defRPr sz="1600">
                <a:solidFill>
                  <a:srgbClr val="34A1DA"/>
                </a:solidFill>
              </a:defRPr>
            </a:lvl3pPr>
            <a:lvl4pPr marL="1371600" indent="0">
              <a:buNone/>
              <a:defRPr sz="1400">
                <a:solidFill>
                  <a:srgbClr val="34A1DA"/>
                </a:solidFill>
              </a:defRPr>
            </a:lvl4pPr>
            <a:lvl5pPr marL="1828800" indent="0">
              <a:buNone/>
              <a:defRPr sz="1400">
                <a:solidFill>
                  <a:srgbClr val="34A1DA"/>
                </a:solidFill>
              </a:defRPr>
            </a:lvl5pPr>
          </a:lstStyle>
          <a:p>
            <a:pPr lvl="0"/>
            <a:r>
              <a:rPr lang="en-US" dirty="0"/>
              <a:t>Click to edit header 2</a:t>
            </a:r>
          </a:p>
        </p:txBody>
      </p:sp>
    </p:spTree>
    <p:extLst>
      <p:ext uri="{BB962C8B-B14F-4D97-AF65-F5344CB8AC3E}">
        <p14:creationId xmlns:p14="http://schemas.microsoft.com/office/powerpoint/2010/main" val="200509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: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9C0DE8-AD91-E946-B608-6FCAF324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844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/>
              <a:t>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03989D-CFF4-D043-859A-1EA47A5D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203" y="6356350"/>
            <a:ext cx="522260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EC8CE45-A1B1-974A-BAEB-4B0DBA97EA44}"/>
              </a:ext>
            </a:extLst>
          </p:cNvPr>
          <p:cNvSpPr/>
          <p:nvPr userDrawn="1"/>
        </p:nvSpPr>
        <p:spPr>
          <a:xfrm>
            <a:off x="0" y="-1"/>
            <a:ext cx="9144000" cy="1069623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F74B6978-6D24-254E-A2B4-B0F8908E5FDD}"/>
              </a:ext>
            </a:extLst>
          </p:cNvPr>
          <p:cNvSpPr/>
          <p:nvPr userDrawn="1"/>
        </p:nvSpPr>
        <p:spPr>
          <a:xfrm rot="10800000">
            <a:off x="8915400" y="1069622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AE56D-081F-7A4F-8ADE-FB61C572F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421" y="-1"/>
            <a:ext cx="8183563" cy="1069623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 1 (long title)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6A6BD6-FCD4-5E45-AD87-898ED5C52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11" name="Text Placeholder 21">
            <a:extLst>
              <a:ext uri="{FF2B5EF4-FFF2-40B4-BE49-F238E27FC236}">
                <a16:creationId xmlns:a16="http://schemas.microsoft.com/office/drawing/2014/main" xmlns="" id="{7D89E833-0B17-3E4D-8B62-F6AB84D73A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422" y="2018238"/>
            <a:ext cx="8183916" cy="325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header 3</a:t>
            </a:r>
          </a:p>
          <a:p>
            <a:pPr lvl="0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C0288E83-4169-CC4C-9A7D-34E28C0733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422" y="2343150"/>
            <a:ext cx="8183563" cy="342547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8B9A97F-CD5E-7942-8363-4D4DE26405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422" y="1069974"/>
            <a:ext cx="8183203" cy="948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34A1D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header 2</a:t>
            </a:r>
          </a:p>
        </p:txBody>
      </p:sp>
    </p:spTree>
    <p:extLst>
      <p:ext uri="{BB962C8B-B14F-4D97-AF65-F5344CB8AC3E}">
        <p14:creationId xmlns:p14="http://schemas.microsoft.com/office/powerpoint/2010/main" val="391498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: No subheads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9C0DE8-AD91-E946-B608-6FCAF324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3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/>
              <a:t>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03989D-CFF4-D043-859A-1EA47A5D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203" y="6356350"/>
            <a:ext cx="522260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EC8CE45-A1B1-974A-BAEB-4B0DBA97EA44}"/>
              </a:ext>
            </a:extLst>
          </p:cNvPr>
          <p:cNvSpPr/>
          <p:nvPr userDrawn="1"/>
        </p:nvSpPr>
        <p:spPr>
          <a:xfrm>
            <a:off x="0" y="0"/>
            <a:ext cx="9144000" cy="685273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F74B6978-6D24-254E-A2B4-B0F8908E5FDD}"/>
              </a:ext>
            </a:extLst>
          </p:cNvPr>
          <p:cNvSpPr/>
          <p:nvPr userDrawn="1"/>
        </p:nvSpPr>
        <p:spPr>
          <a:xfrm rot="10800000">
            <a:off x="8915400" y="685800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AE56D-081F-7A4F-8ADE-FB61C572F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421" y="1"/>
            <a:ext cx="8183563" cy="684746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 1 (short title)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6A6BD6-FCD4-5E45-AD87-898ED5C52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6A7885F5-58D2-664F-88B3-06AA058986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775" y="1332090"/>
            <a:ext cx="8183563" cy="432417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62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: No subheads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9C0DE8-AD91-E946-B608-6FCAF324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422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/>
              <a:t>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03989D-CFF4-D043-859A-1EA47A5D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9515" y="6356350"/>
            <a:ext cx="522622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EC8CE45-A1B1-974A-BAEB-4B0DBA97EA44}"/>
              </a:ext>
            </a:extLst>
          </p:cNvPr>
          <p:cNvSpPr/>
          <p:nvPr userDrawn="1"/>
        </p:nvSpPr>
        <p:spPr>
          <a:xfrm>
            <a:off x="0" y="-1"/>
            <a:ext cx="9144000" cy="1069623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F74B6978-6D24-254E-A2B4-B0F8908E5FDD}"/>
              </a:ext>
            </a:extLst>
          </p:cNvPr>
          <p:cNvSpPr/>
          <p:nvPr userDrawn="1"/>
        </p:nvSpPr>
        <p:spPr>
          <a:xfrm rot="10800000">
            <a:off x="8915400" y="1069622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6A6BD6-FCD4-5E45-AD87-898ED5C52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DDC4BE14-F928-7849-912A-7F79B0AF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775" y="0"/>
            <a:ext cx="8183563" cy="1069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header 1 (long title)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1CCB2117-E643-974D-941E-28EEBCF285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775" y="1581150"/>
            <a:ext cx="8183563" cy="40751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06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: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8E751B7-FF99-1D42-8CED-679AC1817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422" y="685801"/>
            <a:ext cx="8165396" cy="903903"/>
          </a:xfrm>
        </p:spPr>
        <p:txBody>
          <a:bodyPr>
            <a:normAutofit/>
          </a:bodyPr>
          <a:lstStyle>
            <a:lvl1pPr algn="ctr">
              <a:defRPr sz="2000">
                <a:solidFill>
                  <a:srgbClr val="34A1DA"/>
                </a:solidFill>
              </a:defRPr>
            </a:lvl1pPr>
          </a:lstStyle>
          <a:p>
            <a:r>
              <a:rPr lang="en-US" dirty="0"/>
              <a:t>Click to edit header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6DE41B-FE18-724C-BAD4-114EE03CBBF4}"/>
              </a:ext>
            </a:extLst>
          </p:cNvPr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xmlns="" id="{22DCBF09-3516-9542-BEA5-2B996B27937B}"/>
              </a:ext>
            </a:extLst>
          </p:cNvPr>
          <p:cNvSpPr/>
          <p:nvPr userDrawn="1"/>
        </p:nvSpPr>
        <p:spPr>
          <a:xfrm rot="10800000">
            <a:off x="8915400" y="685800"/>
            <a:ext cx="228600" cy="228600"/>
          </a:xfrm>
          <a:prstGeom prst="rtTriangle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  <a:latin typeface="Arial" panose="020B0604020202020204" pitchFamily="34" charset="0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xmlns="" id="{04308BE8-A011-864F-9660-158F8BE9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422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/>
              <a:t>Sources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xmlns="" id="{9934DD19-0A3C-BF4B-B0D0-3FF938E3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203" y="6356350"/>
            <a:ext cx="516325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375E736-F843-064D-A681-889D7E6972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1" y="5858419"/>
            <a:ext cx="686058" cy="587727"/>
          </a:xfrm>
          <a:prstGeom prst="rect">
            <a:avLst/>
          </a:prstGeom>
        </p:spPr>
      </p:pic>
      <p:sp>
        <p:nvSpPr>
          <p:cNvPr id="17" name="Text Placeholder 21">
            <a:extLst>
              <a:ext uri="{FF2B5EF4-FFF2-40B4-BE49-F238E27FC236}">
                <a16:creationId xmlns:a16="http://schemas.microsoft.com/office/drawing/2014/main" xmlns="" id="{B76B7FF2-7D30-1C4A-B955-6EC3C6494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422" y="1600993"/>
            <a:ext cx="3870325" cy="32579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header 3a</a:t>
            </a:r>
          </a:p>
          <a:p>
            <a:pPr lvl="0"/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xmlns="" id="{79E79BE0-8576-AE4A-9E96-DEB6E3FA4D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3173" y="1600993"/>
            <a:ext cx="3879144" cy="32579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A1D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header 3b</a:t>
            </a:r>
          </a:p>
          <a:p>
            <a:pPr lvl="0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F2DAF4-F370-7E4F-AD5D-4C11D9E40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422" y="1938691"/>
            <a:ext cx="3870325" cy="385251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67803B64-E1B0-1E4E-90D7-D103341A85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3173" y="1938691"/>
            <a:ext cx="3896693" cy="385251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6417BB-9913-B249-B170-8E285E1F5D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775" y="0"/>
            <a:ext cx="8164513" cy="6858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header 1 (short title)</a:t>
            </a:r>
          </a:p>
        </p:txBody>
      </p:sp>
    </p:spTree>
    <p:extLst>
      <p:ext uri="{BB962C8B-B14F-4D97-AF65-F5344CB8AC3E}">
        <p14:creationId xmlns:p14="http://schemas.microsoft.com/office/powerpoint/2010/main" val="217483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1F84E98-ED1C-0A46-BCF4-B7F50E25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5CA03A-D28E-944D-AB0F-5A2B5C3B2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00D138-E986-2549-99BB-CA166A5B9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A2ED9ED-ACE1-484D-8D68-5BE6C472C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9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74" r:id="rId3"/>
    <p:sldLayoutId id="2147483682" r:id="rId4"/>
    <p:sldLayoutId id="2147483678" r:id="rId5"/>
    <p:sldLayoutId id="2147483683" r:id="rId6"/>
    <p:sldLayoutId id="2147483692" r:id="rId7"/>
    <p:sldLayoutId id="2147483691" r:id="rId8"/>
    <p:sldLayoutId id="2147483687" r:id="rId9"/>
    <p:sldLayoutId id="2147483688" r:id="rId10"/>
    <p:sldLayoutId id="2147483677" r:id="rId11"/>
    <p:sldLayoutId id="2147483684" r:id="rId12"/>
    <p:sldLayoutId id="2147483680" r:id="rId13"/>
    <p:sldLayoutId id="2147483685" r:id="rId14"/>
    <p:sldLayoutId id="2147483681" r:id="rId15"/>
    <p:sldLayoutId id="2147483686" r:id="rId16"/>
    <p:sldLayoutId id="2147483689" r:id="rId17"/>
    <p:sldLayoutId id="2147483693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4A1DA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4A1DA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4A1DA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4A1DA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4A1DA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88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226B27AE-E1A2-0C46-9938-FE4FEC5DA3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819400"/>
            <a:ext cx="9144000" cy="97387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State Efforts to Make Prescriptions Affordable</a:t>
            </a:r>
          </a:p>
          <a:p>
            <a:endParaRPr lang="en-US" dirty="0"/>
          </a:p>
          <a:p>
            <a:r>
              <a:rPr lang="en-US" sz="1900" b="0" dirty="0" smtClean="0"/>
              <a:t>January 25, 2019</a:t>
            </a:r>
            <a:endParaRPr lang="en-US" sz="1900" b="0" dirty="0"/>
          </a:p>
        </p:txBody>
      </p:sp>
    </p:spTree>
    <p:extLst>
      <p:ext uri="{BB962C8B-B14F-4D97-AF65-F5344CB8AC3E}">
        <p14:creationId xmlns:p14="http://schemas.microsoft.com/office/powerpoint/2010/main" val="5269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"/>
            <a:ext cx="8668984" cy="684746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prstClr val="white"/>
                </a:solidFill>
                <a:ea typeface="+mn-ea"/>
                <a:cs typeface="+mn-cs"/>
              </a:rPr>
              <a:t>Rate Setting</a:t>
            </a:r>
            <a:endParaRPr lang="en-US" sz="40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25185" y="2514600"/>
            <a:ext cx="6875815" cy="2133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6687" indent="0">
              <a:lnSpc>
                <a:spcPct val="150000"/>
              </a:lnSpc>
              <a:buNone/>
            </a:pPr>
            <a:endParaRPr lang="en-US" sz="2800" dirty="0" smtClean="0">
              <a:solidFill>
                <a:srgbClr val="232323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65487" y="1143000"/>
            <a:ext cx="8183563" cy="462509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Drug Price negotiation? </a:t>
            </a:r>
          </a:p>
          <a:p>
            <a:pPr lvl="1"/>
            <a:r>
              <a:rPr lang="en-US" sz="2800" dirty="0" smtClean="0"/>
              <a:t>Kind of – sets an upper limit or “payment rate” for payers in a state, down to consumer level.</a:t>
            </a:r>
          </a:p>
          <a:p>
            <a:pPr lvl="1"/>
            <a:r>
              <a:rPr lang="en-US" sz="2800" dirty="0" smtClean="0"/>
              <a:t>Doesn’t stop payers from negotiating concessions.</a:t>
            </a:r>
          </a:p>
          <a:p>
            <a:pPr lvl="1"/>
            <a:endParaRPr lang="en-US" sz="2800" dirty="0"/>
          </a:p>
          <a:p>
            <a:r>
              <a:rPr lang="en-US" sz="2800" dirty="0" smtClean="0"/>
              <a:t>Who sets the rate? </a:t>
            </a:r>
          </a:p>
          <a:p>
            <a:pPr lvl="1"/>
            <a:r>
              <a:rPr lang="en-US" sz="2800" dirty="0" smtClean="0"/>
              <a:t>A drug cost review commission/board</a:t>
            </a:r>
          </a:p>
          <a:p>
            <a:pPr lvl="1"/>
            <a:r>
              <a:rPr lang="en-US" sz="2800" dirty="0" smtClean="0"/>
              <a:t>An advisory board</a:t>
            </a:r>
          </a:p>
          <a:p>
            <a:pPr lvl="1"/>
            <a:endParaRPr lang="en-US" sz="2800" dirty="0"/>
          </a:p>
          <a:p>
            <a:r>
              <a:rPr lang="en-US" sz="2800" dirty="0" smtClean="0"/>
              <a:t>Based on common rate setting practices that already exist, just with more market power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17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0" y="2359736"/>
            <a:ext cx="9144000" cy="361244"/>
          </a:xfrm>
        </p:spPr>
        <p:txBody>
          <a:bodyPr/>
          <a:lstStyle/>
          <a:p>
            <a:r>
              <a:rPr lang="en-US" sz="7200" dirty="0" smtClean="0"/>
              <a:t>Price Gouging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566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"/>
            <a:ext cx="8668984" cy="684746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prstClr val="white"/>
                </a:solidFill>
                <a:ea typeface="+mn-ea"/>
                <a:cs typeface="+mn-cs"/>
              </a:rPr>
              <a:t>Price Gouging Legislation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25185" y="2514600"/>
            <a:ext cx="6875815" cy="2133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6687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232323"/>
                </a:solidFill>
                <a:latin typeface="Arial" panose="020B0604020202020204" pitchFamily="34" charset="0"/>
              </a:rPr>
              <a:t>Goal: </a:t>
            </a:r>
            <a:r>
              <a:rPr lang="en-US" sz="2800" dirty="0" smtClean="0">
                <a:solidFill>
                  <a:srgbClr val="232323"/>
                </a:solidFill>
                <a:latin typeface="Arial" panose="020B0604020202020204" pitchFamily="34" charset="0"/>
              </a:rPr>
              <a:t>Prevent drastic price increases for prescription drugs.</a:t>
            </a:r>
          </a:p>
        </p:txBody>
      </p:sp>
    </p:spTree>
    <p:extLst>
      <p:ext uri="{BB962C8B-B14F-4D97-AF65-F5344CB8AC3E}">
        <p14:creationId xmlns:p14="http://schemas.microsoft.com/office/powerpoint/2010/main" val="20581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41" y="708379"/>
            <a:ext cx="8184444" cy="81562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most recent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042" y="1381041"/>
            <a:ext cx="8086900" cy="515902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Brand Name </a:t>
            </a:r>
            <a:r>
              <a:rPr lang="en-US" sz="2000" b="1" dirty="0" smtClean="0"/>
              <a:t>Drugs</a:t>
            </a:r>
            <a:r>
              <a:rPr lang="en-US" sz="2000" b="1" dirty="0"/>
              <a:t> </a:t>
            </a:r>
            <a:r>
              <a:rPr lang="en-US" sz="2000" b="1" dirty="0" smtClean="0"/>
              <a:t>- limitations</a:t>
            </a:r>
            <a:endParaRPr lang="en-US" sz="2000" b="1" dirty="0" smtClean="0"/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Price controls were shot down in BIO V District of Colombia, Patents pre-empt states’ ability to regulate price.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Maryland - pending </a:t>
            </a:r>
            <a:endParaRPr lang="en-US" sz="2000" b="1" dirty="0" smtClean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Passed an anti-price gouging bill in 2017 which grants the Attorney General authority to hold pharmaceuticals accountable for “unconscionable” price increases in generic, off-patent drugs.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Was challenged in court for violating the Dormant commerce clause, which bars a state from regulating the price of goods in another state. 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Attorney </a:t>
            </a:r>
            <a:r>
              <a:rPr lang="en-US" sz="2000" dirty="0" smtClean="0"/>
              <a:t>general has appealed to Supreme Court.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22579"/>
            <a:ext cx="8668985" cy="6858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prstClr val="white"/>
                </a:solidFill>
              </a:rPr>
              <a:t>Price Gouging Legislation</a:t>
            </a:r>
          </a:p>
        </p:txBody>
      </p:sp>
    </p:spTree>
    <p:extLst>
      <p:ext uri="{BB962C8B-B14F-4D97-AF65-F5344CB8AC3E}">
        <p14:creationId xmlns:p14="http://schemas.microsoft.com/office/powerpoint/2010/main" val="4366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Next Steps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68" y="1638981"/>
            <a:ext cx="8184444" cy="476885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/>
              <a:t>Wait for potential supreme court challenge to proceed: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It’s possible the Maryland bill could be re-instated and states would be granted free reign to pursue similar legislation.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Pass an alternative approach: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800" dirty="0" smtClean="0"/>
              <a:t>A tax on profits earned on a price beyond inflation (similar to Medicaid Drug Rebate Program) </a:t>
            </a:r>
          </a:p>
          <a:p>
            <a:pPr lvl="2">
              <a:lnSpc>
                <a:spcPct val="120000"/>
              </a:lnSpc>
              <a:spcAft>
                <a:spcPts val="400"/>
              </a:spcAft>
            </a:pPr>
            <a:r>
              <a:rPr lang="en-US" sz="1800" dirty="0" smtClean="0"/>
              <a:t>Medicaid currently requires manufacturers to compare an inflation-adjusted price for a medicine and the current price, and then award the program a rebate based on the difference. </a:t>
            </a:r>
          </a:p>
          <a:p>
            <a:pPr lvl="2">
              <a:lnSpc>
                <a:spcPct val="120000"/>
              </a:lnSpc>
              <a:spcAft>
                <a:spcPts val="400"/>
              </a:spcAft>
            </a:pPr>
            <a:r>
              <a:rPr lang="en-US" sz="1800" dirty="0" smtClean="0"/>
              <a:t>Expanding that same metric, states could impose a tax on excess profits above inflation. </a:t>
            </a:r>
          </a:p>
          <a:p>
            <a:pPr lvl="2">
              <a:lnSpc>
                <a:spcPct val="120000"/>
              </a:lnSpc>
            </a:pPr>
            <a:r>
              <a:rPr lang="en-US" sz="1800" dirty="0" smtClean="0"/>
              <a:t>With careful design, this could avoid the legal pitfalls that the Maryland Law is facing.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1"/>
            <a:ext cx="8663781" cy="6858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prstClr val="white"/>
                </a:solidFill>
              </a:rPr>
              <a:t>Price Gouging Legislation</a:t>
            </a:r>
          </a:p>
        </p:txBody>
      </p:sp>
    </p:spTree>
    <p:extLst>
      <p:ext uri="{BB962C8B-B14F-4D97-AF65-F5344CB8AC3E}">
        <p14:creationId xmlns:p14="http://schemas.microsoft.com/office/powerpoint/2010/main" val="110856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572447"/>
              </p:ext>
            </p:extLst>
          </p:nvPr>
        </p:nvGraphicFramePr>
        <p:xfrm>
          <a:off x="497424" y="1604169"/>
          <a:ext cx="8183563" cy="418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Sources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1"/>
            <a:ext cx="8663781" cy="6858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prstClr val="white"/>
                </a:solidFill>
              </a:rPr>
              <a:t>Price Gouging Legislation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8947" y="3513019"/>
            <a:ext cx="249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Tax/Rebate {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46044" y="2164140"/>
            <a:ext cx="294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Tax/Rebate</a:t>
            </a:r>
            <a:r>
              <a:rPr lang="en-US" sz="9600" dirty="0" smtClean="0"/>
              <a:t> </a:t>
            </a:r>
            <a:r>
              <a:rPr lang="en-US" sz="8000" dirty="0" smtClean="0"/>
              <a:t>{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68434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0" y="2379372"/>
            <a:ext cx="9144000" cy="361244"/>
          </a:xfrm>
        </p:spPr>
        <p:txBody>
          <a:bodyPr/>
          <a:lstStyle/>
          <a:p>
            <a:r>
              <a:rPr lang="en-US" sz="7200" dirty="0" smtClean="0"/>
              <a:t>Transparency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582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"/>
            <a:ext cx="8668984" cy="684746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prstClr val="white"/>
                </a:solidFill>
                <a:ea typeface="+mn-ea"/>
                <a:cs typeface="+mn-cs"/>
              </a:rPr>
              <a:t>Transparency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7985" y="2034648"/>
            <a:ext cx="8001000" cy="2971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587"/>
            <a:endParaRPr lang="en-US" sz="2400" dirty="0" smtClean="0">
              <a:solidFill>
                <a:srgbClr val="4C5B64"/>
              </a:solidFill>
              <a:latin typeface="Arial" panose="020B0604020202020204" pitchFamily="34" charset="0"/>
            </a:endParaRPr>
          </a:p>
          <a:p>
            <a:pPr marL="166687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232323"/>
                </a:solidFill>
                <a:latin typeface="Arial" panose="020B0604020202020204" pitchFamily="34" charset="0"/>
              </a:rPr>
              <a:t>Goal: </a:t>
            </a:r>
            <a:r>
              <a:rPr lang="en-US" sz="2800" dirty="0" smtClean="0">
                <a:solidFill>
                  <a:srgbClr val="232323"/>
                </a:solidFill>
                <a:latin typeface="Arial" panose="020B0604020202020204" pitchFamily="34" charset="0"/>
              </a:rPr>
              <a:t>Make high introductory drug prices and price increases understandable to payers, policy makers, and ultimately the public.</a:t>
            </a:r>
          </a:p>
          <a:p>
            <a:pPr marL="166687" indent="0">
              <a:buNone/>
            </a:pPr>
            <a:endParaRPr lang="en-US" sz="2800" dirty="0" smtClean="0">
              <a:solidFill>
                <a:srgbClr val="4C5B64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State Examples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5422" y="6416675"/>
            <a:ext cx="5629628" cy="365125"/>
          </a:xfrm>
        </p:spPr>
        <p:txBody>
          <a:bodyPr/>
          <a:lstStyle/>
          <a:p>
            <a:pPr algn="l"/>
            <a:r>
              <a:rPr lang="en-US" dirty="0" smtClean="0"/>
              <a:t>Sources: CA SB-17, </a:t>
            </a:r>
            <a:r>
              <a:rPr lang="en-US" dirty="0" err="1" smtClean="0"/>
              <a:t>Legi</a:t>
            </a:r>
            <a:r>
              <a:rPr lang="en-US" dirty="0" smtClean="0"/>
              <a:t>-scan &amp; Oregon Legislative Information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California (SB-17, 2017)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90722" y="1600993"/>
            <a:ext cx="3879144" cy="325790"/>
          </a:xfrm>
        </p:spPr>
        <p:txBody>
          <a:bodyPr>
            <a:noAutofit/>
          </a:bodyPr>
          <a:lstStyle/>
          <a:p>
            <a:r>
              <a:rPr lang="en-US" sz="2000" dirty="0" smtClean="0"/>
              <a:t>Oregon (HB 40005, 2018)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85422" y="2055913"/>
            <a:ext cx="3870325" cy="38525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drugs?</a:t>
            </a:r>
          </a:p>
          <a:p>
            <a:pPr lvl="1"/>
            <a:r>
              <a:rPr lang="en-US" dirty="0" smtClean="0"/>
              <a:t>Cost more than $40 for 30-days supply</a:t>
            </a:r>
          </a:p>
          <a:p>
            <a:pPr lvl="1"/>
            <a:r>
              <a:rPr lang="en-US" dirty="0" smtClean="0"/>
              <a:t>Price increase of 16% over two years</a:t>
            </a:r>
          </a:p>
          <a:p>
            <a:pPr lvl="1"/>
            <a:r>
              <a:rPr lang="en-US" dirty="0" smtClean="0"/>
              <a:t>Specialty drugs</a:t>
            </a:r>
          </a:p>
          <a:p>
            <a:r>
              <a:rPr lang="en-US" dirty="0" smtClean="0"/>
              <a:t>What’s reported?</a:t>
            </a:r>
          </a:p>
          <a:p>
            <a:pPr lvl="1"/>
            <a:r>
              <a:rPr lang="en-US" dirty="0" smtClean="0"/>
              <a:t>60-day advance notice</a:t>
            </a:r>
          </a:p>
          <a:p>
            <a:pPr lvl="1"/>
            <a:r>
              <a:rPr lang="en-US" dirty="0" smtClean="0"/>
              <a:t>Publicly available data on research costs, marketing, acquisition costs, marketing plan, launch prices (for specialty drugs)</a:t>
            </a:r>
          </a:p>
          <a:p>
            <a:pPr marL="0" indent="0">
              <a:buNone/>
            </a:pPr>
            <a:r>
              <a:rPr lang="en-US" dirty="0" smtClean="0"/>
              <a:t>Challenges?</a:t>
            </a:r>
          </a:p>
          <a:p>
            <a:pPr lvl="1"/>
            <a:r>
              <a:rPr lang="en-US" dirty="0" smtClean="0"/>
              <a:t>Is publicly available information enough? </a:t>
            </a:r>
          </a:p>
          <a:p>
            <a:pPr lvl="1"/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790722" y="2055913"/>
            <a:ext cx="3896693" cy="385251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Drugs?</a:t>
            </a:r>
          </a:p>
          <a:p>
            <a:pPr lvl="1"/>
            <a:r>
              <a:rPr lang="en-US" dirty="0" smtClean="0"/>
              <a:t>Cost $100 or more</a:t>
            </a:r>
          </a:p>
          <a:p>
            <a:pPr lvl="1"/>
            <a:r>
              <a:rPr lang="en-US" dirty="0" smtClean="0"/>
              <a:t>Price increase of 10% in one year</a:t>
            </a:r>
          </a:p>
          <a:p>
            <a:pPr lvl="1"/>
            <a:r>
              <a:rPr lang="en-US" dirty="0" smtClean="0"/>
              <a:t>Specialty Drugs</a:t>
            </a:r>
          </a:p>
          <a:p>
            <a:r>
              <a:rPr lang="en-US" dirty="0" smtClean="0"/>
              <a:t>What’s reported?</a:t>
            </a:r>
          </a:p>
          <a:p>
            <a:pPr lvl="1"/>
            <a:r>
              <a:rPr lang="en-US" dirty="0" smtClean="0"/>
              <a:t>Production costs</a:t>
            </a:r>
          </a:p>
          <a:p>
            <a:pPr lvl="1"/>
            <a:r>
              <a:rPr lang="en-US" dirty="0" smtClean="0"/>
              <a:t>Marketing costs</a:t>
            </a:r>
          </a:p>
          <a:p>
            <a:pPr lvl="1"/>
            <a:r>
              <a:rPr lang="en-US" dirty="0" smtClean="0"/>
              <a:t>Research Costs</a:t>
            </a:r>
          </a:p>
          <a:p>
            <a:pPr lvl="1"/>
            <a:r>
              <a:rPr lang="en-US" dirty="0" smtClean="0"/>
              <a:t>Clinical efficacy/rationale for increase</a:t>
            </a:r>
          </a:p>
          <a:p>
            <a:r>
              <a:rPr lang="en-US" dirty="0" smtClean="0"/>
              <a:t>Challenges?</a:t>
            </a:r>
          </a:p>
          <a:p>
            <a:pPr lvl="1"/>
            <a:r>
              <a:rPr lang="en-US" dirty="0" smtClean="0"/>
              <a:t>First reporting July 2019 (after next legislative session)</a:t>
            </a:r>
          </a:p>
          <a:p>
            <a:pPr lvl="1"/>
            <a:r>
              <a:rPr lang="en-US" dirty="0" smtClean="0"/>
              <a:t>Determining what is and isn’t a trade secret (for exclusion)</a:t>
            </a:r>
          </a:p>
          <a:p>
            <a:pPr lvl="1"/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" y="0"/>
            <a:ext cx="8650288" cy="6858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prstClr val="white"/>
                </a:solidFill>
              </a:rPr>
              <a:t>Transparency</a:t>
            </a:r>
          </a:p>
        </p:txBody>
      </p:sp>
    </p:spTree>
    <p:extLst>
      <p:ext uri="{BB962C8B-B14F-4D97-AF65-F5344CB8AC3E}">
        <p14:creationId xmlns:p14="http://schemas.microsoft.com/office/powerpoint/2010/main" val="18878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Priorities and Options for Consumers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77" y="1616403"/>
            <a:ext cx="8447133" cy="48344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Advance Notice: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CO </a:t>
            </a:r>
            <a:r>
              <a:rPr lang="en-US" sz="2000" dirty="0" smtClean="0"/>
              <a:t>legislation in 2018 included 90-days advance notice</a:t>
            </a:r>
          </a:p>
          <a:p>
            <a:pPr>
              <a:lnSpc>
                <a:spcPct val="150000"/>
              </a:lnSpc>
              <a:spcBef>
                <a:spcPts val="1400"/>
              </a:spcBef>
            </a:pPr>
            <a:r>
              <a:rPr lang="en-US" sz="2000" dirty="0" smtClean="0"/>
              <a:t>What drug price?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Wholesale Acquired Cost = the list price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Rebate sizes and information on the negotiations with PBMs and other parties can be helpful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Net Price and what these things mean for consumers’ out of pocket and premium costs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1"/>
            <a:ext cx="8663781" cy="685800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4000" dirty="0">
                <a:solidFill>
                  <a:prstClr val="white"/>
                </a:solidFill>
              </a:rPr>
              <a:t>Transparency</a:t>
            </a:r>
          </a:p>
        </p:txBody>
      </p:sp>
    </p:spTree>
    <p:extLst>
      <p:ext uri="{BB962C8B-B14F-4D97-AF65-F5344CB8AC3E}">
        <p14:creationId xmlns:p14="http://schemas.microsoft.com/office/powerpoint/2010/main" val="2495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white"/>
                </a:solidFill>
              </a:rPr>
              <a:t>Transparency and Price Gouging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2153877"/>
            <a:ext cx="39315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32323"/>
                </a:solidFill>
              </a:rPr>
              <a:t>Justin Mendoza</a:t>
            </a:r>
          </a:p>
          <a:p>
            <a:endParaRPr lang="en-US" sz="3200" dirty="0" smtClean="0">
              <a:solidFill>
                <a:srgbClr val="232323"/>
              </a:solidFill>
            </a:endParaRPr>
          </a:p>
          <a:p>
            <a:r>
              <a:rPr lang="en-US" sz="3200" dirty="0" smtClean="0">
                <a:solidFill>
                  <a:srgbClr val="232323"/>
                </a:solidFill>
              </a:rPr>
              <a:t>State Partnerships Manager, </a:t>
            </a:r>
          </a:p>
          <a:p>
            <a:r>
              <a:rPr lang="en-US" sz="3200" dirty="0" smtClean="0">
                <a:solidFill>
                  <a:srgbClr val="232323"/>
                </a:solidFill>
              </a:rPr>
              <a:t>Families </a:t>
            </a:r>
            <a:r>
              <a:rPr lang="en-US" sz="3200" dirty="0" smtClean="0">
                <a:solidFill>
                  <a:srgbClr val="232323"/>
                </a:solidFill>
              </a:rPr>
              <a:t>USA</a:t>
            </a:r>
          </a:p>
          <a:p>
            <a:endParaRPr lang="en-US" sz="3200" dirty="0">
              <a:solidFill>
                <a:srgbClr val="232323"/>
              </a:solidFill>
            </a:endParaRPr>
          </a:p>
          <a:p>
            <a:r>
              <a:rPr lang="en-US" sz="3200" dirty="0" smtClean="0">
                <a:solidFill>
                  <a:srgbClr val="232323"/>
                </a:solidFill>
              </a:rPr>
              <a:t>@</a:t>
            </a:r>
            <a:r>
              <a:rPr lang="en-US" sz="3200" dirty="0" err="1" smtClean="0">
                <a:solidFill>
                  <a:srgbClr val="232323"/>
                </a:solidFill>
              </a:rPr>
              <a:t>justindmendoza</a:t>
            </a:r>
            <a:endParaRPr lang="en-US" sz="3200" dirty="0" smtClean="0">
              <a:solidFill>
                <a:srgbClr val="232323"/>
              </a:solidFill>
            </a:endParaRPr>
          </a:p>
          <a:p>
            <a:endParaRPr lang="en-US" sz="3200" dirty="0">
              <a:solidFill>
                <a:srgbClr val="35A1DA">
                  <a:lumMod val="7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421" y="6488723"/>
            <a:ext cx="895241" cy="184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r="3572"/>
          <a:stretch/>
        </p:blipFill>
        <p:spPr>
          <a:xfrm>
            <a:off x="838200" y="2153877"/>
            <a:ext cx="3009388" cy="323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22" y="708379"/>
            <a:ext cx="8184444" cy="73942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Considerations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68" y="1447800"/>
            <a:ext cx="8184444" cy="49657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750" dirty="0"/>
              <a:t>How do folks hear about it?</a:t>
            </a:r>
          </a:p>
          <a:p>
            <a:pPr lvl="1">
              <a:lnSpc>
                <a:spcPct val="100000"/>
              </a:lnSpc>
            </a:pPr>
            <a:r>
              <a:rPr lang="en-US" sz="1750" dirty="0"/>
              <a:t>Current laws include a website posting by agencies (OR, CA) or manufacturer (VT)</a:t>
            </a:r>
          </a:p>
          <a:p>
            <a:pPr lvl="1">
              <a:lnSpc>
                <a:spcPct val="100000"/>
              </a:lnSpc>
            </a:pPr>
            <a:r>
              <a:rPr lang="en-US" sz="1750" dirty="0"/>
              <a:t>Summary of benefits could include price increase notifications </a:t>
            </a:r>
            <a:endParaRPr lang="en-US" sz="1750" dirty="0" smtClean="0"/>
          </a:p>
          <a:p>
            <a:pPr lvl="1">
              <a:lnSpc>
                <a:spcPct val="100000"/>
              </a:lnSpc>
            </a:pPr>
            <a:r>
              <a:rPr lang="en-US" sz="1750" dirty="0" smtClean="0"/>
              <a:t>Prescribers </a:t>
            </a:r>
            <a:r>
              <a:rPr lang="en-US" sz="1750" dirty="0"/>
              <a:t>or pharmacists could give out information</a:t>
            </a:r>
          </a:p>
          <a:p>
            <a:pPr>
              <a:lnSpc>
                <a:spcPct val="150000"/>
              </a:lnSpc>
            </a:pPr>
            <a:r>
              <a:rPr lang="en-US" sz="1750" dirty="0" smtClean="0"/>
              <a:t>For which drugs is reporting required? </a:t>
            </a:r>
          </a:p>
          <a:p>
            <a:pPr lvl="1">
              <a:lnSpc>
                <a:spcPct val="110000"/>
              </a:lnSpc>
            </a:pPr>
            <a:r>
              <a:rPr lang="en-US" sz="1750" dirty="0" smtClean="0"/>
              <a:t>Thresholds range from all those drugs over $40 per 30-day supply – to top 15 most costly for the state. </a:t>
            </a:r>
          </a:p>
          <a:p>
            <a:pPr lvl="1">
              <a:lnSpc>
                <a:spcPct val="110000"/>
              </a:lnSpc>
            </a:pPr>
            <a:r>
              <a:rPr lang="en-US" sz="1750" dirty="0" smtClean="0"/>
              <a:t>To reach the maximum number of consumers, as low a threshold as possible on which drugs count. </a:t>
            </a:r>
          </a:p>
          <a:p>
            <a:pPr lvl="2">
              <a:lnSpc>
                <a:spcPct val="110000"/>
              </a:lnSpc>
            </a:pPr>
            <a:r>
              <a:rPr lang="en-US" sz="1750" dirty="0" smtClean="0"/>
              <a:t>Considerations include the monthly price, the overall financial or health impact of a drug, the size of the price increase, and the introductory prices. </a:t>
            </a:r>
          </a:p>
          <a:p>
            <a:pPr>
              <a:lnSpc>
                <a:spcPct val="150000"/>
              </a:lnSpc>
            </a:pPr>
            <a:r>
              <a:rPr lang="en-US" sz="1750" dirty="0" smtClean="0"/>
              <a:t>Who gets what data?</a:t>
            </a:r>
            <a:endParaRPr lang="en-US" sz="175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1"/>
            <a:ext cx="8663781" cy="685800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4000" dirty="0">
                <a:solidFill>
                  <a:prstClr val="white"/>
                </a:solidFill>
              </a:rPr>
              <a:t>Transparency</a:t>
            </a:r>
          </a:p>
        </p:txBody>
      </p:sp>
    </p:spTree>
    <p:extLst>
      <p:ext uri="{BB962C8B-B14F-4D97-AF65-F5344CB8AC3E}">
        <p14:creationId xmlns:p14="http://schemas.microsoft.com/office/powerpoint/2010/main" val="219518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0" y="2321100"/>
            <a:ext cx="9144000" cy="361244"/>
          </a:xfrm>
        </p:spPr>
        <p:txBody>
          <a:bodyPr/>
          <a:lstStyle/>
          <a:p>
            <a:r>
              <a:rPr lang="en-US" sz="7200" dirty="0" smtClean="0"/>
              <a:t>Pharmacy Benefit Managers</a:t>
            </a:r>
          </a:p>
        </p:txBody>
      </p:sp>
    </p:spTree>
    <p:extLst>
      <p:ext uri="{BB962C8B-B14F-4D97-AF65-F5344CB8AC3E}">
        <p14:creationId xmlns:p14="http://schemas.microsoft.com/office/powerpoint/2010/main" val="27192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"/>
            <a:ext cx="8668984" cy="684746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prstClr val="white"/>
                </a:solidFill>
                <a:ea typeface="+mn-ea"/>
                <a:cs typeface="+mn-cs"/>
              </a:rPr>
              <a:t>Pharmacy Benefit Managers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99516" y="1624766"/>
            <a:ext cx="8001000" cy="37915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587"/>
            <a:endParaRPr lang="en-US" sz="2400" dirty="0" smtClean="0">
              <a:solidFill>
                <a:srgbClr val="4C5B64"/>
              </a:solidFill>
              <a:latin typeface="Arial" panose="020B0604020202020204" pitchFamily="34" charset="0"/>
            </a:endParaRPr>
          </a:p>
          <a:p>
            <a:pPr marL="166687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232323"/>
                </a:solidFill>
                <a:latin typeface="Arial" panose="020B0604020202020204" pitchFamily="34" charset="0"/>
              </a:rPr>
              <a:t>Goal: </a:t>
            </a:r>
            <a:r>
              <a:rPr lang="en-US" sz="2800" dirty="0">
                <a:solidFill>
                  <a:srgbClr val="232323"/>
                </a:solidFill>
                <a:latin typeface="Arial" panose="020B0604020202020204" pitchFamily="34" charset="0"/>
              </a:rPr>
              <a:t>Ensuring PBMs are not driving up prices in their </a:t>
            </a:r>
            <a:r>
              <a:rPr lang="en-US" sz="2800" dirty="0" smtClean="0">
                <a:solidFill>
                  <a:srgbClr val="232323"/>
                </a:solidFill>
                <a:latin typeface="Arial" panose="020B0604020202020204" pitchFamily="34" charset="0"/>
              </a:rPr>
              <a:t>role as </a:t>
            </a:r>
            <a:r>
              <a:rPr lang="en-US" sz="2800" dirty="0">
                <a:solidFill>
                  <a:srgbClr val="232323"/>
                </a:solidFill>
                <a:latin typeface="Arial" panose="020B0604020202020204" pitchFamily="34" charset="0"/>
              </a:rPr>
              <a:t>“middlemen” between pharma companies and health plans/ pharmacies</a:t>
            </a:r>
            <a:endParaRPr lang="en-US" sz="2800" dirty="0" smtClean="0">
              <a:solidFill>
                <a:srgbClr val="23232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3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Gag Rules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Patient Right to Know Drug Prices </a:t>
            </a:r>
            <a:r>
              <a:rPr lang="en-US" sz="1800" dirty="0" smtClean="0"/>
              <a:t>Act – Federal law that prohibits PBMs and insurers from restricting a pharmacy’s ability to provide an enrollee information on a drug’s price depending on whether it is purchased with the plan or without. </a:t>
            </a:r>
          </a:p>
          <a:p>
            <a:pPr lvl="1"/>
            <a:r>
              <a:rPr lang="en-US" sz="1800" dirty="0" smtClean="0"/>
              <a:t>Does not </a:t>
            </a:r>
            <a:r>
              <a:rPr lang="en-US" sz="1800" i="1" dirty="0" smtClean="0"/>
              <a:t>require</a:t>
            </a:r>
            <a:r>
              <a:rPr lang="en-US" sz="1800" dirty="0"/>
              <a:t> </a:t>
            </a:r>
            <a:r>
              <a:rPr lang="en-US" sz="1800" dirty="0" smtClean="0"/>
              <a:t>that pharmacists disclose prices. </a:t>
            </a:r>
          </a:p>
          <a:p>
            <a:pPr lvl="1"/>
            <a:r>
              <a:rPr lang="en-US" sz="1800" dirty="0" smtClean="0"/>
              <a:t>Does not count costs for out-of-plan purchases towards out-of-pocket caps or deductibles.</a:t>
            </a:r>
          </a:p>
          <a:p>
            <a:r>
              <a:rPr lang="en-US" sz="1800" dirty="0" smtClean="0"/>
              <a:t>CA AB 315, AB 2863: </a:t>
            </a:r>
          </a:p>
          <a:p>
            <a:pPr lvl="1"/>
            <a:r>
              <a:rPr lang="en-US" sz="1800" dirty="0" smtClean="0"/>
              <a:t>Bars gag clauses.</a:t>
            </a:r>
          </a:p>
          <a:p>
            <a:pPr lvl="1"/>
            <a:r>
              <a:rPr lang="en-US" sz="1800" dirty="0" smtClean="0"/>
              <a:t>Requires disclosure from pharmacists if there’s a difference between the cost-share amount and the retail price of a drug. </a:t>
            </a:r>
          </a:p>
          <a:p>
            <a:pPr lvl="2"/>
            <a:r>
              <a:rPr lang="en-US" sz="1800" dirty="0" smtClean="0"/>
              <a:t>Requires any sale to count as the cost-share and toward OOP caps. </a:t>
            </a:r>
          </a:p>
          <a:p>
            <a:pPr lvl="2"/>
            <a:endParaRPr lang="en-US" sz="18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Banning Gag rules is </a:t>
            </a:r>
            <a:r>
              <a:rPr lang="en-US" sz="1800" i="1" dirty="0" smtClean="0"/>
              <a:t>still </a:t>
            </a:r>
            <a:r>
              <a:rPr lang="en-US" sz="1800" dirty="0" smtClean="0"/>
              <a:t>important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1"/>
            <a:ext cx="8663781" cy="6858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prstClr val="white"/>
                </a:solidFill>
              </a:rPr>
              <a:t>Pharmacy Benefit Managers</a:t>
            </a:r>
          </a:p>
        </p:txBody>
      </p:sp>
    </p:spTree>
    <p:extLst>
      <p:ext uri="{BB962C8B-B14F-4D97-AF65-F5344CB8AC3E}">
        <p14:creationId xmlns:p14="http://schemas.microsoft.com/office/powerpoint/2010/main" val="36851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PBM Registration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68" y="1610078"/>
            <a:ext cx="8184444" cy="383310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100" dirty="0" smtClean="0"/>
              <a:t>Registration alone is not our end-goal.</a:t>
            </a:r>
          </a:p>
          <a:p>
            <a:r>
              <a:rPr lang="en-US" sz="2100" dirty="0" smtClean="0"/>
              <a:t>Can include transparency and reporting about:</a:t>
            </a:r>
          </a:p>
          <a:p>
            <a:pPr lvl="1"/>
            <a:r>
              <a:rPr lang="en-US" sz="2100" dirty="0" smtClean="0"/>
              <a:t>Rebates given for pharmaceuticals purchased.</a:t>
            </a:r>
          </a:p>
          <a:p>
            <a:pPr lvl="1"/>
            <a:r>
              <a:rPr lang="en-US" sz="2100" dirty="0" smtClean="0"/>
              <a:t>Revenue share taken by PBM as a part of negotiated rebates.</a:t>
            </a:r>
          </a:p>
          <a:p>
            <a:pPr lvl="1"/>
            <a:r>
              <a:rPr lang="en-US" sz="2100" dirty="0" smtClean="0"/>
              <a:t>Price used to calculate cost shares for consumers.</a:t>
            </a:r>
          </a:p>
          <a:p>
            <a:pPr>
              <a:spcBef>
                <a:spcPts val="1200"/>
              </a:spcBef>
            </a:pPr>
            <a:r>
              <a:rPr lang="en-US" sz="2100" dirty="0" smtClean="0"/>
              <a:t>Can create a fiduciary duty for PBMs, so they are legally obliged to serve consumers/payers.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1"/>
            <a:ext cx="8663781" cy="6858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prstClr val="white"/>
                </a:solidFill>
              </a:rPr>
              <a:t>Pharmacy Benefit Managers</a:t>
            </a:r>
          </a:p>
        </p:txBody>
      </p:sp>
    </p:spTree>
    <p:extLst>
      <p:ext uri="{BB962C8B-B14F-4D97-AF65-F5344CB8AC3E}">
        <p14:creationId xmlns:p14="http://schemas.microsoft.com/office/powerpoint/2010/main" val="19356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4069"/>
            <a:ext cx="9067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34A1DA"/>
              </a:buClr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</a:rPr>
              <a:t>State Efforts to Make Prescriptions Affordable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2149047"/>
            <a:ext cx="39315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32323"/>
                </a:solidFill>
              </a:rPr>
              <a:t>Jill Zorn, MBA</a:t>
            </a:r>
            <a:endParaRPr lang="en-US" sz="3200" b="1" dirty="0" smtClean="0">
              <a:solidFill>
                <a:srgbClr val="232323"/>
              </a:solidFill>
            </a:endParaRPr>
          </a:p>
          <a:p>
            <a:endParaRPr lang="en-US" sz="3200" dirty="0" smtClean="0">
              <a:solidFill>
                <a:srgbClr val="232323"/>
              </a:solidFill>
            </a:endParaRPr>
          </a:p>
          <a:p>
            <a:r>
              <a:rPr lang="en-US" sz="3200" dirty="0" smtClean="0">
                <a:solidFill>
                  <a:srgbClr val="232323"/>
                </a:solidFill>
              </a:rPr>
              <a:t>Senior Policy Officer, </a:t>
            </a:r>
            <a:endParaRPr lang="en-US" sz="3200" dirty="0" smtClean="0">
              <a:solidFill>
                <a:srgbClr val="232323"/>
              </a:solidFill>
            </a:endParaRPr>
          </a:p>
          <a:p>
            <a:r>
              <a:rPr lang="en-US" sz="3200" dirty="0" smtClean="0">
                <a:solidFill>
                  <a:srgbClr val="232323"/>
                </a:solidFill>
              </a:rPr>
              <a:t>Universal Health Care Foundation of Connecticut</a:t>
            </a:r>
          </a:p>
          <a:p>
            <a:endParaRPr lang="en-US" sz="3200" dirty="0">
              <a:solidFill>
                <a:srgbClr val="232323"/>
              </a:solidFill>
            </a:endParaRPr>
          </a:p>
          <a:p>
            <a:endParaRPr lang="en-US" sz="3200" dirty="0">
              <a:solidFill>
                <a:srgbClr val="35A1DA">
                  <a:lumMod val="7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421" y="6488723"/>
            <a:ext cx="895241" cy="184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931" r="4667"/>
          <a:stretch/>
        </p:blipFill>
        <p:spPr>
          <a:xfrm>
            <a:off x="552816" y="2153877"/>
            <a:ext cx="396879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4069"/>
            <a:ext cx="9067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34A1DA"/>
              </a:buClr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</a:rPr>
              <a:t>State Efforts to Make Prescriptions Affordable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2153877"/>
            <a:ext cx="39315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32323"/>
                </a:solidFill>
              </a:rPr>
              <a:t>Rep. Will Guzzardi</a:t>
            </a:r>
            <a:endParaRPr lang="en-US" sz="3200" b="1" dirty="0" smtClean="0">
              <a:solidFill>
                <a:srgbClr val="232323"/>
              </a:solidFill>
            </a:endParaRPr>
          </a:p>
          <a:p>
            <a:endParaRPr lang="en-US" sz="3200" dirty="0" smtClean="0">
              <a:solidFill>
                <a:srgbClr val="232323"/>
              </a:solidFill>
            </a:endParaRPr>
          </a:p>
          <a:p>
            <a:r>
              <a:rPr lang="en-US" sz="3200" dirty="0" smtClean="0">
                <a:solidFill>
                  <a:srgbClr val="232323"/>
                </a:solidFill>
              </a:rPr>
              <a:t>Illinois State Representative, </a:t>
            </a:r>
          </a:p>
          <a:p>
            <a:r>
              <a:rPr lang="en-US" sz="3200" dirty="0" smtClean="0">
                <a:solidFill>
                  <a:srgbClr val="232323"/>
                </a:solidFill>
              </a:rPr>
              <a:t>39</a:t>
            </a:r>
            <a:r>
              <a:rPr lang="en-US" sz="3200" baseline="30000" dirty="0" smtClean="0">
                <a:solidFill>
                  <a:srgbClr val="232323"/>
                </a:solidFill>
              </a:rPr>
              <a:t>th</a:t>
            </a:r>
            <a:r>
              <a:rPr lang="en-US" sz="3200" dirty="0" smtClean="0">
                <a:solidFill>
                  <a:srgbClr val="232323"/>
                </a:solidFill>
              </a:rPr>
              <a:t> District</a:t>
            </a:r>
            <a:endParaRPr lang="en-US" sz="3200" dirty="0">
              <a:solidFill>
                <a:srgbClr val="232323"/>
              </a:solidFill>
            </a:endParaRPr>
          </a:p>
          <a:p>
            <a:endParaRPr lang="en-US" sz="3200" dirty="0">
              <a:solidFill>
                <a:srgbClr val="35A1DA">
                  <a:lumMod val="7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421" y="6488723"/>
            <a:ext cx="895241" cy="184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/>
          <a:stretch/>
        </p:blipFill>
        <p:spPr>
          <a:xfrm>
            <a:off x="457200" y="2153877"/>
            <a:ext cx="3657600" cy="361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7200" dirty="0" smtClean="0"/>
              <a:t>Group Activity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963032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Group up (into small groups)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Introduce yourself and organization.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If you’re working on a drug pricing issue, tell the group about it.</a:t>
            </a:r>
          </a:p>
          <a:p>
            <a:pPr marL="0" indent="0">
              <a:buNone/>
            </a:pPr>
            <a:r>
              <a:rPr lang="en-US" sz="2000" b="1" dirty="0" smtClean="0"/>
              <a:t>Identify barriers to achieving your reform: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Political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Budget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Public Opinion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Financial Resources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Photo via http://www.goodfreephotos.com/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3834" y="1066800"/>
            <a:ext cx="8299629" cy="3809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the next 15 minutes, you’ve joined a brand new team.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8649935" cy="6858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/>
              <a:t>Group Activity</a:t>
            </a:r>
            <a:endParaRPr lang="en-US" sz="4000" dirty="0"/>
          </a:p>
        </p:txBody>
      </p:sp>
      <p:pic>
        <p:nvPicPr>
          <p:cNvPr id="1028" name="Picture 4" descr="https://www.goodfreephotos.com/albums/vector-images/diverse-group-of-students-working-on-project-vector-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11" y="2325822"/>
            <a:ext cx="4056624" cy="304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239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"/>
            <a:ext cx="8668984" cy="684746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prstClr val="white"/>
                </a:solidFill>
                <a:ea typeface="+mn-ea"/>
                <a:cs typeface="+mn-cs"/>
              </a:rPr>
              <a:t>State Mechanisms for Addressing Rx Prices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066800"/>
            <a:ext cx="83058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500" b="1" dirty="0" smtClean="0">
              <a:solidFill>
                <a:srgbClr val="4C5B64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0680" y="1860447"/>
            <a:ext cx="4001175" cy="2787753"/>
            <a:chOff x="1752602" y="2312604"/>
            <a:chExt cx="2697878" cy="1770562"/>
          </a:xfrm>
          <a:solidFill>
            <a:schemeClr val="tx2"/>
          </a:solidFill>
        </p:grpSpPr>
        <p:sp>
          <p:nvSpPr>
            <p:cNvPr id="11" name="Freeform 10"/>
            <p:cNvSpPr/>
            <p:nvPr/>
          </p:nvSpPr>
          <p:spPr>
            <a:xfrm>
              <a:off x="1752602" y="3368342"/>
              <a:ext cx="2697878" cy="714824"/>
            </a:xfrm>
            <a:custGeom>
              <a:avLst/>
              <a:gdLst>
                <a:gd name="connsiteX0" fmla="*/ 0 w 2697878"/>
                <a:gd name="connsiteY0" fmla="*/ 119140 h 714824"/>
                <a:gd name="connsiteX1" fmla="*/ 119140 w 2697878"/>
                <a:gd name="connsiteY1" fmla="*/ 0 h 714824"/>
                <a:gd name="connsiteX2" fmla="*/ 2578738 w 2697878"/>
                <a:gd name="connsiteY2" fmla="*/ 0 h 714824"/>
                <a:gd name="connsiteX3" fmla="*/ 2697878 w 2697878"/>
                <a:gd name="connsiteY3" fmla="*/ 119140 h 714824"/>
                <a:gd name="connsiteX4" fmla="*/ 2697878 w 2697878"/>
                <a:gd name="connsiteY4" fmla="*/ 595684 h 714824"/>
                <a:gd name="connsiteX5" fmla="*/ 2578738 w 2697878"/>
                <a:gd name="connsiteY5" fmla="*/ 714824 h 714824"/>
                <a:gd name="connsiteX6" fmla="*/ 119140 w 2697878"/>
                <a:gd name="connsiteY6" fmla="*/ 714824 h 714824"/>
                <a:gd name="connsiteX7" fmla="*/ 0 w 2697878"/>
                <a:gd name="connsiteY7" fmla="*/ 595684 h 714824"/>
                <a:gd name="connsiteX8" fmla="*/ 0 w 2697878"/>
                <a:gd name="connsiteY8" fmla="*/ 119140 h 71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7878" h="714824">
                  <a:moveTo>
                    <a:pt x="0" y="119140"/>
                  </a:moveTo>
                  <a:cubicBezTo>
                    <a:pt x="0" y="53341"/>
                    <a:pt x="53341" y="0"/>
                    <a:pt x="119140" y="0"/>
                  </a:cubicBezTo>
                  <a:lnTo>
                    <a:pt x="2578738" y="0"/>
                  </a:lnTo>
                  <a:cubicBezTo>
                    <a:pt x="2644537" y="0"/>
                    <a:pt x="2697878" y="53341"/>
                    <a:pt x="2697878" y="119140"/>
                  </a:cubicBezTo>
                  <a:lnTo>
                    <a:pt x="2697878" y="595684"/>
                  </a:lnTo>
                  <a:cubicBezTo>
                    <a:pt x="2697878" y="661483"/>
                    <a:pt x="2644537" y="714824"/>
                    <a:pt x="2578738" y="714824"/>
                  </a:cubicBezTo>
                  <a:lnTo>
                    <a:pt x="119140" y="714824"/>
                  </a:lnTo>
                  <a:cubicBezTo>
                    <a:pt x="53341" y="714824"/>
                    <a:pt x="0" y="661483"/>
                    <a:pt x="0" y="595684"/>
                  </a:cubicBezTo>
                  <a:lnTo>
                    <a:pt x="0" y="11914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475" tIns="103475" rIns="103475" bIns="10347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latin typeface="Arial" panose="020B0604020202020204" pitchFamily="34" charset="0"/>
                </a:rPr>
                <a:t>Anti-Price Gouging</a:t>
              </a:r>
              <a:endParaRPr lang="en-US" sz="2800" kern="1200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752602" y="2312604"/>
              <a:ext cx="2697878" cy="714824"/>
            </a:xfrm>
            <a:custGeom>
              <a:avLst/>
              <a:gdLst>
                <a:gd name="connsiteX0" fmla="*/ 0 w 2697878"/>
                <a:gd name="connsiteY0" fmla="*/ 119140 h 714824"/>
                <a:gd name="connsiteX1" fmla="*/ 119140 w 2697878"/>
                <a:gd name="connsiteY1" fmla="*/ 0 h 714824"/>
                <a:gd name="connsiteX2" fmla="*/ 2578738 w 2697878"/>
                <a:gd name="connsiteY2" fmla="*/ 0 h 714824"/>
                <a:gd name="connsiteX3" fmla="*/ 2697878 w 2697878"/>
                <a:gd name="connsiteY3" fmla="*/ 119140 h 714824"/>
                <a:gd name="connsiteX4" fmla="*/ 2697878 w 2697878"/>
                <a:gd name="connsiteY4" fmla="*/ 595684 h 714824"/>
                <a:gd name="connsiteX5" fmla="*/ 2578738 w 2697878"/>
                <a:gd name="connsiteY5" fmla="*/ 714824 h 714824"/>
                <a:gd name="connsiteX6" fmla="*/ 119140 w 2697878"/>
                <a:gd name="connsiteY6" fmla="*/ 714824 h 714824"/>
                <a:gd name="connsiteX7" fmla="*/ 0 w 2697878"/>
                <a:gd name="connsiteY7" fmla="*/ 595684 h 714824"/>
                <a:gd name="connsiteX8" fmla="*/ 0 w 2697878"/>
                <a:gd name="connsiteY8" fmla="*/ 119140 h 71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7878" h="714824">
                  <a:moveTo>
                    <a:pt x="0" y="119140"/>
                  </a:moveTo>
                  <a:cubicBezTo>
                    <a:pt x="0" y="53341"/>
                    <a:pt x="53341" y="0"/>
                    <a:pt x="119140" y="0"/>
                  </a:cubicBezTo>
                  <a:lnTo>
                    <a:pt x="2578738" y="0"/>
                  </a:lnTo>
                  <a:cubicBezTo>
                    <a:pt x="2644537" y="0"/>
                    <a:pt x="2697878" y="53341"/>
                    <a:pt x="2697878" y="119140"/>
                  </a:cubicBezTo>
                  <a:lnTo>
                    <a:pt x="2697878" y="595684"/>
                  </a:lnTo>
                  <a:cubicBezTo>
                    <a:pt x="2697878" y="661483"/>
                    <a:pt x="2644537" y="714824"/>
                    <a:pt x="2578738" y="714824"/>
                  </a:cubicBezTo>
                  <a:lnTo>
                    <a:pt x="119140" y="714824"/>
                  </a:lnTo>
                  <a:cubicBezTo>
                    <a:pt x="53341" y="714824"/>
                    <a:pt x="0" y="661483"/>
                    <a:pt x="0" y="595684"/>
                  </a:cubicBezTo>
                  <a:lnTo>
                    <a:pt x="0" y="11914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475" tIns="103475" rIns="103475" bIns="10347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Arial" panose="020B0604020202020204" pitchFamily="34" charset="0"/>
                </a:rPr>
                <a:t>Transparency</a:t>
              </a:r>
              <a:endParaRPr lang="en-US" sz="2800" kern="12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97490" y="1860447"/>
            <a:ext cx="4018990" cy="2787753"/>
            <a:chOff x="1752602" y="2312604"/>
            <a:chExt cx="2697878" cy="1770562"/>
          </a:xfrm>
          <a:solidFill>
            <a:schemeClr val="tx2"/>
          </a:solidFill>
        </p:grpSpPr>
        <p:sp>
          <p:nvSpPr>
            <p:cNvPr id="14" name="Freeform 13"/>
            <p:cNvSpPr/>
            <p:nvPr/>
          </p:nvSpPr>
          <p:spPr>
            <a:xfrm>
              <a:off x="1752602" y="3368342"/>
              <a:ext cx="2697878" cy="714824"/>
            </a:xfrm>
            <a:custGeom>
              <a:avLst/>
              <a:gdLst>
                <a:gd name="connsiteX0" fmla="*/ 0 w 2697878"/>
                <a:gd name="connsiteY0" fmla="*/ 119140 h 714824"/>
                <a:gd name="connsiteX1" fmla="*/ 119140 w 2697878"/>
                <a:gd name="connsiteY1" fmla="*/ 0 h 714824"/>
                <a:gd name="connsiteX2" fmla="*/ 2578738 w 2697878"/>
                <a:gd name="connsiteY2" fmla="*/ 0 h 714824"/>
                <a:gd name="connsiteX3" fmla="*/ 2697878 w 2697878"/>
                <a:gd name="connsiteY3" fmla="*/ 119140 h 714824"/>
                <a:gd name="connsiteX4" fmla="*/ 2697878 w 2697878"/>
                <a:gd name="connsiteY4" fmla="*/ 595684 h 714824"/>
                <a:gd name="connsiteX5" fmla="*/ 2578738 w 2697878"/>
                <a:gd name="connsiteY5" fmla="*/ 714824 h 714824"/>
                <a:gd name="connsiteX6" fmla="*/ 119140 w 2697878"/>
                <a:gd name="connsiteY6" fmla="*/ 714824 h 714824"/>
                <a:gd name="connsiteX7" fmla="*/ 0 w 2697878"/>
                <a:gd name="connsiteY7" fmla="*/ 595684 h 714824"/>
                <a:gd name="connsiteX8" fmla="*/ 0 w 2697878"/>
                <a:gd name="connsiteY8" fmla="*/ 119140 h 71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7878" h="714824">
                  <a:moveTo>
                    <a:pt x="0" y="119140"/>
                  </a:moveTo>
                  <a:cubicBezTo>
                    <a:pt x="0" y="53341"/>
                    <a:pt x="53341" y="0"/>
                    <a:pt x="119140" y="0"/>
                  </a:cubicBezTo>
                  <a:lnTo>
                    <a:pt x="2578738" y="0"/>
                  </a:lnTo>
                  <a:cubicBezTo>
                    <a:pt x="2644537" y="0"/>
                    <a:pt x="2697878" y="53341"/>
                    <a:pt x="2697878" y="119140"/>
                  </a:cubicBezTo>
                  <a:lnTo>
                    <a:pt x="2697878" y="595684"/>
                  </a:lnTo>
                  <a:cubicBezTo>
                    <a:pt x="2697878" y="661483"/>
                    <a:pt x="2644537" y="714824"/>
                    <a:pt x="2578738" y="714824"/>
                  </a:cubicBezTo>
                  <a:lnTo>
                    <a:pt x="119140" y="714824"/>
                  </a:lnTo>
                  <a:cubicBezTo>
                    <a:pt x="53341" y="714824"/>
                    <a:pt x="0" y="661483"/>
                    <a:pt x="0" y="595684"/>
                  </a:cubicBezTo>
                  <a:lnTo>
                    <a:pt x="0" y="11914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475" tIns="103475" rIns="103475" bIns="10347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latin typeface="Arial" panose="020B0604020202020204" pitchFamily="34" charset="0"/>
                </a:rPr>
                <a:t>Rate Setting</a:t>
              </a:r>
              <a:endParaRPr lang="en-US" sz="2800" kern="1200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752602" y="2312604"/>
              <a:ext cx="2697878" cy="714824"/>
            </a:xfrm>
            <a:custGeom>
              <a:avLst/>
              <a:gdLst>
                <a:gd name="connsiteX0" fmla="*/ 0 w 2697878"/>
                <a:gd name="connsiteY0" fmla="*/ 119140 h 714824"/>
                <a:gd name="connsiteX1" fmla="*/ 119140 w 2697878"/>
                <a:gd name="connsiteY1" fmla="*/ 0 h 714824"/>
                <a:gd name="connsiteX2" fmla="*/ 2578738 w 2697878"/>
                <a:gd name="connsiteY2" fmla="*/ 0 h 714824"/>
                <a:gd name="connsiteX3" fmla="*/ 2697878 w 2697878"/>
                <a:gd name="connsiteY3" fmla="*/ 119140 h 714824"/>
                <a:gd name="connsiteX4" fmla="*/ 2697878 w 2697878"/>
                <a:gd name="connsiteY4" fmla="*/ 595684 h 714824"/>
                <a:gd name="connsiteX5" fmla="*/ 2578738 w 2697878"/>
                <a:gd name="connsiteY5" fmla="*/ 714824 h 714824"/>
                <a:gd name="connsiteX6" fmla="*/ 119140 w 2697878"/>
                <a:gd name="connsiteY6" fmla="*/ 714824 h 714824"/>
                <a:gd name="connsiteX7" fmla="*/ 0 w 2697878"/>
                <a:gd name="connsiteY7" fmla="*/ 595684 h 714824"/>
                <a:gd name="connsiteX8" fmla="*/ 0 w 2697878"/>
                <a:gd name="connsiteY8" fmla="*/ 119140 h 71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7878" h="714824">
                  <a:moveTo>
                    <a:pt x="0" y="119140"/>
                  </a:moveTo>
                  <a:cubicBezTo>
                    <a:pt x="0" y="53341"/>
                    <a:pt x="53341" y="0"/>
                    <a:pt x="119140" y="0"/>
                  </a:cubicBezTo>
                  <a:lnTo>
                    <a:pt x="2578738" y="0"/>
                  </a:lnTo>
                  <a:cubicBezTo>
                    <a:pt x="2644537" y="0"/>
                    <a:pt x="2697878" y="53341"/>
                    <a:pt x="2697878" y="119140"/>
                  </a:cubicBezTo>
                  <a:lnTo>
                    <a:pt x="2697878" y="595684"/>
                  </a:lnTo>
                  <a:cubicBezTo>
                    <a:pt x="2697878" y="661483"/>
                    <a:pt x="2644537" y="714824"/>
                    <a:pt x="2578738" y="714824"/>
                  </a:cubicBezTo>
                  <a:lnTo>
                    <a:pt x="119140" y="714824"/>
                  </a:lnTo>
                  <a:cubicBezTo>
                    <a:pt x="53341" y="714824"/>
                    <a:pt x="0" y="661483"/>
                    <a:pt x="0" y="595684"/>
                  </a:cubicBezTo>
                  <a:lnTo>
                    <a:pt x="0" y="11914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475" tIns="103475" rIns="103475" bIns="10347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Arial" panose="020B0604020202020204" pitchFamily="34" charset="0"/>
                </a:rPr>
                <a:t>Pharmacy Benefit Managers</a:t>
              </a:r>
              <a:endParaRPr lang="en-US" sz="2800" kern="12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93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05" y="1"/>
            <a:ext cx="8624380" cy="684746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prstClr val="white"/>
                </a:solidFill>
                <a:ea typeface="+mn-ea"/>
                <a:cs typeface="+mn-cs"/>
              </a:rPr>
              <a:t>Agenda</a:t>
            </a:r>
            <a:endParaRPr lang="en-US" sz="36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5422" y="914400"/>
            <a:ext cx="8183563" cy="56388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Introductions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Background on High Drug Prices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State Options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Examples from Connecticut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Examples from Illinois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Group Activity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Discussion</a:t>
            </a:r>
            <a:endParaRPr lang="en-US" sz="2400" dirty="0"/>
          </a:p>
        </p:txBody>
      </p:sp>
      <p:pic>
        <p:nvPicPr>
          <p:cNvPr id="2050" name="Picture 2" descr="https://lh5.googleusercontent.com/NpXG5Ct131c0bdElau1AoXXThP2uoH-yj4Jkj3Z9OvJ9FralZ6kMFyvFJlavtMNnxec3gU6YHVPZjU3krc54kB69rga2IAz68SO3Z0bs2tJzJQee87vBqDm6v31qHntlS8rJaMyd3k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t="-24" r="50569" b="24"/>
          <a:stretch/>
        </p:blipFill>
        <p:spPr bwMode="auto">
          <a:xfrm>
            <a:off x="5638801" y="684747"/>
            <a:ext cx="3505200" cy="622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46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Out of the identified barriers – which do we know the least about? </a:t>
            </a:r>
          </a:p>
          <a:p>
            <a:r>
              <a:rPr lang="en-US" sz="2000" dirty="0" smtClean="0"/>
              <a:t>Were there pieces of Will, Jill, or Justin’s presentations that could speak to any of the barriers or issues you’ve identified in your group – and would more context help?</a:t>
            </a:r>
            <a:endParaRPr lang="en-US" sz="2000" dirty="0"/>
          </a:p>
          <a:p>
            <a:r>
              <a:rPr lang="en-US" sz="2000" dirty="0" smtClean="0"/>
              <a:t>Do you have questions about the policy or about the opposition that might need to be addressed here?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Sources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85422" y="1185069"/>
            <a:ext cx="8184444" cy="325438"/>
          </a:xfrm>
        </p:spPr>
        <p:txBody>
          <a:bodyPr>
            <a:noAutofit/>
          </a:bodyPr>
          <a:lstStyle/>
          <a:p>
            <a:r>
              <a:rPr lang="en-US" sz="2800" dirty="0" smtClean="0"/>
              <a:t>Identifying questions/discussion</a:t>
            </a:r>
            <a:endParaRPr lang="en-US" sz="280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8649935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Group Activity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59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144000" cy="4810990"/>
          </a:xfrm>
          <a:prstGeom prst="rect">
            <a:avLst/>
          </a:prstGeom>
          <a:solidFill>
            <a:srgbClr val="35A1DA"/>
          </a:solidFill>
          <a:ln>
            <a:solidFill>
              <a:srgbClr val="35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xmlns="" id="{78E9049A-1753-4A4A-A4DC-371869E36CEB}"/>
              </a:ext>
            </a:extLst>
          </p:cNvPr>
          <p:cNvSpPr txBox="1">
            <a:spLocks/>
          </p:cNvSpPr>
          <p:nvPr/>
        </p:nvSpPr>
        <p:spPr>
          <a:xfrm>
            <a:off x="480218" y="246286"/>
            <a:ext cx="8183563" cy="43184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4A1D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4A1D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4A1D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4A1D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4A1D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u="sng" dirty="0" smtClean="0">
                <a:solidFill>
                  <a:schemeClr val="bg1"/>
                </a:solidFill>
              </a:rPr>
              <a:t>Contact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u="sng" dirty="0" smtClean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JMendoza@FamiliesUSA.org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www.familiesusa.org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@</a:t>
            </a:r>
            <a:r>
              <a:rPr lang="en-US" sz="3200" b="1" dirty="0" err="1" smtClean="0">
                <a:solidFill>
                  <a:schemeClr val="bg1"/>
                </a:solidFill>
              </a:rPr>
              <a:t>FamiliesUSA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2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249AC75-80E7-5145-951E-FD12242D1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8668984" cy="684746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prstClr val="white"/>
                </a:solidFill>
                <a:ea typeface="+mn-ea"/>
                <a:cs typeface="+mn-cs"/>
              </a:rPr>
              <a:t>Consumers Bear the Cost</a:t>
            </a:r>
          </a:p>
        </p:txBody>
      </p:sp>
      <p:sp>
        <p:nvSpPr>
          <p:cNvPr id="8" name="Text Placeholder 7"/>
          <p:cNvSpPr txBox="1">
            <a:spLocks noGrp="1"/>
          </p:cNvSpPr>
          <p:nvPr>
            <p:ph type="body" sz="quarter" idx="13"/>
          </p:nvPr>
        </p:nvSpPr>
        <p:spPr>
          <a:xfrm>
            <a:off x="242711" y="914400"/>
            <a:ext cx="8183563" cy="345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/>
            <a:r>
              <a:rPr lang="en-US" sz="2000" dirty="0" smtClean="0"/>
              <a:t>One </a:t>
            </a:r>
            <a:r>
              <a:rPr lang="en-US" sz="2000" dirty="0"/>
              <a:t>in four people who take prescription drugs have difficulty affording them</a:t>
            </a:r>
          </a:p>
          <a:p>
            <a:pPr marL="271463"/>
            <a:endParaRPr lang="en-US" sz="2000" dirty="0"/>
          </a:p>
          <a:p>
            <a:pPr marL="271463"/>
            <a:r>
              <a:rPr lang="en-US" sz="2000" dirty="0"/>
              <a:t>One in eight report that they or a family member have cut pills in half or skipped doses due to high drug costs </a:t>
            </a:r>
          </a:p>
          <a:p>
            <a:pPr marL="271463"/>
            <a:endParaRPr lang="en-US" sz="2000" dirty="0"/>
          </a:p>
          <a:p>
            <a:pPr marL="271463"/>
            <a:r>
              <a:rPr lang="en-US" sz="2000" dirty="0"/>
              <a:t>Health plans attribute 22 percent of premium costs to prescription drugs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>
              <a:solidFill>
                <a:srgbClr val="4C5B64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>
              <a:solidFill>
                <a:srgbClr val="4C5B6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510" y="3803909"/>
            <a:ext cx="4155377" cy="25687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91198" y="637268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800" i="1" dirty="0">
                <a:solidFill>
                  <a:srgbClr val="575959"/>
                </a:solidFill>
                <a:latin typeface="InterFace"/>
              </a:rPr>
              <a:t>Data: America’s Health Insurance Plans, </a:t>
            </a:r>
            <a:r>
              <a:rPr lang="en-US" sz="800" i="1" u="sng" dirty="0">
                <a:latin typeface="InterFace"/>
              </a:rPr>
              <a:t>Where Does Your Premium Dollar Go?</a:t>
            </a:r>
            <a:r>
              <a:rPr lang="en-US" sz="800" i="1" dirty="0">
                <a:solidFill>
                  <a:srgbClr val="575959"/>
                </a:solidFill>
                <a:latin typeface="InterFace"/>
              </a:rPr>
              <a:t> (AHIP Center for Policy and Research, March 2, 2017).</a:t>
            </a:r>
            <a:endParaRPr lang="en-US" sz="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0"/>
            <a:endParaRPr lang="en-US" sz="8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1D0CFD0-BFAE-8D4D-A778-F67475DB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870" y="6356349"/>
            <a:ext cx="5629628" cy="365125"/>
          </a:xfrm>
        </p:spPr>
        <p:txBody>
          <a:bodyPr/>
          <a:lstStyle/>
          <a:p>
            <a:pPr algn="l"/>
            <a:r>
              <a:rPr lang="en-US" dirty="0" smtClean="0"/>
              <a:t>Sources: Kaiser Family Foundation &amp; Drug Price Polling factsheet, Public Citizen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C249AC75-80E7-5145-951E-FD12242D1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8668984" cy="684746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prstClr val="white"/>
                </a:solidFill>
                <a:ea typeface="+mn-ea"/>
                <a:cs typeface="+mn-cs"/>
              </a:rPr>
              <a:t>Current Climate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8E9049A-1753-4A4A-A4DC-371869E36C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711" y="1920413"/>
            <a:ext cx="8183563" cy="40932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62 percent of Americans think there is not as much regulation as there should be when it comes to limiting the price of prescriptions.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86 percent of Americans support requiring drug companies to release information to the public on how they set drug prices.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78 percent of Americans say that drug companies making too much profit is a “major reason” why people’s health care costs have been rising.</a:t>
            </a:r>
            <a:endParaRPr lang="en-US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67D10B2-5BF9-2E46-9E88-0E1FDB3AC3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133" y="844677"/>
            <a:ext cx="8183563" cy="915806"/>
          </a:xfrm>
        </p:spPr>
        <p:txBody>
          <a:bodyPr/>
          <a:lstStyle/>
          <a:p>
            <a:r>
              <a:rPr lang="en-US" sz="2800" dirty="0" smtClean="0"/>
              <a:t>Prescription drug spending is a concern for both political parties.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48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215783"/>
              </p:ext>
            </p:extLst>
          </p:nvPr>
        </p:nvGraphicFramePr>
        <p:xfrm>
          <a:off x="518852" y="1079742"/>
          <a:ext cx="8302625" cy="4545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7258819" cy="6858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Venues for Reform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588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"/>
            <a:ext cx="8668984" cy="684746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prstClr val="white"/>
                </a:solidFill>
                <a:ea typeface="+mn-ea"/>
                <a:cs typeface="+mn-cs"/>
              </a:rPr>
              <a:t>State Mechanisms for Addressing Rx Prices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066800"/>
            <a:ext cx="83058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500" b="1" dirty="0" smtClean="0">
              <a:solidFill>
                <a:srgbClr val="4C5B64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0680" y="1860447"/>
            <a:ext cx="4001175" cy="2787753"/>
            <a:chOff x="1752602" y="2312604"/>
            <a:chExt cx="2697878" cy="1770562"/>
          </a:xfrm>
          <a:solidFill>
            <a:schemeClr val="tx2"/>
          </a:solidFill>
        </p:grpSpPr>
        <p:sp>
          <p:nvSpPr>
            <p:cNvPr id="11" name="Freeform 10"/>
            <p:cNvSpPr/>
            <p:nvPr/>
          </p:nvSpPr>
          <p:spPr>
            <a:xfrm>
              <a:off x="1752602" y="3368342"/>
              <a:ext cx="2697878" cy="714824"/>
            </a:xfrm>
            <a:custGeom>
              <a:avLst/>
              <a:gdLst>
                <a:gd name="connsiteX0" fmla="*/ 0 w 2697878"/>
                <a:gd name="connsiteY0" fmla="*/ 119140 h 714824"/>
                <a:gd name="connsiteX1" fmla="*/ 119140 w 2697878"/>
                <a:gd name="connsiteY1" fmla="*/ 0 h 714824"/>
                <a:gd name="connsiteX2" fmla="*/ 2578738 w 2697878"/>
                <a:gd name="connsiteY2" fmla="*/ 0 h 714824"/>
                <a:gd name="connsiteX3" fmla="*/ 2697878 w 2697878"/>
                <a:gd name="connsiteY3" fmla="*/ 119140 h 714824"/>
                <a:gd name="connsiteX4" fmla="*/ 2697878 w 2697878"/>
                <a:gd name="connsiteY4" fmla="*/ 595684 h 714824"/>
                <a:gd name="connsiteX5" fmla="*/ 2578738 w 2697878"/>
                <a:gd name="connsiteY5" fmla="*/ 714824 h 714824"/>
                <a:gd name="connsiteX6" fmla="*/ 119140 w 2697878"/>
                <a:gd name="connsiteY6" fmla="*/ 714824 h 714824"/>
                <a:gd name="connsiteX7" fmla="*/ 0 w 2697878"/>
                <a:gd name="connsiteY7" fmla="*/ 595684 h 714824"/>
                <a:gd name="connsiteX8" fmla="*/ 0 w 2697878"/>
                <a:gd name="connsiteY8" fmla="*/ 119140 h 71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7878" h="714824">
                  <a:moveTo>
                    <a:pt x="0" y="119140"/>
                  </a:moveTo>
                  <a:cubicBezTo>
                    <a:pt x="0" y="53341"/>
                    <a:pt x="53341" y="0"/>
                    <a:pt x="119140" y="0"/>
                  </a:cubicBezTo>
                  <a:lnTo>
                    <a:pt x="2578738" y="0"/>
                  </a:lnTo>
                  <a:cubicBezTo>
                    <a:pt x="2644537" y="0"/>
                    <a:pt x="2697878" y="53341"/>
                    <a:pt x="2697878" y="119140"/>
                  </a:cubicBezTo>
                  <a:lnTo>
                    <a:pt x="2697878" y="595684"/>
                  </a:lnTo>
                  <a:cubicBezTo>
                    <a:pt x="2697878" y="661483"/>
                    <a:pt x="2644537" y="714824"/>
                    <a:pt x="2578738" y="714824"/>
                  </a:cubicBezTo>
                  <a:lnTo>
                    <a:pt x="119140" y="714824"/>
                  </a:lnTo>
                  <a:cubicBezTo>
                    <a:pt x="53341" y="714824"/>
                    <a:pt x="0" y="661483"/>
                    <a:pt x="0" y="595684"/>
                  </a:cubicBezTo>
                  <a:lnTo>
                    <a:pt x="0" y="11914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475" tIns="103475" rIns="103475" bIns="10347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latin typeface="Arial" panose="020B0604020202020204" pitchFamily="34" charset="0"/>
                </a:rPr>
                <a:t>Anti-Price Gouging</a:t>
              </a:r>
              <a:endParaRPr lang="en-US" sz="2800" kern="1200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752602" y="2312604"/>
              <a:ext cx="2697878" cy="714824"/>
            </a:xfrm>
            <a:custGeom>
              <a:avLst/>
              <a:gdLst>
                <a:gd name="connsiteX0" fmla="*/ 0 w 2697878"/>
                <a:gd name="connsiteY0" fmla="*/ 119140 h 714824"/>
                <a:gd name="connsiteX1" fmla="*/ 119140 w 2697878"/>
                <a:gd name="connsiteY1" fmla="*/ 0 h 714824"/>
                <a:gd name="connsiteX2" fmla="*/ 2578738 w 2697878"/>
                <a:gd name="connsiteY2" fmla="*/ 0 h 714824"/>
                <a:gd name="connsiteX3" fmla="*/ 2697878 w 2697878"/>
                <a:gd name="connsiteY3" fmla="*/ 119140 h 714824"/>
                <a:gd name="connsiteX4" fmla="*/ 2697878 w 2697878"/>
                <a:gd name="connsiteY4" fmla="*/ 595684 h 714824"/>
                <a:gd name="connsiteX5" fmla="*/ 2578738 w 2697878"/>
                <a:gd name="connsiteY5" fmla="*/ 714824 h 714824"/>
                <a:gd name="connsiteX6" fmla="*/ 119140 w 2697878"/>
                <a:gd name="connsiteY6" fmla="*/ 714824 h 714824"/>
                <a:gd name="connsiteX7" fmla="*/ 0 w 2697878"/>
                <a:gd name="connsiteY7" fmla="*/ 595684 h 714824"/>
                <a:gd name="connsiteX8" fmla="*/ 0 w 2697878"/>
                <a:gd name="connsiteY8" fmla="*/ 119140 h 71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7878" h="714824">
                  <a:moveTo>
                    <a:pt x="0" y="119140"/>
                  </a:moveTo>
                  <a:cubicBezTo>
                    <a:pt x="0" y="53341"/>
                    <a:pt x="53341" y="0"/>
                    <a:pt x="119140" y="0"/>
                  </a:cubicBezTo>
                  <a:lnTo>
                    <a:pt x="2578738" y="0"/>
                  </a:lnTo>
                  <a:cubicBezTo>
                    <a:pt x="2644537" y="0"/>
                    <a:pt x="2697878" y="53341"/>
                    <a:pt x="2697878" y="119140"/>
                  </a:cubicBezTo>
                  <a:lnTo>
                    <a:pt x="2697878" y="595684"/>
                  </a:lnTo>
                  <a:cubicBezTo>
                    <a:pt x="2697878" y="661483"/>
                    <a:pt x="2644537" y="714824"/>
                    <a:pt x="2578738" y="714824"/>
                  </a:cubicBezTo>
                  <a:lnTo>
                    <a:pt x="119140" y="714824"/>
                  </a:lnTo>
                  <a:cubicBezTo>
                    <a:pt x="53341" y="714824"/>
                    <a:pt x="0" y="661483"/>
                    <a:pt x="0" y="595684"/>
                  </a:cubicBezTo>
                  <a:lnTo>
                    <a:pt x="0" y="11914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475" tIns="103475" rIns="103475" bIns="10347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Arial" panose="020B0604020202020204" pitchFamily="34" charset="0"/>
                </a:rPr>
                <a:t>Transparency</a:t>
              </a:r>
              <a:endParaRPr lang="en-US" sz="2800" kern="12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97490" y="1860447"/>
            <a:ext cx="4018990" cy="2787753"/>
            <a:chOff x="1752602" y="2312604"/>
            <a:chExt cx="2697878" cy="1770562"/>
          </a:xfrm>
          <a:solidFill>
            <a:schemeClr val="tx2"/>
          </a:solidFill>
        </p:grpSpPr>
        <p:sp>
          <p:nvSpPr>
            <p:cNvPr id="14" name="Freeform 13"/>
            <p:cNvSpPr/>
            <p:nvPr/>
          </p:nvSpPr>
          <p:spPr>
            <a:xfrm>
              <a:off x="1752602" y="3368342"/>
              <a:ext cx="2697878" cy="714824"/>
            </a:xfrm>
            <a:custGeom>
              <a:avLst/>
              <a:gdLst>
                <a:gd name="connsiteX0" fmla="*/ 0 w 2697878"/>
                <a:gd name="connsiteY0" fmla="*/ 119140 h 714824"/>
                <a:gd name="connsiteX1" fmla="*/ 119140 w 2697878"/>
                <a:gd name="connsiteY1" fmla="*/ 0 h 714824"/>
                <a:gd name="connsiteX2" fmla="*/ 2578738 w 2697878"/>
                <a:gd name="connsiteY2" fmla="*/ 0 h 714824"/>
                <a:gd name="connsiteX3" fmla="*/ 2697878 w 2697878"/>
                <a:gd name="connsiteY3" fmla="*/ 119140 h 714824"/>
                <a:gd name="connsiteX4" fmla="*/ 2697878 w 2697878"/>
                <a:gd name="connsiteY4" fmla="*/ 595684 h 714824"/>
                <a:gd name="connsiteX5" fmla="*/ 2578738 w 2697878"/>
                <a:gd name="connsiteY5" fmla="*/ 714824 h 714824"/>
                <a:gd name="connsiteX6" fmla="*/ 119140 w 2697878"/>
                <a:gd name="connsiteY6" fmla="*/ 714824 h 714824"/>
                <a:gd name="connsiteX7" fmla="*/ 0 w 2697878"/>
                <a:gd name="connsiteY7" fmla="*/ 595684 h 714824"/>
                <a:gd name="connsiteX8" fmla="*/ 0 w 2697878"/>
                <a:gd name="connsiteY8" fmla="*/ 119140 h 71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7878" h="714824">
                  <a:moveTo>
                    <a:pt x="0" y="119140"/>
                  </a:moveTo>
                  <a:cubicBezTo>
                    <a:pt x="0" y="53341"/>
                    <a:pt x="53341" y="0"/>
                    <a:pt x="119140" y="0"/>
                  </a:cubicBezTo>
                  <a:lnTo>
                    <a:pt x="2578738" y="0"/>
                  </a:lnTo>
                  <a:cubicBezTo>
                    <a:pt x="2644537" y="0"/>
                    <a:pt x="2697878" y="53341"/>
                    <a:pt x="2697878" y="119140"/>
                  </a:cubicBezTo>
                  <a:lnTo>
                    <a:pt x="2697878" y="595684"/>
                  </a:lnTo>
                  <a:cubicBezTo>
                    <a:pt x="2697878" y="661483"/>
                    <a:pt x="2644537" y="714824"/>
                    <a:pt x="2578738" y="714824"/>
                  </a:cubicBezTo>
                  <a:lnTo>
                    <a:pt x="119140" y="714824"/>
                  </a:lnTo>
                  <a:cubicBezTo>
                    <a:pt x="53341" y="714824"/>
                    <a:pt x="0" y="661483"/>
                    <a:pt x="0" y="595684"/>
                  </a:cubicBezTo>
                  <a:lnTo>
                    <a:pt x="0" y="11914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475" tIns="103475" rIns="103475" bIns="10347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latin typeface="Arial" panose="020B0604020202020204" pitchFamily="34" charset="0"/>
                </a:rPr>
                <a:t>Review Boards</a:t>
              </a:r>
              <a:endParaRPr lang="en-US" sz="2800" kern="1200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752602" y="2312604"/>
              <a:ext cx="2697878" cy="714824"/>
            </a:xfrm>
            <a:custGeom>
              <a:avLst/>
              <a:gdLst>
                <a:gd name="connsiteX0" fmla="*/ 0 w 2697878"/>
                <a:gd name="connsiteY0" fmla="*/ 119140 h 714824"/>
                <a:gd name="connsiteX1" fmla="*/ 119140 w 2697878"/>
                <a:gd name="connsiteY1" fmla="*/ 0 h 714824"/>
                <a:gd name="connsiteX2" fmla="*/ 2578738 w 2697878"/>
                <a:gd name="connsiteY2" fmla="*/ 0 h 714824"/>
                <a:gd name="connsiteX3" fmla="*/ 2697878 w 2697878"/>
                <a:gd name="connsiteY3" fmla="*/ 119140 h 714824"/>
                <a:gd name="connsiteX4" fmla="*/ 2697878 w 2697878"/>
                <a:gd name="connsiteY4" fmla="*/ 595684 h 714824"/>
                <a:gd name="connsiteX5" fmla="*/ 2578738 w 2697878"/>
                <a:gd name="connsiteY5" fmla="*/ 714824 h 714824"/>
                <a:gd name="connsiteX6" fmla="*/ 119140 w 2697878"/>
                <a:gd name="connsiteY6" fmla="*/ 714824 h 714824"/>
                <a:gd name="connsiteX7" fmla="*/ 0 w 2697878"/>
                <a:gd name="connsiteY7" fmla="*/ 595684 h 714824"/>
                <a:gd name="connsiteX8" fmla="*/ 0 w 2697878"/>
                <a:gd name="connsiteY8" fmla="*/ 119140 h 71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7878" h="714824">
                  <a:moveTo>
                    <a:pt x="0" y="119140"/>
                  </a:moveTo>
                  <a:cubicBezTo>
                    <a:pt x="0" y="53341"/>
                    <a:pt x="53341" y="0"/>
                    <a:pt x="119140" y="0"/>
                  </a:cubicBezTo>
                  <a:lnTo>
                    <a:pt x="2578738" y="0"/>
                  </a:lnTo>
                  <a:cubicBezTo>
                    <a:pt x="2644537" y="0"/>
                    <a:pt x="2697878" y="53341"/>
                    <a:pt x="2697878" y="119140"/>
                  </a:cubicBezTo>
                  <a:lnTo>
                    <a:pt x="2697878" y="595684"/>
                  </a:lnTo>
                  <a:cubicBezTo>
                    <a:pt x="2697878" y="661483"/>
                    <a:pt x="2644537" y="714824"/>
                    <a:pt x="2578738" y="714824"/>
                  </a:cubicBezTo>
                  <a:lnTo>
                    <a:pt x="119140" y="714824"/>
                  </a:lnTo>
                  <a:cubicBezTo>
                    <a:pt x="53341" y="714824"/>
                    <a:pt x="0" y="661483"/>
                    <a:pt x="0" y="595684"/>
                  </a:cubicBezTo>
                  <a:lnTo>
                    <a:pt x="0" y="11914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475" tIns="103475" rIns="103475" bIns="10347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Arial" panose="020B0604020202020204" pitchFamily="34" charset="0"/>
                </a:rPr>
                <a:t>Pharmacy Benefit Managers</a:t>
              </a:r>
              <a:endParaRPr lang="en-US" sz="2800" kern="12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76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0" y="2362200"/>
            <a:ext cx="9144000" cy="361244"/>
          </a:xfrm>
        </p:spPr>
        <p:txBody>
          <a:bodyPr/>
          <a:lstStyle/>
          <a:p>
            <a:r>
              <a:rPr lang="en-US" sz="7200" dirty="0" smtClean="0"/>
              <a:t>All Payer Rate </a:t>
            </a:r>
          </a:p>
          <a:p>
            <a:r>
              <a:rPr lang="en-US" sz="7200" dirty="0" smtClean="0"/>
              <a:t>Setting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4672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"/>
            <a:ext cx="8668984" cy="684746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prstClr val="white"/>
                </a:solidFill>
                <a:ea typeface="+mn-ea"/>
                <a:cs typeface="+mn-cs"/>
              </a:rPr>
              <a:t>Rate Setting</a:t>
            </a:r>
            <a:endParaRPr lang="en-US" sz="40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25185" y="2514600"/>
            <a:ext cx="6875815" cy="2133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6687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232323"/>
                </a:solidFill>
                <a:latin typeface="Arial" panose="020B0604020202020204" pitchFamily="34" charset="0"/>
              </a:rPr>
              <a:t>Goal: </a:t>
            </a:r>
            <a:r>
              <a:rPr lang="en-US" sz="2800" dirty="0" smtClean="0">
                <a:solidFill>
                  <a:srgbClr val="232323"/>
                </a:solidFill>
                <a:latin typeface="Arial" panose="020B0604020202020204" pitchFamily="34" charset="0"/>
              </a:rPr>
              <a:t>Set a state-wide reimbursement rate, harnessing negotiation power to bring down overall costs.</a:t>
            </a:r>
            <a:endParaRPr lang="en-US" sz="2800" dirty="0" smtClean="0">
              <a:solidFill>
                <a:srgbClr val="23232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SA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954D83F1-7B5C-1A40-A887-586CB34DB496}" vid="{D7B860BA-2B8E-5844-99E3-0953ED5427FE}"/>
    </a:ext>
  </a:extLst>
</a:theme>
</file>

<file path=ppt/theme/theme2.xml><?xml version="1.0" encoding="utf-8"?>
<a:theme xmlns:a="http://schemas.openxmlformats.org/drawingml/2006/main" name="3_FUSA Theme">
  <a:themeElements>
    <a:clrScheme name="FUSA">
      <a:dk1>
        <a:srgbClr val="4C5B64"/>
      </a:dk1>
      <a:lt1>
        <a:sysClr val="window" lastClr="FFFFFF"/>
      </a:lt1>
      <a:dk2>
        <a:srgbClr val="35A1DA"/>
      </a:dk2>
      <a:lt2>
        <a:srgbClr val="F2F2F2"/>
      </a:lt2>
      <a:accent1>
        <a:srgbClr val="D11741"/>
      </a:accent1>
      <a:accent2>
        <a:srgbClr val="35A1DA"/>
      </a:accent2>
      <a:accent3>
        <a:srgbClr val="A8C68E"/>
      </a:accent3>
      <a:accent4>
        <a:srgbClr val="F5C24C"/>
      </a:accent4>
      <a:accent5>
        <a:srgbClr val="EA9B45"/>
      </a:accent5>
      <a:accent6>
        <a:srgbClr val="B46162"/>
      </a:accent6>
      <a:hlink>
        <a:srgbClr val="35A1DA"/>
      </a:hlink>
      <a:folHlink>
        <a:srgbClr val="35A1DA"/>
      </a:folHlink>
    </a:clrScheme>
    <a:fontScheme name="FU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FUSA Powerpoint Template</Template>
  <TotalTime>4723</TotalTime>
  <Words>1424</Words>
  <Application>Microsoft Office PowerPoint</Application>
  <PresentationFormat>On-screen Show (4:3)</PresentationFormat>
  <Paragraphs>218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Courier New</vt:lpstr>
      <vt:lpstr>InterFace</vt:lpstr>
      <vt:lpstr>Wingdings</vt:lpstr>
      <vt:lpstr>FUSA Powerpoint Template</vt:lpstr>
      <vt:lpstr>3_FUSA Theme</vt:lpstr>
      <vt:lpstr>PowerPoint Presentation</vt:lpstr>
      <vt:lpstr>PowerPoint Presentation</vt:lpstr>
      <vt:lpstr>Agenda</vt:lpstr>
      <vt:lpstr>Consumers Bear the Cost</vt:lpstr>
      <vt:lpstr>Current Climate</vt:lpstr>
      <vt:lpstr>PowerPoint Presentation</vt:lpstr>
      <vt:lpstr>State Mechanisms for Addressing Rx Prices</vt:lpstr>
      <vt:lpstr>PowerPoint Presentation</vt:lpstr>
      <vt:lpstr>Rate Setting</vt:lpstr>
      <vt:lpstr>Rate Setting</vt:lpstr>
      <vt:lpstr>PowerPoint Presentation</vt:lpstr>
      <vt:lpstr>Price Gouging Legislation</vt:lpstr>
      <vt:lpstr>The most recent</vt:lpstr>
      <vt:lpstr>Next Steps</vt:lpstr>
      <vt:lpstr>PowerPoint Presentation</vt:lpstr>
      <vt:lpstr>PowerPoint Presentation</vt:lpstr>
      <vt:lpstr>Transparency</vt:lpstr>
      <vt:lpstr>State Examples</vt:lpstr>
      <vt:lpstr>Priorities and Options for Consumers </vt:lpstr>
      <vt:lpstr>Considerations</vt:lpstr>
      <vt:lpstr>PowerPoint Presentation</vt:lpstr>
      <vt:lpstr>Pharmacy Benefit Managers</vt:lpstr>
      <vt:lpstr>Gag Rules</vt:lpstr>
      <vt:lpstr>PBM Registration</vt:lpstr>
      <vt:lpstr>PowerPoint Presentation</vt:lpstr>
      <vt:lpstr>PowerPoint Presentation</vt:lpstr>
      <vt:lpstr>PowerPoint Presentation</vt:lpstr>
      <vt:lpstr>PowerPoint Presentation</vt:lpstr>
      <vt:lpstr>State Mechanisms for Addressing Rx Prices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Nichole Edralin</dc:creator>
  <cp:keywords/>
  <dc:description/>
  <cp:lastModifiedBy>Justin Mendoza</cp:lastModifiedBy>
  <cp:revision>98</cp:revision>
  <cp:lastPrinted>2017-06-08T15:42:30Z</cp:lastPrinted>
  <dcterms:created xsi:type="dcterms:W3CDTF">2018-05-04T17:55:31Z</dcterms:created>
  <dcterms:modified xsi:type="dcterms:W3CDTF">2019-01-21T17:48:13Z</dcterms:modified>
  <cp:category/>
</cp:coreProperties>
</file>