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  <p:sldMasterId id="2147483800" r:id="rId5"/>
  </p:sldMasterIdLst>
  <p:notesMasterIdLst>
    <p:notesMasterId r:id="rId31"/>
  </p:notesMasterIdLst>
  <p:sldIdLst>
    <p:sldId id="257" r:id="rId6"/>
    <p:sldId id="259" r:id="rId7"/>
    <p:sldId id="261" r:id="rId8"/>
    <p:sldId id="260" r:id="rId9"/>
    <p:sldId id="271" r:id="rId10"/>
    <p:sldId id="286" r:id="rId11"/>
    <p:sldId id="267" r:id="rId12"/>
    <p:sldId id="442" r:id="rId13"/>
    <p:sldId id="306" r:id="rId14"/>
    <p:sldId id="313" r:id="rId15"/>
    <p:sldId id="443" r:id="rId16"/>
    <p:sldId id="288" r:id="rId17"/>
    <p:sldId id="274" r:id="rId18"/>
    <p:sldId id="275" r:id="rId19"/>
    <p:sldId id="438" r:id="rId20"/>
    <p:sldId id="440" r:id="rId21"/>
    <p:sldId id="279" r:id="rId22"/>
    <p:sldId id="285" r:id="rId23"/>
    <p:sldId id="277" r:id="rId24"/>
    <p:sldId id="441" r:id="rId25"/>
    <p:sldId id="314" r:id="rId26"/>
    <p:sldId id="300" r:id="rId27"/>
    <p:sldId id="446" r:id="rId28"/>
    <p:sldId id="445" r:id="rId29"/>
    <p:sldId id="307" r:id="rId30"/>
  </p:sldIdLst>
  <p:sldSz cx="9144000" cy="6858000" type="screen4x3"/>
  <p:notesSz cx="7053263" cy="93091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uel" initials="S" lastIdx="1" clrIdx="0">
    <p:extLst>
      <p:ext uri="{19B8F6BF-5375-455C-9EA6-DF929625EA0E}">
        <p15:presenceInfo xmlns:p15="http://schemas.microsoft.com/office/powerpoint/2012/main" userId="Samu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044"/>
    <a:srgbClr val="431220"/>
    <a:srgbClr val="2A3E46"/>
    <a:srgbClr val="91B0D5"/>
    <a:srgbClr val="C8C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6" autoAdjust="0"/>
    <p:restoredTop sz="94010" autoAdjust="0"/>
  </p:normalViewPr>
  <p:slideViewPr>
    <p:cSldViewPr snapToGrid="0">
      <p:cViewPr varScale="1">
        <p:scale>
          <a:sx n="78" d="100"/>
          <a:sy n="78" d="100"/>
        </p:scale>
        <p:origin x="1147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56414" cy="467072"/>
          </a:xfrm>
          <a:prstGeom prst="rect">
            <a:avLst/>
          </a:prstGeom>
        </p:spPr>
        <p:txBody>
          <a:bodyPr vert="horz" lIns="93490" tIns="46744" rIns="93490" bIns="467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2"/>
            <a:ext cx="3056414" cy="467072"/>
          </a:xfrm>
          <a:prstGeom prst="rect">
            <a:avLst/>
          </a:prstGeom>
        </p:spPr>
        <p:txBody>
          <a:bodyPr vert="horz" lIns="93490" tIns="46744" rIns="93490" bIns="46744" rtlCol="0"/>
          <a:lstStyle>
            <a:lvl1pPr algn="r">
              <a:defRPr sz="1200"/>
            </a:lvl1pPr>
          </a:lstStyle>
          <a:p>
            <a:fld id="{D3564F34-7B42-46BA-8B3C-DD50F084854D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3513" y="1163638"/>
            <a:ext cx="4186237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0" tIns="46744" rIns="93490" bIns="467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0" tIns="46744" rIns="93490" bIns="4674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0" tIns="46744" rIns="93490" bIns="467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0" tIns="46744" rIns="93490" bIns="46744" rtlCol="0" anchor="b"/>
          <a:lstStyle>
            <a:lvl1pPr algn="r">
              <a:defRPr sz="1200"/>
            </a:lvl1pPr>
          </a:lstStyle>
          <a:p>
            <a:fld id="{F7A00CEF-0719-43B5-AF89-4E43AB046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7711" indent="-287581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032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1045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7058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30715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90845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50974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11104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683988-4A11-4F8B-A269-D266053ABFF2}" type="slidenum">
              <a:rPr lang="en-US" altLang="en-US" sz="12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64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7711" indent="-287581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032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1045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7058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30715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90845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50974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11104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683988-4A11-4F8B-A269-D266053ABFF2}" type="slidenum">
              <a:rPr lang="en-US" altLang="en-US" sz="12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70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3632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3618" indent="-289853" defTabSz="943632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9413" indent="-231883" defTabSz="943632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3178" indent="-231883" defTabSz="943632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6943" indent="-231883" defTabSz="943632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50708" indent="-231883" defTabSz="943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14473" indent="-231883" defTabSz="943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8237" indent="-231883" defTabSz="943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42002" indent="-231883" defTabSz="943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683988-4A11-4F8B-A269-D266053ABFF2}" type="slidenum">
              <a:rPr lang="en-US" altLang="en-US" sz="12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45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7711" indent="-287581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032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1045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7058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30715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90845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50974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11104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683988-4A11-4F8B-A269-D266053ABFF2}" type="slidenum">
              <a:rPr lang="en-US" altLang="en-US" sz="12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948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7711" indent="-287581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032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1045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7058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30715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90845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50974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11104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683988-4A11-4F8B-A269-D266053ABFF2}" type="slidenum">
              <a:rPr lang="en-US" altLang="en-US" sz="12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79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4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91C-23CD-4132-A9FB-75605F019CB9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1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D8CA-664E-4709-A4F3-746F0CA81D72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161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890A-9D6E-402F-BE75-5491D8C85AF2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38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8B84-71E0-4787-9D1D-06044E4F3116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7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E134-5525-4CBC-9B5B-E04420444EF6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8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2ED-F193-4F84-9CB0-195AFAD4282C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6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DA4-F934-4AD0-B834-32F13A53845B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1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4B9-0EDA-49A8-B8CF-4EECA43F376B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8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F3C1-1542-4BA0-AB93-662ACFA2F1CD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9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4E9A-A144-4424-BED9-70987167EEF6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597-CB17-448D-8269-19E530BA96CC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4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33D3861-D0CE-492E-A37B-B3102FB704F3}"/>
              </a:ext>
            </a:extLst>
          </p:cNvPr>
          <p:cNvGrpSpPr/>
          <p:nvPr userDrawn="1"/>
        </p:nvGrpSpPr>
        <p:grpSpPr>
          <a:xfrm>
            <a:off x="0" y="-52358"/>
            <a:ext cx="9185529" cy="6935019"/>
            <a:chOff x="0" y="-52358"/>
            <a:chExt cx="9185529" cy="69350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C0EAFB-69C5-4DDE-A152-11B533C99C23}"/>
                </a:ext>
              </a:extLst>
            </p:cNvPr>
            <p:cNvSpPr/>
            <p:nvPr userDrawn="1"/>
          </p:nvSpPr>
          <p:spPr>
            <a:xfrm>
              <a:off x="0" y="-52358"/>
              <a:ext cx="9142195" cy="6910358"/>
            </a:xfrm>
            <a:prstGeom prst="rect">
              <a:avLst/>
            </a:prstGeom>
            <a:gradFill>
              <a:gsLst>
                <a:gs pos="30000">
                  <a:srgbClr val="FFFF00">
                    <a:lumMod val="100000"/>
                    <a:alpha val="50000"/>
                  </a:srgbClr>
                </a:gs>
                <a:gs pos="89000">
                  <a:srgbClr val="D65044"/>
                </a:gs>
              </a:gsLst>
              <a:lin ang="135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dirty="0"/>
            </a:p>
          </p:txBody>
        </p:sp>
        <p:sp>
          <p:nvSpPr>
            <p:cNvPr id="15" name="Triangle rectangle 7">
              <a:extLst>
                <a:ext uri="{FF2B5EF4-FFF2-40B4-BE49-F238E27FC236}">
                  <a16:creationId xmlns:a16="http://schemas.microsoft.com/office/drawing/2014/main" id="{D0455D8A-FCB0-4DC7-959E-66E57A6AA03A}"/>
                </a:ext>
              </a:extLst>
            </p:cNvPr>
            <p:cNvSpPr/>
            <p:nvPr userDrawn="1"/>
          </p:nvSpPr>
          <p:spPr>
            <a:xfrm rot="16200000">
              <a:off x="7721434" y="5418566"/>
              <a:ext cx="1485092" cy="1443098"/>
            </a:xfrm>
            <a:prstGeom prst="rtTriangle">
              <a:avLst/>
            </a:prstGeom>
            <a:solidFill>
              <a:srgbClr val="91B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/>
            </a:p>
          </p:txBody>
        </p:sp>
        <p:sp>
          <p:nvSpPr>
            <p:cNvPr id="16" name="Triangle rectangle 8">
              <a:extLst>
                <a:ext uri="{FF2B5EF4-FFF2-40B4-BE49-F238E27FC236}">
                  <a16:creationId xmlns:a16="http://schemas.microsoft.com/office/drawing/2014/main" id="{4245788C-2B94-4795-9309-382918564FA4}"/>
                </a:ext>
              </a:extLst>
            </p:cNvPr>
            <p:cNvSpPr/>
            <p:nvPr userDrawn="1"/>
          </p:nvSpPr>
          <p:spPr>
            <a:xfrm rot="16200000">
              <a:off x="8166334" y="5847519"/>
              <a:ext cx="1033812" cy="1004579"/>
            </a:xfrm>
            <a:prstGeom prst="rtTriangle">
              <a:avLst/>
            </a:prstGeom>
            <a:solidFill>
              <a:srgbClr val="2A3E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/>
            </a:p>
          </p:txBody>
        </p:sp>
        <p:pic>
          <p:nvPicPr>
            <p:cNvPr id="17" name="Image 9">
              <a:extLst>
                <a:ext uri="{FF2B5EF4-FFF2-40B4-BE49-F238E27FC236}">
                  <a16:creationId xmlns:a16="http://schemas.microsoft.com/office/drawing/2014/main" id="{1C9D66C0-3D9D-426E-BCFE-CFF30FF143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086" b="387"/>
            <a:stretch/>
          </p:blipFill>
          <p:spPr>
            <a:xfrm>
              <a:off x="71755" y="170882"/>
              <a:ext cx="3205087" cy="623712"/>
            </a:xfrm>
            <a:prstGeom prst="rect">
              <a:avLst/>
            </a:prstGeom>
          </p:spPr>
        </p:pic>
      </p:grp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0240A7E-CF1D-4350-B24C-DA091D7A3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213" y="1869800"/>
            <a:ext cx="67315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E2C0FF-947E-440D-BC1C-CAD93B6A5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9998" y="3195361"/>
            <a:ext cx="6364007" cy="1376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>
                <a:latin typeface="GillSans Light" panose="020B0402020204020204" pitchFamily="34" charset="0"/>
              </a:rPr>
              <a:t>FirstName </a:t>
            </a:r>
            <a:r>
              <a:rPr lang="en-US" dirty="0" err="1">
                <a:latin typeface="GillSans Light" panose="020B0402020204020204" pitchFamily="34" charset="0"/>
              </a:rPr>
              <a:t>LastName</a:t>
            </a:r>
            <a:endParaRPr lang="en-US" dirty="0">
              <a:latin typeface="GillSans Light" panose="020B0402020204020204" pitchFamily="34" charset="0"/>
            </a:endParaRPr>
          </a:p>
          <a:p>
            <a:pPr lvl="0"/>
            <a:r>
              <a:rPr lang="en-US" dirty="0">
                <a:latin typeface="GillSans Light" panose="020B0402020204020204" pitchFamily="34" charset="0"/>
              </a:rPr>
              <a:t>Position</a:t>
            </a:r>
          </a:p>
          <a:p>
            <a:pPr lvl="0"/>
            <a:r>
              <a:rPr lang="en-US" dirty="0">
                <a:latin typeface="GillSans Light" panose="020B0402020204020204" pitchFamily="34" charset="0"/>
              </a:rPr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5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hf hdr="0" dt="0"/>
  <p:txStyles>
    <p:titleStyle>
      <a:lvl1pPr algn="ctr" defTabSz="385754" rtl="0" eaLnBrk="1" latinLnBrk="0" hangingPunct="1">
        <a:lnSpc>
          <a:spcPct val="90000"/>
        </a:lnSpc>
        <a:spcBef>
          <a:spcPct val="0"/>
        </a:spcBef>
        <a:buNone/>
        <a:defRPr sz="4050" kern="1200">
          <a:solidFill>
            <a:schemeClr val="accent6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0" indent="0" algn="ctr" defTabSz="385754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None/>
        <a:defRPr sz="1800" kern="1200">
          <a:solidFill>
            <a:schemeClr val="accent6"/>
          </a:solidFill>
          <a:latin typeface="GillSans Light" panose="020B0402020204020204" pitchFamily="34" charset="0"/>
          <a:ea typeface="+mn-ea"/>
          <a:cs typeface="+mn-cs"/>
        </a:defRPr>
      </a:lvl1pPr>
      <a:lvl2pPr marL="289315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192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68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7944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20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698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574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50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6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54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30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06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82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59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35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12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514E-9C39-4728-B53E-7CB0FC855EB9}" type="datetime1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CD2A32-7FA7-49A7-85D0-DE643222BC45}"/>
              </a:ext>
            </a:extLst>
          </p:cNvPr>
          <p:cNvGrpSpPr/>
          <p:nvPr userDrawn="1"/>
        </p:nvGrpSpPr>
        <p:grpSpPr>
          <a:xfrm>
            <a:off x="4384277" y="0"/>
            <a:ext cx="4759723" cy="6148221"/>
            <a:chOff x="7432278" y="-1"/>
            <a:chExt cx="4759723" cy="6148221"/>
          </a:xfrm>
        </p:grpSpPr>
        <p:sp>
          <p:nvSpPr>
            <p:cNvPr id="8" name="Triangle rectangle 13">
              <a:extLst>
                <a:ext uri="{FF2B5EF4-FFF2-40B4-BE49-F238E27FC236}">
                  <a16:creationId xmlns:a16="http://schemas.microsoft.com/office/drawing/2014/main" id="{E01C6020-C92E-458A-9ABB-3604F27CA4E2}"/>
                </a:ext>
              </a:extLst>
            </p:cNvPr>
            <p:cNvSpPr/>
            <p:nvPr userDrawn="1"/>
          </p:nvSpPr>
          <p:spPr>
            <a:xfrm rot="10800000">
              <a:off x="9930810" y="-1"/>
              <a:ext cx="2261191" cy="1825624"/>
            </a:xfrm>
            <a:prstGeom prst="rtTriangle">
              <a:avLst/>
            </a:prstGeom>
            <a:solidFill>
              <a:srgbClr val="91B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/>
            </a:p>
          </p:txBody>
        </p:sp>
        <p:sp>
          <p:nvSpPr>
            <p:cNvPr id="9" name="Demi-cadre 10">
              <a:extLst>
                <a:ext uri="{FF2B5EF4-FFF2-40B4-BE49-F238E27FC236}">
                  <a16:creationId xmlns:a16="http://schemas.microsoft.com/office/drawing/2014/main" id="{3EECB4F6-BF3E-417C-8843-56DF6113FC4E}"/>
                </a:ext>
              </a:extLst>
            </p:cNvPr>
            <p:cNvSpPr/>
            <p:nvPr userDrawn="1"/>
          </p:nvSpPr>
          <p:spPr>
            <a:xfrm rot="2260857" flipH="1">
              <a:off x="7432278" y="633101"/>
              <a:ext cx="4730577" cy="5515119"/>
            </a:xfrm>
            <a:custGeom>
              <a:avLst/>
              <a:gdLst>
                <a:gd name="connsiteX0" fmla="*/ 0 w 3019649"/>
                <a:gd name="connsiteY0" fmla="*/ 0 h 6858001"/>
                <a:gd name="connsiteX1" fmla="*/ 3019649 w 3019649"/>
                <a:gd name="connsiteY1" fmla="*/ 0 h 6858001"/>
                <a:gd name="connsiteX2" fmla="*/ 2904135 w 3019649"/>
                <a:gd name="connsiteY2" fmla="*/ 262347 h 6858001"/>
                <a:gd name="connsiteX3" fmla="*/ 271829 w 3019649"/>
                <a:gd name="connsiteY3" fmla="*/ 262347 h 6858001"/>
                <a:gd name="connsiteX4" fmla="*/ 271829 w 3019649"/>
                <a:gd name="connsiteY4" fmla="*/ 6240644 h 6858001"/>
                <a:gd name="connsiteX5" fmla="*/ 0 w 3019649"/>
                <a:gd name="connsiteY5" fmla="*/ 6858001 h 6858001"/>
                <a:gd name="connsiteX6" fmla="*/ 0 w 3019649"/>
                <a:gd name="connsiteY6" fmla="*/ 0 h 6858001"/>
                <a:gd name="connsiteX0" fmla="*/ 0 w 2930915"/>
                <a:gd name="connsiteY0" fmla="*/ 41664 h 6899665"/>
                <a:gd name="connsiteX1" fmla="*/ 2930915 w 2930915"/>
                <a:gd name="connsiteY1" fmla="*/ 0 h 6899665"/>
                <a:gd name="connsiteX2" fmla="*/ 2904135 w 2930915"/>
                <a:gd name="connsiteY2" fmla="*/ 304011 h 6899665"/>
                <a:gd name="connsiteX3" fmla="*/ 271829 w 2930915"/>
                <a:gd name="connsiteY3" fmla="*/ 304011 h 6899665"/>
                <a:gd name="connsiteX4" fmla="*/ 271829 w 2930915"/>
                <a:gd name="connsiteY4" fmla="*/ 6282308 h 6899665"/>
                <a:gd name="connsiteX5" fmla="*/ 0 w 2930915"/>
                <a:gd name="connsiteY5" fmla="*/ 6899665 h 6899665"/>
                <a:gd name="connsiteX6" fmla="*/ 0 w 2930915"/>
                <a:gd name="connsiteY6" fmla="*/ 41664 h 6899665"/>
                <a:gd name="connsiteX0" fmla="*/ 0 w 3231494"/>
                <a:gd name="connsiteY0" fmla="*/ 41664 h 6899665"/>
                <a:gd name="connsiteX1" fmla="*/ 2930915 w 3231494"/>
                <a:gd name="connsiteY1" fmla="*/ 0 h 6899665"/>
                <a:gd name="connsiteX2" fmla="*/ 3231494 w 3231494"/>
                <a:gd name="connsiteY2" fmla="*/ 315024 h 6899665"/>
                <a:gd name="connsiteX3" fmla="*/ 271829 w 3231494"/>
                <a:gd name="connsiteY3" fmla="*/ 304011 h 6899665"/>
                <a:gd name="connsiteX4" fmla="*/ 271829 w 3231494"/>
                <a:gd name="connsiteY4" fmla="*/ 6282308 h 6899665"/>
                <a:gd name="connsiteX5" fmla="*/ 0 w 3231494"/>
                <a:gd name="connsiteY5" fmla="*/ 6899665 h 6899665"/>
                <a:gd name="connsiteX6" fmla="*/ 0 w 3231494"/>
                <a:gd name="connsiteY6" fmla="*/ 41664 h 6899665"/>
                <a:gd name="connsiteX0" fmla="*/ 0 w 3310648"/>
                <a:gd name="connsiteY0" fmla="*/ 41664 h 6899665"/>
                <a:gd name="connsiteX1" fmla="*/ 2930915 w 3310648"/>
                <a:gd name="connsiteY1" fmla="*/ 0 h 6899665"/>
                <a:gd name="connsiteX2" fmla="*/ 3310648 w 3310648"/>
                <a:gd name="connsiteY2" fmla="*/ 282117 h 6899665"/>
                <a:gd name="connsiteX3" fmla="*/ 271829 w 3310648"/>
                <a:gd name="connsiteY3" fmla="*/ 304011 h 6899665"/>
                <a:gd name="connsiteX4" fmla="*/ 271829 w 3310648"/>
                <a:gd name="connsiteY4" fmla="*/ 6282308 h 6899665"/>
                <a:gd name="connsiteX5" fmla="*/ 0 w 3310648"/>
                <a:gd name="connsiteY5" fmla="*/ 6899665 h 6899665"/>
                <a:gd name="connsiteX6" fmla="*/ 0 w 3310648"/>
                <a:gd name="connsiteY6" fmla="*/ 41664 h 6899665"/>
                <a:gd name="connsiteX0" fmla="*/ 0 w 3310648"/>
                <a:gd name="connsiteY0" fmla="*/ 41664 h 6899665"/>
                <a:gd name="connsiteX1" fmla="*/ 2930915 w 3310648"/>
                <a:gd name="connsiteY1" fmla="*/ 0 h 6899665"/>
                <a:gd name="connsiteX2" fmla="*/ 3310648 w 3310648"/>
                <a:gd name="connsiteY2" fmla="*/ 282117 h 6899665"/>
                <a:gd name="connsiteX3" fmla="*/ 271829 w 3310648"/>
                <a:gd name="connsiteY3" fmla="*/ 304011 h 6899665"/>
                <a:gd name="connsiteX4" fmla="*/ 295637 w 3310648"/>
                <a:gd name="connsiteY4" fmla="*/ 6703737 h 6899665"/>
                <a:gd name="connsiteX5" fmla="*/ 0 w 3310648"/>
                <a:gd name="connsiteY5" fmla="*/ 6899665 h 6899665"/>
                <a:gd name="connsiteX6" fmla="*/ 0 w 3310648"/>
                <a:gd name="connsiteY6" fmla="*/ 41664 h 6899665"/>
                <a:gd name="connsiteX0" fmla="*/ 4311 w 3314959"/>
                <a:gd name="connsiteY0" fmla="*/ 41664 h 6703737"/>
                <a:gd name="connsiteX1" fmla="*/ 2935226 w 3314959"/>
                <a:gd name="connsiteY1" fmla="*/ 0 h 6703737"/>
                <a:gd name="connsiteX2" fmla="*/ 3314959 w 3314959"/>
                <a:gd name="connsiteY2" fmla="*/ 282117 h 6703737"/>
                <a:gd name="connsiteX3" fmla="*/ 276140 w 3314959"/>
                <a:gd name="connsiteY3" fmla="*/ 304011 h 6703737"/>
                <a:gd name="connsiteX4" fmla="*/ 299948 w 3314959"/>
                <a:gd name="connsiteY4" fmla="*/ 6703737 h 6703737"/>
                <a:gd name="connsiteX5" fmla="*/ 0 w 3314959"/>
                <a:gd name="connsiteY5" fmla="*/ 6452991 h 6703737"/>
                <a:gd name="connsiteX6" fmla="*/ 4311 w 3314959"/>
                <a:gd name="connsiteY6" fmla="*/ 41664 h 6703737"/>
                <a:gd name="connsiteX0" fmla="*/ 1391264 w 4701912"/>
                <a:gd name="connsiteY0" fmla="*/ 41664 h 6703737"/>
                <a:gd name="connsiteX1" fmla="*/ 4322179 w 4701912"/>
                <a:gd name="connsiteY1" fmla="*/ 0 h 6703737"/>
                <a:gd name="connsiteX2" fmla="*/ 4701912 w 4701912"/>
                <a:gd name="connsiteY2" fmla="*/ 282117 h 6703737"/>
                <a:gd name="connsiteX3" fmla="*/ 1663093 w 4701912"/>
                <a:gd name="connsiteY3" fmla="*/ 304011 h 6703737"/>
                <a:gd name="connsiteX4" fmla="*/ 1686901 w 4701912"/>
                <a:gd name="connsiteY4" fmla="*/ 6703737 h 6703737"/>
                <a:gd name="connsiteX5" fmla="*/ 0 w 4701912"/>
                <a:gd name="connsiteY5" fmla="*/ 5274292 h 6703737"/>
                <a:gd name="connsiteX6" fmla="*/ 1391264 w 4701912"/>
                <a:gd name="connsiteY6" fmla="*/ 41664 h 6703737"/>
                <a:gd name="connsiteX0" fmla="*/ 1391264 w 4701912"/>
                <a:gd name="connsiteY0" fmla="*/ 41664 h 5621023"/>
                <a:gd name="connsiteX1" fmla="*/ 4322179 w 4701912"/>
                <a:gd name="connsiteY1" fmla="*/ 0 h 5621023"/>
                <a:gd name="connsiteX2" fmla="*/ 4701912 w 4701912"/>
                <a:gd name="connsiteY2" fmla="*/ 282117 h 5621023"/>
                <a:gd name="connsiteX3" fmla="*/ 1663093 w 4701912"/>
                <a:gd name="connsiteY3" fmla="*/ 304011 h 5621023"/>
                <a:gd name="connsiteX4" fmla="*/ 319858 w 4701912"/>
                <a:gd name="connsiteY4" fmla="*/ 5621023 h 5621023"/>
                <a:gd name="connsiteX5" fmla="*/ 0 w 4701912"/>
                <a:gd name="connsiteY5" fmla="*/ 5274292 h 5621023"/>
                <a:gd name="connsiteX6" fmla="*/ 1391264 w 4701912"/>
                <a:gd name="connsiteY6" fmla="*/ 41664 h 5621023"/>
                <a:gd name="connsiteX0" fmla="*/ 1391264 w 4701912"/>
                <a:gd name="connsiteY0" fmla="*/ 41664 h 5515119"/>
                <a:gd name="connsiteX1" fmla="*/ 4322179 w 4701912"/>
                <a:gd name="connsiteY1" fmla="*/ 0 h 5515119"/>
                <a:gd name="connsiteX2" fmla="*/ 4701912 w 4701912"/>
                <a:gd name="connsiteY2" fmla="*/ 282117 h 5515119"/>
                <a:gd name="connsiteX3" fmla="*/ 1663093 w 4701912"/>
                <a:gd name="connsiteY3" fmla="*/ 304011 h 5515119"/>
                <a:gd name="connsiteX4" fmla="*/ 200134 w 4701912"/>
                <a:gd name="connsiteY4" fmla="*/ 5515119 h 5515119"/>
                <a:gd name="connsiteX5" fmla="*/ 0 w 4701912"/>
                <a:gd name="connsiteY5" fmla="*/ 5274292 h 5515119"/>
                <a:gd name="connsiteX6" fmla="*/ 1391264 w 4701912"/>
                <a:gd name="connsiteY6" fmla="*/ 41664 h 5515119"/>
                <a:gd name="connsiteX0" fmla="*/ 1470008 w 4780656"/>
                <a:gd name="connsiteY0" fmla="*/ 41664 h 5515119"/>
                <a:gd name="connsiteX1" fmla="*/ 4400923 w 4780656"/>
                <a:gd name="connsiteY1" fmla="*/ 0 h 5515119"/>
                <a:gd name="connsiteX2" fmla="*/ 4780656 w 4780656"/>
                <a:gd name="connsiteY2" fmla="*/ 282117 h 5515119"/>
                <a:gd name="connsiteX3" fmla="*/ 1741837 w 4780656"/>
                <a:gd name="connsiteY3" fmla="*/ 304011 h 5515119"/>
                <a:gd name="connsiteX4" fmla="*/ 278878 w 4780656"/>
                <a:gd name="connsiteY4" fmla="*/ 5515119 h 5515119"/>
                <a:gd name="connsiteX5" fmla="*/ 0 w 4780656"/>
                <a:gd name="connsiteY5" fmla="*/ 5428428 h 5515119"/>
                <a:gd name="connsiteX6" fmla="*/ 1470008 w 4780656"/>
                <a:gd name="connsiteY6" fmla="*/ 41664 h 5515119"/>
                <a:gd name="connsiteX0" fmla="*/ 1424513 w 4735161"/>
                <a:gd name="connsiteY0" fmla="*/ 41664 h 5515119"/>
                <a:gd name="connsiteX1" fmla="*/ 4355428 w 4735161"/>
                <a:gd name="connsiteY1" fmla="*/ 0 h 5515119"/>
                <a:gd name="connsiteX2" fmla="*/ 4735161 w 4735161"/>
                <a:gd name="connsiteY2" fmla="*/ 282117 h 5515119"/>
                <a:gd name="connsiteX3" fmla="*/ 1696342 w 4735161"/>
                <a:gd name="connsiteY3" fmla="*/ 304011 h 5515119"/>
                <a:gd name="connsiteX4" fmla="*/ 233383 w 4735161"/>
                <a:gd name="connsiteY4" fmla="*/ 5515119 h 5515119"/>
                <a:gd name="connsiteX5" fmla="*/ 0 w 4735161"/>
                <a:gd name="connsiteY5" fmla="*/ 5369524 h 5515119"/>
                <a:gd name="connsiteX6" fmla="*/ 1424513 w 4735161"/>
                <a:gd name="connsiteY6" fmla="*/ 41664 h 5515119"/>
                <a:gd name="connsiteX0" fmla="*/ 1424513 w 4735161"/>
                <a:gd name="connsiteY0" fmla="*/ 41664 h 5578607"/>
                <a:gd name="connsiteX1" fmla="*/ 4355428 w 4735161"/>
                <a:gd name="connsiteY1" fmla="*/ 0 h 5578607"/>
                <a:gd name="connsiteX2" fmla="*/ 4735161 w 4735161"/>
                <a:gd name="connsiteY2" fmla="*/ 282117 h 5578607"/>
                <a:gd name="connsiteX3" fmla="*/ 1696342 w 4735161"/>
                <a:gd name="connsiteY3" fmla="*/ 304011 h 5578607"/>
                <a:gd name="connsiteX4" fmla="*/ 211217 w 4735161"/>
                <a:gd name="connsiteY4" fmla="*/ 5578607 h 5578607"/>
                <a:gd name="connsiteX5" fmla="*/ 0 w 4735161"/>
                <a:gd name="connsiteY5" fmla="*/ 5369524 h 5578607"/>
                <a:gd name="connsiteX6" fmla="*/ 1424513 w 4735161"/>
                <a:gd name="connsiteY6" fmla="*/ 41664 h 5578607"/>
                <a:gd name="connsiteX0" fmla="*/ 1424513 w 4735161"/>
                <a:gd name="connsiteY0" fmla="*/ 41664 h 5515119"/>
                <a:gd name="connsiteX1" fmla="*/ 4355428 w 4735161"/>
                <a:gd name="connsiteY1" fmla="*/ 0 h 5515119"/>
                <a:gd name="connsiteX2" fmla="*/ 4735161 w 4735161"/>
                <a:gd name="connsiteY2" fmla="*/ 282117 h 5515119"/>
                <a:gd name="connsiteX3" fmla="*/ 1696342 w 4735161"/>
                <a:gd name="connsiteY3" fmla="*/ 304011 h 5515119"/>
                <a:gd name="connsiteX4" fmla="*/ 233383 w 4735161"/>
                <a:gd name="connsiteY4" fmla="*/ 5515119 h 5515119"/>
                <a:gd name="connsiteX5" fmla="*/ 0 w 4735161"/>
                <a:gd name="connsiteY5" fmla="*/ 5369524 h 5515119"/>
                <a:gd name="connsiteX6" fmla="*/ 1424513 w 4735161"/>
                <a:gd name="connsiteY6" fmla="*/ 41664 h 5515119"/>
                <a:gd name="connsiteX0" fmla="*/ 1419929 w 4730577"/>
                <a:gd name="connsiteY0" fmla="*/ 41664 h 5515119"/>
                <a:gd name="connsiteX1" fmla="*/ 4350844 w 4730577"/>
                <a:gd name="connsiteY1" fmla="*/ 0 h 5515119"/>
                <a:gd name="connsiteX2" fmla="*/ 4730577 w 4730577"/>
                <a:gd name="connsiteY2" fmla="*/ 282117 h 5515119"/>
                <a:gd name="connsiteX3" fmla="*/ 1691758 w 4730577"/>
                <a:gd name="connsiteY3" fmla="*/ 304011 h 5515119"/>
                <a:gd name="connsiteX4" fmla="*/ 228799 w 4730577"/>
                <a:gd name="connsiteY4" fmla="*/ 5515119 h 5515119"/>
                <a:gd name="connsiteX5" fmla="*/ 0 w 4730577"/>
                <a:gd name="connsiteY5" fmla="*/ 5346195 h 5515119"/>
                <a:gd name="connsiteX6" fmla="*/ 1419929 w 4730577"/>
                <a:gd name="connsiteY6" fmla="*/ 41664 h 551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0577" h="5515119">
                  <a:moveTo>
                    <a:pt x="1419929" y="41664"/>
                  </a:moveTo>
                  <a:lnTo>
                    <a:pt x="4350844" y="0"/>
                  </a:lnTo>
                  <a:lnTo>
                    <a:pt x="4730577" y="282117"/>
                  </a:lnTo>
                  <a:lnTo>
                    <a:pt x="1691758" y="304011"/>
                  </a:lnTo>
                  <a:lnTo>
                    <a:pt x="228799" y="5515119"/>
                  </a:lnTo>
                  <a:lnTo>
                    <a:pt x="0" y="5346195"/>
                  </a:lnTo>
                  <a:lnTo>
                    <a:pt x="1419929" y="41664"/>
                  </a:lnTo>
                  <a:close/>
                </a:path>
              </a:pathLst>
            </a:custGeom>
            <a:gradFill flip="none" rotWithShape="1">
              <a:gsLst>
                <a:gs pos="4278">
                  <a:srgbClr val="C00000"/>
                </a:gs>
                <a:gs pos="43000">
                  <a:srgbClr val="D65044"/>
                </a:gs>
                <a:gs pos="100000">
                  <a:srgbClr val="FFFF00">
                    <a:alpha val="59000"/>
                  </a:srgb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 dirty="0">
                <a:solidFill>
                  <a:schemeClr val="tx1"/>
                </a:solidFill>
              </a:endParaRPr>
            </a:p>
          </p:txBody>
        </p:sp>
        <p:sp>
          <p:nvSpPr>
            <p:cNvPr id="10" name="Triangle rectangle 12">
              <a:extLst>
                <a:ext uri="{FF2B5EF4-FFF2-40B4-BE49-F238E27FC236}">
                  <a16:creationId xmlns:a16="http://schemas.microsoft.com/office/drawing/2014/main" id="{0413FDBE-1ABA-4F4C-AD3E-5F883692C936}"/>
                </a:ext>
              </a:extLst>
            </p:cNvPr>
            <p:cNvSpPr/>
            <p:nvPr userDrawn="1"/>
          </p:nvSpPr>
          <p:spPr>
            <a:xfrm rot="10800000">
              <a:off x="10398642" y="4"/>
              <a:ext cx="1793359" cy="1434865"/>
            </a:xfrm>
            <a:prstGeom prst="rtTriangle">
              <a:avLst/>
            </a:prstGeom>
            <a:solidFill>
              <a:srgbClr val="2A3E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/>
            </a:p>
          </p:txBody>
        </p:sp>
      </p:grpSp>
    </p:spTree>
    <p:extLst>
      <p:ext uri="{BB962C8B-B14F-4D97-AF65-F5344CB8AC3E}">
        <p14:creationId xmlns:p14="http://schemas.microsoft.com/office/powerpoint/2010/main" val="370939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iversalhealthct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ashp.org/model-legislation/" TargetMode="External"/><Relationship Id="rId2" Type="http://schemas.openxmlformats.org/officeDocument/2006/relationships/hyperlink" Target="http://33mos02k3jgi1zuad217yk0o-wpengine.netdna-ssl.com/wp-content/uploads/2018/09/Curbing-Unfair-Drug-Prices-Policy-Paper-2017-Revision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ortal.ct.gov/-/media/OHS/Healthcare-Cabinet/2018-Meetings/Cabinet-Final-Report-on-Rx-Strategies---2-15-2018.pdf?la=en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33mos02k3jgi1zuad217yk0o-wpengine.netdna-ssl.com/wp-content/uploads/2018/10/Hub-Altarum-Data-Brief-No.-1-Connecticut-High-Prescription-Drug-Costs.pdf" TargetMode="External"/><Relationship Id="rId2" Type="http://schemas.openxmlformats.org/officeDocument/2006/relationships/hyperlink" Target="https://universalhealthct.org/poll-of-connecticut-residents-on-health-care-costs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hyperlink" Target="http://33mos02k3jgi1zuad217yk0o-wpengine.netdna-ssl.com/wp-content/uploads/2018/10/2018-Hub-Altarum-Poll-CT-One-Pager-Rx-Affordability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patientsforaffordabledrugs.org/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tectourcarect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cga.ct.gov/asp/cgabillstatus/cgabillstatus.asp?selBillType=Bill&amp;which_year=2018&amp;bill_num=5384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nfo.legislature.ca.gov/faces/billTextClient.xhtml?bill_id=201720180SB1021" TargetMode="External"/><Relationship Id="rId2" Type="http://schemas.openxmlformats.org/officeDocument/2006/relationships/hyperlink" Target="https://www.cga.ct.gov/asp/cgabillstatus/cgabillstatus.asp?selBillType=Bill&amp;which_year=2019&amp;bill_num=SB+4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hyperlink" Target="https://www.cga.ct.gov/asp/cgabillstatus/cgabillstatus.asp?selBillType=Bill&amp;which_year=2019&amp;bill_num=39" TargetMode="External"/><Relationship Id="rId4" Type="http://schemas.openxmlformats.org/officeDocument/2006/relationships/hyperlink" Target="https://nyassembly.gov/leg/?default_fld=&amp;leg_video=&amp;bn=A03007&amp;term=2017&amp;Text=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amiliesusa.org/initiatives/prescription-drug-costs" TargetMode="External"/><Relationship Id="rId2" Type="http://schemas.openxmlformats.org/officeDocument/2006/relationships/hyperlink" Target="https://www.t1international.com/CT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hyperlink" Target="https://nashp.org/rx-legislative-tracker-2019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portal.ct.gov/OHS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healthaffairs.org/doi/abs/10.1377/hlthaff.22.3.89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washingtonpost.com/business/economy/investigation-of-generic-cartel-expands-to-300-drugs/2018/12/09/fb900e80-f708-11e8-863c-9e2f864d47e7_story.html?utm_term=.526e2dec9fef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F7A7FF-0AB5-43EA-A783-0F35AC87BD64}"/>
              </a:ext>
            </a:extLst>
          </p:cNvPr>
          <p:cNvSpPr txBox="1">
            <a:spLocks/>
          </p:cNvSpPr>
          <p:nvPr/>
        </p:nvSpPr>
        <p:spPr>
          <a:xfrm>
            <a:off x="685800" y="1517736"/>
            <a:ext cx="7772400" cy="1911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3857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accent6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br>
              <a:rPr lang="en-US" sz="3600" dirty="0"/>
            </a:br>
            <a:r>
              <a:rPr lang="en-US" sz="3600" dirty="0"/>
              <a:t>Addressing Outrageous Prescription Drug Prices in Connecticut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58421CC-E6DD-4888-8562-5295DE25D256}"/>
              </a:ext>
            </a:extLst>
          </p:cNvPr>
          <p:cNvSpPr txBox="1">
            <a:spLocks/>
          </p:cNvSpPr>
          <p:nvPr/>
        </p:nvSpPr>
        <p:spPr>
          <a:xfrm>
            <a:off x="1310325" y="3224982"/>
            <a:ext cx="6523349" cy="274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385754" rtl="0" eaLnBrk="1" latinLnBrk="0" hangingPunct="1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GillSans Light" panose="020B0402020204020204" pitchFamily="34" charset="0"/>
                <a:ea typeface="+mn-ea"/>
                <a:cs typeface="+mn-cs"/>
              </a:defRPr>
            </a:lvl1pPr>
            <a:lvl2pPr marL="342892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Families USA Health Action 2019 Conference</a:t>
            </a:r>
          </a:p>
          <a:p>
            <a:pPr>
              <a:defRPr/>
            </a:pPr>
            <a:endParaRPr lang="en-US" sz="20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Jill Zorn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Senior Policy Officer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Universal Health Care Foundation of Connecticut</a:t>
            </a:r>
          </a:p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hlinkClick r:id="rId2"/>
              </a:rPr>
              <a:t>jzorn@universalhealthct.org</a:t>
            </a:r>
          </a:p>
          <a:p>
            <a:pPr>
              <a:defRPr/>
            </a:pPr>
            <a:endParaRPr lang="en-US" sz="2000" dirty="0">
              <a:solidFill>
                <a:schemeClr val="accent2"/>
              </a:solidFill>
              <a:hlinkClick r:id="rId2"/>
            </a:endParaRPr>
          </a:p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hlinkClick r:id="rId2"/>
              </a:rPr>
              <a:t>universalhealthct.org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31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931" y="773210"/>
            <a:ext cx="7772137" cy="8687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Passing Prescription Drug Legislation </a:t>
            </a:r>
          </a:p>
          <a:p>
            <a:r>
              <a:rPr lang="en-US" sz="3200" b="1" dirty="0">
                <a:solidFill>
                  <a:schemeClr val="accent3"/>
                </a:solidFill>
              </a:rPr>
              <a:t>2017: Partners and Policy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570271" y="1789471"/>
            <a:ext cx="4293961" cy="4337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Identified and connected with interested groups and legislators</a:t>
            </a:r>
          </a:p>
          <a:p>
            <a:pPr>
              <a:lnSpc>
                <a:spcPct val="100000"/>
              </a:lnSpc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Convened key stakeholders and solicited public hearing testimony</a:t>
            </a:r>
          </a:p>
          <a:p>
            <a:pPr>
              <a:lnSpc>
                <a:spcPct val="100000"/>
              </a:lnSpc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Paper with Yale Global Health Justice Partnership and National Physicians Alliance:  </a:t>
            </a:r>
            <a:r>
              <a:rPr lang="en-US" altLang="en-US" sz="2000" dirty="0">
                <a:solidFill>
                  <a:schemeClr val="accent1"/>
                </a:solidFill>
                <a:hlinkClick r:id="rId2"/>
              </a:rPr>
              <a:t>Curbing Unfair Drug Prices, A Primer for States  </a:t>
            </a:r>
            <a:endParaRPr lang="en-US" altLang="en-US" sz="20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Health Care Cabinet study begins January 2017  </a:t>
            </a:r>
          </a:p>
          <a:p>
            <a:pPr>
              <a:lnSpc>
                <a:spcPct val="100000"/>
              </a:lnSpc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Tracked work in MD, CA, NV, OR,  other states, </a:t>
            </a:r>
            <a:r>
              <a:rPr lang="en-US" altLang="en-US" sz="2000" dirty="0">
                <a:solidFill>
                  <a:schemeClr val="accent1"/>
                </a:solidFill>
                <a:hlinkClick r:id="rId3"/>
              </a:rPr>
              <a:t>NASHP model legislation</a:t>
            </a:r>
            <a:endParaRPr lang="en-US" altLang="en-US" sz="20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defRPr/>
            </a:pPr>
            <a:endParaRPr lang="en-US" altLang="en-US" sz="2000" dirty="0">
              <a:solidFill>
                <a:schemeClr val="accent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F8D7-0775-4566-9AE9-CB57FC0A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UNIVERSAL HEALTH CARE FOUNDATION OF CONNECTICUT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EC6C1-6FC6-44E2-94D7-DA1202CB4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128">
            <a:off x="5429249" y="1669536"/>
            <a:ext cx="3086100" cy="30482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3849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2" y="333376"/>
            <a:ext cx="8143875" cy="8382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 sz="2400" b="1" dirty="0">
                <a:solidFill>
                  <a:srgbClr val="0070C0"/>
                </a:solidFill>
              </a:rPr>
            </a:br>
            <a:r>
              <a:rPr lang="en-US" altLang="en-US" sz="3600" b="1" dirty="0">
                <a:solidFill>
                  <a:schemeClr val="accent3"/>
                </a:solidFill>
              </a:rPr>
              <a:t>Prescription Drug Legislation: 2017 </a:t>
            </a:r>
            <a:endParaRPr lang="en-US" altLang="en-US" sz="3600" b="1" dirty="0">
              <a:solidFill>
                <a:schemeClr val="accent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00062" y="1272618"/>
            <a:ext cx="6266902" cy="5120031"/>
          </a:xfrm>
        </p:spPr>
        <p:txBody>
          <a:bodyPr>
            <a:normAutofit/>
          </a:bodyPr>
          <a:lstStyle/>
          <a:p>
            <a:endParaRPr lang="en-US" altLang="en-US" sz="2200" dirty="0"/>
          </a:p>
          <a:p>
            <a:r>
              <a:rPr lang="en-US" altLang="en-US" sz="2400" dirty="0"/>
              <a:t>2017: PA 17-241, An Act Concerning Contracts Between a Pharmacy and a PBM  </a:t>
            </a:r>
          </a:p>
          <a:p>
            <a:pPr lvl="1"/>
            <a:r>
              <a:rPr lang="en-US" altLang="en-US" sz="2000" dirty="0"/>
              <a:t>Started with two concept bills on price gouging and transparency and one more comprehensive bill from State Comptroller</a:t>
            </a:r>
          </a:p>
          <a:p>
            <a:pPr lvl="1"/>
            <a:r>
              <a:rPr lang="en-US" altLang="en-US" sz="2000" dirty="0"/>
              <a:t>Bipartisan support from Senate President and Minority Leader but no out-in-front champion </a:t>
            </a:r>
          </a:p>
          <a:p>
            <a:pPr lvl="1"/>
            <a:r>
              <a:rPr lang="en-US" altLang="en-US" sz="2000" dirty="0"/>
              <a:t>Ended with consumer protection legislation banning gag clauses and </a:t>
            </a:r>
            <a:r>
              <a:rPr lang="en-US" altLang="en-US" sz="2000" dirty="0" err="1"/>
              <a:t>clawbacks</a:t>
            </a:r>
            <a:endParaRPr lang="en-US" altLang="en-US" sz="2000" dirty="0"/>
          </a:p>
          <a:p>
            <a:pPr marL="457200" lvl="1" indent="0">
              <a:buNone/>
            </a:pPr>
            <a:endParaRPr lang="en-US" altLang="en-US" sz="2000" dirty="0"/>
          </a:p>
          <a:p>
            <a:pPr marL="0" indent="0">
              <a:buNone/>
            </a:pPr>
            <a:endParaRPr lang="en-US" altLang="en-US" sz="1800" dirty="0"/>
          </a:p>
        </p:txBody>
      </p:sp>
      <p:pic>
        <p:nvPicPr>
          <p:cNvPr id="1026" name="Picture 2" descr="Image result for ct state capitol">
            <a:extLst>
              <a:ext uri="{FF2B5EF4-FFF2-40B4-BE49-F238E27FC236}">
                <a16:creationId xmlns:a16="http://schemas.microsoft.com/office/drawing/2014/main" id="{DD6E9B72-2212-4083-91A6-1A826C928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4" r="37574"/>
          <a:stretch/>
        </p:blipFill>
        <p:spPr bwMode="auto">
          <a:xfrm>
            <a:off x="6843860" y="585787"/>
            <a:ext cx="2121031" cy="568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053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0628" y="485160"/>
            <a:ext cx="7772137" cy="5668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3"/>
                </a:solidFill>
              </a:rPr>
              <a:t>Passing Prescription Drug Legislation </a:t>
            </a:r>
          </a:p>
          <a:p>
            <a:r>
              <a:rPr lang="en-US" sz="2800" b="1" dirty="0">
                <a:solidFill>
                  <a:schemeClr val="accent3"/>
                </a:solidFill>
              </a:rPr>
              <a:t>2018: Turning Recommendations into Action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481781" y="1304549"/>
            <a:ext cx="7856817" cy="40581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en-US" altLang="en-US" dirty="0">
                <a:solidFill>
                  <a:schemeClr val="accent1"/>
                </a:solidFill>
              </a:rPr>
              <a:t>Cabinet issues report with </a:t>
            </a:r>
            <a:r>
              <a:rPr lang="en-US" altLang="en-US" dirty="0">
                <a:solidFill>
                  <a:schemeClr val="accent1"/>
                </a:solidFill>
                <a:hlinkClick r:id="rId2"/>
              </a:rPr>
              <a:t>recommendations</a:t>
            </a:r>
            <a:endParaRPr lang="en-US" altLang="en-US" dirty="0">
              <a:solidFill>
                <a:schemeClr val="accent1"/>
              </a:solidFill>
            </a:endParaRPr>
          </a:p>
          <a:p>
            <a:pPr lvl="1">
              <a:defRPr/>
            </a:pPr>
            <a:r>
              <a:rPr lang="en-US" altLang="en-US" dirty="0">
                <a:solidFill>
                  <a:schemeClr val="accent1"/>
                </a:solidFill>
              </a:rPr>
              <a:t>New legislative champion emerges</a:t>
            </a:r>
          </a:p>
          <a:p>
            <a:pPr lvl="1">
              <a:defRPr/>
            </a:pPr>
            <a:r>
              <a:rPr lang="en-US" dirty="0"/>
              <a:t>Poll, communications, advocacy and organizing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F8D7-0775-4566-9AE9-CB57FC0A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80560-A61B-4DDE-BC92-12BF72694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89" y="2544983"/>
            <a:ext cx="4061100" cy="3685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6A4C8-958E-418C-BC33-EEC35C771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67" y="2544982"/>
            <a:ext cx="3377643" cy="368511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39608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733279" y="981248"/>
            <a:ext cx="4533154" cy="8342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Poll </a:t>
            </a:r>
          </a:p>
          <a:p>
            <a:r>
              <a:rPr lang="en-US" sz="3200" b="1" dirty="0">
                <a:solidFill>
                  <a:schemeClr val="accent3"/>
                </a:solidFill>
              </a:rPr>
              <a:t>Raising Consumers’ Voices  </a:t>
            </a:r>
          </a:p>
          <a:p>
            <a:endParaRPr lang="en-US" sz="3200" dirty="0">
              <a:solidFill>
                <a:schemeClr val="accent3"/>
              </a:solidFill>
            </a:endParaRPr>
          </a:p>
          <a:p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28651" y="2005781"/>
            <a:ext cx="7803080" cy="38376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altLang="en-US" sz="2400" dirty="0">
              <a:hlinkClick r:id="rId2"/>
            </a:endParaRPr>
          </a:p>
          <a:p>
            <a:pPr>
              <a:defRPr/>
            </a:pPr>
            <a:endParaRPr lang="en-US" altLang="en-US" sz="2400" dirty="0">
              <a:solidFill>
                <a:schemeClr val="accent1"/>
              </a:solidFill>
              <a:hlinkClick r:id="rId2"/>
            </a:endParaRPr>
          </a:p>
          <a:p>
            <a:pPr marL="0" indent="0">
              <a:buNone/>
              <a:defRPr/>
            </a:pPr>
            <a:endParaRPr lang="en-US" altLang="en-US" sz="2000" dirty="0">
              <a:solidFill>
                <a:schemeClr val="accent1"/>
              </a:solidFill>
              <a:hlinkClick r:id="rId2"/>
            </a:endParaRPr>
          </a:p>
          <a:p>
            <a:pPr>
              <a:defRPr/>
            </a:pPr>
            <a:r>
              <a:rPr lang="en-US" altLang="en-US" sz="2400" dirty="0">
                <a:solidFill>
                  <a:schemeClr val="accent1"/>
                </a:solidFill>
                <a:hlinkClick r:id="rId2"/>
              </a:rPr>
              <a:t>Survey</a:t>
            </a:r>
            <a:r>
              <a:rPr lang="en-US" altLang="en-US" sz="2400" dirty="0">
                <a:solidFill>
                  <a:schemeClr val="accent1"/>
                </a:solidFill>
              </a:rPr>
              <a:t> conducted in February 2018</a:t>
            </a:r>
          </a:p>
          <a:p>
            <a:pPr marL="0" indent="0">
              <a:buNone/>
              <a:defRPr/>
            </a:pPr>
            <a:endParaRPr lang="en-US" altLang="en-US" sz="2000" dirty="0">
              <a:solidFill>
                <a:schemeClr val="accent1"/>
              </a:solidFill>
            </a:endParaRPr>
          </a:p>
          <a:p>
            <a:pPr>
              <a:lnSpc>
                <a:spcPct val="70000"/>
              </a:lnSpc>
              <a:defRPr/>
            </a:pPr>
            <a:r>
              <a:rPr lang="en-US" altLang="en-US" sz="2400" dirty="0">
                <a:solidFill>
                  <a:schemeClr val="accent1"/>
                </a:solidFill>
              </a:rPr>
              <a:t>Brief published in April shows widespread concern and </a:t>
            </a:r>
          </a:p>
          <a:p>
            <a:pPr marL="0" indent="0">
              <a:lnSpc>
                <a:spcPct val="70000"/>
              </a:lnSpc>
              <a:buNone/>
              <a:defRPr/>
            </a:pPr>
            <a:r>
              <a:rPr lang="en-US" altLang="en-US" sz="2400" dirty="0">
                <a:solidFill>
                  <a:schemeClr val="accent1"/>
                </a:solidFill>
              </a:rPr>
              <a:t>   strong support for action across party lines</a:t>
            </a:r>
          </a:p>
          <a:p>
            <a:pPr lvl="1">
              <a:defRPr/>
            </a:pPr>
            <a:r>
              <a:rPr lang="en-US" altLang="en-US" sz="1600" dirty="0">
                <a:solidFill>
                  <a:schemeClr val="accent1"/>
                </a:solidFill>
                <a:hlinkClick r:id="rId3"/>
              </a:rPr>
              <a:t>Connecticut Residents Worried about High Drug Costs–Express Bipartisan Support for a Range of Government Solutions</a:t>
            </a:r>
            <a:endParaRPr lang="en-US" altLang="en-US" sz="1600" dirty="0">
              <a:solidFill>
                <a:schemeClr val="accent1"/>
              </a:solidFill>
            </a:endParaRPr>
          </a:p>
          <a:p>
            <a:pPr lvl="1">
              <a:defRPr/>
            </a:pPr>
            <a:r>
              <a:rPr lang="en-US" altLang="en-US" sz="1600" dirty="0">
                <a:solidFill>
                  <a:schemeClr val="accent1"/>
                </a:solidFill>
                <a:hlinkClick r:id="rId4"/>
              </a:rPr>
              <a:t>one page summary</a:t>
            </a:r>
            <a:endParaRPr lang="en-US" altLang="en-US" sz="1600" dirty="0">
              <a:solidFill>
                <a:schemeClr val="accent1"/>
              </a:solidFill>
            </a:endParaRPr>
          </a:p>
          <a:p>
            <a:pPr marL="457200" lvl="1" indent="0">
              <a:buNone/>
              <a:defRPr/>
            </a:pPr>
            <a:endParaRPr lang="en-US" altLang="en-US" sz="1600" dirty="0">
              <a:solidFill>
                <a:schemeClr val="accent1"/>
              </a:solidFill>
            </a:endParaRPr>
          </a:p>
          <a:p>
            <a:pPr marL="457200" lvl="1" indent="0">
              <a:buNone/>
              <a:defRPr/>
            </a:pPr>
            <a:endParaRPr lang="en-US" altLang="en-US" sz="1600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en-US" sz="2400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en-US" sz="2400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en-US" sz="2400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27A84-0A58-4716-A57D-336A6C91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B93054-B8CD-40DC-A785-698A1E9BC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733">
            <a:off x="6063564" y="676384"/>
            <a:ext cx="2536052" cy="343913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F07855-54D3-48DF-B9A1-8715DBBAEB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00" y="2253867"/>
            <a:ext cx="2298413" cy="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8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931" y="541992"/>
            <a:ext cx="7772137" cy="10587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Amplifying Poll </a:t>
            </a:r>
          </a:p>
          <a:p>
            <a:r>
              <a:rPr lang="en-US" sz="3200" b="1" dirty="0">
                <a:solidFill>
                  <a:schemeClr val="accent3"/>
                </a:solidFill>
              </a:rPr>
              <a:t>Press Conference, Social Media 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28651" y="1225485"/>
            <a:ext cx="7803080" cy="19094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en-US" sz="2400" dirty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en-US" altLang="en-US" sz="2400" dirty="0">
                <a:solidFill>
                  <a:schemeClr val="accent1"/>
                </a:solidFill>
              </a:rPr>
              <a:t>Press conference at legislative office building</a:t>
            </a:r>
          </a:p>
          <a:p>
            <a:pPr lvl="1"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Frances Padilla, UHCF president </a:t>
            </a:r>
          </a:p>
          <a:p>
            <a:pPr lvl="1"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Public officials from </a:t>
            </a:r>
            <a:r>
              <a:rPr lang="en-US" altLang="en-US" sz="2000" dirty="0">
                <a:solidFill>
                  <a:schemeClr val="accent2"/>
                </a:solidFill>
              </a:rPr>
              <a:t>both</a:t>
            </a:r>
            <a:r>
              <a:rPr lang="en-US" altLang="en-US" sz="2000" dirty="0">
                <a:solidFill>
                  <a:schemeClr val="accent1"/>
                </a:solidFill>
              </a:rPr>
              <a:t> parties</a:t>
            </a:r>
          </a:p>
          <a:p>
            <a:pPr lvl="1"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Patient advocate, National MS Society, National Physicians Alliance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E0F87-17AD-413B-A255-C2433C05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7747D-C137-41A4-9FAC-869746F1B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698">
            <a:off x="2140161" y="3489826"/>
            <a:ext cx="4315087" cy="2876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5966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2C8747-DB91-433E-88FA-5F3F85777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" r="2" b="2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00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4D1BE-5793-4A97-8411-4F7D669BE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766" y="583324"/>
            <a:ext cx="5691352" cy="5691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090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931" y="680692"/>
            <a:ext cx="7772137" cy="5385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Communications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28651" y="1219200"/>
            <a:ext cx="3472009" cy="49581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400" dirty="0">
                <a:solidFill>
                  <a:schemeClr val="accent1"/>
                </a:solidFill>
              </a:rPr>
              <a:t>Fact sheets 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/>
                </a:solidFill>
              </a:rPr>
              <a:t>Messaging 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/>
                </a:solidFill>
              </a:rPr>
              <a:t>Stories, photos* of real people, infographics posted on Facebook, Twitter and Instagram 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/>
                </a:solidFill>
              </a:rPr>
              <a:t>Web page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/>
                </a:solidFill>
              </a:rPr>
              <a:t>Blog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/>
                </a:solidFill>
              </a:rPr>
              <a:t>Emails to key organizations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/>
                </a:solidFill>
              </a:rPr>
              <a:t>Emails to legislators </a:t>
            </a:r>
          </a:p>
          <a:p>
            <a:pPr marL="0" indent="0">
              <a:buNone/>
              <a:defRPr/>
            </a:pPr>
            <a:r>
              <a:rPr lang="en-US" altLang="en-US" sz="1800" dirty="0">
                <a:solidFill>
                  <a:schemeClr val="accent1"/>
                </a:solidFill>
              </a:rPr>
              <a:t>*Story and photo courtesy of </a:t>
            </a:r>
            <a:r>
              <a:rPr lang="en-US" altLang="en-US" sz="1800" dirty="0">
                <a:solidFill>
                  <a:schemeClr val="accent1"/>
                </a:solidFill>
                <a:hlinkClick r:id="rId2"/>
              </a:rPr>
              <a:t>Patients for Affordable Drugs</a:t>
            </a:r>
            <a:endParaRPr lang="en-US" alt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D31D8-22D4-444C-BBF9-293F803D2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6258C3-C808-42DE-9470-0F3E70F4C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757">
            <a:off x="4246776" y="1059530"/>
            <a:ext cx="4422348" cy="442234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909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chemeClr val="accent3"/>
                </a:solidFill>
              </a:rPr>
              <a:t>Advocacy and Organizing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628651" y="2837468"/>
            <a:ext cx="6780818" cy="363984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41 Supporting Partner organizations and 1,300 individuals 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Evolved to focus more on state offense and defense, after focusing on ACA defense in 2017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Prescription drug legislation was a top priority during 2018 session; lobby day in April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Along with UHCF, other partners, used social media and emailed action alerts to generate emails and phone calls to legislators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dirty="0"/>
          </a:p>
        </p:txBody>
      </p:sp>
      <p:pic>
        <p:nvPicPr>
          <p:cNvPr id="1028" name="Picture 4" descr="Protect Our Care CT">
            <a:hlinkClick r:id="rId3"/>
            <a:extLst>
              <a:ext uri="{FF2B5EF4-FFF2-40B4-BE49-F238E27FC236}">
                <a16:creationId xmlns:a16="http://schemas.microsoft.com/office/drawing/2014/main" id="{475ED07D-BEF6-4FE6-BF9B-C3975312A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35" y="1450848"/>
            <a:ext cx="3943350" cy="11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106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6062" y="237260"/>
            <a:ext cx="7772137" cy="10587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Result: Connecticut General Assembly</a:t>
            </a:r>
          </a:p>
          <a:p>
            <a:r>
              <a:rPr lang="en-US" sz="3200" b="1" dirty="0">
                <a:solidFill>
                  <a:schemeClr val="accent3"/>
                </a:solidFill>
              </a:rPr>
              <a:t>Passed Bill Unanimously! 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28652" y="1036950"/>
            <a:ext cx="3613864" cy="40523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en-US" sz="2400" dirty="0">
                <a:solidFill>
                  <a:schemeClr val="accent1"/>
                </a:solidFill>
                <a:hlinkClick r:id="rId2"/>
              </a:rPr>
              <a:t>PA 18-41</a:t>
            </a:r>
            <a:r>
              <a:rPr lang="en-US" altLang="en-US" sz="2400" dirty="0">
                <a:solidFill>
                  <a:schemeClr val="accent1"/>
                </a:solidFill>
              </a:rPr>
              <a:t> An Act Concerning Prescription Drug Costs,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E1E8-7E95-48A6-A545-A85E20F76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C88FB-DCF9-40C9-983A-1FD2A20EE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180">
            <a:off x="667667" y="2826961"/>
            <a:ext cx="3086100" cy="3086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99AD1-1C50-4D89-90F3-CF4E70745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33" r="1486"/>
          <a:stretch/>
        </p:blipFill>
        <p:spPr>
          <a:xfrm rot="558473">
            <a:off x="4490261" y="1479431"/>
            <a:ext cx="4305105" cy="4693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2857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 txBox="1">
            <a:spLocks/>
          </p:cNvSpPr>
          <p:nvPr/>
        </p:nvSpPr>
        <p:spPr>
          <a:xfrm>
            <a:off x="534089" y="598645"/>
            <a:ext cx="7772137" cy="1141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Addressing Outrageous Prescription Drug Prices In Connecticut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62681" y="1740310"/>
            <a:ext cx="4732538" cy="42180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dirty="0">
                <a:solidFill>
                  <a:schemeClr val="accent2"/>
                </a:solidFill>
              </a:rPr>
              <a:t>Overview</a:t>
            </a:r>
          </a:p>
          <a:p>
            <a:pPr>
              <a:defRPr/>
            </a:pPr>
            <a:r>
              <a:rPr lang="en-US" altLang="en-US" dirty="0">
                <a:solidFill>
                  <a:schemeClr val="accent1"/>
                </a:solidFill>
              </a:rPr>
              <a:t>Universal Health Care Foundation of Connecticut</a:t>
            </a:r>
          </a:p>
          <a:p>
            <a:pPr>
              <a:defRPr/>
            </a:pPr>
            <a:r>
              <a:rPr lang="en-US" altLang="en-US" dirty="0">
                <a:solidFill>
                  <a:schemeClr val="accent1"/>
                </a:solidFill>
              </a:rPr>
              <a:t>Focus on affordability: prices</a:t>
            </a:r>
          </a:p>
          <a:p>
            <a:pPr>
              <a:defRPr/>
            </a:pPr>
            <a:r>
              <a:rPr lang="en-US" altLang="en-US" dirty="0">
                <a:solidFill>
                  <a:schemeClr val="accent1"/>
                </a:solidFill>
              </a:rPr>
              <a:t>Evolution of work and resulting legislation in 2017 and 2018</a:t>
            </a:r>
          </a:p>
          <a:p>
            <a:pPr>
              <a:defRPr/>
            </a:pPr>
            <a:r>
              <a:rPr lang="en-US" altLang="en-US" dirty="0">
                <a:solidFill>
                  <a:schemeClr val="accent1"/>
                </a:solidFill>
              </a:rPr>
              <a:t>Looking ahead</a:t>
            </a:r>
          </a:p>
          <a:p>
            <a:pPr marL="0" indent="0">
              <a:buNone/>
              <a:defRPr/>
            </a:pPr>
            <a:r>
              <a:rPr lang="en-US" altLang="en-US" sz="3200" dirty="0">
                <a:solidFill>
                  <a:schemeClr val="accent1"/>
                </a:solidFill>
              </a:rPr>
              <a:t> </a:t>
            </a:r>
            <a:endParaRPr lang="en-US" sz="3200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FFB3EE6-A09E-4782-B6FB-E5D768B11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730544EB-EA70-4966-9311-FD49D98BB705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12B16-F70E-4FAF-9A20-E895F238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dirty="0"/>
              <a:t>UNIVERSAL HEALTH CARE FOUNDATION OF CONNECTICUT</a:t>
            </a:r>
          </a:p>
        </p:txBody>
      </p:sp>
    </p:spTree>
    <p:extLst>
      <p:ext uri="{BB962C8B-B14F-4D97-AF65-F5344CB8AC3E}">
        <p14:creationId xmlns:p14="http://schemas.microsoft.com/office/powerpoint/2010/main" val="2420365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2" y="333376"/>
            <a:ext cx="8143875" cy="8382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 sz="2400" b="1" dirty="0">
                <a:solidFill>
                  <a:srgbClr val="0070C0"/>
                </a:solidFill>
              </a:rPr>
            </a:br>
            <a:r>
              <a:rPr lang="en-US" altLang="en-US" sz="3200" b="1" dirty="0">
                <a:solidFill>
                  <a:schemeClr val="accent3"/>
                </a:solidFill>
              </a:rPr>
              <a:t>Transparency Legislation 2018</a:t>
            </a:r>
            <a:endParaRPr lang="en-US" altLang="en-US" sz="3200" b="1" dirty="0">
              <a:solidFill>
                <a:schemeClr val="accent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00062" y="1272618"/>
            <a:ext cx="6266902" cy="5120031"/>
          </a:xfrm>
        </p:spPr>
        <p:txBody>
          <a:bodyPr>
            <a:normAutofit/>
          </a:bodyPr>
          <a:lstStyle/>
          <a:p>
            <a:r>
              <a:rPr lang="en-US" altLang="en-US" dirty="0"/>
              <a:t>Pharmaceutical corporations</a:t>
            </a:r>
          </a:p>
          <a:p>
            <a:pPr lvl="1"/>
            <a:r>
              <a:rPr lang="en-US" altLang="en-US" dirty="0"/>
              <a:t>Ten drugs provided at substantial cost to the state/critical to public health, with price increases of 20% in last year or 50% in 3 years </a:t>
            </a:r>
          </a:p>
          <a:p>
            <a:pPr lvl="1"/>
            <a:r>
              <a:rPr lang="en-US" altLang="en-US" dirty="0"/>
              <a:t>Provide justification for increases </a:t>
            </a:r>
          </a:p>
          <a:p>
            <a:pPr lvl="1"/>
            <a:r>
              <a:rPr lang="en-US" altLang="en-US" dirty="0"/>
              <a:t>CA and OR bills have lower thresholds and stronger reporting requirements</a:t>
            </a:r>
          </a:p>
          <a:p>
            <a:r>
              <a:rPr lang="en-US" altLang="en-US" dirty="0"/>
              <a:t>PBMs</a:t>
            </a:r>
          </a:p>
          <a:p>
            <a:pPr lvl="1"/>
            <a:r>
              <a:rPr lang="en-US" altLang="en-US" dirty="0"/>
              <a:t>Report rebates collected and what was passed along to insurers to Insurance Commissioner</a:t>
            </a:r>
          </a:p>
          <a:p>
            <a:endParaRPr lang="en-US" altLang="en-US" dirty="0"/>
          </a:p>
        </p:txBody>
      </p:sp>
      <p:pic>
        <p:nvPicPr>
          <p:cNvPr id="1026" name="Picture 2" descr="Image result for ct state capitol">
            <a:extLst>
              <a:ext uri="{FF2B5EF4-FFF2-40B4-BE49-F238E27FC236}">
                <a16:creationId xmlns:a16="http://schemas.microsoft.com/office/drawing/2014/main" id="{DD6E9B72-2212-4083-91A6-1A826C928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4" r="37574"/>
          <a:stretch/>
        </p:blipFill>
        <p:spPr bwMode="auto">
          <a:xfrm>
            <a:off x="6843860" y="585787"/>
            <a:ext cx="2121031" cy="568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628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2" y="333376"/>
            <a:ext cx="8143875" cy="8382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 sz="2400" b="1" dirty="0">
                <a:solidFill>
                  <a:srgbClr val="0070C0"/>
                </a:solidFill>
              </a:rPr>
            </a:br>
            <a:r>
              <a:rPr lang="en-US" altLang="en-US" sz="3200" b="1" dirty="0">
                <a:solidFill>
                  <a:schemeClr val="accent3"/>
                </a:solidFill>
              </a:rPr>
              <a:t>Transparency Legislation 2018</a:t>
            </a:r>
            <a:endParaRPr lang="en-US" altLang="en-US" sz="3200" b="1" dirty="0">
              <a:solidFill>
                <a:schemeClr val="accent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00062" y="1272618"/>
            <a:ext cx="6266902" cy="5120031"/>
          </a:xfrm>
        </p:spPr>
        <p:txBody>
          <a:bodyPr>
            <a:normAutofit/>
          </a:bodyPr>
          <a:lstStyle/>
          <a:p>
            <a:r>
              <a:rPr lang="en-US" altLang="en-US" dirty="0"/>
              <a:t>Health insurers </a:t>
            </a:r>
          </a:p>
          <a:p>
            <a:pPr lvl="1"/>
            <a:r>
              <a:rPr lang="en-US" dirty="0"/>
              <a:t>The 25 most frequently prescribed drugs</a:t>
            </a:r>
          </a:p>
          <a:p>
            <a:pPr lvl="1"/>
            <a:r>
              <a:rPr lang="en-US" dirty="0"/>
              <a:t>The 25 highest cost drugs</a:t>
            </a:r>
          </a:p>
          <a:p>
            <a:pPr lvl="1"/>
            <a:r>
              <a:rPr lang="en-US" dirty="0"/>
              <a:t>The 25 drugs that experienced the greatest year-over-year cost increase</a:t>
            </a:r>
          </a:p>
          <a:p>
            <a:r>
              <a:rPr lang="en-US" dirty="0"/>
              <a:t>Room for improvement</a:t>
            </a:r>
          </a:p>
          <a:p>
            <a:pPr lvl="1"/>
            <a:r>
              <a:rPr lang="en-US" altLang="en-US" dirty="0"/>
              <a:t>No price gouging authority </a:t>
            </a:r>
          </a:p>
          <a:p>
            <a:pPr lvl="1"/>
            <a:r>
              <a:rPr lang="en-US" altLang="en-US" dirty="0"/>
              <a:t>Weak data requirements for justifications</a:t>
            </a:r>
          </a:p>
          <a:p>
            <a:pPr lvl="1"/>
            <a:r>
              <a:rPr lang="en-US" altLang="en-US" dirty="0"/>
              <a:t>High reporting thresholds</a:t>
            </a:r>
          </a:p>
          <a:p>
            <a:pPr lvl="1"/>
            <a:r>
              <a:rPr lang="en-US" altLang="en-US" dirty="0"/>
              <a:t>Cut at last minute: passing rebates through to customers paying out-of-pocket</a:t>
            </a:r>
          </a:p>
          <a:p>
            <a:pPr lvl="1"/>
            <a:r>
              <a:rPr lang="en-US" altLang="en-US" dirty="0"/>
              <a:t>Unclear if PBMs owned by insurers must report (or insurers owned by PBMs)</a:t>
            </a:r>
          </a:p>
          <a:p>
            <a:endParaRPr lang="en-US" altLang="en-US" dirty="0"/>
          </a:p>
        </p:txBody>
      </p:sp>
      <p:pic>
        <p:nvPicPr>
          <p:cNvPr id="1026" name="Picture 2" descr="Image result for ct state capitol">
            <a:extLst>
              <a:ext uri="{FF2B5EF4-FFF2-40B4-BE49-F238E27FC236}">
                <a16:creationId xmlns:a16="http://schemas.microsoft.com/office/drawing/2014/main" id="{DD6E9B72-2212-4083-91A6-1A826C928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4" r="37574"/>
          <a:stretch/>
        </p:blipFill>
        <p:spPr bwMode="auto">
          <a:xfrm>
            <a:off x="6843860" y="585787"/>
            <a:ext cx="2121031" cy="568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3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22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931" y="589935"/>
            <a:ext cx="7772137" cy="9713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Looking Forward </a:t>
            </a:r>
          </a:p>
          <a:p>
            <a:r>
              <a:rPr lang="en-US" sz="3200" b="1" dirty="0">
                <a:solidFill>
                  <a:schemeClr val="accent3"/>
                </a:solidFill>
              </a:rPr>
              <a:t>2019 Legislation   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560439" y="1551473"/>
            <a:ext cx="4902702" cy="451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chemeClr val="accent1"/>
                </a:solidFill>
                <a:hlinkClick r:id="rId2"/>
              </a:rPr>
              <a:t>SB 4</a:t>
            </a:r>
            <a:r>
              <a:rPr lang="en-US" altLang="en-US" sz="2400" dirty="0">
                <a:solidFill>
                  <a:schemeClr val="accent1"/>
                </a:solidFill>
              </a:rPr>
              <a:t>:  An Act Concerning the Affordability and Accessibility of Prescription Drugs</a:t>
            </a:r>
          </a:p>
          <a:p>
            <a:r>
              <a:rPr lang="en-US" altLang="en-US" sz="2400" dirty="0">
                <a:solidFill>
                  <a:schemeClr val="accent1"/>
                </a:solidFill>
              </a:rPr>
              <a:t>Out of pocket caps (see </a:t>
            </a:r>
            <a:r>
              <a:rPr lang="en-US" altLang="en-US" sz="2400" dirty="0">
                <a:solidFill>
                  <a:schemeClr val="accent1"/>
                </a:solidFill>
                <a:hlinkClick r:id="rId3"/>
              </a:rPr>
              <a:t>CA SB 1021</a:t>
            </a:r>
            <a:r>
              <a:rPr lang="en-US" altLang="en-US" sz="2400" dirty="0">
                <a:solidFill>
                  <a:schemeClr val="accent1"/>
                </a:solidFill>
              </a:rPr>
              <a:t>)  </a:t>
            </a:r>
          </a:p>
          <a:p>
            <a:r>
              <a:rPr lang="en-US" altLang="en-US" sz="2400" dirty="0">
                <a:solidFill>
                  <a:schemeClr val="accent1"/>
                </a:solidFill>
              </a:rPr>
              <a:t>Price gouging</a:t>
            </a:r>
          </a:p>
          <a:p>
            <a:r>
              <a:rPr lang="en-US" altLang="en-US" sz="2400" dirty="0">
                <a:solidFill>
                  <a:schemeClr val="accent1"/>
                </a:solidFill>
              </a:rPr>
              <a:t>Drug review board for Medicaid (see </a:t>
            </a:r>
            <a:r>
              <a:rPr lang="en-US" altLang="en-US" sz="2400" dirty="0">
                <a:solidFill>
                  <a:schemeClr val="accent1"/>
                </a:solidFill>
                <a:hlinkClick r:id="rId4"/>
              </a:rPr>
              <a:t>NY A03007</a:t>
            </a:r>
            <a:r>
              <a:rPr lang="en-US" altLang="en-US" sz="2400" dirty="0">
                <a:solidFill>
                  <a:schemeClr val="accent1"/>
                </a:solidFill>
              </a:rPr>
              <a:t>) </a:t>
            </a:r>
          </a:p>
          <a:p>
            <a:r>
              <a:rPr lang="en-US" altLang="en-US" sz="2400" dirty="0">
                <a:solidFill>
                  <a:schemeClr val="accent1"/>
                </a:solidFill>
              </a:rPr>
              <a:t>Ban pharma cable TV advertising?</a:t>
            </a:r>
          </a:p>
          <a:p>
            <a:r>
              <a:rPr lang="en-US" altLang="en-US" sz="2400" dirty="0">
                <a:solidFill>
                  <a:schemeClr val="accent1"/>
                </a:solidFill>
              </a:rPr>
              <a:t>Importation?</a:t>
            </a:r>
          </a:p>
          <a:p>
            <a:r>
              <a:rPr lang="en-US" altLang="en-US" sz="2400" dirty="0">
                <a:solidFill>
                  <a:schemeClr val="accent1"/>
                </a:solidFill>
              </a:rPr>
              <a:t>Regulate </a:t>
            </a:r>
            <a:r>
              <a:rPr lang="en-US" altLang="en-US" sz="2400" dirty="0">
                <a:solidFill>
                  <a:schemeClr val="accent1"/>
                </a:solidFill>
                <a:hlinkClick r:id="rId5"/>
              </a:rPr>
              <a:t>mid-year formulary switches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altLang="en-US" sz="2400" dirty="0">
              <a:solidFill>
                <a:schemeClr val="accent1"/>
              </a:solidFill>
            </a:endParaRPr>
          </a:p>
          <a:p>
            <a:pPr lvl="1"/>
            <a:endParaRPr lang="en-US" alt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altLang="en-US" dirty="0">
              <a:solidFill>
                <a:schemeClr val="accent1"/>
              </a:solidFill>
            </a:endParaRPr>
          </a:p>
          <a:p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90517-82A2-462B-A77D-C5F78238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3074" name="Picture 2" descr="Image result for looking ahead">
            <a:extLst>
              <a:ext uri="{FF2B5EF4-FFF2-40B4-BE49-F238E27FC236}">
                <a16:creationId xmlns:a16="http://schemas.microsoft.com/office/drawing/2014/main" id="{7EA48E26-3669-4456-A8F9-7763B7C4C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/>
          <a:stretch/>
        </p:blipFill>
        <p:spPr bwMode="auto">
          <a:xfrm>
            <a:off x="5463141" y="2548193"/>
            <a:ext cx="3322639" cy="2748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559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23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931" y="589935"/>
            <a:ext cx="7772137" cy="9713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Looking Forward </a:t>
            </a:r>
          </a:p>
          <a:p>
            <a:r>
              <a:rPr lang="en-US" sz="3200" b="1" dirty="0">
                <a:solidFill>
                  <a:schemeClr val="accent3"/>
                </a:solidFill>
              </a:rPr>
              <a:t>State Advocacy and Organizing  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560439" y="1551473"/>
            <a:ext cx="4902702" cy="4716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en-US" sz="2000" dirty="0">
              <a:solidFill>
                <a:schemeClr val="accent1"/>
              </a:solidFill>
            </a:endParaRPr>
          </a:p>
          <a:p>
            <a:r>
              <a:rPr lang="en-US" altLang="en-US" sz="2000" dirty="0">
                <a:solidFill>
                  <a:schemeClr val="accent1"/>
                </a:solidFill>
              </a:rPr>
              <a:t>Continue work with key stakeholders and find new ones (new </a:t>
            </a:r>
            <a:r>
              <a:rPr lang="en-US" altLang="en-US" sz="2000" dirty="0">
                <a:solidFill>
                  <a:schemeClr val="accent1"/>
                </a:solidFill>
                <a:hlinkClick r:id="rId2"/>
              </a:rPr>
              <a:t>T1 International Chapter in CT</a:t>
            </a:r>
            <a:r>
              <a:rPr lang="en-US" altLang="en-US" sz="2000" dirty="0">
                <a:solidFill>
                  <a:schemeClr val="accent1"/>
                </a:solidFill>
              </a:rPr>
              <a:t>)</a:t>
            </a:r>
          </a:p>
          <a:p>
            <a:r>
              <a:rPr lang="en-US" altLang="en-US" sz="2000" dirty="0">
                <a:solidFill>
                  <a:schemeClr val="accent1"/>
                </a:solidFill>
              </a:rPr>
              <a:t>Education and engagement of consumers</a:t>
            </a:r>
          </a:p>
          <a:p>
            <a:r>
              <a:rPr lang="en-US" altLang="en-US" sz="2000" dirty="0">
                <a:solidFill>
                  <a:schemeClr val="accent1"/>
                </a:solidFill>
              </a:rPr>
              <a:t>Journalist working on article on pharma lobbying expenses in CT</a:t>
            </a:r>
          </a:p>
          <a:p>
            <a:r>
              <a:rPr lang="en-US" altLang="en-US" sz="2000" dirty="0">
                <a:solidFill>
                  <a:schemeClr val="accent1"/>
                </a:solidFill>
              </a:rPr>
              <a:t>Monitoring what is happening: Families USA </a:t>
            </a:r>
            <a:r>
              <a:rPr lang="en-US" altLang="en-US" sz="2000" dirty="0">
                <a:solidFill>
                  <a:schemeClr val="accent1"/>
                </a:solidFill>
                <a:hlinkClick r:id="rId3"/>
              </a:rPr>
              <a:t>Prescription Drug Pricing Collaborative</a:t>
            </a:r>
            <a:r>
              <a:rPr lang="en-US" altLang="en-US" sz="2000" dirty="0">
                <a:solidFill>
                  <a:schemeClr val="accent1"/>
                </a:solidFill>
              </a:rPr>
              <a:t>, FUSA-Public Citizen Drug Organizing Table and listserv, NASHP </a:t>
            </a:r>
            <a:r>
              <a:rPr lang="en-US" altLang="en-US" sz="2000" dirty="0">
                <a:solidFill>
                  <a:schemeClr val="accent1"/>
                </a:solidFill>
                <a:hlinkClick r:id="rId4"/>
              </a:rPr>
              <a:t>State Legislation Tracker</a:t>
            </a:r>
            <a:endParaRPr lang="en-US" altLang="en-US" sz="20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altLang="en-US" dirty="0">
              <a:solidFill>
                <a:schemeClr val="accent1"/>
              </a:solidFill>
            </a:endParaRPr>
          </a:p>
          <a:p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90517-82A2-462B-A77D-C5F78238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3074" name="Picture 2" descr="Image result for looking ahead">
            <a:extLst>
              <a:ext uri="{FF2B5EF4-FFF2-40B4-BE49-F238E27FC236}">
                <a16:creationId xmlns:a16="http://schemas.microsoft.com/office/drawing/2014/main" id="{7EA48E26-3669-4456-A8F9-7763B7C4C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/>
          <a:stretch/>
        </p:blipFill>
        <p:spPr bwMode="auto">
          <a:xfrm>
            <a:off x="5463141" y="2548193"/>
            <a:ext cx="3322639" cy="2748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576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24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931" y="589935"/>
            <a:ext cx="7772137" cy="9713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Looking Forward </a:t>
            </a:r>
          </a:p>
          <a:p>
            <a:r>
              <a:rPr lang="en-US" sz="3200" b="1" dirty="0">
                <a:solidFill>
                  <a:schemeClr val="accent3"/>
                </a:solidFill>
              </a:rPr>
              <a:t>Administrative Policy  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560439" y="1551473"/>
            <a:ext cx="4902702" cy="451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accent1"/>
                </a:solidFill>
              </a:rPr>
              <a:t>Meet with newly elected AG</a:t>
            </a:r>
          </a:p>
          <a:p>
            <a:r>
              <a:rPr lang="en-US" altLang="en-US" dirty="0">
                <a:solidFill>
                  <a:schemeClr val="accent1"/>
                </a:solidFill>
              </a:rPr>
              <a:t>Comptroller and new governor:  maximizing purchasing power of state agencies</a:t>
            </a:r>
          </a:p>
          <a:p>
            <a:pPr lvl="1"/>
            <a:r>
              <a:rPr lang="en-US" altLang="en-US" dirty="0">
                <a:solidFill>
                  <a:schemeClr val="accent1"/>
                </a:solidFill>
              </a:rPr>
              <a:t>State employee health plan RFP for new PBM contract</a:t>
            </a:r>
          </a:p>
          <a:p>
            <a:pPr lvl="1"/>
            <a:r>
              <a:rPr lang="en-US" altLang="en-US" dirty="0">
                <a:solidFill>
                  <a:schemeClr val="accent1"/>
                </a:solidFill>
              </a:rPr>
              <a:t>New </a:t>
            </a:r>
            <a:r>
              <a:rPr lang="en-US" altLang="en-US" dirty="0">
                <a:solidFill>
                  <a:schemeClr val="accent1"/>
                </a:solidFill>
                <a:hlinkClick r:id="rId2"/>
              </a:rPr>
              <a:t>Office of Health Strategy</a:t>
            </a:r>
            <a:r>
              <a:rPr lang="en-US" altLang="en-US" dirty="0">
                <a:solidFill>
                  <a:schemeClr val="accent1"/>
                </a:solidFill>
              </a:rPr>
              <a:t> with mandate to coordinate state health policy across agencies; APCD reporting now possible</a:t>
            </a:r>
          </a:p>
          <a:p>
            <a:pPr marL="0" indent="0">
              <a:buNone/>
            </a:pPr>
            <a:endParaRPr lang="en-US" altLang="en-US" dirty="0">
              <a:solidFill>
                <a:schemeClr val="accent1"/>
              </a:solidFill>
            </a:endParaRPr>
          </a:p>
          <a:p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90517-82A2-462B-A77D-C5F78238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3074" name="Picture 2" descr="Image result for looking ahead">
            <a:extLst>
              <a:ext uri="{FF2B5EF4-FFF2-40B4-BE49-F238E27FC236}">
                <a16:creationId xmlns:a16="http://schemas.microsoft.com/office/drawing/2014/main" id="{7EA48E26-3669-4456-A8F9-7763B7C4C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/>
          <a:stretch/>
        </p:blipFill>
        <p:spPr bwMode="auto">
          <a:xfrm>
            <a:off x="5463141" y="2548193"/>
            <a:ext cx="3322639" cy="2748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237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25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931" y="777391"/>
            <a:ext cx="7772137" cy="7839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Looking Forward </a:t>
            </a:r>
          </a:p>
          <a:p>
            <a:r>
              <a:rPr lang="en-US" sz="3200" b="1" dirty="0">
                <a:solidFill>
                  <a:schemeClr val="accent3"/>
                </a:solidFill>
              </a:rPr>
              <a:t>Thinking Big</a:t>
            </a:r>
          </a:p>
          <a:p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28520" y="1687397"/>
            <a:ext cx="4553080" cy="43932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accent1"/>
                </a:solidFill>
              </a:rPr>
              <a:t>Prescription drug affordability is tied to the larger effort to achieve universal health care</a:t>
            </a:r>
          </a:p>
          <a:p>
            <a:r>
              <a:rPr lang="en-US" altLang="en-US" dirty="0" err="1">
                <a:solidFill>
                  <a:schemeClr val="accent1"/>
                </a:solidFill>
              </a:rPr>
              <a:t>State-based</a:t>
            </a:r>
            <a:r>
              <a:rPr lang="en-US" altLang="en-US" dirty="0">
                <a:solidFill>
                  <a:schemeClr val="accent1"/>
                </a:solidFill>
              </a:rPr>
              <a:t> public option</a:t>
            </a:r>
          </a:p>
          <a:p>
            <a:pPr lvl="1"/>
            <a:r>
              <a:rPr lang="en-US" altLang="en-US" dirty="0">
                <a:solidFill>
                  <a:schemeClr val="accent1"/>
                </a:solidFill>
              </a:rPr>
              <a:t>Medicaid buy-in</a:t>
            </a:r>
          </a:p>
          <a:p>
            <a:pPr lvl="1"/>
            <a:r>
              <a:rPr lang="en-US" altLang="en-US" dirty="0">
                <a:solidFill>
                  <a:schemeClr val="accent1"/>
                </a:solidFill>
              </a:rPr>
              <a:t>State employee plan buy-in</a:t>
            </a:r>
          </a:p>
          <a:p>
            <a:r>
              <a:rPr lang="en-US" altLang="en-US" dirty="0">
                <a:solidFill>
                  <a:schemeClr val="accent1"/>
                </a:solidFill>
              </a:rPr>
              <a:t>Federal policy</a:t>
            </a:r>
          </a:p>
          <a:p>
            <a:pPr lvl="1"/>
            <a:r>
              <a:rPr lang="en-US" altLang="en-US" dirty="0">
                <a:solidFill>
                  <a:schemeClr val="accent1"/>
                </a:solidFill>
              </a:rPr>
              <a:t>Major prescription drug bills in Congress</a:t>
            </a:r>
          </a:p>
          <a:p>
            <a:pPr lvl="1"/>
            <a:r>
              <a:rPr lang="en-US" altLang="en-US" dirty="0">
                <a:solidFill>
                  <a:schemeClr val="accent1"/>
                </a:solidFill>
              </a:rPr>
              <a:t>Medicare for All </a:t>
            </a:r>
          </a:p>
          <a:p>
            <a:pPr marL="0" indent="0">
              <a:buNone/>
            </a:pPr>
            <a:endParaRPr lang="en-US" altLang="en-US" dirty="0">
              <a:solidFill>
                <a:schemeClr val="accent1"/>
              </a:solidFill>
            </a:endParaRPr>
          </a:p>
          <a:p>
            <a:endParaRPr lang="en-US" altLang="en-US" dirty="0">
              <a:solidFill>
                <a:schemeClr val="accent1"/>
              </a:solidFill>
            </a:endParaRPr>
          </a:p>
          <a:p>
            <a:pPr lvl="1"/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90517-82A2-462B-A77D-C5F78238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3074" name="Picture 2" descr="Image result for looking ahead">
            <a:extLst>
              <a:ext uri="{FF2B5EF4-FFF2-40B4-BE49-F238E27FC236}">
                <a16:creationId xmlns:a16="http://schemas.microsoft.com/office/drawing/2014/main" id="{7EA48E26-3669-4456-A8F9-7763B7C4C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/>
          <a:stretch/>
        </p:blipFill>
        <p:spPr bwMode="auto">
          <a:xfrm>
            <a:off x="5463141" y="2548193"/>
            <a:ext cx="3322639" cy="2748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96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4E1FC-385C-4417-A1E7-37C84BB4C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0" y="597937"/>
            <a:ext cx="6042581" cy="13595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3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801" y="2127376"/>
            <a:ext cx="6689360" cy="7061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solidFill>
                  <a:schemeClr val="accent3"/>
                </a:solidFill>
              </a:rPr>
              <a:t>Universal Health Care Foundation</a:t>
            </a:r>
            <a:br>
              <a:rPr lang="en-US" altLang="en-US" sz="2800" b="1" dirty="0">
                <a:solidFill>
                  <a:schemeClr val="accent3"/>
                </a:solidFill>
              </a:rPr>
            </a:br>
            <a:r>
              <a:rPr lang="en-US" altLang="en-US" sz="2800" b="1" dirty="0">
                <a:solidFill>
                  <a:schemeClr val="accent3"/>
                </a:solidFill>
              </a:rPr>
              <a:t>Mission Statement</a:t>
            </a:r>
            <a:endParaRPr lang="en-US" sz="2800" b="1" dirty="0">
              <a:solidFill>
                <a:schemeClr val="accent3"/>
              </a:solidFill>
            </a:endParaRP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85801" y="2903455"/>
            <a:ext cx="6689360" cy="26768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chemeClr val="accent1"/>
                </a:solidFill>
              </a:rPr>
              <a:t>To serve as a catalyst that engages residents and communities </a:t>
            </a:r>
            <a:r>
              <a:rPr lang="en-US" sz="2400" dirty="0">
                <a:solidFill>
                  <a:schemeClr val="accent3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n shaping a democratic health system that provides </a:t>
            </a:r>
            <a:r>
              <a:rPr lang="en-US" sz="2400" b="1" dirty="0">
                <a:solidFill>
                  <a:schemeClr val="accent3"/>
                </a:solidFill>
              </a:rPr>
              <a:t>universal access to quality, affordable health care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and promotes </a:t>
            </a:r>
            <a:r>
              <a:rPr lang="en-US" sz="2400" b="1" dirty="0">
                <a:solidFill>
                  <a:schemeClr val="accent3"/>
                </a:solidFill>
              </a:rPr>
              <a:t>health</a:t>
            </a:r>
            <a:r>
              <a:rPr lang="en-US" sz="2400" dirty="0">
                <a:solidFill>
                  <a:schemeClr val="accent1"/>
                </a:solidFill>
              </a:rPr>
              <a:t> in Connecticut. </a:t>
            </a:r>
          </a:p>
          <a:p>
            <a:pPr>
              <a:defRPr/>
            </a:pPr>
            <a:endParaRPr lang="en-US" sz="1200" dirty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accent1"/>
                </a:solidFill>
              </a:rPr>
              <a:t>We believe that </a:t>
            </a:r>
            <a:r>
              <a:rPr lang="en-US" sz="2400" b="1" dirty="0">
                <a:solidFill>
                  <a:schemeClr val="accent3"/>
                </a:solidFill>
              </a:rPr>
              <a:t>health care is a fundamental right </a:t>
            </a:r>
            <a:r>
              <a:rPr lang="en-US" sz="2400" dirty="0">
                <a:solidFill>
                  <a:schemeClr val="accent1"/>
                </a:solidFill>
              </a:rPr>
              <a:t>and that our work is part of a broader movement for </a:t>
            </a:r>
            <a:r>
              <a:rPr lang="en-US" sz="2400" b="1" dirty="0">
                <a:solidFill>
                  <a:schemeClr val="accent3"/>
                </a:solidFill>
              </a:rPr>
              <a:t>social and economic justice</a:t>
            </a:r>
            <a:r>
              <a:rPr lang="en-US" sz="2400" b="1" dirty="0">
                <a:solidFill>
                  <a:schemeClr val="accent1"/>
                </a:solidFill>
              </a:rPr>
              <a:t>.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6B8A6-C007-4F29-A8C8-C7A0A822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84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4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800" y="584462"/>
            <a:ext cx="7772400" cy="14657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3"/>
                </a:solidFill>
              </a:rPr>
              <a:t>Universal Health Care Foundation of Connecticut</a:t>
            </a:r>
          </a:p>
          <a:p>
            <a:r>
              <a:rPr lang="en-US" sz="2800" b="1" dirty="0">
                <a:solidFill>
                  <a:schemeClr val="accent3"/>
                </a:solidFill>
              </a:rPr>
              <a:t>Who We Are And What We Do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85801" y="2780907"/>
            <a:ext cx="5772149" cy="3492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501(c)3 non profit “activist philanthropy”</a:t>
            </a:r>
          </a:p>
          <a:p>
            <a:pPr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Conversion foundation </a:t>
            </a:r>
          </a:p>
          <a:p>
            <a:pPr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Program</a:t>
            </a:r>
          </a:p>
          <a:p>
            <a:pPr lvl="1"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Advocacy (inside and outside)</a:t>
            </a:r>
          </a:p>
          <a:p>
            <a:pPr lvl="1"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Public policy monitoring, research, and development </a:t>
            </a:r>
          </a:p>
          <a:p>
            <a:pPr lvl="1"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Public education and engagement</a:t>
            </a:r>
          </a:p>
          <a:p>
            <a:pPr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Communications</a:t>
            </a:r>
          </a:p>
          <a:p>
            <a:pPr>
              <a:defRPr/>
            </a:pPr>
            <a:r>
              <a:rPr lang="en-US" altLang="en-US" sz="2000" dirty="0">
                <a:solidFill>
                  <a:schemeClr val="accent1"/>
                </a:solidFill>
              </a:rPr>
              <a:t>Grantmaking</a:t>
            </a:r>
          </a:p>
          <a:p>
            <a:pPr marL="0" indent="0">
              <a:buNone/>
              <a:defRPr/>
            </a:pPr>
            <a:endParaRPr lang="en-US" altLang="en-US" sz="180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C6F5-D097-49D1-94F9-F5C35937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40918-3F1E-4EBC-A804-D0E12F526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8765"/>
            <a:ext cx="5844619" cy="1315039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FDBA8E-BCC7-453B-994F-E7A418BF9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11980" r="45573"/>
          <a:stretch/>
        </p:blipFill>
        <p:spPr>
          <a:xfrm rot="396908">
            <a:off x="5850633" y="3278833"/>
            <a:ext cx="2334415" cy="2857256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9723E-4D13-4222-B9FC-1096717BCA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8" b="1990"/>
          <a:stretch/>
        </p:blipFill>
        <p:spPr>
          <a:xfrm>
            <a:off x="6912793" y="1282230"/>
            <a:ext cx="1877595" cy="1871652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3079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5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932" y="235670"/>
            <a:ext cx="6666976" cy="999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Connecticut 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28651" y="1894788"/>
            <a:ext cx="3110844" cy="39486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/>
              <a:t>One of the highest median incomes in the US: $73,433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ACA implementation</a:t>
            </a:r>
          </a:p>
          <a:p>
            <a:pPr lvl="1">
              <a:defRPr/>
            </a:pPr>
            <a:r>
              <a:rPr lang="en-US" sz="2000" dirty="0"/>
              <a:t>Expanded Medicaid</a:t>
            </a:r>
          </a:p>
          <a:p>
            <a:pPr lvl="1">
              <a:defRPr/>
            </a:pPr>
            <a:r>
              <a:rPr lang="en-US" sz="2000" dirty="0" err="1"/>
              <a:t>State-based</a:t>
            </a:r>
            <a:r>
              <a:rPr lang="en-US" sz="2000" dirty="0"/>
              <a:t> marketplace</a:t>
            </a:r>
          </a:p>
          <a:p>
            <a:pPr lvl="1">
              <a:defRPr/>
            </a:pPr>
            <a:r>
              <a:rPr lang="en-US" sz="2000" dirty="0"/>
              <a:t>Low rate of </a:t>
            </a:r>
            <a:r>
              <a:rPr lang="en-US" sz="2000" dirty="0" err="1"/>
              <a:t>uninsurance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A7515-7313-4674-AD04-ED5DF4D3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1026" name="Picture 2" descr="Image result for old greenwich ct">
            <a:extLst>
              <a:ext uri="{FF2B5EF4-FFF2-40B4-BE49-F238E27FC236}">
                <a16:creationId xmlns:a16="http://schemas.microsoft.com/office/drawing/2014/main" id="{33357791-3B52-47B5-875E-E28779E55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95" y="1545995"/>
            <a:ext cx="4751109" cy="3167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6C1C18-C059-4C9D-9349-037065AFEC05}"/>
              </a:ext>
            </a:extLst>
          </p:cNvPr>
          <p:cNvSpPr/>
          <p:nvPr/>
        </p:nvSpPr>
        <p:spPr>
          <a:xfrm>
            <a:off x="1885950" y="477311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7200" dirty="0"/>
              <a:t>BUT…</a:t>
            </a:r>
            <a:endParaRPr lang="en-US" alt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16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ridgeport ct">
            <a:extLst>
              <a:ext uri="{FF2B5EF4-FFF2-40B4-BE49-F238E27FC236}">
                <a16:creationId xmlns:a16="http://schemas.microsoft.com/office/drawing/2014/main" id="{33BB8698-5F8C-4074-9327-8C0F9640F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 bwMode="auto">
          <a:xfrm>
            <a:off x="-78638" y="136524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0"/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100" dirty="0"/>
              <a:t>Major Affordability Challenges 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Extreme income inequality</a:t>
            </a:r>
          </a:p>
          <a:p>
            <a:pPr lvl="1">
              <a:defRPr/>
            </a:pPr>
            <a:r>
              <a:rPr lang="en-US" altLang="en-US" dirty="0"/>
              <a:t>Top 1 %: $2.4 million</a:t>
            </a:r>
          </a:p>
          <a:p>
            <a:pPr lvl="1">
              <a:defRPr/>
            </a:pPr>
            <a:r>
              <a:rPr lang="en-US" altLang="en-US" dirty="0"/>
              <a:t>Bottom 99%: $56,445</a:t>
            </a:r>
          </a:p>
          <a:p>
            <a:pPr marL="457200" lvl="1" indent="0">
              <a:buNone/>
              <a:defRPr/>
            </a:pPr>
            <a:r>
              <a:rPr lang="en-US" altLang="en-US" sz="1700" dirty="0"/>
              <a:t>(Average household income)</a:t>
            </a:r>
          </a:p>
          <a:p>
            <a:pPr>
              <a:defRPr/>
            </a:pPr>
            <a:r>
              <a:rPr lang="en-US" dirty="0"/>
              <a:t>40% of Connecticut households fall under the income threshold for meeting basic needs (ALICE)</a:t>
            </a:r>
          </a:p>
          <a:p>
            <a:pPr>
              <a:defRPr/>
            </a:pPr>
            <a:r>
              <a:rPr lang="en-US" altLang="en-US" dirty="0"/>
              <a:t>Increasing disparities in health and longevity by income, race, and ethnicity</a:t>
            </a:r>
          </a:p>
          <a:p>
            <a:pPr>
              <a:defRPr/>
            </a:pPr>
            <a:r>
              <a:rPr lang="en-US" altLang="en-US" dirty="0"/>
              <a:t>Large state budget deficits</a:t>
            </a:r>
          </a:p>
          <a:p>
            <a:pPr marL="0" indent="0">
              <a:buNone/>
              <a:defRPr/>
            </a:pPr>
            <a:endParaRPr lang="en-US" altLang="en-US" sz="3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A7515-7313-4674-AD04-ED5DF4D3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900" kern="1200" cap="none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UNIVERSAL HEALTH CARE FOUNDATION OF CONNECTICUT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30544EB-EA70-4966-9311-FD49D98BB705}" type="slidenum">
              <a:rPr lang="en-US" sz="10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00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6489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7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800" y="366404"/>
            <a:ext cx="7772400" cy="95240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3"/>
                </a:solidFill>
              </a:rPr>
              <a:t>“It’s the Prices, Stupid” * </a:t>
            </a:r>
          </a:p>
          <a:p>
            <a:r>
              <a:rPr lang="en-US" sz="3200" b="1" dirty="0">
                <a:solidFill>
                  <a:schemeClr val="accent3"/>
                </a:solidFill>
              </a:rPr>
              <a:t>Focus on Prices and Monopoly Power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28651" y="2290813"/>
            <a:ext cx="7803080" cy="34307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E1EE7-9A2F-45FD-A4B5-E992B29BFCCF}"/>
              </a:ext>
            </a:extLst>
          </p:cNvPr>
          <p:cNvSpPr/>
          <p:nvPr/>
        </p:nvSpPr>
        <p:spPr>
          <a:xfrm>
            <a:off x="628650" y="1660087"/>
            <a:ext cx="3658537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chemeClr val="accent1"/>
                </a:solidFill>
              </a:rPr>
              <a:t>Hospital systems</a:t>
            </a:r>
            <a:r>
              <a:rPr lang="en-US" altLang="en-US" sz="2400" b="1" dirty="0">
                <a:solidFill>
                  <a:schemeClr val="accent1"/>
                </a:solidFill>
              </a:rPr>
              <a:t>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1"/>
                </a:solidFill>
              </a:rPr>
              <a:t>Consolidation </a:t>
            </a:r>
          </a:p>
          <a:p>
            <a:pPr marL="1257300" lvl="2" indent="-3429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chemeClr val="accent1"/>
                </a:solidFill>
              </a:rPr>
              <a:t>market power to raise prices</a:t>
            </a:r>
          </a:p>
          <a:p>
            <a:pPr marL="1257300" lvl="2" indent="-3429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chemeClr val="accent1"/>
                </a:solidFill>
              </a:rPr>
              <a:t>Responsiveness to community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1"/>
                </a:solidFill>
              </a:rPr>
              <a:t>Community Health Needs Assessments, implementation plans, community benefit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1"/>
                </a:solidFill>
              </a:rPr>
              <a:t>Certificate of Need reform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1"/>
                </a:solidFill>
              </a:rPr>
              <a:t>Rate setting and reference pricing (in the future)</a:t>
            </a:r>
          </a:p>
          <a:p>
            <a:pPr marL="342900" indent="-342900">
              <a:lnSpc>
                <a:spcPct val="90000"/>
              </a:lnSpc>
              <a:buFont typeface="Courier New" panose="02070309020205020404" pitchFamily="49" charset="0"/>
              <a:buChar char="o"/>
            </a:pPr>
            <a:endParaRPr lang="en-US" altLang="en-US" sz="16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chemeClr val="accent1"/>
                </a:solidFill>
              </a:rPr>
              <a:t>Health insurers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1"/>
                </a:solidFill>
              </a:rPr>
              <a:t>Mega-mergers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1"/>
                </a:solidFill>
              </a:rPr>
              <a:t>Rate review process</a:t>
            </a:r>
          </a:p>
          <a:p>
            <a:pPr>
              <a:lnSpc>
                <a:spcPct val="90000"/>
              </a:lnSpc>
            </a:pPr>
            <a:endParaRPr lang="en-US" altLang="en-US" sz="1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1000" dirty="0">
                <a:solidFill>
                  <a:schemeClr val="accent1"/>
                </a:solidFill>
                <a:hlinkClick r:id="rId2"/>
              </a:rPr>
              <a:t>*Uwe Reinhardt, Health Affairs, Vol. 22 #3 2003</a:t>
            </a:r>
            <a:endParaRPr lang="en-US" altLang="en-US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accent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5A496-032D-4DD8-BF10-9CCB57A8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9679-DB51-4DF5-B4C0-3C0D6097C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755" r="6137"/>
          <a:stretch/>
        </p:blipFill>
        <p:spPr>
          <a:xfrm>
            <a:off x="4661941" y="1655993"/>
            <a:ext cx="3085878" cy="2512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81D90F-B746-4B9A-B646-DDDD422E445A}"/>
              </a:ext>
            </a:extLst>
          </p:cNvPr>
          <p:cNvSpPr txBox="1"/>
          <p:nvPr/>
        </p:nvSpPr>
        <p:spPr>
          <a:xfrm>
            <a:off x="4856813" y="3489424"/>
            <a:ext cx="1131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Hospitals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2D247-3231-45EF-B922-A6A32265B508}"/>
              </a:ext>
            </a:extLst>
          </p:cNvPr>
          <p:cNvSpPr txBox="1"/>
          <p:nvPr/>
        </p:nvSpPr>
        <p:spPr>
          <a:xfrm>
            <a:off x="6512144" y="3475912"/>
            <a:ext cx="1131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/>
              </a:solidFill>
            </a:endParaRP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Insurers</a:t>
            </a:r>
          </a:p>
        </p:txBody>
      </p:sp>
    </p:spTree>
    <p:extLst>
      <p:ext uri="{BB962C8B-B14F-4D97-AF65-F5344CB8AC3E}">
        <p14:creationId xmlns:p14="http://schemas.microsoft.com/office/powerpoint/2010/main" val="3918036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544EB-EA70-4966-9311-FD49D98BB705}" type="slidenum">
              <a:rPr lang="en-US" smtClean="0"/>
              <a:t>8</a:t>
            </a:fld>
            <a:endParaRPr lang="en-US"/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685800" y="452665"/>
            <a:ext cx="7772400" cy="101400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accent3"/>
              </a:solidFill>
            </a:endParaRPr>
          </a:p>
          <a:p>
            <a:endParaRPr lang="en-US" sz="3200" b="1" dirty="0">
              <a:solidFill>
                <a:schemeClr val="accent3"/>
              </a:solidFill>
            </a:endParaRPr>
          </a:p>
          <a:p>
            <a:endParaRPr lang="en-US" sz="3200" b="1" dirty="0">
              <a:solidFill>
                <a:schemeClr val="accent3"/>
              </a:solidFill>
            </a:endParaRPr>
          </a:p>
          <a:p>
            <a:endParaRPr lang="en-US" sz="3200" b="1" dirty="0">
              <a:solidFill>
                <a:schemeClr val="accent3"/>
              </a:solidFill>
            </a:endParaRPr>
          </a:p>
          <a:p>
            <a:r>
              <a:rPr lang="en-US" sz="3200" b="1" dirty="0">
                <a:solidFill>
                  <a:schemeClr val="accent3"/>
                </a:solidFill>
              </a:rPr>
              <a:t>Focus on Prices and Monopoly Power: Prescription Drugs</a:t>
            </a: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628651" y="2290813"/>
            <a:ext cx="7803080" cy="34307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E1EE7-9A2F-45FD-A4B5-E992B29BFCCF}"/>
              </a:ext>
            </a:extLst>
          </p:cNvPr>
          <p:cNvSpPr/>
          <p:nvPr/>
        </p:nvSpPr>
        <p:spPr>
          <a:xfrm>
            <a:off x="628651" y="1660087"/>
            <a:ext cx="38351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1"/>
                </a:solidFill>
              </a:rPr>
              <a:t>2015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1"/>
                </a:solidFill>
              </a:rPr>
              <a:t>Martin Shkreli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1"/>
                </a:solidFill>
              </a:rPr>
              <a:t>2016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1"/>
                </a:solidFill>
              </a:rPr>
              <a:t>EpiPen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1"/>
                </a:solidFill>
              </a:rPr>
              <a:t>CT AG starts </a:t>
            </a:r>
            <a:r>
              <a:rPr lang="en-US" altLang="en-US" sz="2000" dirty="0">
                <a:solidFill>
                  <a:schemeClr val="accent1"/>
                </a:solidFill>
                <a:hlinkClick r:id="rId2"/>
              </a:rPr>
              <a:t>lawsuit </a:t>
            </a:r>
            <a:r>
              <a:rPr lang="en-US" altLang="en-US" sz="2000" dirty="0">
                <a:solidFill>
                  <a:schemeClr val="accent1"/>
                </a:solidFill>
              </a:rPr>
              <a:t>against generic manufacturers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1"/>
                </a:solidFill>
              </a:rPr>
              <a:t>High deductible health plans, co-insurance, tiering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accent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5A496-032D-4DD8-BF10-9CCB57A8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1D90F-B746-4B9A-B646-DDDD422E445A}"/>
              </a:ext>
            </a:extLst>
          </p:cNvPr>
          <p:cNvSpPr txBox="1"/>
          <p:nvPr/>
        </p:nvSpPr>
        <p:spPr>
          <a:xfrm>
            <a:off x="4856813" y="3489424"/>
            <a:ext cx="113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Hospitals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2D247-3231-45EF-B922-A6A32265B508}"/>
              </a:ext>
            </a:extLst>
          </p:cNvPr>
          <p:cNvSpPr txBox="1"/>
          <p:nvPr/>
        </p:nvSpPr>
        <p:spPr>
          <a:xfrm>
            <a:off x="6512144" y="3475912"/>
            <a:ext cx="113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Insurers</a:t>
            </a:r>
          </a:p>
        </p:txBody>
      </p:sp>
      <p:pic>
        <p:nvPicPr>
          <p:cNvPr id="11" name="Picture 10" descr="Image result">
            <a:extLst>
              <a:ext uri="{FF2B5EF4-FFF2-40B4-BE49-F238E27FC236}">
                <a16:creationId xmlns:a16="http://schemas.microsoft.com/office/drawing/2014/main" id="{8BCD64E9-29C5-4B81-93E1-A12FD6694E1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"/>
          <a:stretch/>
        </p:blipFill>
        <p:spPr bwMode="auto">
          <a:xfrm>
            <a:off x="4463845" y="1790900"/>
            <a:ext cx="4342406" cy="273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853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2" y="333376"/>
            <a:ext cx="8143875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chemeClr val="accent3"/>
                </a:solidFill>
              </a:rPr>
              <a:t>Prescription Drugs: 2017 and 2018</a:t>
            </a:r>
            <a:br>
              <a:rPr lang="en-US" altLang="en-US" sz="3200" b="1" dirty="0">
                <a:solidFill>
                  <a:schemeClr val="accent3"/>
                </a:solidFill>
              </a:rPr>
            </a:br>
            <a:r>
              <a:rPr lang="en-US" altLang="en-US" sz="3200" b="1" dirty="0">
                <a:solidFill>
                  <a:schemeClr val="accent3"/>
                </a:solidFill>
              </a:rPr>
              <a:t>Legislative and Regulatory Goals </a:t>
            </a:r>
            <a:endParaRPr lang="en-US" altLang="en-US" sz="3200" b="1" dirty="0">
              <a:solidFill>
                <a:schemeClr val="accent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00062" y="1272618"/>
            <a:ext cx="6266902" cy="5120031"/>
          </a:xfrm>
        </p:spPr>
        <p:txBody>
          <a:bodyPr>
            <a:normAutofit/>
          </a:bodyPr>
          <a:lstStyle/>
          <a:p>
            <a:endParaRPr lang="en-US" altLang="en-US" sz="2200" dirty="0"/>
          </a:p>
          <a:p>
            <a:pPr marL="800100" lvl="1" indent="-342900"/>
            <a:r>
              <a:rPr lang="en-US" dirty="0">
                <a:solidFill>
                  <a:schemeClr val="accent1"/>
                </a:solidFill>
              </a:rPr>
              <a:t>Stop price gouging</a:t>
            </a:r>
            <a:endParaRPr lang="en-US" dirty="0">
              <a:solidFill>
                <a:srgbClr val="FF0000"/>
              </a:solidFill>
            </a:endParaRPr>
          </a:p>
          <a:p>
            <a:pPr marL="800100" lvl="1" indent="-342900"/>
            <a:r>
              <a:rPr lang="en-US" altLang="en-US" dirty="0">
                <a:solidFill>
                  <a:schemeClr val="accent1"/>
                </a:solidFill>
              </a:rPr>
              <a:t>Promote price transparency throughout the “supply chain”</a:t>
            </a:r>
          </a:p>
          <a:p>
            <a:pPr marL="800100" lvl="1" indent="-342900"/>
            <a:r>
              <a:rPr lang="en-US" dirty="0">
                <a:solidFill>
                  <a:schemeClr val="accent1"/>
                </a:solidFill>
              </a:rPr>
              <a:t>Relief for consumers from unaffordable out-of-pocket costs</a:t>
            </a:r>
          </a:p>
          <a:p>
            <a:pPr marL="800100" lvl="1" indent="-342900"/>
            <a:r>
              <a:rPr lang="en-US" dirty="0">
                <a:solidFill>
                  <a:schemeClr val="accent1"/>
                </a:solidFill>
              </a:rPr>
              <a:t>Consumer protection from opaque system</a:t>
            </a:r>
          </a:p>
          <a:p>
            <a:pPr marL="800100" lvl="1" indent="-342900"/>
            <a:r>
              <a:rPr lang="en-US" dirty="0">
                <a:solidFill>
                  <a:schemeClr val="accent1"/>
                </a:solidFill>
              </a:rPr>
              <a:t>Focus on the big three</a:t>
            </a:r>
          </a:p>
          <a:p>
            <a:pPr marL="1257300" lvl="2" indent="-342900"/>
            <a:r>
              <a:rPr lang="en-US" altLang="en-US" dirty="0">
                <a:solidFill>
                  <a:schemeClr val="accent1"/>
                </a:solidFill>
              </a:rPr>
              <a:t>Pharmaceutical corporations</a:t>
            </a:r>
          </a:p>
          <a:p>
            <a:pPr marL="1257300" lvl="2" indent="-342900"/>
            <a:r>
              <a:rPr lang="en-US" altLang="en-US" dirty="0">
                <a:solidFill>
                  <a:schemeClr val="accent1"/>
                </a:solidFill>
              </a:rPr>
              <a:t>Pharmacy Benefit Managers (PBMs)</a:t>
            </a:r>
          </a:p>
          <a:p>
            <a:pPr marL="1257300" lvl="2" indent="-342900"/>
            <a:r>
              <a:rPr lang="en-US" altLang="en-US" dirty="0">
                <a:solidFill>
                  <a:schemeClr val="accent1"/>
                </a:solidFill>
              </a:rPr>
              <a:t>Health insurers</a:t>
            </a:r>
          </a:p>
          <a:p>
            <a:pPr marL="1257300" lvl="2" indent="-342900"/>
            <a:endParaRPr lang="en-US" dirty="0">
              <a:solidFill>
                <a:schemeClr val="accent1"/>
              </a:solidFill>
            </a:endParaRPr>
          </a:p>
          <a:p>
            <a:endParaRPr lang="en-US" altLang="en-US" sz="1800" dirty="0"/>
          </a:p>
        </p:txBody>
      </p:sp>
      <p:pic>
        <p:nvPicPr>
          <p:cNvPr id="1026" name="Picture 2" descr="Image result for ct state capitol">
            <a:extLst>
              <a:ext uri="{FF2B5EF4-FFF2-40B4-BE49-F238E27FC236}">
                <a16:creationId xmlns:a16="http://schemas.microsoft.com/office/drawing/2014/main" id="{DD6E9B72-2212-4083-91A6-1A826C928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4" r="37574"/>
          <a:stretch/>
        </p:blipFill>
        <p:spPr bwMode="auto">
          <a:xfrm>
            <a:off x="6843860" y="585787"/>
            <a:ext cx="2121031" cy="568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70847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UHCF Summer 2018 HP 101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51E3A"/>
      </a:accent1>
      <a:accent2>
        <a:srgbClr val="5C88C0"/>
      </a:accent2>
      <a:accent3>
        <a:srgbClr val="FFDF74"/>
      </a:accent3>
      <a:accent4>
        <a:srgbClr val="93B1D7"/>
      </a:accent4>
      <a:accent5>
        <a:srgbClr val="F08C52"/>
      </a:accent5>
      <a:accent6>
        <a:srgbClr val="2A3647"/>
      </a:accent6>
      <a:hlink>
        <a:srgbClr val="B51E3A"/>
      </a:hlink>
      <a:folHlink>
        <a:srgbClr val="5C88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30000">
              <a:srgbClr val="FFFF00">
                <a:lumMod val="100000"/>
                <a:alpha val="50000"/>
              </a:srgbClr>
            </a:gs>
            <a:gs pos="89000">
              <a:srgbClr val="D65044"/>
            </a:gs>
          </a:gsLst>
          <a:lin ang="13500000" scaled="1"/>
        </a:gra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UHCF Summer 2018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2A3647"/>
      </a:accent1>
      <a:accent2>
        <a:srgbClr val="B51E3A"/>
      </a:accent2>
      <a:accent3>
        <a:srgbClr val="5C88C0"/>
      </a:accent3>
      <a:accent4>
        <a:srgbClr val="93B1D7"/>
      </a:accent4>
      <a:accent5>
        <a:srgbClr val="F08C52"/>
      </a:accent5>
      <a:accent6>
        <a:srgbClr val="FFDF74"/>
      </a:accent6>
      <a:hlink>
        <a:srgbClr val="B51E3A"/>
      </a:hlink>
      <a:folHlink>
        <a:srgbClr val="5C88C0"/>
      </a:folHlink>
    </a:clrScheme>
    <a:fontScheme name="UHCF GillSans Light">
      <a:majorFont>
        <a:latin typeface="GillSans Light"/>
        <a:ea typeface=""/>
        <a:cs typeface=""/>
      </a:majorFont>
      <a:minorFont>
        <a:latin typeface="Gill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4E0F83BFDB2C4785CFCF73081D372F" ma:contentTypeVersion="8" ma:contentTypeDescription="Create a new document." ma:contentTypeScope="" ma:versionID="0b9af589c03ee0d205a388e253972ab1">
  <xsd:schema xmlns:xsd="http://www.w3.org/2001/XMLSchema" xmlns:xs="http://www.w3.org/2001/XMLSchema" xmlns:p="http://schemas.microsoft.com/office/2006/metadata/properties" xmlns:ns2="ee30615e-5639-4438-bb5b-8de6a510c300" xmlns:ns3="2c39eef3-2f80-40d9-a5d2-38c26ef592ad" targetNamespace="http://schemas.microsoft.com/office/2006/metadata/properties" ma:root="true" ma:fieldsID="7ec77ff69d6d7ade8a02a75cb8dfd9b7" ns2:_="" ns3:_="">
    <xsd:import namespace="ee30615e-5639-4438-bb5b-8de6a510c300"/>
    <xsd:import namespace="2c39eef3-2f80-40d9-a5d2-38c26ef592a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0615e-5639-4438-bb5b-8de6a510c3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39eef3-2f80-40d9-a5d2-38c26ef592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BD0D88-D31E-43F5-B430-3982F55425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30615e-5639-4438-bb5b-8de6a510c300"/>
    <ds:schemaRef ds:uri="2c39eef3-2f80-40d9-a5d2-38c26ef592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AB2A02-BC8B-47EB-97E9-2EB51E7C436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ee30615e-5639-4438-bb5b-8de6a510c300"/>
    <ds:schemaRef ds:uri="http://schemas.microsoft.com/office/infopath/2007/PartnerControls"/>
    <ds:schemaRef ds:uri="2c39eef3-2f80-40d9-a5d2-38c26ef592a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849AE7-F857-42D6-BF37-B0C3D925A0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2941</TotalTime>
  <Words>1193</Words>
  <Application>Microsoft Office PowerPoint</Application>
  <PresentationFormat>On-screen Show (4:3)</PresentationFormat>
  <Paragraphs>239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Courier New</vt:lpstr>
      <vt:lpstr>Gill Sans MT</vt:lpstr>
      <vt:lpstr>GillSans Light</vt:lpstr>
      <vt:lpstr>Times</vt:lpstr>
      <vt:lpstr>Times New Roman</vt:lpstr>
      <vt:lpstr>Conception personnalisée</vt:lpstr>
      <vt:lpstr>1_Conception personnalisée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Prescription Drugs: 2017 and 2018 Legislative and Regulatory Goals </vt:lpstr>
      <vt:lpstr>PowerPoint Presentation</vt:lpstr>
      <vt:lpstr> Prescription Drug Legislation: 2017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Advocacy and Organizing </vt:lpstr>
      <vt:lpstr>PowerPoint Presentation</vt:lpstr>
      <vt:lpstr> Transparency Legislation 2018</vt:lpstr>
      <vt:lpstr> Transparency Legislation 2018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Samuel</dc:creator>
  <cp:lastModifiedBy>Jill Zorn</cp:lastModifiedBy>
  <cp:revision>157</cp:revision>
  <cp:lastPrinted>2018-11-07T17:31:59Z</cp:lastPrinted>
  <dcterms:created xsi:type="dcterms:W3CDTF">2018-06-04T15:26:19Z</dcterms:created>
  <dcterms:modified xsi:type="dcterms:W3CDTF">2019-01-17T19:45:07Z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0x010100504E0F83BFDB2C4785CFCF73081D372F</vt:lpwstr>
  </property>
</Properties>
</file>