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7" r:id="rId2"/>
    <p:sldMasterId id="2147483702" r:id="rId3"/>
    <p:sldMasterId id="2147483717" r:id="rId4"/>
  </p:sldMasterIdLst>
  <p:notesMasterIdLst>
    <p:notesMasterId r:id="rId23"/>
  </p:notesMasterIdLst>
  <p:sldIdLst>
    <p:sldId id="329" r:id="rId5"/>
    <p:sldId id="342" r:id="rId6"/>
    <p:sldId id="343" r:id="rId7"/>
    <p:sldId id="344" r:id="rId8"/>
    <p:sldId id="345" r:id="rId9"/>
    <p:sldId id="346" r:id="rId10"/>
    <p:sldId id="347" r:id="rId11"/>
    <p:sldId id="348" r:id="rId12"/>
    <p:sldId id="349" r:id="rId13"/>
    <p:sldId id="350" r:id="rId14"/>
    <p:sldId id="351" r:id="rId15"/>
    <p:sldId id="352" r:id="rId16"/>
    <p:sldId id="353" r:id="rId17"/>
    <p:sldId id="354" r:id="rId18"/>
    <p:sldId id="355" r:id="rId19"/>
    <p:sldId id="356" r:id="rId20"/>
    <p:sldId id="357" r:id="rId21"/>
    <p:sldId id="358"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helle Loo" initials="ML" lastIdx="1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00" autoAdjust="0"/>
    <p:restoredTop sz="87900" autoAdjust="0"/>
  </p:normalViewPr>
  <p:slideViewPr>
    <p:cSldViewPr>
      <p:cViewPr varScale="1">
        <p:scale>
          <a:sx n="81" d="100"/>
          <a:sy n="81" d="100"/>
        </p:scale>
        <p:origin x="1080"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ommentAuthors" Target="commentAuthors.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diagrams/_rels/data1.xml.rels><?xml version="1.0" encoding="UTF-8" standalone="yes"?>
<Relationships xmlns="http://schemas.openxmlformats.org/package/2006/relationships"><Relationship Id="rId1" Type="http://schemas.openxmlformats.org/officeDocument/2006/relationships/image" Target="../media/image9.jpe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376678B-CFB8-4F2D-8358-6E8E8336FC3F}" type="doc">
      <dgm:prSet loTypeId="urn:microsoft.com/office/officeart/2005/8/layout/radial2" loCatId="relationship" qsTypeId="urn:microsoft.com/office/officeart/2005/8/quickstyle/simple1" qsCatId="simple" csTypeId="urn:microsoft.com/office/officeart/2005/8/colors/accent2_2" csCatId="accent2" phldr="1"/>
      <dgm:spPr/>
      <dgm:t>
        <a:bodyPr/>
        <a:lstStyle/>
        <a:p>
          <a:endParaRPr lang="en-US"/>
        </a:p>
      </dgm:t>
    </dgm:pt>
    <dgm:pt modelId="{95A3F67B-926E-4B39-AD52-E56A2B113312}">
      <dgm:prSet phldrT="[Text]" custT="1"/>
      <dgm:spPr/>
      <dgm:t>
        <a:bodyPr/>
        <a:lstStyle/>
        <a:p>
          <a:r>
            <a:rPr lang="en-US" sz="2000" b="1" i="0" dirty="0" smtClean="0"/>
            <a:t>Oral health meets families where they live, learn &amp; work</a:t>
          </a:r>
          <a:endParaRPr lang="en-US" sz="2000" b="1" dirty="0"/>
        </a:p>
      </dgm:t>
    </dgm:pt>
    <dgm:pt modelId="{94624A3D-D297-454C-84A8-3E98441DDAB5}" type="parTrans" cxnId="{3AC6D6D7-6947-490E-A1B3-14C2FED3F09A}">
      <dgm:prSet/>
      <dgm:spPr/>
      <dgm:t>
        <a:bodyPr/>
        <a:lstStyle/>
        <a:p>
          <a:endParaRPr lang="en-US"/>
        </a:p>
      </dgm:t>
    </dgm:pt>
    <dgm:pt modelId="{38B97DBB-6AAA-45BF-939A-58F364CB4316}" type="sibTrans" cxnId="{3AC6D6D7-6947-490E-A1B3-14C2FED3F09A}">
      <dgm:prSet/>
      <dgm:spPr/>
      <dgm:t>
        <a:bodyPr/>
        <a:lstStyle/>
        <a:p>
          <a:endParaRPr lang="en-US"/>
        </a:p>
      </dgm:t>
    </dgm:pt>
    <dgm:pt modelId="{3D132F21-A9D7-4CEE-A215-0B179EFC9DD2}">
      <dgm:prSet phldrT="[Text]" custT="1"/>
      <dgm:spPr/>
      <dgm:t>
        <a:bodyPr/>
        <a:lstStyle/>
        <a:p>
          <a:r>
            <a:rPr lang="en-US" sz="2000" b="1" i="0" dirty="0" smtClean="0"/>
            <a:t>Better health &amp; quality of life drive oral health care</a:t>
          </a:r>
          <a:endParaRPr lang="en-US" sz="2000" b="1" dirty="0"/>
        </a:p>
      </dgm:t>
    </dgm:pt>
    <dgm:pt modelId="{1A9B462C-B158-447F-A50F-5E80D774184A}" type="parTrans" cxnId="{1EF29A05-395A-4642-A00F-2C0C099339C9}">
      <dgm:prSet/>
      <dgm:spPr/>
      <dgm:t>
        <a:bodyPr/>
        <a:lstStyle/>
        <a:p>
          <a:endParaRPr lang="en-US"/>
        </a:p>
      </dgm:t>
    </dgm:pt>
    <dgm:pt modelId="{A521848A-7976-4E9B-A015-DD31980CA7BF}" type="sibTrans" cxnId="{1EF29A05-395A-4642-A00F-2C0C099339C9}">
      <dgm:prSet/>
      <dgm:spPr/>
      <dgm:t>
        <a:bodyPr/>
        <a:lstStyle/>
        <a:p>
          <a:endParaRPr lang="en-US"/>
        </a:p>
      </dgm:t>
    </dgm:pt>
    <dgm:pt modelId="{98A4A280-59AA-4F0C-B7A8-67E7B24712C7}">
      <dgm:prSet phldrT="[Text]" custT="1"/>
      <dgm:spPr/>
      <dgm:t>
        <a:bodyPr/>
        <a:lstStyle/>
        <a:p>
          <a:r>
            <a:rPr lang="en-US" sz="2000" b="1" i="0" dirty="0" smtClean="0"/>
            <a:t>Race, income &amp; geography do not determine a family’s oral health</a:t>
          </a:r>
          <a:endParaRPr lang="en-US" sz="2000" b="1" dirty="0"/>
        </a:p>
      </dgm:t>
    </dgm:pt>
    <dgm:pt modelId="{A80CBA9C-F32D-47E3-B0ED-66DDEE69C51C}" type="parTrans" cxnId="{BA2C1FC6-7ACA-4825-9601-8F778B4C9A10}">
      <dgm:prSet/>
      <dgm:spPr/>
      <dgm:t>
        <a:bodyPr/>
        <a:lstStyle/>
        <a:p>
          <a:endParaRPr lang="en-US"/>
        </a:p>
      </dgm:t>
    </dgm:pt>
    <dgm:pt modelId="{D0EE8828-2177-4489-B62B-EDC7005B2257}" type="sibTrans" cxnId="{BA2C1FC6-7ACA-4825-9601-8F778B4C9A10}">
      <dgm:prSet/>
      <dgm:spPr/>
      <dgm:t>
        <a:bodyPr/>
        <a:lstStyle/>
        <a:p>
          <a:endParaRPr lang="en-US"/>
        </a:p>
      </dgm:t>
    </dgm:pt>
    <dgm:pt modelId="{29D77014-D785-42E5-8284-1A6E3AAC7F25}" type="pres">
      <dgm:prSet presAssocID="{6376678B-CFB8-4F2D-8358-6E8E8336FC3F}" presName="composite" presStyleCnt="0">
        <dgm:presLayoutVars>
          <dgm:chMax val="5"/>
          <dgm:dir/>
          <dgm:animLvl val="ctr"/>
          <dgm:resizeHandles val="exact"/>
        </dgm:presLayoutVars>
      </dgm:prSet>
      <dgm:spPr/>
      <dgm:t>
        <a:bodyPr/>
        <a:lstStyle/>
        <a:p>
          <a:endParaRPr lang="en-US"/>
        </a:p>
      </dgm:t>
    </dgm:pt>
    <dgm:pt modelId="{3D730EDE-4BEE-426D-B74A-DF3E1EE5462E}" type="pres">
      <dgm:prSet presAssocID="{6376678B-CFB8-4F2D-8358-6E8E8336FC3F}" presName="cycle" presStyleCnt="0"/>
      <dgm:spPr/>
      <dgm:t>
        <a:bodyPr/>
        <a:lstStyle/>
        <a:p>
          <a:endParaRPr lang="en-US"/>
        </a:p>
      </dgm:t>
    </dgm:pt>
    <dgm:pt modelId="{2F129FB3-918F-419A-ACBB-1BD29E2D1E3C}" type="pres">
      <dgm:prSet presAssocID="{6376678B-CFB8-4F2D-8358-6E8E8336FC3F}" presName="centerShape" presStyleCnt="0"/>
      <dgm:spPr/>
      <dgm:t>
        <a:bodyPr/>
        <a:lstStyle/>
        <a:p>
          <a:endParaRPr lang="en-US"/>
        </a:p>
      </dgm:t>
    </dgm:pt>
    <dgm:pt modelId="{9EF45744-CC94-4E35-B8F2-764F78C8BF28}" type="pres">
      <dgm:prSet presAssocID="{6376678B-CFB8-4F2D-8358-6E8E8336FC3F}" presName="connSite" presStyleLbl="node1" presStyleIdx="0" presStyleCnt="4"/>
      <dgm:spPr/>
      <dgm:t>
        <a:bodyPr/>
        <a:lstStyle/>
        <a:p>
          <a:endParaRPr lang="en-US"/>
        </a:p>
      </dgm:t>
    </dgm:pt>
    <dgm:pt modelId="{32FF5796-B9CA-4821-92D1-CA0C955D4292}" type="pres">
      <dgm:prSet presAssocID="{6376678B-CFB8-4F2D-8358-6E8E8336FC3F}" presName="visible" presStyleLbl="node1" presStyleIdx="0" presStyleCnt="4" custAng="0" custScaleX="135646" custScaleY="119127" custLinFactNeighborX="-24938" custLinFactNeighborY="-52"/>
      <dgm:spPr>
        <a:blipFill dpi="0" rotWithShape="1">
          <a:blip xmlns:r="http://schemas.openxmlformats.org/officeDocument/2006/relationships" r:embed="rId1" cstate="print">
            <a:extLst>
              <a:ext uri="{28A0092B-C50C-407E-A947-70E740481C1C}">
                <a14:useLocalDpi xmlns:a14="http://schemas.microsoft.com/office/drawing/2010/main" val="0"/>
              </a:ext>
            </a:extLst>
          </a:blip>
          <a:srcRect/>
          <a:stretch>
            <a:fillRect l="-75555" t="8030" r="1555" b="-8030"/>
          </a:stretch>
        </a:blipFill>
        <a:ln w="6350">
          <a:solidFill>
            <a:srgbClr val="B4401C"/>
          </a:solidFill>
        </a:ln>
      </dgm:spPr>
      <dgm:t>
        <a:bodyPr/>
        <a:lstStyle/>
        <a:p>
          <a:endParaRPr lang="en-US"/>
        </a:p>
      </dgm:t>
    </dgm:pt>
    <dgm:pt modelId="{BF000277-BB1B-4E53-AA3E-57186530F999}" type="pres">
      <dgm:prSet presAssocID="{94624A3D-D297-454C-84A8-3E98441DDAB5}" presName="Name25" presStyleLbl="parChTrans1D1" presStyleIdx="0" presStyleCnt="3"/>
      <dgm:spPr/>
      <dgm:t>
        <a:bodyPr/>
        <a:lstStyle/>
        <a:p>
          <a:endParaRPr lang="en-US"/>
        </a:p>
      </dgm:t>
    </dgm:pt>
    <dgm:pt modelId="{23D9E0A5-FCF1-41D0-97D5-956642711A09}" type="pres">
      <dgm:prSet presAssocID="{95A3F67B-926E-4B39-AD52-E56A2B113312}" presName="node" presStyleCnt="0"/>
      <dgm:spPr/>
      <dgm:t>
        <a:bodyPr/>
        <a:lstStyle/>
        <a:p>
          <a:endParaRPr lang="en-US"/>
        </a:p>
      </dgm:t>
    </dgm:pt>
    <dgm:pt modelId="{9E39430D-5B45-4087-A0E5-FC3432A2D326}" type="pres">
      <dgm:prSet presAssocID="{95A3F67B-926E-4B39-AD52-E56A2B113312}" presName="parentNode" presStyleLbl="node1" presStyleIdx="1" presStyleCnt="4" custScaleX="185731" custScaleY="147745" custLinFactNeighborX="87882" custLinFactNeighborY="34338">
        <dgm:presLayoutVars>
          <dgm:chMax val="1"/>
          <dgm:bulletEnabled val="1"/>
        </dgm:presLayoutVars>
      </dgm:prSet>
      <dgm:spPr/>
      <dgm:t>
        <a:bodyPr/>
        <a:lstStyle/>
        <a:p>
          <a:endParaRPr lang="en-US"/>
        </a:p>
      </dgm:t>
    </dgm:pt>
    <dgm:pt modelId="{CA91F03E-A0AC-4E50-AEF5-443EA5D3AF78}" type="pres">
      <dgm:prSet presAssocID="{95A3F67B-926E-4B39-AD52-E56A2B113312}" presName="childNode" presStyleLbl="revTx" presStyleIdx="0" presStyleCnt="0">
        <dgm:presLayoutVars>
          <dgm:bulletEnabled val="1"/>
        </dgm:presLayoutVars>
      </dgm:prSet>
      <dgm:spPr/>
      <dgm:t>
        <a:bodyPr/>
        <a:lstStyle/>
        <a:p>
          <a:endParaRPr lang="en-US"/>
        </a:p>
      </dgm:t>
    </dgm:pt>
    <dgm:pt modelId="{57A8C0B3-9C63-4C63-87D8-9FE26D23EAE4}" type="pres">
      <dgm:prSet presAssocID="{1A9B462C-B158-447F-A50F-5E80D774184A}" presName="Name25" presStyleLbl="parChTrans1D1" presStyleIdx="1" presStyleCnt="3"/>
      <dgm:spPr/>
      <dgm:t>
        <a:bodyPr/>
        <a:lstStyle/>
        <a:p>
          <a:endParaRPr lang="en-US"/>
        </a:p>
      </dgm:t>
    </dgm:pt>
    <dgm:pt modelId="{4E216976-D030-493F-BFF9-2638D9156918}" type="pres">
      <dgm:prSet presAssocID="{3D132F21-A9D7-4CEE-A215-0B179EFC9DD2}" presName="node" presStyleCnt="0"/>
      <dgm:spPr/>
      <dgm:t>
        <a:bodyPr/>
        <a:lstStyle/>
        <a:p>
          <a:endParaRPr lang="en-US"/>
        </a:p>
      </dgm:t>
    </dgm:pt>
    <dgm:pt modelId="{A5738E20-F3D6-499E-9DA4-8144F0B7A6B5}" type="pres">
      <dgm:prSet presAssocID="{3D132F21-A9D7-4CEE-A215-0B179EFC9DD2}" presName="parentNode" presStyleLbl="node1" presStyleIdx="2" presStyleCnt="4" custScaleX="175488" custScaleY="152364" custLinFactY="15319" custLinFactNeighborX="21838" custLinFactNeighborY="100000">
        <dgm:presLayoutVars>
          <dgm:chMax val="1"/>
          <dgm:bulletEnabled val="1"/>
        </dgm:presLayoutVars>
      </dgm:prSet>
      <dgm:spPr/>
      <dgm:t>
        <a:bodyPr/>
        <a:lstStyle/>
        <a:p>
          <a:endParaRPr lang="en-US"/>
        </a:p>
      </dgm:t>
    </dgm:pt>
    <dgm:pt modelId="{0F20FE1A-58C9-4B39-BAD2-6A1CB03036AF}" type="pres">
      <dgm:prSet presAssocID="{3D132F21-A9D7-4CEE-A215-0B179EFC9DD2}" presName="childNode" presStyleLbl="revTx" presStyleIdx="0" presStyleCnt="0">
        <dgm:presLayoutVars>
          <dgm:bulletEnabled val="1"/>
        </dgm:presLayoutVars>
      </dgm:prSet>
      <dgm:spPr/>
      <dgm:t>
        <a:bodyPr/>
        <a:lstStyle/>
        <a:p>
          <a:endParaRPr lang="en-US"/>
        </a:p>
      </dgm:t>
    </dgm:pt>
    <dgm:pt modelId="{59CA9DF6-889C-4631-B48F-8239BA9295DC}" type="pres">
      <dgm:prSet presAssocID="{A80CBA9C-F32D-47E3-B0ED-66DDEE69C51C}" presName="Name25" presStyleLbl="parChTrans1D1" presStyleIdx="2" presStyleCnt="3"/>
      <dgm:spPr/>
      <dgm:t>
        <a:bodyPr/>
        <a:lstStyle/>
        <a:p>
          <a:endParaRPr lang="en-US"/>
        </a:p>
      </dgm:t>
    </dgm:pt>
    <dgm:pt modelId="{0CABA121-DBF0-4DEC-AEEC-6835ECDA3C07}" type="pres">
      <dgm:prSet presAssocID="{98A4A280-59AA-4F0C-B7A8-67E7B24712C7}" presName="node" presStyleCnt="0"/>
      <dgm:spPr/>
      <dgm:t>
        <a:bodyPr/>
        <a:lstStyle/>
        <a:p>
          <a:endParaRPr lang="en-US"/>
        </a:p>
      </dgm:t>
    </dgm:pt>
    <dgm:pt modelId="{C261BCE5-1050-4905-8878-F777B655E785}" type="pres">
      <dgm:prSet presAssocID="{98A4A280-59AA-4F0C-B7A8-67E7B24712C7}" presName="parentNode" presStyleLbl="node1" presStyleIdx="3" presStyleCnt="4" custScaleX="192457" custScaleY="164793" custLinFactX="100000" custLinFactY="-1453" custLinFactNeighborX="154607" custLinFactNeighborY="-100000">
        <dgm:presLayoutVars>
          <dgm:chMax val="1"/>
          <dgm:bulletEnabled val="1"/>
        </dgm:presLayoutVars>
      </dgm:prSet>
      <dgm:spPr/>
      <dgm:t>
        <a:bodyPr/>
        <a:lstStyle/>
        <a:p>
          <a:endParaRPr lang="en-US"/>
        </a:p>
      </dgm:t>
    </dgm:pt>
    <dgm:pt modelId="{1DC11AA9-66E9-4867-89A7-8671F453207C}" type="pres">
      <dgm:prSet presAssocID="{98A4A280-59AA-4F0C-B7A8-67E7B24712C7}" presName="childNode" presStyleLbl="revTx" presStyleIdx="0" presStyleCnt="0">
        <dgm:presLayoutVars>
          <dgm:bulletEnabled val="1"/>
        </dgm:presLayoutVars>
      </dgm:prSet>
      <dgm:spPr/>
      <dgm:t>
        <a:bodyPr/>
        <a:lstStyle/>
        <a:p>
          <a:endParaRPr lang="en-US"/>
        </a:p>
      </dgm:t>
    </dgm:pt>
  </dgm:ptLst>
  <dgm:cxnLst>
    <dgm:cxn modelId="{6FE0F92C-C47C-4FCF-9E47-AAC4011D0A6D}" type="presOf" srcId="{95A3F67B-926E-4B39-AD52-E56A2B113312}" destId="{9E39430D-5B45-4087-A0E5-FC3432A2D326}" srcOrd="0" destOrd="0" presId="urn:microsoft.com/office/officeart/2005/8/layout/radial2"/>
    <dgm:cxn modelId="{A6FF49D8-0D6A-4218-8E2D-E22DEB60BB19}" type="presOf" srcId="{98A4A280-59AA-4F0C-B7A8-67E7B24712C7}" destId="{C261BCE5-1050-4905-8878-F777B655E785}" srcOrd="0" destOrd="0" presId="urn:microsoft.com/office/officeart/2005/8/layout/radial2"/>
    <dgm:cxn modelId="{1EF29A05-395A-4642-A00F-2C0C099339C9}" srcId="{6376678B-CFB8-4F2D-8358-6E8E8336FC3F}" destId="{3D132F21-A9D7-4CEE-A215-0B179EFC9DD2}" srcOrd="1" destOrd="0" parTransId="{1A9B462C-B158-447F-A50F-5E80D774184A}" sibTransId="{A521848A-7976-4E9B-A015-DD31980CA7BF}"/>
    <dgm:cxn modelId="{313B55EA-CBFB-4804-8337-CF23B1BAF561}" type="presOf" srcId="{A80CBA9C-F32D-47E3-B0ED-66DDEE69C51C}" destId="{59CA9DF6-889C-4631-B48F-8239BA9295DC}" srcOrd="0" destOrd="0" presId="urn:microsoft.com/office/officeart/2005/8/layout/radial2"/>
    <dgm:cxn modelId="{BA2C1FC6-7ACA-4825-9601-8F778B4C9A10}" srcId="{6376678B-CFB8-4F2D-8358-6E8E8336FC3F}" destId="{98A4A280-59AA-4F0C-B7A8-67E7B24712C7}" srcOrd="2" destOrd="0" parTransId="{A80CBA9C-F32D-47E3-B0ED-66DDEE69C51C}" sibTransId="{D0EE8828-2177-4489-B62B-EDC7005B2257}"/>
    <dgm:cxn modelId="{3AC6D6D7-6947-490E-A1B3-14C2FED3F09A}" srcId="{6376678B-CFB8-4F2D-8358-6E8E8336FC3F}" destId="{95A3F67B-926E-4B39-AD52-E56A2B113312}" srcOrd="0" destOrd="0" parTransId="{94624A3D-D297-454C-84A8-3E98441DDAB5}" sibTransId="{38B97DBB-6AAA-45BF-939A-58F364CB4316}"/>
    <dgm:cxn modelId="{58140B4D-32BC-49C7-976C-3BCFE3522F5C}" type="presOf" srcId="{1A9B462C-B158-447F-A50F-5E80D774184A}" destId="{57A8C0B3-9C63-4C63-87D8-9FE26D23EAE4}" srcOrd="0" destOrd="0" presId="urn:microsoft.com/office/officeart/2005/8/layout/radial2"/>
    <dgm:cxn modelId="{BDAF5B88-1283-4DB7-8DDC-E01D94547ACB}" type="presOf" srcId="{94624A3D-D297-454C-84A8-3E98441DDAB5}" destId="{BF000277-BB1B-4E53-AA3E-57186530F999}" srcOrd="0" destOrd="0" presId="urn:microsoft.com/office/officeart/2005/8/layout/radial2"/>
    <dgm:cxn modelId="{B92C810B-F5F8-4738-AE5D-8DE851940759}" type="presOf" srcId="{6376678B-CFB8-4F2D-8358-6E8E8336FC3F}" destId="{29D77014-D785-42E5-8284-1A6E3AAC7F25}" srcOrd="0" destOrd="0" presId="urn:microsoft.com/office/officeart/2005/8/layout/radial2"/>
    <dgm:cxn modelId="{24A5BDA0-284F-499F-890E-E617062F1246}" type="presOf" srcId="{3D132F21-A9D7-4CEE-A215-0B179EFC9DD2}" destId="{A5738E20-F3D6-499E-9DA4-8144F0B7A6B5}" srcOrd="0" destOrd="0" presId="urn:microsoft.com/office/officeart/2005/8/layout/radial2"/>
    <dgm:cxn modelId="{D855B3BE-5E62-4D82-A670-48A7D47BAD15}" type="presParOf" srcId="{29D77014-D785-42E5-8284-1A6E3AAC7F25}" destId="{3D730EDE-4BEE-426D-B74A-DF3E1EE5462E}" srcOrd="0" destOrd="0" presId="urn:microsoft.com/office/officeart/2005/8/layout/radial2"/>
    <dgm:cxn modelId="{1D635B17-2046-4354-9B3C-1A975EC7921E}" type="presParOf" srcId="{3D730EDE-4BEE-426D-B74A-DF3E1EE5462E}" destId="{2F129FB3-918F-419A-ACBB-1BD29E2D1E3C}" srcOrd="0" destOrd="0" presId="urn:microsoft.com/office/officeart/2005/8/layout/radial2"/>
    <dgm:cxn modelId="{7F7CDA41-8571-4BFF-A5FC-C4B8057A1E05}" type="presParOf" srcId="{2F129FB3-918F-419A-ACBB-1BD29E2D1E3C}" destId="{9EF45744-CC94-4E35-B8F2-764F78C8BF28}" srcOrd="0" destOrd="0" presId="urn:microsoft.com/office/officeart/2005/8/layout/radial2"/>
    <dgm:cxn modelId="{CCAE2A16-0701-410C-99AE-C1A6B8C03526}" type="presParOf" srcId="{2F129FB3-918F-419A-ACBB-1BD29E2D1E3C}" destId="{32FF5796-B9CA-4821-92D1-CA0C955D4292}" srcOrd="1" destOrd="0" presId="urn:microsoft.com/office/officeart/2005/8/layout/radial2"/>
    <dgm:cxn modelId="{E7F1DFE0-B881-4ED1-8511-F507FD6C173A}" type="presParOf" srcId="{3D730EDE-4BEE-426D-B74A-DF3E1EE5462E}" destId="{BF000277-BB1B-4E53-AA3E-57186530F999}" srcOrd="1" destOrd="0" presId="urn:microsoft.com/office/officeart/2005/8/layout/radial2"/>
    <dgm:cxn modelId="{8D7CA842-5A1C-47B2-B702-505E5CAAF884}" type="presParOf" srcId="{3D730EDE-4BEE-426D-B74A-DF3E1EE5462E}" destId="{23D9E0A5-FCF1-41D0-97D5-956642711A09}" srcOrd="2" destOrd="0" presId="urn:microsoft.com/office/officeart/2005/8/layout/radial2"/>
    <dgm:cxn modelId="{9E859A0B-7E4D-42B5-AFFD-2F421952389F}" type="presParOf" srcId="{23D9E0A5-FCF1-41D0-97D5-956642711A09}" destId="{9E39430D-5B45-4087-A0E5-FC3432A2D326}" srcOrd="0" destOrd="0" presId="urn:microsoft.com/office/officeart/2005/8/layout/radial2"/>
    <dgm:cxn modelId="{84786A17-CD80-42D1-BE06-D03A974B52E7}" type="presParOf" srcId="{23D9E0A5-FCF1-41D0-97D5-956642711A09}" destId="{CA91F03E-A0AC-4E50-AEF5-443EA5D3AF78}" srcOrd="1" destOrd="0" presId="urn:microsoft.com/office/officeart/2005/8/layout/radial2"/>
    <dgm:cxn modelId="{AA38992B-41DC-42E2-A0C7-724B29A17E38}" type="presParOf" srcId="{3D730EDE-4BEE-426D-B74A-DF3E1EE5462E}" destId="{57A8C0B3-9C63-4C63-87D8-9FE26D23EAE4}" srcOrd="3" destOrd="0" presId="urn:microsoft.com/office/officeart/2005/8/layout/radial2"/>
    <dgm:cxn modelId="{DA2C25BA-DF06-46E3-BE3F-9421116A0885}" type="presParOf" srcId="{3D730EDE-4BEE-426D-B74A-DF3E1EE5462E}" destId="{4E216976-D030-493F-BFF9-2638D9156918}" srcOrd="4" destOrd="0" presId="urn:microsoft.com/office/officeart/2005/8/layout/radial2"/>
    <dgm:cxn modelId="{C6E6892B-B9C9-4BF9-BFED-3783CC042153}" type="presParOf" srcId="{4E216976-D030-493F-BFF9-2638D9156918}" destId="{A5738E20-F3D6-499E-9DA4-8144F0B7A6B5}" srcOrd="0" destOrd="0" presId="urn:microsoft.com/office/officeart/2005/8/layout/radial2"/>
    <dgm:cxn modelId="{4E72697B-ADB8-48F0-8848-089B66E62FF5}" type="presParOf" srcId="{4E216976-D030-493F-BFF9-2638D9156918}" destId="{0F20FE1A-58C9-4B39-BAD2-6A1CB03036AF}" srcOrd="1" destOrd="0" presId="urn:microsoft.com/office/officeart/2005/8/layout/radial2"/>
    <dgm:cxn modelId="{3DA127E6-38AF-4AB8-B075-07934FA99A07}" type="presParOf" srcId="{3D730EDE-4BEE-426D-B74A-DF3E1EE5462E}" destId="{59CA9DF6-889C-4631-B48F-8239BA9295DC}" srcOrd="5" destOrd="0" presId="urn:microsoft.com/office/officeart/2005/8/layout/radial2"/>
    <dgm:cxn modelId="{88ECB93B-986C-4775-91E3-BA0AA7AED2FE}" type="presParOf" srcId="{3D730EDE-4BEE-426D-B74A-DF3E1EE5462E}" destId="{0CABA121-DBF0-4DEC-AEEC-6835ECDA3C07}" srcOrd="6" destOrd="0" presId="urn:microsoft.com/office/officeart/2005/8/layout/radial2"/>
    <dgm:cxn modelId="{1F4D406E-63A9-4489-BB9B-B3EDC4E00679}" type="presParOf" srcId="{0CABA121-DBF0-4DEC-AEEC-6835ECDA3C07}" destId="{C261BCE5-1050-4905-8878-F777B655E785}" srcOrd="0" destOrd="0" presId="urn:microsoft.com/office/officeart/2005/8/layout/radial2"/>
    <dgm:cxn modelId="{584A5E0C-33F9-4630-AC11-FF0F951FB376}" type="presParOf" srcId="{0CABA121-DBF0-4DEC-AEEC-6835ECDA3C07}" destId="{1DC11AA9-66E9-4867-89A7-8671F453207C}" srcOrd="1" destOrd="0" presId="urn:microsoft.com/office/officeart/2005/8/layout/radial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40B7A67-AD0E-4562-9BE5-0C6993AFEDA4}"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22695452-1FC6-45A5-B24D-2636D2A1C323}">
      <dgm:prSet phldrT="[Text]"/>
      <dgm:spPr/>
      <dgm:t>
        <a:bodyPr/>
        <a:lstStyle/>
        <a:p>
          <a:r>
            <a:rPr lang="en-US" b="1" dirty="0" smtClean="0"/>
            <a:t>Laura Packard (@</a:t>
          </a:r>
          <a:r>
            <a:rPr lang="en-US" b="1" dirty="0" err="1" smtClean="0"/>
            <a:t>lpackard</a:t>
          </a:r>
          <a:r>
            <a:rPr lang="en-US" b="1" dirty="0" smtClean="0"/>
            <a:t>)</a:t>
          </a:r>
          <a:endParaRPr lang="en-US" dirty="0"/>
        </a:p>
      </dgm:t>
    </dgm:pt>
    <dgm:pt modelId="{DBAFF0B0-17B8-44AE-A7E0-723398385708}" type="parTrans" cxnId="{AED06735-5608-4D5C-A78F-9838F9EB1032}">
      <dgm:prSet/>
      <dgm:spPr/>
      <dgm:t>
        <a:bodyPr/>
        <a:lstStyle/>
        <a:p>
          <a:endParaRPr lang="en-US"/>
        </a:p>
      </dgm:t>
    </dgm:pt>
    <dgm:pt modelId="{E7FD735C-EA53-4BAE-8AA2-8C9EB018A39F}" type="sibTrans" cxnId="{AED06735-5608-4D5C-A78F-9838F9EB1032}">
      <dgm:prSet/>
      <dgm:spPr/>
      <dgm:t>
        <a:bodyPr/>
        <a:lstStyle/>
        <a:p>
          <a:endParaRPr lang="en-US"/>
        </a:p>
      </dgm:t>
    </dgm:pt>
    <dgm:pt modelId="{DD88A385-9B1C-4E26-828C-F8C672047106}">
      <dgm:prSet/>
      <dgm:spPr/>
      <dgm:t>
        <a:bodyPr/>
        <a:lstStyle/>
        <a:p>
          <a:r>
            <a:rPr lang="en-US" dirty="0" smtClean="0"/>
            <a:t>Co-Chair, Health Care Voter  </a:t>
          </a:r>
          <a:endParaRPr lang="en-US" dirty="0"/>
        </a:p>
      </dgm:t>
    </dgm:pt>
    <dgm:pt modelId="{A9725FE1-2E62-4F46-B709-1BBD77155FD3}" type="parTrans" cxnId="{8E1491EE-4DFD-4C70-8CA6-7E25E23DB03F}">
      <dgm:prSet/>
      <dgm:spPr/>
      <dgm:t>
        <a:bodyPr/>
        <a:lstStyle/>
        <a:p>
          <a:endParaRPr lang="en-US"/>
        </a:p>
      </dgm:t>
    </dgm:pt>
    <dgm:pt modelId="{5D6DF9FC-5776-4493-A676-E07095356F61}" type="sibTrans" cxnId="{8E1491EE-4DFD-4C70-8CA6-7E25E23DB03F}">
      <dgm:prSet/>
      <dgm:spPr/>
      <dgm:t>
        <a:bodyPr/>
        <a:lstStyle/>
        <a:p>
          <a:endParaRPr lang="en-US"/>
        </a:p>
      </dgm:t>
    </dgm:pt>
    <dgm:pt modelId="{F2A31154-66A2-4B4E-83ED-95994B8D339B}">
      <dgm:prSet/>
      <dgm:spPr/>
      <dgm:t>
        <a:bodyPr/>
        <a:lstStyle/>
        <a:p>
          <a:r>
            <a:rPr lang="en-US" dirty="0" smtClean="0"/>
            <a:t>Founder, Voices of Health Care</a:t>
          </a:r>
          <a:endParaRPr lang="en-US" dirty="0"/>
        </a:p>
      </dgm:t>
    </dgm:pt>
    <dgm:pt modelId="{12179993-B6C9-4F6B-9958-46F6DC87EFAF}" type="parTrans" cxnId="{6188EA6D-D15B-4D71-8392-6C719E01D391}">
      <dgm:prSet/>
      <dgm:spPr/>
      <dgm:t>
        <a:bodyPr/>
        <a:lstStyle/>
        <a:p>
          <a:endParaRPr lang="en-US"/>
        </a:p>
      </dgm:t>
    </dgm:pt>
    <dgm:pt modelId="{20B7A027-3655-4455-87C3-F7A44CB7127B}" type="sibTrans" cxnId="{6188EA6D-D15B-4D71-8392-6C719E01D391}">
      <dgm:prSet/>
      <dgm:spPr/>
      <dgm:t>
        <a:bodyPr/>
        <a:lstStyle/>
        <a:p>
          <a:endParaRPr lang="en-US"/>
        </a:p>
      </dgm:t>
    </dgm:pt>
    <dgm:pt modelId="{73AA7BD0-90F7-4C4C-AF38-E10BC2981FBC}">
      <dgm:prSet/>
      <dgm:spPr/>
      <dgm:t>
        <a:bodyPr/>
        <a:lstStyle/>
        <a:p>
          <a:r>
            <a:rPr lang="en-US" b="1" smtClean="0">
              <a:ea typeface="Calibri" panose="020F0502020204030204" pitchFamily="34" charset="0"/>
            </a:rPr>
            <a:t>Amy Cotton (@Teeth_Matter)</a:t>
          </a:r>
          <a:endParaRPr lang="en-US" b="1" dirty="0" smtClean="0">
            <a:ea typeface="Calibri" panose="020F0502020204030204" pitchFamily="34" charset="0"/>
          </a:endParaRPr>
        </a:p>
      </dgm:t>
    </dgm:pt>
    <dgm:pt modelId="{FE02E6D2-6538-40F4-88D3-39C2F722F524}" type="parTrans" cxnId="{C3B03E03-E727-4172-9A20-43EF0A3AD361}">
      <dgm:prSet/>
      <dgm:spPr/>
      <dgm:t>
        <a:bodyPr/>
        <a:lstStyle/>
        <a:p>
          <a:endParaRPr lang="en-US"/>
        </a:p>
      </dgm:t>
    </dgm:pt>
    <dgm:pt modelId="{A410F5F9-E9DE-4F7B-8D2A-23CF5AD9EDDD}" type="sibTrans" cxnId="{C3B03E03-E727-4172-9A20-43EF0A3AD361}">
      <dgm:prSet/>
      <dgm:spPr/>
      <dgm:t>
        <a:bodyPr/>
        <a:lstStyle/>
        <a:p>
          <a:endParaRPr lang="en-US"/>
        </a:p>
      </dgm:t>
    </dgm:pt>
    <dgm:pt modelId="{D3E7B8B4-4B56-4B4C-9B3A-4DB6E9F1B785}">
      <dgm:prSet/>
      <dgm:spPr/>
      <dgm:t>
        <a:bodyPr/>
        <a:lstStyle/>
        <a:p>
          <a:r>
            <a:rPr lang="en-US" dirty="0" smtClean="0">
              <a:ea typeface="Calibri" panose="020F0502020204030204" pitchFamily="34" charset="0"/>
            </a:rPr>
            <a:t>Policy Communications Manager,           Children’s Dental Health Project</a:t>
          </a:r>
          <a:endParaRPr lang="en-US" dirty="0">
            <a:ea typeface="Calibri" panose="020F0502020204030204" pitchFamily="34" charset="0"/>
          </a:endParaRPr>
        </a:p>
      </dgm:t>
    </dgm:pt>
    <dgm:pt modelId="{AF756B10-7291-4AD4-BD67-7F21A64F8304}" type="parTrans" cxnId="{8E0338D7-1879-46BC-A88D-A7AD236FD3AC}">
      <dgm:prSet/>
      <dgm:spPr/>
      <dgm:t>
        <a:bodyPr/>
        <a:lstStyle/>
        <a:p>
          <a:endParaRPr lang="en-US"/>
        </a:p>
      </dgm:t>
    </dgm:pt>
    <dgm:pt modelId="{190FBF96-4C77-40C0-93EF-59EBFE028BD5}" type="sibTrans" cxnId="{8E0338D7-1879-46BC-A88D-A7AD236FD3AC}">
      <dgm:prSet/>
      <dgm:spPr/>
      <dgm:t>
        <a:bodyPr/>
        <a:lstStyle/>
        <a:p>
          <a:endParaRPr lang="en-US"/>
        </a:p>
      </dgm:t>
    </dgm:pt>
    <dgm:pt modelId="{1B709420-AAE0-40D3-91B9-B9694A866963}">
      <dgm:prSet/>
      <dgm:spPr/>
      <dgm:t>
        <a:bodyPr/>
        <a:lstStyle/>
        <a:p>
          <a:r>
            <a:rPr lang="en-US" b="1" smtClean="0">
              <a:ea typeface="Calibri" panose="020F0502020204030204" pitchFamily="34" charset="0"/>
              <a:cs typeface="Times New Roman" panose="02020603050405020304" pitchFamily="18" charset="0"/>
            </a:rPr>
            <a:t>Jonny Yao (@joyao)</a:t>
          </a:r>
          <a:endParaRPr lang="en-US" b="1" dirty="0">
            <a:ea typeface="Calibri" panose="020F0502020204030204" pitchFamily="34" charset="0"/>
            <a:cs typeface="Times New Roman" panose="02020603050405020304" pitchFamily="18" charset="0"/>
          </a:endParaRPr>
        </a:p>
      </dgm:t>
    </dgm:pt>
    <dgm:pt modelId="{9E02FB16-10A8-4442-B4F3-8B62F269E413}" type="parTrans" cxnId="{27AAA339-A72B-4B5B-B289-432E61C4E550}">
      <dgm:prSet/>
      <dgm:spPr/>
      <dgm:t>
        <a:bodyPr/>
        <a:lstStyle/>
        <a:p>
          <a:endParaRPr lang="en-US"/>
        </a:p>
      </dgm:t>
    </dgm:pt>
    <dgm:pt modelId="{13B3C911-0DBF-4BAD-9025-067E31E9F56F}" type="sibTrans" cxnId="{27AAA339-A72B-4B5B-B289-432E61C4E550}">
      <dgm:prSet/>
      <dgm:spPr/>
      <dgm:t>
        <a:bodyPr/>
        <a:lstStyle/>
        <a:p>
          <a:endParaRPr lang="en-US"/>
        </a:p>
      </dgm:t>
    </dgm:pt>
    <dgm:pt modelId="{4C1E1DA8-E63B-48BB-A433-B5093FF0AA53}">
      <dgm:prSet/>
      <dgm:spPr/>
      <dgm:t>
        <a:bodyPr/>
        <a:lstStyle/>
        <a:p>
          <a:r>
            <a:rPr lang="en-US" dirty="0" smtClean="0">
              <a:ea typeface="Calibri" panose="020F0502020204030204" pitchFamily="34" charset="0"/>
              <a:cs typeface="Times New Roman" panose="02020603050405020304" pitchFamily="18" charset="0"/>
            </a:rPr>
            <a:t>Director of Digital Strategy,                               First Focus</a:t>
          </a:r>
          <a:endParaRPr lang="en-US" dirty="0">
            <a:ea typeface="Calibri" panose="020F0502020204030204" pitchFamily="34" charset="0"/>
            <a:cs typeface="Times New Roman" panose="02020603050405020304" pitchFamily="18" charset="0"/>
          </a:endParaRPr>
        </a:p>
      </dgm:t>
    </dgm:pt>
    <dgm:pt modelId="{BAFE2B11-902F-4B24-8831-956A56DEA7B1}" type="parTrans" cxnId="{B1FB6226-938A-433B-B907-0D17CCC278B1}">
      <dgm:prSet/>
      <dgm:spPr/>
      <dgm:t>
        <a:bodyPr/>
        <a:lstStyle/>
        <a:p>
          <a:endParaRPr lang="en-US"/>
        </a:p>
      </dgm:t>
    </dgm:pt>
    <dgm:pt modelId="{B83FFBAF-B808-443B-A8D9-3C2017F34903}" type="sibTrans" cxnId="{B1FB6226-938A-433B-B907-0D17CCC278B1}">
      <dgm:prSet/>
      <dgm:spPr/>
      <dgm:t>
        <a:bodyPr/>
        <a:lstStyle/>
        <a:p>
          <a:endParaRPr lang="en-US"/>
        </a:p>
      </dgm:t>
    </dgm:pt>
    <dgm:pt modelId="{28B87969-5905-4258-B080-90881EF8AC73}" type="pres">
      <dgm:prSet presAssocID="{040B7A67-AD0E-4562-9BE5-0C6993AFEDA4}" presName="linear" presStyleCnt="0">
        <dgm:presLayoutVars>
          <dgm:dir/>
          <dgm:animLvl val="lvl"/>
          <dgm:resizeHandles val="exact"/>
        </dgm:presLayoutVars>
      </dgm:prSet>
      <dgm:spPr/>
    </dgm:pt>
    <dgm:pt modelId="{09480DC3-AD4D-44D0-94F0-7E27D1BF8D1A}" type="pres">
      <dgm:prSet presAssocID="{22695452-1FC6-45A5-B24D-2636D2A1C323}" presName="parentLin" presStyleCnt="0"/>
      <dgm:spPr/>
    </dgm:pt>
    <dgm:pt modelId="{06D24272-4FEB-4A5B-BB4C-B288780A5454}" type="pres">
      <dgm:prSet presAssocID="{22695452-1FC6-45A5-B24D-2636D2A1C323}" presName="parentLeftMargin" presStyleLbl="node1" presStyleIdx="0" presStyleCnt="3"/>
      <dgm:spPr/>
    </dgm:pt>
    <dgm:pt modelId="{17B74B9A-399F-45BD-B076-CB936A9AE257}" type="pres">
      <dgm:prSet presAssocID="{22695452-1FC6-45A5-B24D-2636D2A1C323}" presName="parentText" presStyleLbl="node1" presStyleIdx="0" presStyleCnt="3">
        <dgm:presLayoutVars>
          <dgm:chMax val="0"/>
          <dgm:bulletEnabled val="1"/>
        </dgm:presLayoutVars>
      </dgm:prSet>
      <dgm:spPr/>
      <dgm:t>
        <a:bodyPr/>
        <a:lstStyle/>
        <a:p>
          <a:endParaRPr lang="en-US"/>
        </a:p>
      </dgm:t>
    </dgm:pt>
    <dgm:pt modelId="{CD510890-978B-4DAC-B0A2-4C7A713C812A}" type="pres">
      <dgm:prSet presAssocID="{22695452-1FC6-45A5-B24D-2636D2A1C323}" presName="negativeSpace" presStyleCnt="0"/>
      <dgm:spPr/>
    </dgm:pt>
    <dgm:pt modelId="{C12A95DB-3FC3-422D-9E8B-E3F692FB2702}" type="pres">
      <dgm:prSet presAssocID="{22695452-1FC6-45A5-B24D-2636D2A1C323}" presName="childText" presStyleLbl="conFgAcc1" presStyleIdx="0" presStyleCnt="3">
        <dgm:presLayoutVars>
          <dgm:bulletEnabled val="1"/>
        </dgm:presLayoutVars>
      </dgm:prSet>
      <dgm:spPr/>
    </dgm:pt>
    <dgm:pt modelId="{E7A97F5F-60F1-4358-B160-A7532B41AE9F}" type="pres">
      <dgm:prSet presAssocID="{E7FD735C-EA53-4BAE-8AA2-8C9EB018A39F}" presName="spaceBetweenRectangles" presStyleCnt="0"/>
      <dgm:spPr/>
    </dgm:pt>
    <dgm:pt modelId="{5E2B9FED-8576-4D0A-AB92-7757220303A4}" type="pres">
      <dgm:prSet presAssocID="{73AA7BD0-90F7-4C4C-AF38-E10BC2981FBC}" presName="parentLin" presStyleCnt="0"/>
      <dgm:spPr/>
    </dgm:pt>
    <dgm:pt modelId="{64D1CE67-F83F-46BB-A1FF-3B3C86325DD6}" type="pres">
      <dgm:prSet presAssocID="{73AA7BD0-90F7-4C4C-AF38-E10BC2981FBC}" presName="parentLeftMargin" presStyleLbl="node1" presStyleIdx="0" presStyleCnt="3"/>
      <dgm:spPr/>
    </dgm:pt>
    <dgm:pt modelId="{316470E3-2A1C-41CB-B76D-1D5CA72F94FE}" type="pres">
      <dgm:prSet presAssocID="{73AA7BD0-90F7-4C4C-AF38-E10BC2981FBC}" presName="parentText" presStyleLbl="node1" presStyleIdx="1" presStyleCnt="3">
        <dgm:presLayoutVars>
          <dgm:chMax val="0"/>
          <dgm:bulletEnabled val="1"/>
        </dgm:presLayoutVars>
      </dgm:prSet>
      <dgm:spPr/>
    </dgm:pt>
    <dgm:pt modelId="{EB134A25-A8A1-450A-97E1-46817DE09B06}" type="pres">
      <dgm:prSet presAssocID="{73AA7BD0-90F7-4C4C-AF38-E10BC2981FBC}" presName="negativeSpace" presStyleCnt="0"/>
      <dgm:spPr/>
    </dgm:pt>
    <dgm:pt modelId="{D255C92C-C266-407D-A18E-474D40B9CED7}" type="pres">
      <dgm:prSet presAssocID="{73AA7BD0-90F7-4C4C-AF38-E10BC2981FBC}" presName="childText" presStyleLbl="conFgAcc1" presStyleIdx="1" presStyleCnt="3">
        <dgm:presLayoutVars>
          <dgm:bulletEnabled val="1"/>
        </dgm:presLayoutVars>
      </dgm:prSet>
      <dgm:spPr/>
      <dgm:t>
        <a:bodyPr/>
        <a:lstStyle/>
        <a:p>
          <a:endParaRPr lang="en-US"/>
        </a:p>
      </dgm:t>
    </dgm:pt>
    <dgm:pt modelId="{2950129B-3A09-4FC6-A9D8-FA1D65AC01AA}" type="pres">
      <dgm:prSet presAssocID="{A410F5F9-E9DE-4F7B-8D2A-23CF5AD9EDDD}" presName="spaceBetweenRectangles" presStyleCnt="0"/>
      <dgm:spPr/>
    </dgm:pt>
    <dgm:pt modelId="{FC66B983-0A1B-47BE-9A2F-ED6540311928}" type="pres">
      <dgm:prSet presAssocID="{1B709420-AAE0-40D3-91B9-B9694A866963}" presName="parentLin" presStyleCnt="0"/>
      <dgm:spPr/>
    </dgm:pt>
    <dgm:pt modelId="{2CF8C071-EB0C-4B45-A482-8541095E93C1}" type="pres">
      <dgm:prSet presAssocID="{1B709420-AAE0-40D3-91B9-B9694A866963}" presName="parentLeftMargin" presStyleLbl="node1" presStyleIdx="1" presStyleCnt="3"/>
      <dgm:spPr/>
    </dgm:pt>
    <dgm:pt modelId="{145DD9C0-7C40-49CD-B6DA-CE561AF8D8F3}" type="pres">
      <dgm:prSet presAssocID="{1B709420-AAE0-40D3-91B9-B9694A866963}" presName="parentText" presStyleLbl="node1" presStyleIdx="2" presStyleCnt="3">
        <dgm:presLayoutVars>
          <dgm:chMax val="0"/>
          <dgm:bulletEnabled val="1"/>
        </dgm:presLayoutVars>
      </dgm:prSet>
      <dgm:spPr/>
    </dgm:pt>
    <dgm:pt modelId="{98823AFB-4033-4FA9-9460-EB5584669C0B}" type="pres">
      <dgm:prSet presAssocID="{1B709420-AAE0-40D3-91B9-B9694A866963}" presName="negativeSpace" presStyleCnt="0"/>
      <dgm:spPr/>
    </dgm:pt>
    <dgm:pt modelId="{7017C19B-B498-4BAC-ADD0-D6A1E79CF8DB}" type="pres">
      <dgm:prSet presAssocID="{1B709420-AAE0-40D3-91B9-B9694A866963}" presName="childText" presStyleLbl="conFgAcc1" presStyleIdx="2" presStyleCnt="3">
        <dgm:presLayoutVars>
          <dgm:bulletEnabled val="1"/>
        </dgm:presLayoutVars>
      </dgm:prSet>
      <dgm:spPr/>
      <dgm:t>
        <a:bodyPr/>
        <a:lstStyle/>
        <a:p>
          <a:endParaRPr lang="en-US"/>
        </a:p>
      </dgm:t>
    </dgm:pt>
  </dgm:ptLst>
  <dgm:cxnLst>
    <dgm:cxn modelId="{27AAA339-A72B-4B5B-B289-432E61C4E550}" srcId="{040B7A67-AD0E-4562-9BE5-0C6993AFEDA4}" destId="{1B709420-AAE0-40D3-91B9-B9694A866963}" srcOrd="2" destOrd="0" parTransId="{9E02FB16-10A8-4442-B4F3-8B62F269E413}" sibTransId="{13B3C911-0DBF-4BAD-9025-067E31E9F56F}"/>
    <dgm:cxn modelId="{390FBBBF-22C4-429A-BB2E-2951FF626ECE}" type="presOf" srcId="{DD88A385-9B1C-4E26-828C-F8C672047106}" destId="{C12A95DB-3FC3-422D-9E8B-E3F692FB2702}" srcOrd="0" destOrd="0" presId="urn:microsoft.com/office/officeart/2005/8/layout/list1"/>
    <dgm:cxn modelId="{B1FB6226-938A-433B-B907-0D17CCC278B1}" srcId="{1B709420-AAE0-40D3-91B9-B9694A866963}" destId="{4C1E1DA8-E63B-48BB-A433-B5093FF0AA53}" srcOrd="0" destOrd="0" parTransId="{BAFE2B11-902F-4B24-8831-956A56DEA7B1}" sibTransId="{B83FFBAF-B808-443B-A8D9-3C2017F34903}"/>
    <dgm:cxn modelId="{AC541E4D-D9C7-4D07-9845-E549E8FA5C94}" type="presOf" srcId="{1B709420-AAE0-40D3-91B9-B9694A866963}" destId="{145DD9C0-7C40-49CD-B6DA-CE561AF8D8F3}" srcOrd="1" destOrd="0" presId="urn:microsoft.com/office/officeart/2005/8/layout/list1"/>
    <dgm:cxn modelId="{63FE4347-0981-43F7-83D7-7EF9023E3ECA}" type="presOf" srcId="{73AA7BD0-90F7-4C4C-AF38-E10BC2981FBC}" destId="{316470E3-2A1C-41CB-B76D-1D5CA72F94FE}" srcOrd="1" destOrd="0" presId="urn:microsoft.com/office/officeart/2005/8/layout/list1"/>
    <dgm:cxn modelId="{86CB5503-DE6D-425F-B0BE-ACB3009189C3}" type="presOf" srcId="{F2A31154-66A2-4B4E-83ED-95994B8D339B}" destId="{C12A95DB-3FC3-422D-9E8B-E3F692FB2702}" srcOrd="0" destOrd="1" presId="urn:microsoft.com/office/officeart/2005/8/layout/list1"/>
    <dgm:cxn modelId="{6188EA6D-D15B-4D71-8392-6C719E01D391}" srcId="{22695452-1FC6-45A5-B24D-2636D2A1C323}" destId="{F2A31154-66A2-4B4E-83ED-95994B8D339B}" srcOrd="1" destOrd="0" parTransId="{12179993-B6C9-4F6B-9958-46F6DC87EFAF}" sibTransId="{20B7A027-3655-4455-87C3-F7A44CB7127B}"/>
    <dgm:cxn modelId="{93A3C79D-1EE5-4A87-8367-9EA55EB5D368}" type="presOf" srcId="{1B709420-AAE0-40D3-91B9-B9694A866963}" destId="{2CF8C071-EB0C-4B45-A482-8541095E93C1}" srcOrd="0" destOrd="0" presId="urn:microsoft.com/office/officeart/2005/8/layout/list1"/>
    <dgm:cxn modelId="{9CA51BDF-C486-40DD-82E0-EBB0FA35A76D}" type="presOf" srcId="{22695452-1FC6-45A5-B24D-2636D2A1C323}" destId="{17B74B9A-399F-45BD-B076-CB936A9AE257}" srcOrd="1" destOrd="0" presId="urn:microsoft.com/office/officeart/2005/8/layout/list1"/>
    <dgm:cxn modelId="{8E1491EE-4DFD-4C70-8CA6-7E25E23DB03F}" srcId="{22695452-1FC6-45A5-B24D-2636D2A1C323}" destId="{DD88A385-9B1C-4E26-828C-F8C672047106}" srcOrd="0" destOrd="0" parTransId="{A9725FE1-2E62-4F46-B709-1BBD77155FD3}" sibTransId="{5D6DF9FC-5776-4493-A676-E07095356F61}"/>
    <dgm:cxn modelId="{997D0EDD-AB29-4994-AE39-E6D00FAECBE2}" type="presOf" srcId="{22695452-1FC6-45A5-B24D-2636D2A1C323}" destId="{06D24272-4FEB-4A5B-BB4C-B288780A5454}" srcOrd="0" destOrd="0" presId="urn:microsoft.com/office/officeart/2005/8/layout/list1"/>
    <dgm:cxn modelId="{4B8494D6-56EA-4836-9252-AD7FF43DDC22}" type="presOf" srcId="{73AA7BD0-90F7-4C4C-AF38-E10BC2981FBC}" destId="{64D1CE67-F83F-46BB-A1FF-3B3C86325DD6}" srcOrd="0" destOrd="0" presId="urn:microsoft.com/office/officeart/2005/8/layout/list1"/>
    <dgm:cxn modelId="{C3B03E03-E727-4172-9A20-43EF0A3AD361}" srcId="{040B7A67-AD0E-4562-9BE5-0C6993AFEDA4}" destId="{73AA7BD0-90F7-4C4C-AF38-E10BC2981FBC}" srcOrd="1" destOrd="0" parTransId="{FE02E6D2-6538-40F4-88D3-39C2F722F524}" sibTransId="{A410F5F9-E9DE-4F7B-8D2A-23CF5AD9EDDD}"/>
    <dgm:cxn modelId="{AED06735-5608-4D5C-A78F-9838F9EB1032}" srcId="{040B7A67-AD0E-4562-9BE5-0C6993AFEDA4}" destId="{22695452-1FC6-45A5-B24D-2636D2A1C323}" srcOrd="0" destOrd="0" parTransId="{DBAFF0B0-17B8-44AE-A7E0-723398385708}" sibTransId="{E7FD735C-EA53-4BAE-8AA2-8C9EB018A39F}"/>
    <dgm:cxn modelId="{8E0338D7-1879-46BC-A88D-A7AD236FD3AC}" srcId="{73AA7BD0-90F7-4C4C-AF38-E10BC2981FBC}" destId="{D3E7B8B4-4B56-4B4C-9B3A-4DB6E9F1B785}" srcOrd="0" destOrd="0" parTransId="{AF756B10-7291-4AD4-BD67-7F21A64F8304}" sibTransId="{190FBF96-4C77-40C0-93EF-59EBFE028BD5}"/>
    <dgm:cxn modelId="{ECE77BAA-66DC-439A-BA27-EA7E1863D0AA}" type="presOf" srcId="{D3E7B8B4-4B56-4B4C-9B3A-4DB6E9F1B785}" destId="{D255C92C-C266-407D-A18E-474D40B9CED7}" srcOrd="0" destOrd="0" presId="urn:microsoft.com/office/officeart/2005/8/layout/list1"/>
    <dgm:cxn modelId="{0CF0A471-7ADC-4FD2-B739-93D1490D04B6}" type="presOf" srcId="{4C1E1DA8-E63B-48BB-A433-B5093FF0AA53}" destId="{7017C19B-B498-4BAC-ADD0-D6A1E79CF8DB}" srcOrd="0" destOrd="0" presId="urn:microsoft.com/office/officeart/2005/8/layout/list1"/>
    <dgm:cxn modelId="{2DBA505A-CCF3-4C5C-B175-299F4AF4DD26}" type="presOf" srcId="{040B7A67-AD0E-4562-9BE5-0C6993AFEDA4}" destId="{28B87969-5905-4258-B080-90881EF8AC73}" srcOrd="0" destOrd="0" presId="urn:microsoft.com/office/officeart/2005/8/layout/list1"/>
    <dgm:cxn modelId="{D2A9D3C7-A4D0-4848-A812-6A14B1107C04}" type="presParOf" srcId="{28B87969-5905-4258-B080-90881EF8AC73}" destId="{09480DC3-AD4D-44D0-94F0-7E27D1BF8D1A}" srcOrd="0" destOrd="0" presId="urn:microsoft.com/office/officeart/2005/8/layout/list1"/>
    <dgm:cxn modelId="{84EB22CE-3183-4E87-932A-441826E0B785}" type="presParOf" srcId="{09480DC3-AD4D-44D0-94F0-7E27D1BF8D1A}" destId="{06D24272-4FEB-4A5B-BB4C-B288780A5454}" srcOrd="0" destOrd="0" presId="urn:microsoft.com/office/officeart/2005/8/layout/list1"/>
    <dgm:cxn modelId="{EDC78537-4A68-41A5-AEF8-50568851CDF5}" type="presParOf" srcId="{09480DC3-AD4D-44D0-94F0-7E27D1BF8D1A}" destId="{17B74B9A-399F-45BD-B076-CB936A9AE257}" srcOrd="1" destOrd="0" presId="urn:microsoft.com/office/officeart/2005/8/layout/list1"/>
    <dgm:cxn modelId="{0AF95369-AC32-49B7-B31D-E1859DBD2378}" type="presParOf" srcId="{28B87969-5905-4258-B080-90881EF8AC73}" destId="{CD510890-978B-4DAC-B0A2-4C7A713C812A}" srcOrd="1" destOrd="0" presId="urn:microsoft.com/office/officeart/2005/8/layout/list1"/>
    <dgm:cxn modelId="{753BA77C-3C42-4134-A6C4-599877A2DE72}" type="presParOf" srcId="{28B87969-5905-4258-B080-90881EF8AC73}" destId="{C12A95DB-3FC3-422D-9E8B-E3F692FB2702}" srcOrd="2" destOrd="0" presId="urn:microsoft.com/office/officeart/2005/8/layout/list1"/>
    <dgm:cxn modelId="{695A4341-549D-4B82-990B-F818ACBE03B3}" type="presParOf" srcId="{28B87969-5905-4258-B080-90881EF8AC73}" destId="{E7A97F5F-60F1-4358-B160-A7532B41AE9F}" srcOrd="3" destOrd="0" presId="urn:microsoft.com/office/officeart/2005/8/layout/list1"/>
    <dgm:cxn modelId="{6B9D2C57-906C-4FE7-874C-35F6CE8B6DFF}" type="presParOf" srcId="{28B87969-5905-4258-B080-90881EF8AC73}" destId="{5E2B9FED-8576-4D0A-AB92-7757220303A4}" srcOrd="4" destOrd="0" presId="urn:microsoft.com/office/officeart/2005/8/layout/list1"/>
    <dgm:cxn modelId="{04611858-09ED-462E-92EB-35B24835A420}" type="presParOf" srcId="{5E2B9FED-8576-4D0A-AB92-7757220303A4}" destId="{64D1CE67-F83F-46BB-A1FF-3B3C86325DD6}" srcOrd="0" destOrd="0" presId="urn:microsoft.com/office/officeart/2005/8/layout/list1"/>
    <dgm:cxn modelId="{800A7246-FFD8-4161-80AD-33F1978AA80E}" type="presParOf" srcId="{5E2B9FED-8576-4D0A-AB92-7757220303A4}" destId="{316470E3-2A1C-41CB-B76D-1D5CA72F94FE}" srcOrd="1" destOrd="0" presId="urn:microsoft.com/office/officeart/2005/8/layout/list1"/>
    <dgm:cxn modelId="{2657BB72-7FB0-46F0-99AD-25289B1549A2}" type="presParOf" srcId="{28B87969-5905-4258-B080-90881EF8AC73}" destId="{EB134A25-A8A1-450A-97E1-46817DE09B06}" srcOrd="5" destOrd="0" presId="urn:microsoft.com/office/officeart/2005/8/layout/list1"/>
    <dgm:cxn modelId="{249BF197-DDEA-45F5-AE09-27801DF9CB49}" type="presParOf" srcId="{28B87969-5905-4258-B080-90881EF8AC73}" destId="{D255C92C-C266-407D-A18E-474D40B9CED7}" srcOrd="6" destOrd="0" presId="urn:microsoft.com/office/officeart/2005/8/layout/list1"/>
    <dgm:cxn modelId="{C1C1D86F-33A7-45DA-AA04-B203EA992315}" type="presParOf" srcId="{28B87969-5905-4258-B080-90881EF8AC73}" destId="{2950129B-3A09-4FC6-A9D8-FA1D65AC01AA}" srcOrd="7" destOrd="0" presId="urn:microsoft.com/office/officeart/2005/8/layout/list1"/>
    <dgm:cxn modelId="{88D5EBCA-6ABB-4DC5-9613-C123E796F661}" type="presParOf" srcId="{28B87969-5905-4258-B080-90881EF8AC73}" destId="{FC66B983-0A1B-47BE-9A2F-ED6540311928}" srcOrd="8" destOrd="0" presId="urn:microsoft.com/office/officeart/2005/8/layout/list1"/>
    <dgm:cxn modelId="{496888B0-ED15-4EDE-A730-E414597196EF}" type="presParOf" srcId="{FC66B983-0A1B-47BE-9A2F-ED6540311928}" destId="{2CF8C071-EB0C-4B45-A482-8541095E93C1}" srcOrd="0" destOrd="0" presId="urn:microsoft.com/office/officeart/2005/8/layout/list1"/>
    <dgm:cxn modelId="{265FF6D6-B025-435E-99C7-5D3F6CE0ADE3}" type="presParOf" srcId="{FC66B983-0A1B-47BE-9A2F-ED6540311928}" destId="{145DD9C0-7C40-49CD-B6DA-CE561AF8D8F3}" srcOrd="1" destOrd="0" presId="urn:microsoft.com/office/officeart/2005/8/layout/list1"/>
    <dgm:cxn modelId="{D2649EBE-B88F-43D2-B44B-13A4E8E700B5}" type="presParOf" srcId="{28B87969-5905-4258-B080-90881EF8AC73}" destId="{98823AFB-4033-4FA9-9460-EB5584669C0B}" srcOrd="9" destOrd="0" presId="urn:microsoft.com/office/officeart/2005/8/layout/list1"/>
    <dgm:cxn modelId="{4346632C-CB77-479D-A9F3-31E884E3483C}" type="presParOf" srcId="{28B87969-5905-4258-B080-90881EF8AC73}" destId="{7017C19B-B498-4BAC-ADD0-D6A1E79CF8DB}"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FD0DEB1-92D1-4B37-82F2-1BE9B8903681}" type="doc">
      <dgm:prSet loTypeId="urn:microsoft.com/office/officeart/2005/8/layout/list1" loCatId="list" qsTypeId="urn:microsoft.com/office/officeart/2005/8/quickstyle/simple1" qsCatId="simple" csTypeId="urn:microsoft.com/office/officeart/2005/8/colors/accent4_2" csCatId="accent4" phldr="1"/>
      <dgm:spPr/>
      <dgm:t>
        <a:bodyPr/>
        <a:lstStyle/>
        <a:p>
          <a:endParaRPr lang="en-US"/>
        </a:p>
      </dgm:t>
    </dgm:pt>
    <dgm:pt modelId="{734E46BA-CDD5-4B48-B04E-2DAE181F4F7C}">
      <dgm:prSet custT="1"/>
      <dgm:spPr/>
      <dgm:t>
        <a:bodyPr/>
        <a:lstStyle/>
        <a:p>
          <a:r>
            <a:rPr lang="en-US" sz="3200" u="sng" dirty="0">
              <a:solidFill>
                <a:schemeClr val="bg1"/>
              </a:solidFill>
            </a:rPr>
            <a:t>How can we improve them/make them more effective?</a:t>
          </a:r>
        </a:p>
      </dgm:t>
    </dgm:pt>
    <dgm:pt modelId="{FC25BC7B-A244-4456-9179-4DCB2049375D}" type="parTrans" cxnId="{D050499A-98D3-41F2-B1DE-4F8B9F5362B1}">
      <dgm:prSet/>
      <dgm:spPr/>
      <dgm:t>
        <a:bodyPr/>
        <a:lstStyle/>
        <a:p>
          <a:endParaRPr lang="en-US"/>
        </a:p>
      </dgm:t>
    </dgm:pt>
    <dgm:pt modelId="{191155D4-9B83-4301-8994-FFED1F964066}" type="sibTrans" cxnId="{D050499A-98D3-41F2-B1DE-4F8B9F5362B1}">
      <dgm:prSet/>
      <dgm:spPr/>
      <dgm:t>
        <a:bodyPr/>
        <a:lstStyle/>
        <a:p>
          <a:endParaRPr lang="en-US"/>
        </a:p>
      </dgm:t>
    </dgm:pt>
    <dgm:pt modelId="{9C9773B4-1FC1-4C13-BE8F-78534CED15D4}">
      <dgm:prSet custT="1"/>
      <dgm:spPr/>
      <dgm:t>
        <a:bodyPr/>
        <a:lstStyle/>
        <a:p>
          <a:r>
            <a:rPr lang="en-US" sz="3200" u="sng" dirty="0">
              <a:solidFill>
                <a:schemeClr val="bg1"/>
              </a:solidFill>
            </a:rPr>
            <a:t>What additional resources do we need?</a:t>
          </a:r>
        </a:p>
      </dgm:t>
    </dgm:pt>
    <dgm:pt modelId="{62F6ECEC-9D1A-4532-810B-C18D7BDA6247}" type="parTrans" cxnId="{F70AB70D-DCB9-4E1C-B22C-349ECD9405FE}">
      <dgm:prSet/>
      <dgm:spPr/>
      <dgm:t>
        <a:bodyPr/>
        <a:lstStyle/>
        <a:p>
          <a:endParaRPr lang="en-US"/>
        </a:p>
      </dgm:t>
    </dgm:pt>
    <dgm:pt modelId="{565889AA-4650-49FE-82AC-F34607836307}" type="sibTrans" cxnId="{F70AB70D-DCB9-4E1C-B22C-349ECD9405FE}">
      <dgm:prSet/>
      <dgm:spPr/>
      <dgm:t>
        <a:bodyPr/>
        <a:lstStyle/>
        <a:p>
          <a:endParaRPr lang="en-US"/>
        </a:p>
      </dgm:t>
    </dgm:pt>
    <dgm:pt modelId="{1B1FE06F-BCDF-4CBE-BD65-098642C08B3A}">
      <dgm:prSet custT="1"/>
      <dgm:spPr/>
      <dgm:t>
        <a:bodyPr/>
        <a:lstStyle/>
        <a:p>
          <a:endParaRPr lang="en-US" sz="3200" u="sng" dirty="0">
            <a:solidFill>
              <a:schemeClr val="bg1"/>
            </a:solidFill>
          </a:endParaRPr>
        </a:p>
      </dgm:t>
    </dgm:pt>
    <dgm:pt modelId="{FCA8CEEE-BD29-45D2-BD6E-DEC28F1D6226}" type="parTrans" cxnId="{5CA74503-8C29-47D1-9864-45142A5EE4DD}">
      <dgm:prSet/>
      <dgm:spPr/>
      <dgm:t>
        <a:bodyPr/>
        <a:lstStyle/>
        <a:p>
          <a:endParaRPr lang="en-US"/>
        </a:p>
      </dgm:t>
    </dgm:pt>
    <dgm:pt modelId="{D2D77F23-9883-461C-A67A-F5C72748B10A}" type="sibTrans" cxnId="{5CA74503-8C29-47D1-9864-45142A5EE4DD}">
      <dgm:prSet/>
      <dgm:spPr/>
      <dgm:t>
        <a:bodyPr/>
        <a:lstStyle/>
        <a:p>
          <a:endParaRPr lang="en-US"/>
        </a:p>
      </dgm:t>
    </dgm:pt>
    <dgm:pt modelId="{7DB94588-E7D7-44AA-8C04-37A7B62B0A2E}">
      <dgm:prSet custT="1"/>
      <dgm:spPr/>
      <dgm:t>
        <a:bodyPr/>
        <a:lstStyle/>
        <a:p>
          <a:endParaRPr lang="en-US" sz="3200" u="sng" dirty="0">
            <a:solidFill>
              <a:schemeClr val="bg1"/>
            </a:solidFill>
          </a:endParaRPr>
        </a:p>
      </dgm:t>
    </dgm:pt>
    <dgm:pt modelId="{D17E9524-288F-4FEB-A057-A7B5E15306C2}" type="parTrans" cxnId="{A85FCDE4-7CF0-4907-AD04-787BA3CEAFDB}">
      <dgm:prSet/>
      <dgm:spPr/>
      <dgm:t>
        <a:bodyPr/>
        <a:lstStyle/>
        <a:p>
          <a:endParaRPr lang="en-US"/>
        </a:p>
      </dgm:t>
    </dgm:pt>
    <dgm:pt modelId="{4DFE56EF-9D49-4DC4-8B1F-C4BC2B8523CE}" type="sibTrans" cxnId="{A85FCDE4-7CF0-4907-AD04-787BA3CEAFDB}">
      <dgm:prSet/>
      <dgm:spPr/>
      <dgm:t>
        <a:bodyPr/>
        <a:lstStyle/>
        <a:p>
          <a:endParaRPr lang="en-US"/>
        </a:p>
      </dgm:t>
    </dgm:pt>
    <dgm:pt modelId="{7A5C1178-0FEC-45D5-8DD2-F64129457827}">
      <dgm:prSet custT="1"/>
      <dgm:spPr/>
      <dgm:t>
        <a:bodyPr/>
        <a:lstStyle/>
        <a:p>
          <a:r>
            <a:rPr lang="en-US" sz="3200" b="1" u="none" dirty="0" smtClean="0"/>
            <a:t>Activity Time</a:t>
          </a:r>
          <a:endParaRPr lang="en-US" sz="3200" b="1" u="none" dirty="0"/>
        </a:p>
      </dgm:t>
    </dgm:pt>
    <dgm:pt modelId="{CAD84C40-62F8-482B-B5D4-61C251E6098F}" type="parTrans" cxnId="{A035AB65-A7FC-4343-A42D-AFD49910AFD3}">
      <dgm:prSet/>
      <dgm:spPr/>
      <dgm:t>
        <a:bodyPr/>
        <a:lstStyle/>
        <a:p>
          <a:endParaRPr lang="en-US"/>
        </a:p>
      </dgm:t>
    </dgm:pt>
    <dgm:pt modelId="{8A6EC6B3-44DF-4608-BBEA-684CFD0FA075}" type="sibTrans" cxnId="{A035AB65-A7FC-4343-A42D-AFD49910AFD3}">
      <dgm:prSet/>
      <dgm:spPr/>
      <dgm:t>
        <a:bodyPr/>
        <a:lstStyle/>
        <a:p>
          <a:endParaRPr lang="en-US"/>
        </a:p>
      </dgm:t>
    </dgm:pt>
    <dgm:pt modelId="{52FE4A83-8966-4A0F-A28C-0761A03CDEA0}">
      <dgm:prSet custT="1"/>
      <dgm:spPr/>
      <dgm:t>
        <a:bodyPr/>
        <a:lstStyle/>
        <a:p>
          <a:r>
            <a:rPr lang="en-US" sz="3200" u="sng" dirty="0" smtClean="0">
              <a:solidFill>
                <a:schemeClr val="bg1"/>
              </a:solidFill>
            </a:rPr>
            <a:t>What </a:t>
          </a:r>
          <a:r>
            <a:rPr lang="en-US" sz="3200" u="sng" dirty="0">
              <a:solidFill>
                <a:schemeClr val="bg1"/>
              </a:solidFill>
            </a:rPr>
            <a:t>resources do we have?</a:t>
          </a:r>
        </a:p>
      </dgm:t>
    </dgm:pt>
    <dgm:pt modelId="{7BBD51DF-CF9E-4B1B-BCA1-91837B3332DB}" type="parTrans" cxnId="{CC209AC3-4E97-4C73-9E01-5A6E7D4A4B97}">
      <dgm:prSet/>
      <dgm:spPr/>
      <dgm:t>
        <a:bodyPr/>
        <a:lstStyle/>
        <a:p>
          <a:endParaRPr lang="en-US"/>
        </a:p>
      </dgm:t>
    </dgm:pt>
    <dgm:pt modelId="{249FF7CA-5880-49E1-96C3-2B42F50E3DA9}" type="sibTrans" cxnId="{CC209AC3-4E97-4C73-9E01-5A6E7D4A4B97}">
      <dgm:prSet/>
      <dgm:spPr/>
      <dgm:t>
        <a:bodyPr/>
        <a:lstStyle/>
        <a:p>
          <a:endParaRPr lang="en-US"/>
        </a:p>
      </dgm:t>
    </dgm:pt>
    <dgm:pt modelId="{0BF81C57-989E-40B0-8E42-DD7A536911BE}" type="pres">
      <dgm:prSet presAssocID="{FFD0DEB1-92D1-4B37-82F2-1BE9B8903681}" presName="linear" presStyleCnt="0">
        <dgm:presLayoutVars>
          <dgm:dir/>
          <dgm:animLvl val="lvl"/>
          <dgm:resizeHandles val="exact"/>
        </dgm:presLayoutVars>
      </dgm:prSet>
      <dgm:spPr/>
      <dgm:t>
        <a:bodyPr/>
        <a:lstStyle/>
        <a:p>
          <a:endParaRPr lang="en-US"/>
        </a:p>
      </dgm:t>
    </dgm:pt>
    <dgm:pt modelId="{8CBCBCA3-39B1-45FC-8C10-300AC68C0D8E}" type="pres">
      <dgm:prSet presAssocID="{7A5C1178-0FEC-45D5-8DD2-F64129457827}" presName="parentLin" presStyleCnt="0"/>
      <dgm:spPr/>
    </dgm:pt>
    <dgm:pt modelId="{64F20CB8-E3A8-405E-BCC6-B85C58DCB740}" type="pres">
      <dgm:prSet presAssocID="{7A5C1178-0FEC-45D5-8DD2-F64129457827}" presName="parentLeftMargin" presStyleLbl="node1" presStyleIdx="0" presStyleCnt="1"/>
      <dgm:spPr/>
      <dgm:t>
        <a:bodyPr/>
        <a:lstStyle/>
        <a:p>
          <a:endParaRPr lang="en-US"/>
        </a:p>
      </dgm:t>
    </dgm:pt>
    <dgm:pt modelId="{8813D272-6AA3-44DB-87DB-C4571532A101}" type="pres">
      <dgm:prSet presAssocID="{7A5C1178-0FEC-45D5-8DD2-F64129457827}" presName="parentText" presStyleLbl="node1" presStyleIdx="0" presStyleCnt="1">
        <dgm:presLayoutVars>
          <dgm:chMax val="0"/>
          <dgm:bulletEnabled val="1"/>
        </dgm:presLayoutVars>
      </dgm:prSet>
      <dgm:spPr/>
      <dgm:t>
        <a:bodyPr/>
        <a:lstStyle/>
        <a:p>
          <a:endParaRPr lang="en-US"/>
        </a:p>
      </dgm:t>
    </dgm:pt>
    <dgm:pt modelId="{9397AA19-DBEA-49F8-8747-DBF5E0453B26}" type="pres">
      <dgm:prSet presAssocID="{7A5C1178-0FEC-45D5-8DD2-F64129457827}" presName="negativeSpace" presStyleCnt="0"/>
      <dgm:spPr/>
    </dgm:pt>
    <dgm:pt modelId="{FE5D8678-618B-471E-9FEC-F4282EDAC9D9}" type="pres">
      <dgm:prSet presAssocID="{7A5C1178-0FEC-45D5-8DD2-F64129457827}" presName="childText" presStyleLbl="conFgAcc1" presStyleIdx="0" presStyleCnt="1">
        <dgm:presLayoutVars>
          <dgm:bulletEnabled val="1"/>
        </dgm:presLayoutVars>
      </dgm:prSet>
      <dgm:spPr/>
      <dgm:t>
        <a:bodyPr/>
        <a:lstStyle/>
        <a:p>
          <a:endParaRPr lang="en-US"/>
        </a:p>
      </dgm:t>
    </dgm:pt>
  </dgm:ptLst>
  <dgm:cxnLst>
    <dgm:cxn modelId="{C6FB0679-71D9-41CD-B6E1-427B624ACF99}" type="presOf" srcId="{7DB94588-E7D7-44AA-8C04-37A7B62B0A2E}" destId="{FE5D8678-618B-471E-9FEC-F4282EDAC9D9}" srcOrd="0" destOrd="3" presId="urn:microsoft.com/office/officeart/2005/8/layout/list1"/>
    <dgm:cxn modelId="{5CA74503-8C29-47D1-9864-45142A5EE4DD}" srcId="{7A5C1178-0FEC-45D5-8DD2-F64129457827}" destId="{1B1FE06F-BCDF-4CBE-BD65-098642C08B3A}" srcOrd="1" destOrd="0" parTransId="{FCA8CEEE-BD29-45D2-BD6E-DEC28F1D6226}" sibTransId="{D2D77F23-9883-461C-A67A-F5C72748B10A}"/>
    <dgm:cxn modelId="{6F6CE79E-F9E0-40CF-8362-0E6E18404FAA}" type="presOf" srcId="{1B1FE06F-BCDF-4CBE-BD65-098642C08B3A}" destId="{FE5D8678-618B-471E-9FEC-F4282EDAC9D9}" srcOrd="0" destOrd="1" presId="urn:microsoft.com/office/officeart/2005/8/layout/list1"/>
    <dgm:cxn modelId="{A85FCDE4-7CF0-4907-AD04-787BA3CEAFDB}" srcId="{7A5C1178-0FEC-45D5-8DD2-F64129457827}" destId="{7DB94588-E7D7-44AA-8C04-37A7B62B0A2E}" srcOrd="3" destOrd="0" parTransId="{D17E9524-288F-4FEB-A057-A7B5E15306C2}" sibTransId="{4DFE56EF-9D49-4DC4-8B1F-C4BC2B8523CE}"/>
    <dgm:cxn modelId="{A6F3961B-25CF-4A56-A898-65E29597521B}" type="presOf" srcId="{9C9773B4-1FC1-4C13-BE8F-78534CED15D4}" destId="{FE5D8678-618B-471E-9FEC-F4282EDAC9D9}" srcOrd="0" destOrd="4" presId="urn:microsoft.com/office/officeart/2005/8/layout/list1"/>
    <dgm:cxn modelId="{CC209AC3-4E97-4C73-9E01-5A6E7D4A4B97}" srcId="{7A5C1178-0FEC-45D5-8DD2-F64129457827}" destId="{52FE4A83-8966-4A0F-A28C-0761A03CDEA0}" srcOrd="0" destOrd="0" parTransId="{7BBD51DF-CF9E-4B1B-BCA1-91837B3332DB}" sibTransId="{249FF7CA-5880-49E1-96C3-2B42F50E3DA9}"/>
    <dgm:cxn modelId="{F8BF121F-4D13-463E-9594-4DBDB5D0CBC8}" type="presOf" srcId="{7A5C1178-0FEC-45D5-8DD2-F64129457827}" destId="{64F20CB8-E3A8-405E-BCC6-B85C58DCB740}" srcOrd="0" destOrd="0" presId="urn:microsoft.com/office/officeart/2005/8/layout/list1"/>
    <dgm:cxn modelId="{1B53DF34-A15E-4F7E-BD08-1FF362C5BE81}" type="presOf" srcId="{FFD0DEB1-92D1-4B37-82F2-1BE9B8903681}" destId="{0BF81C57-989E-40B0-8E42-DD7A536911BE}" srcOrd="0" destOrd="0" presId="urn:microsoft.com/office/officeart/2005/8/layout/list1"/>
    <dgm:cxn modelId="{A035AB65-A7FC-4343-A42D-AFD49910AFD3}" srcId="{FFD0DEB1-92D1-4B37-82F2-1BE9B8903681}" destId="{7A5C1178-0FEC-45D5-8DD2-F64129457827}" srcOrd="0" destOrd="0" parTransId="{CAD84C40-62F8-482B-B5D4-61C251E6098F}" sibTransId="{8A6EC6B3-44DF-4608-BBEA-684CFD0FA075}"/>
    <dgm:cxn modelId="{A925CC2D-334E-4FDA-90C2-1AADD7264815}" type="presOf" srcId="{52FE4A83-8966-4A0F-A28C-0761A03CDEA0}" destId="{FE5D8678-618B-471E-9FEC-F4282EDAC9D9}" srcOrd="0" destOrd="0" presId="urn:microsoft.com/office/officeart/2005/8/layout/list1"/>
    <dgm:cxn modelId="{506D6707-64CE-490E-8EB0-66841F33FE26}" type="presOf" srcId="{734E46BA-CDD5-4B48-B04E-2DAE181F4F7C}" destId="{FE5D8678-618B-471E-9FEC-F4282EDAC9D9}" srcOrd="0" destOrd="2" presId="urn:microsoft.com/office/officeart/2005/8/layout/list1"/>
    <dgm:cxn modelId="{F70AB70D-DCB9-4E1C-B22C-349ECD9405FE}" srcId="{7A5C1178-0FEC-45D5-8DD2-F64129457827}" destId="{9C9773B4-1FC1-4C13-BE8F-78534CED15D4}" srcOrd="4" destOrd="0" parTransId="{62F6ECEC-9D1A-4532-810B-C18D7BDA6247}" sibTransId="{565889AA-4650-49FE-82AC-F34607836307}"/>
    <dgm:cxn modelId="{69E55502-432C-4EE9-91B5-27896A09CB0C}" type="presOf" srcId="{7A5C1178-0FEC-45D5-8DD2-F64129457827}" destId="{8813D272-6AA3-44DB-87DB-C4571532A101}" srcOrd="1" destOrd="0" presId="urn:microsoft.com/office/officeart/2005/8/layout/list1"/>
    <dgm:cxn modelId="{D050499A-98D3-41F2-B1DE-4F8B9F5362B1}" srcId="{7A5C1178-0FEC-45D5-8DD2-F64129457827}" destId="{734E46BA-CDD5-4B48-B04E-2DAE181F4F7C}" srcOrd="2" destOrd="0" parTransId="{FC25BC7B-A244-4456-9179-4DCB2049375D}" sibTransId="{191155D4-9B83-4301-8994-FFED1F964066}"/>
    <dgm:cxn modelId="{A9176D55-2E2D-408F-8DE7-105FCA387E10}" type="presParOf" srcId="{0BF81C57-989E-40B0-8E42-DD7A536911BE}" destId="{8CBCBCA3-39B1-45FC-8C10-300AC68C0D8E}" srcOrd="0" destOrd="0" presId="urn:microsoft.com/office/officeart/2005/8/layout/list1"/>
    <dgm:cxn modelId="{7652D683-25C2-414D-BF51-3C23AD2FB5C7}" type="presParOf" srcId="{8CBCBCA3-39B1-45FC-8C10-300AC68C0D8E}" destId="{64F20CB8-E3A8-405E-BCC6-B85C58DCB740}" srcOrd="0" destOrd="0" presId="urn:microsoft.com/office/officeart/2005/8/layout/list1"/>
    <dgm:cxn modelId="{A076C88E-AA17-4D7B-A4AD-14DE9A8B5E9E}" type="presParOf" srcId="{8CBCBCA3-39B1-45FC-8C10-300AC68C0D8E}" destId="{8813D272-6AA3-44DB-87DB-C4571532A101}" srcOrd="1" destOrd="0" presId="urn:microsoft.com/office/officeart/2005/8/layout/list1"/>
    <dgm:cxn modelId="{62A64C53-6ED8-4972-8C70-53AE2A8F2709}" type="presParOf" srcId="{0BF81C57-989E-40B0-8E42-DD7A536911BE}" destId="{9397AA19-DBEA-49F8-8747-DBF5E0453B26}" srcOrd="1" destOrd="0" presId="urn:microsoft.com/office/officeart/2005/8/layout/list1"/>
    <dgm:cxn modelId="{553FCE2B-2B6A-4FE2-97B3-516023433A03}" type="presParOf" srcId="{0BF81C57-989E-40B0-8E42-DD7A536911BE}" destId="{FE5D8678-618B-471E-9FEC-F4282EDAC9D9}"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2A95DB-3FC3-422D-9E8B-E3F692FB2702}">
      <dsp:nvSpPr>
        <dsp:cNvPr id="0" name=""/>
        <dsp:cNvSpPr/>
      </dsp:nvSpPr>
      <dsp:spPr>
        <a:xfrm>
          <a:off x="0" y="398999"/>
          <a:ext cx="6553200" cy="1134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08601" tIns="416560" rIns="508601"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dirty="0" smtClean="0"/>
            <a:t>Co-Chair, Health Care Voter  </a:t>
          </a:r>
          <a:endParaRPr lang="en-US" sz="2000" kern="1200" dirty="0"/>
        </a:p>
        <a:p>
          <a:pPr marL="228600" lvl="1" indent="-228600" algn="l" defTabSz="889000">
            <a:lnSpc>
              <a:spcPct val="90000"/>
            </a:lnSpc>
            <a:spcBef>
              <a:spcPct val="0"/>
            </a:spcBef>
            <a:spcAft>
              <a:spcPct val="15000"/>
            </a:spcAft>
            <a:buChar char="••"/>
          </a:pPr>
          <a:r>
            <a:rPr lang="en-US" sz="2000" kern="1200" dirty="0" smtClean="0"/>
            <a:t>Founder, Voices of Health Care</a:t>
          </a:r>
          <a:endParaRPr lang="en-US" sz="2000" kern="1200" dirty="0"/>
        </a:p>
      </dsp:txBody>
      <dsp:txXfrm>
        <a:off x="0" y="398999"/>
        <a:ext cx="6553200" cy="1134000"/>
      </dsp:txXfrm>
    </dsp:sp>
    <dsp:sp modelId="{17B74B9A-399F-45BD-B076-CB936A9AE257}">
      <dsp:nvSpPr>
        <dsp:cNvPr id="0" name=""/>
        <dsp:cNvSpPr/>
      </dsp:nvSpPr>
      <dsp:spPr>
        <a:xfrm>
          <a:off x="327660" y="103799"/>
          <a:ext cx="4587240" cy="5904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3387" tIns="0" rIns="173387" bIns="0" numCol="1" spcCol="1270" anchor="ctr" anchorCtr="0">
          <a:noAutofit/>
        </a:bodyPr>
        <a:lstStyle/>
        <a:p>
          <a:pPr lvl="0" algn="l" defTabSz="889000">
            <a:lnSpc>
              <a:spcPct val="90000"/>
            </a:lnSpc>
            <a:spcBef>
              <a:spcPct val="0"/>
            </a:spcBef>
            <a:spcAft>
              <a:spcPct val="35000"/>
            </a:spcAft>
          </a:pPr>
          <a:r>
            <a:rPr lang="en-US" sz="2000" b="1" kern="1200" dirty="0" smtClean="0"/>
            <a:t>Laura Packard (@</a:t>
          </a:r>
          <a:r>
            <a:rPr lang="en-US" sz="2000" b="1" kern="1200" dirty="0" err="1" smtClean="0"/>
            <a:t>lpackard</a:t>
          </a:r>
          <a:r>
            <a:rPr lang="en-US" sz="2000" b="1" kern="1200" dirty="0" smtClean="0"/>
            <a:t>)</a:t>
          </a:r>
          <a:endParaRPr lang="en-US" sz="2000" kern="1200" dirty="0"/>
        </a:p>
      </dsp:txBody>
      <dsp:txXfrm>
        <a:off x="356481" y="132620"/>
        <a:ext cx="4529598" cy="532758"/>
      </dsp:txXfrm>
    </dsp:sp>
    <dsp:sp modelId="{D255C92C-C266-407D-A18E-474D40B9CED7}">
      <dsp:nvSpPr>
        <dsp:cNvPr id="0" name=""/>
        <dsp:cNvSpPr/>
      </dsp:nvSpPr>
      <dsp:spPr>
        <a:xfrm>
          <a:off x="0" y="1936200"/>
          <a:ext cx="6553200" cy="11025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08601" tIns="416560" rIns="508601"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dirty="0" smtClean="0">
              <a:ea typeface="Calibri" panose="020F0502020204030204" pitchFamily="34" charset="0"/>
            </a:rPr>
            <a:t>Policy Communications Manager,           Children’s Dental Health Project</a:t>
          </a:r>
          <a:endParaRPr lang="en-US" sz="2000" kern="1200" dirty="0">
            <a:ea typeface="Calibri" panose="020F0502020204030204" pitchFamily="34" charset="0"/>
          </a:endParaRPr>
        </a:p>
      </dsp:txBody>
      <dsp:txXfrm>
        <a:off x="0" y="1936200"/>
        <a:ext cx="6553200" cy="1102500"/>
      </dsp:txXfrm>
    </dsp:sp>
    <dsp:sp modelId="{316470E3-2A1C-41CB-B76D-1D5CA72F94FE}">
      <dsp:nvSpPr>
        <dsp:cNvPr id="0" name=""/>
        <dsp:cNvSpPr/>
      </dsp:nvSpPr>
      <dsp:spPr>
        <a:xfrm>
          <a:off x="327660" y="1641000"/>
          <a:ext cx="4587240" cy="5904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3387" tIns="0" rIns="173387" bIns="0" numCol="1" spcCol="1270" anchor="ctr" anchorCtr="0">
          <a:noAutofit/>
        </a:bodyPr>
        <a:lstStyle/>
        <a:p>
          <a:pPr lvl="0" algn="l" defTabSz="889000">
            <a:lnSpc>
              <a:spcPct val="90000"/>
            </a:lnSpc>
            <a:spcBef>
              <a:spcPct val="0"/>
            </a:spcBef>
            <a:spcAft>
              <a:spcPct val="35000"/>
            </a:spcAft>
          </a:pPr>
          <a:r>
            <a:rPr lang="en-US" sz="2000" b="1" kern="1200" smtClean="0">
              <a:ea typeface="Calibri" panose="020F0502020204030204" pitchFamily="34" charset="0"/>
            </a:rPr>
            <a:t>Amy Cotton (@Teeth_Matter)</a:t>
          </a:r>
          <a:endParaRPr lang="en-US" sz="2000" b="1" kern="1200" dirty="0" smtClean="0">
            <a:ea typeface="Calibri" panose="020F0502020204030204" pitchFamily="34" charset="0"/>
          </a:endParaRPr>
        </a:p>
      </dsp:txBody>
      <dsp:txXfrm>
        <a:off x="356481" y="1669821"/>
        <a:ext cx="4529598" cy="532758"/>
      </dsp:txXfrm>
    </dsp:sp>
    <dsp:sp modelId="{7017C19B-B498-4BAC-ADD0-D6A1E79CF8DB}">
      <dsp:nvSpPr>
        <dsp:cNvPr id="0" name=""/>
        <dsp:cNvSpPr/>
      </dsp:nvSpPr>
      <dsp:spPr>
        <a:xfrm>
          <a:off x="0" y="3441900"/>
          <a:ext cx="6553200" cy="11025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08601" tIns="416560" rIns="508601"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dirty="0" smtClean="0">
              <a:ea typeface="Calibri" panose="020F0502020204030204" pitchFamily="34" charset="0"/>
              <a:cs typeface="Times New Roman" panose="02020603050405020304" pitchFamily="18" charset="0"/>
            </a:rPr>
            <a:t>Director of Digital Strategy,                               First Focus</a:t>
          </a:r>
          <a:endParaRPr lang="en-US" sz="2000" kern="1200" dirty="0">
            <a:ea typeface="Calibri" panose="020F0502020204030204" pitchFamily="34" charset="0"/>
            <a:cs typeface="Times New Roman" panose="02020603050405020304" pitchFamily="18" charset="0"/>
          </a:endParaRPr>
        </a:p>
      </dsp:txBody>
      <dsp:txXfrm>
        <a:off x="0" y="3441900"/>
        <a:ext cx="6553200" cy="1102500"/>
      </dsp:txXfrm>
    </dsp:sp>
    <dsp:sp modelId="{145DD9C0-7C40-49CD-B6DA-CE561AF8D8F3}">
      <dsp:nvSpPr>
        <dsp:cNvPr id="0" name=""/>
        <dsp:cNvSpPr/>
      </dsp:nvSpPr>
      <dsp:spPr>
        <a:xfrm>
          <a:off x="327660" y="3146700"/>
          <a:ext cx="4587240" cy="5904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3387" tIns="0" rIns="173387" bIns="0" numCol="1" spcCol="1270" anchor="ctr" anchorCtr="0">
          <a:noAutofit/>
        </a:bodyPr>
        <a:lstStyle/>
        <a:p>
          <a:pPr lvl="0" algn="l" defTabSz="889000">
            <a:lnSpc>
              <a:spcPct val="90000"/>
            </a:lnSpc>
            <a:spcBef>
              <a:spcPct val="0"/>
            </a:spcBef>
            <a:spcAft>
              <a:spcPct val="35000"/>
            </a:spcAft>
          </a:pPr>
          <a:r>
            <a:rPr lang="en-US" sz="2000" b="1" kern="1200" smtClean="0">
              <a:ea typeface="Calibri" panose="020F0502020204030204" pitchFamily="34" charset="0"/>
              <a:cs typeface="Times New Roman" panose="02020603050405020304" pitchFamily="18" charset="0"/>
            </a:rPr>
            <a:t>Jonny Yao (@joyao)</a:t>
          </a:r>
          <a:endParaRPr lang="en-US" sz="2000" b="1" kern="1200" dirty="0">
            <a:ea typeface="Calibri" panose="020F0502020204030204" pitchFamily="34" charset="0"/>
            <a:cs typeface="Times New Roman" panose="02020603050405020304" pitchFamily="18" charset="0"/>
          </a:endParaRPr>
        </a:p>
      </dsp:txBody>
      <dsp:txXfrm>
        <a:off x="356481" y="3175521"/>
        <a:ext cx="4529598" cy="53275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9E8BB13-66E7-4B87-9F49-8CA50406B295}" type="datetimeFigureOut">
              <a:rPr lang="en-US" smtClean="0"/>
              <a:t>1/18/2019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1724593-4DE2-4E23-B10C-EF168262B1FE}" type="slidenum">
              <a:rPr lang="en-US" smtClean="0"/>
              <a:t>‹#›</a:t>
            </a:fld>
            <a:endParaRPr lang="en-US"/>
          </a:p>
        </p:txBody>
      </p:sp>
    </p:spTree>
    <p:extLst>
      <p:ext uri="{BB962C8B-B14F-4D97-AF65-F5344CB8AC3E}">
        <p14:creationId xmlns:p14="http://schemas.microsoft.com/office/powerpoint/2010/main" val="15799013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Tree>
    <p:extLst>
      <p:ext uri="{BB962C8B-B14F-4D97-AF65-F5344CB8AC3E}">
        <p14:creationId xmlns:p14="http://schemas.microsoft.com/office/powerpoint/2010/main" val="28094137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spcBef>
                <a:spcPts val="0"/>
              </a:spcBef>
              <a:spcAft>
                <a:spcPts val="0"/>
              </a:spcAft>
              <a:buFont typeface="Calibri" panose="020F0502020204030204" pitchFamily="34" charset="0"/>
              <a:buNone/>
            </a:pPr>
            <a:r>
              <a:rPr lang="en-US" sz="1200" dirty="0" smtClean="0"/>
              <a:t>Tip 2 </a:t>
            </a:r>
            <a:r>
              <a:rPr lang="mr-IN" sz="1200" dirty="0" smtClean="0"/>
              <a:t>–</a:t>
            </a:r>
            <a:r>
              <a:rPr lang="en-US" sz="1200" dirty="0" smtClean="0"/>
              <a:t> There</a:t>
            </a:r>
            <a:r>
              <a:rPr lang="en-US" sz="1200" baseline="0" dirty="0" smtClean="0"/>
              <a:t> are other ways to use social media to bring your ideas and evidence to life. </a:t>
            </a:r>
          </a:p>
          <a:p>
            <a:pPr marL="171450" lvl="0" indent="-171450">
              <a:spcBef>
                <a:spcPts val="0"/>
              </a:spcBef>
              <a:spcAft>
                <a:spcPts val="0"/>
              </a:spcAft>
              <a:buFontTx/>
              <a:buChar char="-"/>
            </a:pPr>
            <a:r>
              <a:rPr lang="en-US" sz="1200" baseline="0" dirty="0" smtClean="0"/>
              <a:t>Quotes (from personal story or in own blogs/content) </a:t>
            </a:r>
            <a:r>
              <a:rPr lang="mr-IN" sz="1200" baseline="0" dirty="0" smtClean="0"/>
              <a:t>–</a:t>
            </a:r>
            <a:r>
              <a:rPr lang="en-US" sz="1200" baseline="0" dirty="0" smtClean="0"/>
              <a:t> and creating compelling images that spotlight key quotes</a:t>
            </a:r>
          </a:p>
          <a:p>
            <a:pPr marL="171450" lvl="0" indent="-171450">
              <a:spcBef>
                <a:spcPts val="0"/>
              </a:spcBef>
              <a:spcAft>
                <a:spcPts val="0"/>
              </a:spcAft>
              <a:buFontTx/>
              <a:buChar char="-"/>
            </a:pPr>
            <a:r>
              <a:rPr lang="en-US" sz="1200" baseline="0" dirty="0" smtClean="0"/>
              <a:t>Using photos to literally put a human face on your issue and any data you’re sharing</a:t>
            </a:r>
          </a:p>
          <a:p>
            <a:pPr marL="171450" lvl="0" indent="-171450">
              <a:spcBef>
                <a:spcPts val="0"/>
              </a:spcBef>
              <a:spcAft>
                <a:spcPts val="0"/>
              </a:spcAft>
              <a:buFontTx/>
              <a:buChar char="-"/>
            </a:pPr>
            <a:r>
              <a:rPr lang="en-US" sz="1200" baseline="0" dirty="0" smtClean="0"/>
              <a:t>Infographics to make data understandable, appealing, and help convey a problem you want to solve, a solution you’re advancing or an action people can take on your issue</a:t>
            </a:r>
          </a:p>
          <a:p>
            <a:pPr marL="171450" lvl="0" indent="-171450">
              <a:spcBef>
                <a:spcPts val="0"/>
              </a:spcBef>
              <a:spcAft>
                <a:spcPts val="0"/>
              </a:spcAft>
              <a:buFontTx/>
              <a:buChar char="-"/>
            </a:pPr>
            <a:endParaRPr lang="en-US" sz="1200" dirty="0" smtClean="0"/>
          </a:p>
          <a:p>
            <a:pPr marL="0" lvl="0" indent="0">
              <a:spcBef>
                <a:spcPts val="0"/>
              </a:spcBef>
              <a:spcAft>
                <a:spcPts val="0"/>
              </a:spcAft>
              <a:buFont typeface="Calibri" panose="020F0502020204030204" pitchFamily="34" charset="0"/>
              <a:buNone/>
            </a:pPr>
            <a:endParaRPr lang="en-US" sz="1200" dirty="0"/>
          </a:p>
        </p:txBody>
      </p:sp>
      <p:sp>
        <p:nvSpPr>
          <p:cNvPr id="4" name="Slide Number Placeholder 3"/>
          <p:cNvSpPr>
            <a:spLocks noGrp="1"/>
          </p:cNvSpPr>
          <p:nvPr>
            <p:ph type="sldNum" sz="quarter" idx="10"/>
          </p:nvPr>
        </p:nvSpPr>
        <p:spPr/>
        <p:txBody>
          <a:bodyPr/>
          <a:lstStyle/>
          <a:p>
            <a:fld id="{4C4C49E2-5680-4D51-AF62-45451D694765}"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103241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spcBef>
                <a:spcPts val="0"/>
              </a:spcBef>
              <a:spcAft>
                <a:spcPts val="0"/>
              </a:spcAft>
              <a:buFont typeface="Calibri" panose="020F0502020204030204" pitchFamily="34" charset="0"/>
              <a:buNone/>
            </a:pPr>
            <a:r>
              <a:rPr lang="en-US" sz="1200" dirty="0" smtClean="0"/>
              <a:t>For folks in the room who may</a:t>
            </a:r>
            <a:r>
              <a:rPr lang="en-US" sz="1200" baseline="0" dirty="0" smtClean="0"/>
              <a:t> not have the capacity </a:t>
            </a:r>
            <a:r>
              <a:rPr lang="en-US" sz="1200" dirty="0" smtClean="0"/>
              <a:t>to hire a graphic designer </a:t>
            </a:r>
            <a:r>
              <a:rPr lang="mr-IN" sz="1200" dirty="0" smtClean="0"/>
              <a:t>–</a:t>
            </a:r>
            <a:r>
              <a:rPr lang="en-US" sz="1200" dirty="0" smtClean="0"/>
              <a:t> there</a:t>
            </a:r>
            <a:r>
              <a:rPr lang="en-US" sz="1200" baseline="0" dirty="0" smtClean="0"/>
              <a:t> are some free tools that can help you create your own, visually appealing social media posts.</a:t>
            </a:r>
          </a:p>
          <a:p>
            <a:pPr marL="171450" lvl="0" indent="-171450">
              <a:spcBef>
                <a:spcPts val="0"/>
              </a:spcBef>
              <a:spcAft>
                <a:spcPts val="0"/>
              </a:spcAft>
              <a:buFontTx/>
              <a:buChar char="-"/>
            </a:pPr>
            <a:r>
              <a:rPr lang="en-US" sz="1200" baseline="0" dirty="0" err="1" smtClean="0"/>
              <a:t>Canva</a:t>
            </a:r>
            <a:r>
              <a:rPr lang="en-US" sz="1200" baseline="0" dirty="0" smtClean="0"/>
              <a:t> is one design tool that has both a free and paid version, and the free version is pretty robust. It offers templates and layouts for different types of communications products including many social media platforms, as well as a variety of photos, illustrations, backgrounds, and fonts.</a:t>
            </a:r>
          </a:p>
          <a:p>
            <a:pPr marL="171450" lvl="0" indent="-171450">
              <a:spcBef>
                <a:spcPts val="0"/>
              </a:spcBef>
              <a:spcAft>
                <a:spcPts val="0"/>
              </a:spcAft>
              <a:buFontTx/>
              <a:buChar char="-"/>
            </a:pPr>
            <a:endParaRPr lang="en-US" sz="1200" baseline="0" dirty="0" smtClean="0"/>
          </a:p>
          <a:p>
            <a:pPr marL="171450" lvl="0" indent="-171450">
              <a:spcBef>
                <a:spcPts val="0"/>
              </a:spcBef>
              <a:spcAft>
                <a:spcPts val="0"/>
              </a:spcAft>
              <a:buFontTx/>
              <a:buChar char="-"/>
            </a:pPr>
            <a:r>
              <a:rPr lang="en-US" sz="1200" baseline="0" dirty="0" smtClean="0"/>
              <a:t>There are also sources online where you can find free photos that are safe for nonprofits to use without running into licensing problems.</a:t>
            </a:r>
          </a:p>
          <a:p>
            <a:pPr marL="171450" lvl="0" indent="-171450">
              <a:spcBef>
                <a:spcPts val="0"/>
              </a:spcBef>
              <a:spcAft>
                <a:spcPts val="0"/>
              </a:spcAft>
              <a:buFontTx/>
              <a:buChar char="-"/>
            </a:pPr>
            <a:r>
              <a:rPr lang="en-US" sz="1200" baseline="0" dirty="0" smtClean="0"/>
              <a:t>  </a:t>
            </a:r>
            <a:r>
              <a:rPr lang="en-US" sz="1200" baseline="0" dirty="0" err="1" smtClean="0"/>
              <a:t>Pixabay</a:t>
            </a:r>
            <a:r>
              <a:rPr lang="en-US" sz="1200" baseline="0" dirty="0" smtClean="0"/>
              <a:t> has a variety of image types (photos, illustrations, and vector graphics)</a:t>
            </a:r>
          </a:p>
          <a:p>
            <a:pPr marL="171450" lvl="0" indent="-171450">
              <a:spcBef>
                <a:spcPts val="0"/>
              </a:spcBef>
              <a:spcAft>
                <a:spcPts val="0"/>
              </a:spcAft>
              <a:buFontTx/>
              <a:buChar char="-"/>
            </a:pPr>
            <a:r>
              <a:rPr lang="en-US" sz="1200" baseline="0" dirty="0" smtClean="0"/>
              <a:t>  </a:t>
            </a:r>
            <a:r>
              <a:rPr lang="en-US" sz="1200" baseline="0" dirty="0" err="1" smtClean="0"/>
              <a:t>Unsplash</a:t>
            </a:r>
            <a:r>
              <a:rPr lang="en-US" sz="1200" baseline="0" dirty="0" smtClean="0"/>
              <a:t> has photos including some curated albums.</a:t>
            </a:r>
          </a:p>
          <a:p>
            <a:pPr marL="171450" lvl="0" indent="-171450">
              <a:spcBef>
                <a:spcPts val="0"/>
              </a:spcBef>
              <a:spcAft>
                <a:spcPts val="0"/>
              </a:spcAft>
              <a:buFontTx/>
              <a:buChar char="-"/>
            </a:pPr>
            <a:endParaRPr lang="en-US" sz="1200" baseline="0" dirty="0" smtClean="0"/>
          </a:p>
          <a:p>
            <a:pPr marL="171450" lvl="0" indent="-171450">
              <a:spcBef>
                <a:spcPts val="0"/>
              </a:spcBef>
              <a:spcAft>
                <a:spcPts val="0"/>
              </a:spcAft>
              <a:buFontTx/>
              <a:buChar char="-"/>
            </a:pPr>
            <a:r>
              <a:rPr lang="en-US" sz="1200" baseline="0" dirty="0" smtClean="0"/>
              <a:t>Each of these tools can help you develop sharable images to help bring your policy ideas to life, and help you illustrate a story with data you want to share.</a:t>
            </a:r>
            <a:endParaRPr lang="en-US" sz="1200" dirty="0"/>
          </a:p>
        </p:txBody>
      </p:sp>
      <p:sp>
        <p:nvSpPr>
          <p:cNvPr id="4" name="Slide Number Placeholder 3"/>
          <p:cNvSpPr>
            <a:spLocks noGrp="1"/>
          </p:cNvSpPr>
          <p:nvPr>
            <p:ph type="sldNum" sz="quarter" idx="10"/>
          </p:nvPr>
        </p:nvSpPr>
        <p:spPr/>
        <p:txBody>
          <a:bodyPr/>
          <a:lstStyle/>
          <a:p>
            <a:fld id="{4C4C49E2-5680-4D51-AF62-45451D694765}"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30478282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spcBef>
                <a:spcPts val="0"/>
              </a:spcBef>
              <a:spcAft>
                <a:spcPts val="0"/>
              </a:spcAft>
              <a:buFontTx/>
              <a:buChar char="-"/>
            </a:pPr>
            <a:r>
              <a:rPr lang="en-US" sz="1200" dirty="0" smtClean="0"/>
              <a:t>Offline outreach </a:t>
            </a:r>
            <a:r>
              <a:rPr lang="mr-IN" sz="1200" dirty="0" smtClean="0"/>
              <a:t>–</a:t>
            </a:r>
            <a:r>
              <a:rPr lang="en-US" sz="1200" baseline="0" dirty="0" smtClean="0"/>
              <a:t> </a:t>
            </a:r>
            <a:r>
              <a:rPr lang="en-US" sz="1200" dirty="0" smtClean="0"/>
              <a:t>Another</a:t>
            </a:r>
            <a:r>
              <a:rPr lang="en-US" sz="1200" baseline="0" dirty="0" smtClean="0"/>
              <a:t> important tip to remember is that it can require some relationship building in real life, with current and potential partners. </a:t>
            </a:r>
          </a:p>
          <a:p>
            <a:pPr marL="171450" lvl="0" indent="-171450">
              <a:spcBef>
                <a:spcPts val="0"/>
              </a:spcBef>
              <a:spcAft>
                <a:spcPts val="0"/>
              </a:spcAft>
              <a:buFontTx/>
              <a:buChar char="-"/>
            </a:pPr>
            <a:endParaRPr lang="en-US" sz="1200" baseline="0" dirty="0" smtClean="0"/>
          </a:p>
          <a:p>
            <a:pPr marL="171450" lvl="0" indent="-171450">
              <a:spcBef>
                <a:spcPts val="0"/>
              </a:spcBef>
              <a:spcAft>
                <a:spcPts val="0"/>
              </a:spcAft>
              <a:buFontTx/>
              <a:buChar char="-"/>
            </a:pPr>
            <a:r>
              <a:rPr lang="en-US" sz="1200" baseline="0" dirty="0" smtClean="0"/>
              <a:t>You may work in coalition with partners for whom sharing resources could be mutually beneficial. You can help each other get your messages and material in front of different audiences. CDHP’s policy team was deepening our relationship with the provider group, ACOG, as oral health is an important aspect of prenatal care, but many people who count on Medicaid face barriers to getting dental care in pregnancy. We produced a brief on improving oral health during pregnancy, a topic that we felt would be of interest to OB-GYNs and other health and policy stakeholders, as well as reporters who may look to them as a trusted source. Like us, they may be continuously seeking out fresh ideas to weave into their updates. We worked with our policy colleagues to send ACOG our brief, asking if they could share it from their social media account. To make it as easy as possible, we included sample posts that were tailored to their constituency, with framing and messaging we preferred. Just 2-3 messages can go a long way in encouraging others to share your material with their audiences. Among other things, giving sample content shows you respect their time.</a:t>
            </a:r>
          </a:p>
          <a:p>
            <a:pPr marL="171450" lvl="0" indent="-171450">
              <a:spcBef>
                <a:spcPts val="0"/>
              </a:spcBef>
              <a:spcAft>
                <a:spcPts val="0"/>
              </a:spcAft>
              <a:buFontTx/>
              <a:buChar char="-"/>
            </a:pPr>
            <a:endParaRPr lang="en-US" sz="1200" baseline="0" dirty="0" smtClean="0"/>
          </a:p>
          <a:p>
            <a:pPr marL="171450" lvl="0" indent="-171450">
              <a:spcBef>
                <a:spcPts val="0"/>
              </a:spcBef>
              <a:spcAft>
                <a:spcPts val="0"/>
              </a:spcAft>
              <a:buFontTx/>
              <a:buChar char="-"/>
            </a:pPr>
            <a:r>
              <a:rPr lang="en-US" sz="1200" dirty="0" smtClean="0"/>
              <a:t>Similarly, if you want to host</a:t>
            </a:r>
            <a:r>
              <a:rPr lang="en-US" sz="1200" baseline="0" dirty="0" smtClean="0"/>
              <a:t> an online event, you’re going to want to develop some sample messages. Online events on Twitter are particularly valuable in getting your messages in front of new audiences, and elevating the profile of your </a:t>
            </a:r>
            <a:r>
              <a:rPr lang="en-US" sz="1200" baseline="0" dirty="0" err="1" smtClean="0"/>
              <a:t>oranization</a:t>
            </a:r>
            <a:r>
              <a:rPr lang="en-US" sz="1200" baseline="0" dirty="0" smtClean="0"/>
              <a:t>.</a:t>
            </a:r>
          </a:p>
          <a:p>
            <a:pPr marL="171450" lvl="0" indent="-171450">
              <a:spcBef>
                <a:spcPts val="0"/>
              </a:spcBef>
              <a:spcAft>
                <a:spcPts val="0"/>
              </a:spcAft>
              <a:buFontTx/>
              <a:buChar char="-"/>
            </a:pPr>
            <a:endParaRPr lang="en-US" sz="1200" baseline="0" dirty="0" smtClean="0"/>
          </a:p>
          <a:p>
            <a:pPr marL="171450" lvl="0" indent="-171450">
              <a:spcBef>
                <a:spcPts val="0"/>
              </a:spcBef>
              <a:spcAft>
                <a:spcPts val="0"/>
              </a:spcAft>
              <a:buFontTx/>
              <a:buChar char="-"/>
            </a:pPr>
            <a:r>
              <a:rPr lang="en-US" sz="1200" baseline="0" dirty="0" smtClean="0"/>
              <a:t>It</a:t>
            </a:r>
            <a:r>
              <a:rPr lang="mr-IN" sz="1200" baseline="0" dirty="0" smtClean="0"/>
              <a:t>’</a:t>
            </a:r>
            <a:r>
              <a:rPr lang="en-US" sz="1200" baseline="0" dirty="0" smtClean="0"/>
              <a:t>s a good idea to do some online and offline research to get a sense of when regularly scheduled events might be, so you can join or plan your own around them, see who participates, and develop new partnerships through your participation. CHATS VS. STORMS ON NEXT SLIDE</a:t>
            </a:r>
            <a:endParaRPr lang="en-US" sz="1200" dirty="0"/>
          </a:p>
        </p:txBody>
      </p:sp>
      <p:sp>
        <p:nvSpPr>
          <p:cNvPr id="4" name="Slide Number Placeholder 3"/>
          <p:cNvSpPr>
            <a:spLocks noGrp="1"/>
          </p:cNvSpPr>
          <p:nvPr>
            <p:ph type="sldNum" sz="quarter" idx="10"/>
          </p:nvPr>
        </p:nvSpPr>
        <p:spPr/>
        <p:txBody>
          <a:bodyPr/>
          <a:lstStyle/>
          <a:p>
            <a:fld id="{4C4C49E2-5680-4D51-AF62-45451D694765}"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41508367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spcBef>
                <a:spcPts val="0"/>
              </a:spcBef>
              <a:spcAft>
                <a:spcPts val="0"/>
              </a:spcAft>
              <a:buFontTx/>
              <a:buChar char="-"/>
            </a:pPr>
            <a:r>
              <a:rPr lang="en-US" sz="1200" dirty="0" smtClean="0"/>
              <a:t>Two common</a:t>
            </a:r>
            <a:r>
              <a:rPr lang="en-US" sz="1200" baseline="0" dirty="0" smtClean="0"/>
              <a:t> events on Twitter are tweet chats and tweet storms. They vary slightly in the capacity it takes to plan, coordinate and join them. Once again, both can help you advance and cultivate interest in your priorities, elevate your profile as a leader, and build your base of support. </a:t>
            </a:r>
          </a:p>
          <a:p>
            <a:pPr marL="171450" lvl="0" indent="-171450">
              <a:spcBef>
                <a:spcPts val="0"/>
              </a:spcBef>
              <a:spcAft>
                <a:spcPts val="0"/>
              </a:spcAft>
              <a:buFontTx/>
              <a:buChar char="-"/>
            </a:pPr>
            <a:r>
              <a:rPr lang="en-US" sz="1200" baseline="0" dirty="0" smtClean="0"/>
              <a:t>They both revolve around a unique hashtag </a:t>
            </a:r>
            <a:r>
              <a:rPr lang="mr-IN" sz="1200" baseline="0" dirty="0" smtClean="0"/>
              <a:t>–</a:t>
            </a:r>
            <a:r>
              <a:rPr lang="en-US" sz="1200" baseline="0" dirty="0" smtClean="0"/>
              <a:t> </a:t>
            </a:r>
            <a:r>
              <a:rPr lang="en-US" sz="1200" baseline="0" dirty="0" err="1" smtClean="0"/>
              <a:t>MomsRising</a:t>
            </a:r>
            <a:r>
              <a:rPr lang="en-US" sz="1200" baseline="0" dirty="0" smtClean="0"/>
              <a:t> does #</a:t>
            </a:r>
            <a:r>
              <a:rPr lang="en-US" sz="1200" baseline="0" dirty="0" err="1" smtClean="0"/>
              <a:t>WellnessWed</a:t>
            </a:r>
            <a:r>
              <a:rPr lang="en-US" sz="1200" baseline="0" dirty="0" smtClean="0"/>
              <a:t> chats, for example, and our partners at Oral Health America have an annual week in the fall where they hold a tweet storm around their advocacy priorities, called #</a:t>
            </a:r>
            <a:r>
              <a:rPr lang="en-US" sz="1200" baseline="0" dirty="0" err="1" smtClean="0"/>
              <a:t>FallForSmiles</a:t>
            </a:r>
            <a:r>
              <a:rPr lang="en-US" sz="1200" baseline="0" dirty="0" smtClean="0"/>
              <a:t>.</a:t>
            </a:r>
          </a:p>
          <a:p>
            <a:pPr marL="171450" lvl="0" indent="-171450">
              <a:spcBef>
                <a:spcPts val="0"/>
              </a:spcBef>
              <a:spcAft>
                <a:spcPts val="0"/>
              </a:spcAft>
              <a:buFontTx/>
              <a:buChar char="-"/>
            </a:pPr>
            <a:r>
              <a:rPr lang="en-US" sz="1200" baseline="0" dirty="0" smtClean="0"/>
              <a:t>When planning, you want to give enough lead time to create materials, like a message guide, and have time to advertise. Like any other event, it can help participation if you have time to build awareness and invite groups to participate.</a:t>
            </a:r>
          </a:p>
          <a:p>
            <a:pPr marL="171450" lvl="0" indent="-171450">
              <a:spcBef>
                <a:spcPts val="0"/>
              </a:spcBef>
              <a:spcAft>
                <a:spcPts val="0"/>
              </a:spcAft>
              <a:buFontTx/>
              <a:buChar char="-"/>
            </a:pPr>
            <a:r>
              <a:rPr lang="en-US" sz="1200" baseline="0" dirty="0" smtClean="0"/>
              <a:t>When participating, take the opportunity to share links to your resources, like things other groups say, even if after the fact, and consider retweeting. It</a:t>
            </a:r>
            <a:r>
              <a:rPr lang="mr-IN" sz="1200" baseline="0" dirty="0" smtClean="0"/>
              <a:t>’</a:t>
            </a:r>
            <a:r>
              <a:rPr lang="en-US" sz="1200" baseline="0" dirty="0" smtClean="0"/>
              <a:t>s a chance to lift up your priorities and perspective, but you don</a:t>
            </a:r>
            <a:r>
              <a:rPr lang="mr-IN" sz="1200" baseline="0" dirty="0" smtClean="0"/>
              <a:t>’</a:t>
            </a:r>
            <a:r>
              <a:rPr lang="en-US" sz="1200" baseline="0" dirty="0" smtClean="0"/>
              <a:t>t want it to be a one-sided relationship.</a:t>
            </a:r>
          </a:p>
          <a:p>
            <a:pPr marL="171450" lvl="0" indent="-171450">
              <a:spcBef>
                <a:spcPts val="0"/>
              </a:spcBef>
              <a:spcAft>
                <a:spcPts val="0"/>
              </a:spcAft>
              <a:buFontTx/>
              <a:buChar char="-"/>
            </a:pPr>
            <a:endParaRPr lang="en-US" sz="1200" baseline="0" dirty="0" smtClean="0"/>
          </a:p>
          <a:p>
            <a:pPr marL="171450" lvl="0" indent="-171450">
              <a:spcBef>
                <a:spcPts val="0"/>
              </a:spcBef>
              <a:spcAft>
                <a:spcPts val="0"/>
              </a:spcAft>
              <a:buFontTx/>
              <a:buChar char="-"/>
            </a:pPr>
            <a:r>
              <a:rPr lang="en-US" sz="1200" baseline="0" dirty="0" err="1" smtClean="0"/>
              <a:t>Tweetdeck.com</a:t>
            </a:r>
            <a:r>
              <a:rPr lang="en-US" sz="1200" baseline="0" dirty="0" smtClean="0"/>
              <a:t> is a good tool to use to preschedule tweets if you need to, easier to do for tweet storms or in your day-to-day. You can track hashtags and activity happening in different Twitter accounts. It is free.</a:t>
            </a:r>
            <a:endParaRPr lang="en-US" sz="1200" dirty="0"/>
          </a:p>
        </p:txBody>
      </p:sp>
      <p:sp>
        <p:nvSpPr>
          <p:cNvPr id="4" name="Slide Number Placeholder 3"/>
          <p:cNvSpPr>
            <a:spLocks noGrp="1"/>
          </p:cNvSpPr>
          <p:nvPr>
            <p:ph type="sldNum" sz="quarter" idx="10"/>
          </p:nvPr>
        </p:nvSpPr>
        <p:spPr/>
        <p:txBody>
          <a:bodyPr/>
          <a:lstStyle/>
          <a:p>
            <a:fld id="{4C4C49E2-5680-4D51-AF62-45451D694765}"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15561935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spcBef>
                <a:spcPts val="0"/>
              </a:spcBef>
              <a:spcAft>
                <a:spcPts val="0"/>
              </a:spcAft>
              <a:buFontTx/>
              <a:buChar char="-"/>
            </a:pPr>
            <a:r>
              <a:rPr lang="en-US" sz="1200" dirty="0" smtClean="0"/>
              <a:t>Echo key points from Laura?</a:t>
            </a:r>
          </a:p>
          <a:p>
            <a:pPr marL="171450" lvl="0" indent="-171450">
              <a:spcBef>
                <a:spcPts val="0"/>
              </a:spcBef>
              <a:spcAft>
                <a:spcPts val="0"/>
              </a:spcAft>
              <a:buFontTx/>
              <a:buChar char="-"/>
            </a:pPr>
            <a:r>
              <a:rPr lang="en-US" sz="1200" dirty="0" smtClean="0"/>
              <a:t>Good practice to limit hashtags to 1-2.</a:t>
            </a:r>
          </a:p>
          <a:p>
            <a:pPr marL="171450" lvl="0" indent="-171450">
              <a:spcBef>
                <a:spcPts val="0"/>
              </a:spcBef>
              <a:spcAft>
                <a:spcPts val="0"/>
              </a:spcAft>
              <a:buFontTx/>
              <a:buChar char="-"/>
            </a:pPr>
            <a:r>
              <a:rPr lang="en-US" sz="1200" dirty="0" smtClean="0"/>
              <a:t>Do</a:t>
            </a:r>
            <a:r>
              <a:rPr lang="en-US" sz="1200" baseline="0" dirty="0" smtClean="0"/>
              <a:t> some research, even if briefly, to see what hashtags people are using to talk about your issue, and who is using what hashtag. </a:t>
            </a:r>
            <a:r>
              <a:rPr lang="en-US" sz="1200" baseline="0" smtClean="0"/>
              <a:t>** EXAMPLE </a:t>
            </a:r>
            <a:r>
              <a:rPr lang="en-US" sz="1200" baseline="0" dirty="0" smtClean="0"/>
              <a:t>IF TIME: Using #MEPOLITICS to be seen by legislators; one state legislator responded to a thread on closing </a:t>
            </a:r>
            <a:r>
              <a:rPr lang="en-US" sz="1200" baseline="0" smtClean="0"/>
              <a:t>gaps in Medicaid dental benefits.**</a:t>
            </a:r>
            <a:endParaRPr lang="en-US" sz="1200" baseline="0" dirty="0" smtClean="0"/>
          </a:p>
          <a:p>
            <a:pPr marL="171450" lvl="0" indent="-171450">
              <a:spcBef>
                <a:spcPts val="0"/>
              </a:spcBef>
              <a:spcAft>
                <a:spcPts val="0"/>
              </a:spcAft>
              <a:buFontTx/>
              <a:buChar char="-"/>
            </a:pPr>
            <a:r>
              <a:rPr lang="en-US" sz="1200" baseline="0" dirty="0" smtClean="0"/>
              <a:t>Homework includes spell checking </a:t>
            </a:r>
            <a:r>
              <a:rPr lang="mr-IN" sz="1200" baseline="0" dirty="0" smtClean="0"/>
              <a:t>–</a:t>
            </a:r>
            <a:r>
              <a:rPr lang="en-US" sz="1200" baseline="0" dirty="0" smtClean="0"/>
              <a:t> don’t forget to spellcheck when you tweet, or you could lose the ability to track the reach of a message.</a:t>
            </a:r>
          </a:p>
          <a:p>
            <a:pPr marL="171450" lvl="0" indent="-171450">
              <a:spcBef>
                <a:spcPts val="0"/>
              </a:spcBef>
              <a:spcAft>
                <a:spcPts val="0"/>
              </a:spcAft>
              <a:buFontTx/>
              <a:buChar char="-"/>
            </a:pPr>
            <a:r>
              <a:rPr lang="en-US" sz="1200" baseline="0" dirty="0" smtClean="0"/>
              <a:t>If you’re on LinkedIn, you’ll see that users also use hashtags there.</a:t>
            </a:r>
          </a:p>
          <a:p>
            <a:pPr marL="171450" lvl="0" indent="-171450">
              <a:spcBef>
                <a:spcPts val="0"/>
              </a:spcBef>
              <a:spcAft>
                <a:spcPts val="0"/>
              </a:spcAft>
              <a:buFontTx/>
              <a:buChar char="-"/>
            </a:pPr>
            <a:endParaRPr lang="en-US" sz="1200" baseline="0" dirty="0" smtClean="0"/>
          </a:p>
          <a:p>
            <a:pPr marL="171450" lvl="0" indent="-171450">
              <a:spcBef>
                <a:spcPts val="0"/>
              </a:spcBef>
              <a:spcAft>
                <a:spcPts val="0"/>
              </a:spcAft>
              <a:buFontTx/>
              <a:buChar char="-"/>
            </a:pPr>
            <a:r>
              <a:rPr lang="en-US" sz="1200" baseline="0" dirty="0" smtClean="0"/>
              <a:t>Tracking tool </a:t>
            </a:r>
            <a:r>
              <a:rPr lang="mr-IN" sz="1200" baseline="0" dirty="0" smtClean="0"/>
              <a:t>–</a:t>
            </a:r>
            <a:r>
              <a:rPr lang="en-US" sz="1200" baseline="0" dirty="0" smtClean="0"/>
              <a:t> </a:t>
            </a:r>
            <a:r>
              <a:rPr lang="en-US" sz="1200" baseline="0" dirty="0" err="1" smtClean="0"/>
              <a:t>Tweetreach</a:t>
            </a:r>
            <a:r>
              <a:rPr lang="en-US" sz="1200" baseline="0" dirty="0" smtClean="0"/>
              <a:t> is a decent tool to see how far your messages traveled </a:t>
            </a:r>
            <a:r>
              <a:rPr lang="mr-IN" sz="1200" baseline="0" dirty="0" smtClean="0"/>
              <a:t>–</a:t>
            </a:r>
            <a:r>
              <a:rPr lang="en-US" sz="1200" baseline="0" dirty="0" smtClean="0"/>
              <a:t> gauging the size of the audience who could have seen your tweets, who interacted with you, among other metrics. In the free version, you can set up your analysis to include mentions of your handle, specific hashtags, a date range and other parameters. You do have to pay a fee for a full analysis.</a:t>
            </a:r>
            <a:endParaRPr lang="en-US" sz="1200" dirty="0"/>
          </a:p>
        </p:txBody>
      </p:sp>
      <p:sp>
        <p:nvSpPr>
          <p:cNvPr id="4" name="Slide Number Placeholder 3"/>
          <p:cNvSpPr>
            <a:spLocks noGrp="1"/>
          </p:cNvSpPr>
          <p:nvPr>
            <p:ph type="sldNum" sz="quarter" idx="10"/>
          </p:nvPr>
        </p:nvSpPr>
        <p:spPr/>
        <p:txBody>
          <a:bodyPr/>
          <a:lstStyle/>
          <a:p>
            <a:fld id="{4C4C49E2-5680-4D51-AF62-45451D694765}"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9930031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spcBef>
                <a:spcPts val="0"/>
              </a:spcBef>
              <a:spcAft>
                <a:spcPts val="0"/>
              </a:spcAft>
              <a:buFontTx/>
              <a:buChar char="-"/>
            </a:pPr>
            <a:endParaRPr lang="en-US" sz="1200" dirty="0"/>
          </a:p>
        </p:txBody>
      </p:sp>
      <p:sp>
        <p:nvSpPr>
          <p:cNvPr id="4" name="Slide Number Placeholder 3"/>
          <p:cNvSpPr>
            <a:spLocks noGrp="1"/>
          </p:cNvSpPr>
          <p:nvPr>
            <p:ph type="sldNum" sz="quarter" idx="10"/>
          </p:nvPr>
        </p:nvSpPr>
        <p:spPr/>
        <p:txBody>
          <a:bodyPr/>
          <a:lstStyle/>
          <a:p>
            <a:fld id="{4C4C49E2-5680-4D51-AF62-45451D694765}"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36092151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eaLnBrk="1" fontAlgn="auto" hangingPunct="1">
              <a:spcBef>
                <a:spcPts val="0"/>
              </a:spcBef>
              <a:spcAft>
                <a:spcPts val="0"/>
              </a:spcAft>
              <a:defRPr/>
            </a:pPr>
            <a:endParaRPr lang="en-US" sz="1800" kern="0" dirty="0">
              <a:solidFill>
                <a:sysClr val="windowText" lastClr="000000"/>
              </a:solidFill>
            </a:endParaRPr>
          </a:p>
        </p:txBody>
      </p:sp>
      <p:sp>
        <p:nvSpPr>
          <p:cNvPr id="5" name="Footer Placeholder 4"/>
          <p:cNvSpPr>
            <a:spLocks noGrp="1"/>
          </p:cNvSpPr>
          <p:nvPr>
            <p:ph type="ftr" sz="quarter" idx="11"/>
          </p:nvPr>
        </p:nvSpPr>
        <p:spPr/>
        <p:txBody>
          <a:bodyPr/>
          <a:lstStyle/>
          <a:p>
            <a:pPr defTabSz="914099" fontAlgn="auto">
              <a:spcBef>
                <a:spcPts val="0"/>
              </a:spcBef>
              <a:spcAft>
                <a:spcPts val="0"/>
              </a:spcAft>
              <a:defRPr/>
            </a:pPr>
            <a:r>
              <a:rPr lang="en-US" sz="400" kern="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eaLnBrk="1" fontAlgn="auto" hangingPunct="1">
              <a:spcBef>
                <a:spcPts val="0"/>
              </a:spcBef>
              <a:spcAft>
                <a:spcPts val="0"/>
              </a:spcAft>
              <a:defRPr/>
            </a:pPr>
            <a:fld id="{23A5C127-CB05-47B6-8D1E-7BC74A68F508}" type="datetime8">
              <a:rPr lang="en-US" sz="1800" kern="0" smtClean="0">
                <a:solidFill>
                  <a:sysClr val="windowText" lastClr="000000"/>
                </a:solidFill>
              </a:rPr>
              <a:pPr eaLnBrk="1" fontAlgn="auto" hangingPunct="1">
                <a:spcBef>
                  <a:spcPts val="0"/>
                </a:spcBef>
                <a:spcAft>
                  <a:spcPts val="0"/>
                </a:spcAft>
                <a:defRPr/>
              </a:pPr>
              <a:t>1/21/2019 8:44 AM</a:t>
            </a:fld>
            <a:endParaRPr lang="en-US" sz="1800" kern="0" dirty="0">
              <a:solidFill>
                <a:sysClr val="windowText" lastClr="000000"/>
              </a:solidFill>
            </a:endParaRPr>
          </a:p>
        </p:txBody>
      </p:sp>
      <p:sp>
        <p:nvSpPr>
          <p:cNvPr id="7" name="Slide Number Placeholder 6"/>
          <p:cNvSpPr>
            <a:spLocks noGrp="1"/>
          </p:cNvSpPr>
          <p:nvPr>
            <p:ph type="sldNum" sz="quarter" idx="13"/>
          </p:nvPr>
        </p:nvSpPr>
        <p:spPr/>
        <p:txBody>
          <a:bodyPr/>
          <a:lstStyle/>
          <a:p>
            <a:pPr eaLnBrk="1" fontAlgn="auto" hangingPunct="1">
              <a:spcBef>
                <a:spcPts val="0"/>
              </a:spcBef>
              <a:spcAft>
                <a:spcPts val="0"/>
              </a:spcAft>
              <a:defRPr/>
            </a:pPr>
            <a:fld id="{B4008EB6-D09E-4580-8CD6-DDB14511944F}" type="slidenum">
              <a:rPr lang="en-US" sz="1800" kern="0" smtClean="0">
                <a:solidFill>
                  <a:sysClr val="windowText" lastClr="000000"/>
                </a:solidFill>
              </a:rPr>
              <a:pPr eaLnBrk="1" fontAlgn="auto" hangingPunct="1">
                <a:spcBef>
                  <a:spcPts val="0"/>
                </a:spcBef>
                <a:spcAft>
                  <a:spcPts val="0"/>
                </a:spcAft>
                <a:defRPr/>
              </a:pPr>
              <a:t>16</a:t>
            </a:fld>
            <a:endParaRPr lang="en-US" sz="1800" kern="0" dirty="0">
              <a:solidFill>
                <a:sysClr val="windowText" lastClr="000000"/>
              </a:solidFill>
            </a:endParaRPr>
          </a:p>
        </p:txBody>
      </p:sp>
    </p:spTree>
    <p:extLst>
      <p:ext uri="{BB962C8B-B14F-4D97-AF65-F5344CB8AC3E}">
        <p14:creationId xmlns:p14="http://schemas.microsoft.com/office/powerpoint/2010/main" val="35469332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D5126A-899F-4574-A9C8-1F889312F5E9}"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23156792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D5126A-899F-4574-A9C8-1F889312F5E9}"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6467020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724593-4DE2-4E23-B10C-EF168262B1FE}" type="slidenum">
              <a:rPr lang="en-US" smtClean="0"/>
              <a:t>2</a:t>
            </a:fld>
            <a:endParaRPr lang="en-US"/>
          </a:p>
        </p:txBody>
      </p:sp>
    </p:spTree>
    <p:extLst>
      <p:ext uri="{BB962C8B-B14F-4D97-AF65-F5344CB8AC3E}">
        <p14:creationId xmlns:p14="http://schemas.microsoft.com/office/powerpoint/2010/main" val="39323462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BCEA92-F142-4D57-B507-37BDAF44710C}"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19354676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[10 mins allowed for intros]</a:t>
            </a:r>
          </a:p>
          <a:p>
            <a:endParaRPr lang="en-US" b="0" dirty="0" smtClean="0"/>
          </a:p>
          <a:p>
            <a:r>
              <a:rPr lang="en-US" b="0" dirty="0" smtClean="0"/>
              <a:t>In </a:t>
            </a:r>
            <a:r>
              <a:rPr lang="en-US" b="0" dirty="0"/>
              <a:t>1997, Children’s Dental Health Project was created to </a:t>
            </a:r>
            <a:r>
              <a:rPr lang="en-US" b="0" dirty="0" smtClean="0"/>
              <a:t>advance policy </a:t>
            </a:r>
            <a:r>
              <a:rPr lang="en-US" b="0" dirty="0"/>
              <a:t>solutions so no child </a:t>
            </a:r>
            <a:r>
              <a:rPr lang="en-US" b="0" dirty="0" smtClean="0"/>
              <a:t>would </a:t>
            </a:r>
            <a:r>
              <a:rPr lang="en-US" b="0" dirty="0"/>
              <a:t>suffer</a:t>
            </a:r>
            <a:r>
              <a:rPr lang="en-US" b="0" baseline="0" dirty="0"/>
              <a:t> from tooth </a:t>
            </a:r>
            <a:r>
              <a:rPr lang="en-US" b="0" baseline="0" dirty="0" smtClean="0"/>
              <a:t>decay, a preventable chronic disease. CDHP’s first policy target was fixing the lack of dental coverage in the Children’s Health Insurance Program. And, today, </a:t>
            </a:r>
            <a:r>
              <a:rPr lang="en-US" b="0" baseline="0" dirty="0"/>
              <a:t>protecting dental coverage remains </a:t>
            </a:r>
            <a:r>
              <a:rPr lang="en-US" b="0" baseline="0" dirty="0" smtClean="0"/>
              <a:t>one of our top priorities while we have also broadened our vision and approach.</a:t>
            </a:r>
            <a:endParaRPr lang="en-US" b="0" baseline="0" dirty="0"/>
          </a:p>
          <a:p>
            <a:endParaRPr lang="en-US" b="0" baseline="0" dirty="0"/>
          </a:p>
          <a:p>
            <a:r>
              <a:rPr lang="en-US" b="0" baseline="0" dirty="0" smtClean="0"/>
              <a:t>CDHP focuses </a:t>
            </a:r>
            <a:r>
              <a:rPr lang="en-US" b="0" baseline="0" dirty="0"/>
              <a:t>on how to make </a:t>
            </a:r>
            <a:r>
              <a:rPr lang="en-US" b="0" baseline="0" dirty="0" smtClean="0"/>
              <a:t>systems </a:t>
            </a:r>
            <a:r>
              <a:rPr lang="en-US" b="0" baseline="0" dirty="0"/>
              <a:t>of care work better for families – not only so children don’t suffer from pain </a:t>
            </a:r>
            <a:r>
              <a:rPr lang="en-US" b="0" baseline="0" dirty="0" smtClean="0"/>
              <a:t>and infection, </a:t>
            </a:r>
            <a:r>
              <a:rPr lang="en-US" b="0" baseline="0" dirty="0"/>
              <a:t>but also </a:t>
            </a:r>
            <a:r>
              <a:rPr lang="en-US" b="0" baseline="0" dirty="0" smtClean="0"/>
              <a:t>to eliminate poor oral </a:t>
            </a:r>
            <a:r>
              <a:rPr lang="en-US" b="0" baseline="0" dirty="0"/>
              <a:t>health as a barrier to </a:t>
            </a:r>
            <a:r>
              <a:rPr lang="en-US" b="0" baseline="0" dirty="0" smtClean="0"/>
              <a:t>daily activities and to end inequity in oral health. Dental disease can interfere in a child’s ability to learn. It can impede their parent’s ability to succeed in the workplace. And overall, by posing barriers to financial security and good overall health, poor </a:t>
            </a:r>
            <a:r>
              <a:rPr lang="en-US" b="0" baseline="0" dirty="0" err="1" smtClean="0"/>
              <a:t>oralhealth</a:t>
            </a:r>
            <a:r>
              <a:rPr lang="en-US" b="0" baseline="0" dirty="0" smtClean="0"/>
              <a:t> can derail a family’s dreams for the future. </a:t>
            </a:r>
            <a:r>
              <a:rPr lang="en-US" b="0" baseline="0" dirty="0"/>
              <a:t> </a:t>
            </a:r>
            <a:r>
              <a:rPr lang="en-US" b="0" baseline="0" dirty="0" smtClean="0"/>
              <a:t>We’re working to realign </a:t>
            </a:r>
            <a:r>
              <a:rPr lang="en-US" b="0" baseline="0" dirty="0"/>
              <a:t>systems to focus on </a:t>
            </a:r>
            <a:r>
              <a:rPr lang="en-US" b="0" baseline="0" dirty="0" smtClean="0"/>
              <a:t>families, where </a:t>
            </a:r>
            <a:r>
              <a:rPr lang="en-US" b="0" baseline="0" dirty="0"/>
              <a:t>they live, work and play. </a:t>
            </a:r>
            <a:endParaRPr lang="en-US" b="0" dirty="0"/>
          </a:p>
        </p:txBody>
      </p:sp>
      <p:sp>
        <p:nvSpPr>
          <p:cNvPr id="4" name="Slide Number Placeholder 3"/>
          <p:cNvSpPr>
            <a:spLocks noGrp="1"/>
          </p:cNvSpPr>
          <p:nvPr>
            <p:ph type="sldNum" sz="quarter" idx="10"/>
          </p:nvPr>
        </p:nvSpPr>
        <p:spPr/>
        <p:txBody>
          <a:bodyPr/>
          <a:lstStyle/>
          <a:p>
            <a:fld id="{4C4C49E2-5680-4D51-AF62-45451D694765}"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32639601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smtClean="0"/>
              <a:t>[15-20 mins]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dirty="0" smtClean="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smtClean="0"/>
              <a:t>Like individuals, our coalitions and organizations can use social media to advance our policy priorities.</a:t>
            </a:r>
            <a:r>
              <a:rPr lang="en-US" sz="1200" baseline="0" dirty="0" smtClean="0"/>
              <a:t> Whatever platform you’re using </a:t>
            </a:r>
            <a:r>
              <a:rPr lang="mr-IN" sz="1200" baseline="0" dirty="0" smtClean="0"/>
              <a:t>–</a:t>
            </a:r>
            <a:r>
              <a:rPr lang="en-US" sz="1200" baseline="0" dirty="0" smtClean="0"/>
              <a:t> whether its </a:t>
            </a:r>
            <a:r>
              <a:rPr lang="en-US" sz="1200" dirty="0" smtClean="0"/>
              <a:t>Twitter,</a:t>
            </a:r>
            <a:r>
              <a:rPr lang="en-US" sz="1200" baseline="0" dirty="0" smtClean="0"/>
              <a:t> Facebook, Linked In or others out there </a:t>
            </a:r>
            <a:r>
              <a:rPr lang="mr-IN" sz="1200" baseline="0" dirty="0" smtClean="0"/>
              <a:t>–</a:t>
            </a:r>
            <a:r>
              <a:rPr lang="en-US" sz="1200" baseline="0" dirty="0" smtClean="0"/>
              <a:t> you can broaden your base of supporters who care about your issue and will act on it.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aseline="0" dirty="0" smtClean="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aseline="0" dirty="0" smtClean="0"/>
              <a:t>As Laura just talked about stories, I’ll also start there. I’ll also also share some other ways to humanize or bring to life other key information to elevate your priorities. They’re fairly simple but can help you effective.</a:t>
            </a:r>
            <a:endParaRPr lang="en-US" sz="1200" dirty="0" smtClean="0"/>
          </a:p>
          <a:p>
            <a:pPr marL="0" indent="0">
              <a:buFont typeface="Arial" panose="020B0604020202020204" pitchFamily="34" charset="0"/>
              <a:buNone/>
            </a:pPr>
            <a:endParaRPr lang="en-US" baseline="0" dirty="0"/>
          </a:p>
        </p:txBody>
      </p:sp>
      <p:sp>
        <p:nvSpPr>
          <p:cNvPr id="4" name="Slide Number Placeholder 3"/>
          <p:cNvSpPr>
            <a:spLocks noGrp="1"/>
          </p:cNvSpPr>
          <p:nvPr>
            <p:ph type="sldNum" sz="quarter" idx="10"/>
          </p:nvPr>
        </p:nvSpPr>
        <p:spPr/>
        <p:txBody>
          <a:bodyPr/>
          <a:lstStyle/>
          <a:p>
            <a:fld id="{4CBCEA92-F142-4D57-B507-37BDAF44710C}"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27201334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spcBef>
                <a:spcPts val="0"/>
              </a:spcBef>
              <a:spcAft>
                <a:spcPts val="0"/>
              </a:spcAft>
              <a:buFont typeface="Calibri" panose="020F0502020204030204" pitchFamily="34" charset="0"/>
              <a:buNone/>
            </a:pPr>
            <a:r>
              <a:rPr lang="en-US" sz="1200" dirty="0" smtClean="0"/>
              <a:t>Stories can</a:t>
            </a:r>
            <a:r>
              <a:rPr lang="en-US" sz="1200" baseline="0" dirty="0" smtClean="0"/>
              <a:t> be powerful tools, whether they are embedded in a news article you may already be reading, come from your grassroots constituency, or if you are aiming to build a story with data, you want to consider your audience. What you share about the story needs to be placed in the right context for your audience </a:t>
            </a:r>
            <a:r>
              <a:rPr lang="mr-IN" sz="1200" baseline="0" dirty="0" smtClean="0"/>
              <a:t>–</a:t>
            </a:r>
            <a:r>
              <a:rPr lang="en-US" sz="1200" baseline="0" dirty="0" smtClean="0"/>
              <a:t> using messages that will move them. </a:t>
            </a:r>
          </a:p>
          <a:p>
            <a:pPr marL="0" lvl="0" indent="0">
              <a:spcBef>
                <a:spcPts val="0"/>
              </a:spcBef>
              <a:spcAft>
                <a:spcPts val="0"/>
              </a:spcAft>
              <a:buFont typeface="Calibri" panose="020F0502020204030204" pitchFamily="34" charset="0"/>
              <a:buNone/>
            </a:pPr>
            <a:endParaRPr lang="en-US" sz="1200" baseline="0" dirty="0" smtClean="0"/>
          </a:p>
          <a:p>
            <a:pPr marL="0" lvl="0" indent="0">
              <a:spcBef>
                <a:spcPts val="0"/>
              </a:spcBef>
              <a:spcAft>
                <a:spcPts val="0"/>
              </a:spcAft>
              <a:buFont typeface="Calibri" panose="020F0502020204030204" pitchFamily="34" charset="0"/>
              <a:buNone/>
            </a:pPr>
            <a:r>
              <a:rPr lang="en-US" sz="1200" baseline="0" dirty="0" smtClean="0"/>
              <a:t>As a policy institute, one of the audiences CDHP seeks to influence includes policymakers. We have done research in the last 2-3 years on what messages would move them to prioritize oral health policy. Through focus groups and interviews, the data we gathered affirmed that policymakers don’t just want to know about prevalence data </a:t>
            </a:r>
            <a:r>
              <a:rPr lang="mr-IN" sz="1200" baseline="0" dirty="0" smtClean="0"/>
              <a:t>–</a:t>
            </a:r>
            <a:r>
              <a:rPr lang="en-US" sz="1200" baseline="0" dirty="0" smtClean="0"/>
              <a:t> stats -- like 25% of all kids 2-5 have had tooth decay. They need to hear WHY that number matters </a:t>
            </a:r>
            <a:r>
              <a:rPr lang="mr-IN" sz="1200" baseline="0" dirty="0" smtClean="0"/>
              <a:t>–</a:t>
            </a:r>
            <a:r>
              <a:rPr lang="en-US" sz="1200" baseline="0" dirty="0" smtClean="0"/>
              <a:t> what’s really the consequence of this chronic disease. So we have to think about why they should care. One reason is that kids have lower grades when they have poorer oral health than their peers. And in adulthood, dental disease may limit the jobs a parent can get, and wages they may earn to care for their family.</a:t>
            </a:r>
          </a:p>
          <a:p>
            <a:pPr marL="0" lvl="0" indent="0">
              <a:spcBef>
                <a:spcPts val="0"/>
              </a:spcBef>
              <a:spcAft>
                <a:spcPts val="0"/>
              </a:spcAft>
              <a:buFont typeface="Calibri" panose="020F0502020204030204" pitchFamily="34" charset="0"/>
              <a:buNone/>
            </a:pPr>
            <a:endParaRPr lang="en-US" sz="1200" baseline="0" dirty="0" smtClean="0"/>
          </a:p>
          <a:p>
            <a:pPr marL="0" lvl="0" indent="0">
              <a:spcBef>
                <a:spcPts val="0"/>
              </a:spcBef>
              <a:spcAft>
                <a:spcPts val="0"/>
              </a:spcAft>
              <a:buFont typeface="Calibri" panose="020F0502020204030204" pitchFamily="34" charset="0"/>
              <a:buNone/>
            </a:pPr>
            <a:r>
              <a:rPr lang="en-US" sz="1200" baseline="0" dirty="0" smtClean="0"/>
              <a:t>Other research from a firm called the Frameworks Institute shows that its important to lead with values, like advancing equity in oral health. We also want to encourage policymakers and other stakeholders to hear that attaining good oral health isn’t always easy to do because of systemic barriers. Our system isn’t set up to help all children or families prevent tooth decay, whether those barriers look like hurdles to accessing care, gaps in dental coverage, or </a:t>
            </a:r>
            <a:r>
              <a:rPr lang="en-US" sz="1200" baseline="0" dirty="0" err="1" smtClean="0"/>
              <a:t>attendent</a:t>
            </a:r>
            <a:r>
              <a:rPr lang="en-US" sz="1200" baseline="0" dirty="0" smtClean="0"/>
              <a:t> barriers, like limited public transportation to where dental care is offered. We can package stories in frames that speak to these deeper problems.</a:t>
            </a:r>
          </a:p>
          <a:p>
            <a:pPr marL="0" lvl="0" indent="0">
              <a:spcBef>
                <a:spcPts val="0"/>
              </a:spcBef>
              <a:spcAft>
                <a:spcPts val="0"/>
              </a:spcAft>
              <a:buFont typeface="Calibri" panose="020F0502020204030204" pitchFamily="34" charset="0"/>
              <a:buNone/>
            </a:pPr>
            <a:endParaRPr lang="en-US" sz="1200" baseline="0" dirty="0" smtClean="0"/>
          </a:p>
          <a:p>
            <a:pPr marL="0" lvl="0" indent="0">
              <a:spcBef>
                <a:spcPts val="0"/>
              </a:spcBef>
              <a:spcAft>
                <a:spcPts val="0"/>
              </a:spcAft>
              <a:buFont typeface="Calibri" panose="020F0502020204030204" pitchFamily="34" charset="0"/>
              <a:buNone/>
            </a:pPr>
            <a:r>
              <a:rPr lang="en-US" sz="1200" baseline="0" dirty="0" smtClean="0"/>
              <a:t>In the oral health space, we apply this kind of knowledge to our social media plans and how we lift up personal stories. You want to not just share what’s happening, but why it matters, and why it matters to you.</a:t>
            </a:r>
          </a:p>
          <a:p>
            <a:pPr marL="0" lvl="0" indent="0">
              <a:spcBef>
                <a:spcPts val="0"/>
              </a:spcBef>
              <a:spcAft>
                <a:spcPts val="0"/>
              </a:spcAft>
              <a:buFont typeface="Calibri" panose="020F0502020204030204" pitchFamily="34" charset="0"/>
              <a:buNone/>
            </a:pPr>
            <a:endParaRPr lang="en-US" sz="1200" baseline="0" dirty="0" smtClean="0"/>
          </a:p>
          <a:p>
            <a:pPr marL="0" lvl="0" indent="0">
              <a:spcBef>
                <a:spcPts val="0"/>
              </a:spcBef>
              <a:spcAft>
                <a:spcPts val="0"/>
              </a:spcAft>
              <a:buFont typeface="Calibri" panose="020F0502020204030204" pitchFamily="34" charset="0"/>
              <a:buNone/>
            </a:pPr>
            <a:r>
              <a:rPr lang="en-US" sz="1200" baseline="0" dirty="0" smtClean="0"/>
              <a:t>You also want to be sure to check your jargon </a:t>
            </a:r>
            <a:r>
              <a:rPr lang="mr-IN" sz="1200" baseline="0" dirty="0" smtClean="0"/>
              <a:t>–</a:t>
            </a:r>
            <a:r>
              <a:rPr lang="en-US" sz="1200" baseline="0" dirty="0" smtClean="0"/>
              <a:t> so your message is conveyed in a way someone would “get” if they aren’t in the weeds of your job every day. EXAMPLE ON NEXT SLIDE.</a:t>
            </a:r>
          </a:p>
        </p:txBody>
      </p:sp>
      <p:sp>
        <p:nvSpPr>
          <p:cNvPr id="4" name="Slide Number Placeholder 3"/>
          <p:cNvSpPr>
            <a:spLocks noGrp="1"/>
          </p:cNvSpPr>
          <p:nvPr>
            <p:ph type="sldNum" sz="quarter" idx="10"/>
          </p:nvPr>
        </p:nvSpPr>
        <p:spPr/>
        <p:txBody>
          <a:bodyPr/>
          <a:lstStyle/>
          <a:p>
            <a:fld id="{4C4C49E2-5680-4D51-AF62-45451D694765}"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21921099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spcBef>
                <a:spcPts val="0"/>
              </a:spcBef>
              <a:spcAft>
                <a:spcPts val="0"/>
              </a:spcAft>
              <a:buFont typeface="Calibri" panose="020F0502020204030204" pitchFamily="34" charset="0"/>
              <a:buNone/>
            </a:pPr>
            <a:r>
              <a:rPr lang="en-US" sz="1200" baseline="0" dirty="0" smtClean="0"/>
              <a:t>Here is one example sharing a personal story on Twitter.</a:t>
            </a:r>
          </a:p>
          <a:p>
            <a:pPr marL="0" lvl="0" indent="0">
              <a:spcBef>
                <a:spcPts val="0"/>
              </a:spcBef>
              <a:spcAft>
                <a:spcPts val="0"/>
              </a:spcAft>
              <a:buFont typeface="Calibri" panose="020F0502020204030204" pitchFamily="34" charset="0"/>
              <a:buNone/>
            </a:pPr>
            <a:endParaRPr lang="en-US" sz="1200" baseline="0" dirty="0" smtClean="0"/>
          </a:p>
          <a:p>
            <a:pPr marL="0" marR="0" lvl="0" indent="0" algn="l" defTabSz="914400" rtl="0" eaLnBrk="1" fontAlgn="auto" latinLnBrk="0" hangingPunct="1">
              <a:lnSpc>
                <a:spcPct val="100000"/>
              </a:lnSpc>
              <a:spcBef>
                <a:spcPts val="0"/>
              </a:spcBef>
              <a:spcAft>
                <a:spcPts val="0"/>
              </a:spcAft>
              <a:buClrTx/>
              <a:buSzTx/>
              <a:buFont typeface="Calibri" panose="020F0502020204030204" pitchFamily="34" charset="0"/>
              <a:buNone/>
              <a:tabLst/>
              <a:defRPr/>
            </a:pPr>
            <a:r>
              <a:rPr lang="en-US" sz="1200" dirty="0" smtClean="0"/>
              <a:t>CDHP</a:t>
            </a:r>
            <a:r>
              <a:rPr lang="en-US" sz="1200" baseline="0" dirty="0" smtClean="0"/>
              <a:t> was able to gather a personal story at an event where families impacted by the uncertainty of the CHIP funding fight (2017-18) would be speaking. (organized by First Focus.) While we are not a grassroots organization and don’t have the infrastructure to build a story bank, attending the event gave us a chance to connect with a family and get their permission to interview them. Mom Jessica spoke about what CHIP and its dental coverage meant to her family. CDHP was able to craft a blog sharing their narrative, placing people at the center of the issue, which we then leveraged on social media as part of our CHIP advocacy strategy. Sharing first-person quote from stories can make for compelling posts.</a:t>
            </a:r>
          </a:p>
          <a:p>
            <a:pPr marL="0" lvl="0" indent="0">
              <a:spcBef>
                <a:spcPts val="0"/>
              </a:spcBef>
              <a:spcAft>
                <a:spcPts val="0"/>
              </a:spcAft>
              <a:buFont typeface="Calibri" panose="020F0502020204030204" pitchFamily="34" charset="0"/>
              <a:buNone/>
            </a:pPr>
            <a:endParaRPr lang="en-US" sz="1200" baseline="0" dirty="0" smtClean="0"/>
          </a:p>
          <a:p>
            <a:pPr marL="0" lvl="0" indent="0">
              <a:spcBef>
                <a:spcPts val="0"/>
              </a:spcBef>
              <a:spcAft>
                <a:spcPts val="0"/>
              </a:spcAft>
              <a:buFont typeface="Calibri" panose="020F0502020204030204" pitchFamily="34" charset="0"/>
              <a:buNone/>
            </a:pPr>
            <a:r>
              <a:rPr lang="en-US" sz="1200" baseline="0" dirty="0" smtClean="0"/>
              <a:t>You can also use this tip when sharing news article. Rather than just sharing the headline of a piece, grab a compelling quote or reference a personal story cited in the article </a:t>
            </a:r>
            <a:r>
              <a:rPr lang="mr-IN" sz="1200" baseline="0" dirty="0" smtClean="0"/>
              <a:t>–</a:t>
            </a:r>
            <a:r>
              <a:rPr lang="en-US" sz="1200" baseline="0" dirty="0" smtClean="0"/>
              <a:t> perhaps “moms like Jessica</a:t>
            </a:r>
            <a:r>
              <a:rPr lang="mr-IN" sz="1200" baseline="0" dirty="0" smtClean="0"/>
              <a:t>…</a:t>
            </a:r>
            <a:r>
              <a:rPr lang="en-US" sz="1200" baseline="0" dirty="0" smtClean="0"/>
              <a:t>” or similar. That’s one way you can still center people harmed by the current system, even if you’re not a group with capacity to story bank.</a:t>
            </a:r>
          </a:p>
          <a:p>
            <a:pPr marL="0" lvl="0" indent="0">
              <a:spcBef>
                <a:spcPts val="0"/>
              </a:spcBef>
              <a:spcAft>
                <a:spcPts val="0"/>
              </a:spcAft>
              <a:buFont typeface="Calibri" panose="020F0502020204030204" pitchFamily="34" charset="0"/>
              <a:buNone/>
            </a:pPr>
            <a:endParaRPr lang="en-US" sz="1200" baseline="0" dirty="0" smtClean="0"/>
          </a:p>
          <a:p>
            <a:pPr marL="0" lvl="0" indent="0">
              <a:spcBef>
                <a:spcPts val="0"/>
              </a:spcBef>
              <a:spcAft>
                <a:spcPts val="0"/>
              </a:spcAft>
              <a:buFont typeface="Calibri" panose="020F0502020204030204" pitchFamily="34" charset="0"/>
              <a:buNone/>
            </a:pPr>
            <a:r>
              <a:rPr lang="en-US" sz="1200" baseline="0" dirty="0" smtClean="0"/>
              <a:t>That’s tip one </a:t>
            </a:r>
            <a:r>
              <a:rPr lang="mr-IN" sz="1200" baseline="0" dirty="0" smtClean="0"/>
              <a:t>–</a:t>
            </a:r>
            <a:r>
              <a:rPr lang="en-US" sz="1200" baseline="0" dirty="0" smtClean="0"/>
              <a:t> when using stories, you want to frame them for your audience to advance your message.</a:t>
            </a:r>
            <a:endParaRPr lang="en-US" sz="1200" dirty="0"/>
          </a:p>
        </p:txBody>
      </p:sp>
      <p:sp>
        <p:nvSpPr>
          <p:cNvPr id="4" name="Slide Number Placeholder 3"/>
          <p:cNvSpPr>
            <a:spLocks noGrp="1"/>
          </p:cNvSpPr>
          <p:nvPr>
            <p:ph type="sldNum" sz="quarter" idx="10"/>
          </p:nvPr>
        </p:nvSpPr>
        <p:spPr/>
        <p:txBody>
          <a:bodyPr/>
          <a:lstStyle/>
          <a:p>
            <a:fld id="{4C4C49E2-5680-4D51-AF62-45451D694765}"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5151416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spcBef>
                <a:spcPts val="0"/>
              </a:spcBef>
              <a:spcAft>
                <a:spcPts val="0"/>
              </a:spcAft>
              <a:buFont typeface="Calibri" panose="020F0502020204030204" pitchFamily="34" charset="0"/>
              <a:buNone/>
            </a:pPr>
            <a:r>
              <a:rPr lang="en-US" sz="1200" dirty="0" smtClean="0"/>
              <a:t>Tip 2 </a:t>
            </a:r>
            <a:r>
              <a:rPr lang="mr-IN" sz="1200" dirty="0" smtClean="0"/>
              <a:t>–</a:t>
            </a:r>
            <a:r>
              <a:rPr lang="en-US" sz="1200" dirty="0" smtClean="0"/>
              <a:t> There</a:t>
            </a:r>
            <a:r>
              <a:rPr lang="en-US" sz="1200" baseline="0" dirty="0" smtClean="0"/>
              <a:t> are other ways to use social media to bring your ideas and evidence to life. </a:t>
            </a:r>
          </a:p>
          <a:p>
            <a:pPr marL="171450" lvl="0" indent="-171450">
              <a:spcBef>
                <a:spcPts val="0"/>
              </a:spcBef>
              <a:spcAft>
                <a:spcPts val="0"/>
              </a:spcAft>
              <a:buFontTx/>
              <a:buChar char="-"/>
            </a:pPr>
            <a:r>
              <a:rPr lang="en-US" sz="1200" baseline="0" dirty="0" smtClean="0"/>
              <a:t>Quotes (from personal story or in own blogs/content) </a:t>
            </a:r>
            <a:r>
              <a:rPr lang="mr-IN" sz="1200" baseline="0" dirty="0" smtClean="0"/>
              <a:t>–</a:t>
            </a:r>
            <a:r>
              <a:rPr lang="en-US" sz="1200" baseline="0" dirty="0" smtClean="0"/>
              <a:t> and creating compelling images that spotlight key quotes</a:t>
            </a:r>
          </a:p>
          <a:p>
            <a:pPr marL="171450" lvl="0" indent="-171450">
              <a:spcBef>
                <a:spcPts val="0"/>
              </a:spcBef>
              <a:spcAft>
                <a:spcPts val="0"/>
              </a:spcAft>
              <a:buFontTx/>
              <a:buChar char="-"/>
            </a:pPr>
            <a:endParaRPr lang="en-US" sz="1200" dirty="0"/>
          </a:p>
        </p:txBody>
      </p:sp>
      <p:sp>
        <p:nvSpPr>
          <p:cNvPr id="4" name="Slide Number Placeholder 3"/>
          <p:cNvSpPr>
            <a:spLocks noGrp="1"/>
          </p:cNvSpPr>
          <p:nvPr>
            <p:ph type="sldNum" sz="quarter" idx="10"/>
          </p:nvPr>
        </p:nvSpPr>
        <p:spPr/>
        <p:txBody>
          <a:bodyPr/>
          <a:lstStyle/>
          <a:p>
            <a:fld id="{4C4C49E2-5680-4D51-AF62-45451D694765}"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39177016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spcBef>
                <a:spcPts val="0"/>
              </a:spcBef>
              <a:spcAft>
                <a:spcPts val="0"/>
              </a:spcAft>
              <a:buFont typeface="Calibri" panose="020F0502020204030204" pitchFamily="34" charset="0"/>
              <a:buNone/>
            </a:pPr>
            <a:r>
              <a:rPr lang="en-US" sz="1200" dirty="0" smtClean="0"/>
              <a:t>Tip 2 </a:t>
            </a:r>
            <a:r>
              <a:rPr lang="mr-IN" sz="1200" dirty="0" smtClean="0"/>
              <a:t>–</a:t>
            </a:r>
            <a:r>
              <a:rPr lang="en-US" sz="1200" dirty="0" smtClean="0"/>
              <a:t> There</a:t>
            </a:r>
            <a:r>
              <a:rPr lang="en-US" sz="1200" baseline="0" dirty="0" smtClean="0"/>
              <a:t> are other ways to use social media to bring your ideas and evidence to life. </a:t>
            </a:r>
          </a:p>
          <a:p>
            <a:pPr marL="171450" lvl="0" indent="-171450">
              <a:spcBef>
                <a:spcPts val="0"/>
              </a:spcBef>
              <a:spcAft>
                <a:spcPts val="0"/>
              </a:spcAft>
              <a:buFontTx/>
              <a:buChar char="-"/>
            </a:pPr>
            <a:r>
              <a:rPr lang="en-US" sz="1200" baseline="0" dirty="0" smtClean="0"/>
              <a:t>Quotes (from personal story or in own blogs/content) </a:t>
            </a:r>
            <a:r>
              <a:rPr lang="mr-IN" sz="1200" baseline="0" dirty="0" smtClean="0"/>
              <a:t>–</a:t>
            </a:r>
            <a:r>
              <a:rPr lang="en-US" sz="1200" baseline="0" dirty="0" smtClean="0"/>
              <a:t> and creating compelling images that spotlight key quotes</a:t>
            </a:r>
          </a:p>
          <a:p>
            <a:pPr marL="171450" lvl="0" indent="-171450">
              <a:spcBef>
                <a:spcPts val="0"/>
              </a:spcBef>
              <a:spcAft>
                <a:spcPts val="0"/>
              </a:spcAft>
              <a:buFontTx/>
              <a:buChar char="-"/>
            </a:pPr>
            <a:r>
              <a:rPr lang="en-US" sz="1200" baseline="0" dirty="0" smtClean="0"/>
              <a:t>Using photos to literally put a human face on your issue and any data you’re sharing</a:t>
            </a:r>
          </a:p>
          <a:p>
            <a:pPr marL="171450" lvl="0" indent="-171450">
              <a:spcBef>
                <a:spcPts val="0"/>
              </a:spcBef>
              <a:spcAft>
                <a:spcPts val="0"/>
              </a:spcAft>
              <a:buFontTx/>
              <a:buChar char="-"/>
            </a:pPr>
            <a:endParaRPr lang="en-US" sz="1200" dirty="0" smtClean="0"/>
          </a:p>
          <a:p>
            <a:pPr marL="0" lvl="0" indent="0">
              <a:spcBef>
                <a:spcPts val="0"/>
              </a:spcBef>
              <a:spcAft>
                <a:spcPts val="0"/>
              </a:spcAft>
              <a:buFont typeface="Calibri" panose="020F0502020204030204" pitchFamily="34" charset="0"/>
              <a:buNone/>
            </a:pPr>
            <a:endParaRPr lang="en-US" sz="1200" dirty="0"/>
          </a:p>
        </p:txBody>
      </p:sp>
      <p:sp>
        <p:nvSpPr>
          <p:cNvPr id="4" name="Slide Number Placeholder 3"/>
          <p:cNvSpPr>
            <a:spLocks noGrp="1"/>
          </p:cNvSpPr>
          <p:nvPr>
            <p:ph type="sldNum" sz="quarter" idx="10"/>
          </p:nvPr>
        </p:nvSpPr>
        <p:spPr/>
        <p:txBody>
          <a:bodyPr/>
          <a:lstStyle/>
          <a:p>
            <a:fld id="{4C4C49E2-5680-4D51-AF62-45451D694765}"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38141326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832224436"/>
      </p:ext>
    </p:extLst>
  </p:cSld>
  <p:clrMapOvr>
    <a:masterClrMapping/>
  </p:clrMapOvr>
  <mc:AlternateContent xmlns:mc="http://schemas.openxmlformats.org/markup-compatibility/2006" xmlns:p14="http://schemas.microsoft.com/office/powerpoint/2010/main">
    <mc:Choice Requires="p14">
      <p:transition spd="slow">
        <p14:prism isContent="1"/>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DA9B15C7-A77A-4E05-959A-AF5969147854}" type="datetimeFigureOut">
              <a:rPr lang="en-US">
                <a:solidFill>
                  <a:prstClr val="black">
                    <a:tint val="75000"/>
                  </a:prstClr>
                </a:solidFill>
              </a:rPr>
              <a:pPr>
                <a:defRPr/>
              </a:pPr>
              <a:t>1/21/2019</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2D8CAF59-58CF-463A-BB14-2316B35CA651}" type="slidenum">
              <a:rPr lang="en-US" altLang="en-US"/>
              <a:pPr>
                <a:defRPr/>
              </a:pPr>
              <a:t>‹#›</a:t>
            </a:fld>
            <a:endParaRPr lang="en-US" altLang="en-US" dirty="0"/>
          </a:p>
        </p:txBody>
      </p:sp>
    </p:spTree>
    <p:extLst>
      <p:ext uri="{BB962C8B-B14F-4D97-AF65-F5344CB8AC3E}">
        <p14:creationId xmlns:p14="http://schemas.microsoft.com/office/powerpoint/2010/main" val="5717035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34C3671B-3407-4502-8339-997B36A29158}" type="datetimeFigureOut">
              <a:rPr lang="en-US">
                <a:solidFill>
                  <a:prstClr val="black">
                    <a:tint val="75000"/>
                  </a:prstClr>
                </a:solidFill>
              </a:rPr>
              <a:pPr>
                <a:defRPr/>
              </a:pPr>
              <a:t>1/21/2019</a:t>
            </a:fld>
            <a:endParaRPr lang="en-US" dirty="0">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4A463DFE-EE0F-46CF-8584-CC43D400E735}" type="slidenum">
              <a:rPr lang="en-US" altLang="en-US"/>
              <a:pPr>
                <a:defRPr/>
              </a:pPr>
              <a:t>‹#›</a:t>
            </a:fld>
            <a:endParaRPr lang="en-US" altLang="en-US" dirty="0"/>
          </a:p>
        </p:txBody>
      </p:sp>
    </p:spTree>
    <p:extLst>
      <p:ext uri="{BB962C8B-B14F-4D97-AF65-F5344CB8AC3E}">
        <p14:creationId xmlns:p14="http://schemas.microsoft.com/office/powerpoint/2010/main" val="40147836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3BA3CE41-4551-4245-B2FF-14B28A15872A}" type="datetimeFigureOut">
              <a:rPr lang="en-US">
                <a:solidFill>
                  <a:prstClr val="black">
                    <a:tint val="75000"/>
                  </a:prstClr>
                </a:solidFill>
              </a:rPr>
              <a:pPr>
                <a:defRPr/>
              </a:pPr>
              <a:t>1/21/2019</a:t>
            </a:fld>
            <a:endParaRPr lang="en-US" dirty="0">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F0ACD6A3-19D8-4AB3-9508-29F1B2E0A21B}" type="slidenum">
              <a:rPr lang="en-US" altLang="en-US"/>
              <a:pPr>
                <a:defRPr/>
              </a:pPr>
              <a:t>‹#›</a:t>
            </a:fld>
            <a:endParaRPr lang="en-US" altLang="en-US" dirty="0"/>
          </a:p>
        </p:txBody>
      </p:sp>
    </p:spTree>
    <p:extLst>
      <p:ext uri="{BB962C8B-B14F-4D97-AF65-F5344CB8AC3E}">
        <p14:creationId xmlns:p14="http://schemas.microsoft.com/office/powerpoint/2010/main" val="1151230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6F50927-5AD0-4536-BDCB-F58E4A6C7110}" type="datetimeFigureOut">
              <a:rPr lang="en-US">
                <a:solidFill>
                  <a:prstClr val="black">
                    <a:tint val="75000"/>
                  </a:prstClr>
                </a:solidFill>
              </a:rPr>
              <a:pPr>
                <a:defRPr/>
              </a:pPr>
              <a:t>1/21/2019</a:t>
            </a:fld>
            <a:endParaRPr lang="en-US" dirty="0">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36ABF33B-A147-4518-95B4-BDC027FD0213}" type="slidenum">
              <a:rPr lang="en-US" altLang="en-US"/>
              <a:pPr>
                <a:defRPr/>
              </a:pPr>
              <a:t>‹#›</a:t>
            </a:fld>
            <a:endParaRPr lang="en-US" altLang="en-US" dirty="0"/>
          </a:p>
        </p:txBody>
      </p:sp>
    </p:spTree>
    <p:extLst>
      <p:ext uri="{BB962C8B-B14F-4D97-AF65-F5344CB8AC3E}">
        <p14:creationId xmlns:p14="http://schemas.microsoft.com/office/powerpoint/2010/main" val="36189798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50DA7C8D-D851-46D6-A26C-E2B7C332063C}" type="datetimeFigureOut">
              <a:rPr lang="en-US">
                <a:solidFill>
                  <a:prstClr val="black">
                    <a:tint val="75000"/>
                  </a:prstClr>
                </a:solidFill>
              </a:rPr>
              <a:pPr>
                <a:defRPr/>
              </a:pPr>
              <a:t>1/21/2019</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910A95BF-F9A9-4C19-9107-E99A46CC39D4}" type="slidenum">
              <a:rPr lang="en-US" altLang="en-US"/>
              <a:pPr>
                <a:defRPr/>
              </a:pPr>
              <a:t>‹#›</a:t>
            </a:fld>
            <a:endParaRPr lang="en-US" altLang="en-US" dirty="0"/>
          </a:p>
        </p:txBody>
      </p:sp>
    </p:spTree>
    <p:extLst>
      <p:ext uri="{BB962C8B-B14F-4D97-AF65-F5344CB8AC3E}">
        <p14:creationId xmlns:p14="http://schemas.microsoft.com/office/powerpoint/2010/main" val="17671791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2DAEBEEC-CAE1-41C0-B0F6-2B3A3A46D0C7}" type="datetimeFigureOut">
              <a:rPr lang="en-US">
                <a:solidFill>
                  <a:prstClr val="black">
                    <a:tint val="75000"/>
                  </a:prstClr>
                </a:solidFill>
              </a:rPr>
              <a:pPr>
                <a:defRPr/>
              </a:pPr>
              <a:t>1/21/2019</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802AA356-338C-42FE-9E41-9D3C3E23DD36}" type="slidenum">
              <a:rPr lang="en-US" altLang="en-US"/>
              <a:pPr>
                <a:defRPr/>
              </a:pPr>
              <a:t>‹#›</a:t>
            </a:fld>
            <a:endParaRPr lang="en-US" altLang="en-US" dirty="0"/>
          </a:p>
        </p:txBody>
      </p:sp>
    </p:spTree>
    <p:extLst>
      <p:ext uri="{BB962C8B-B14F-4D97-AF65-F5344CB8AC3E}">
        <p14:creationId xmlns:p14="http://schemas.microsoft.com/office/powerpoint/2010/main" val="7398306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EF2B4E09-84D9-40E9-862B-241DAB51E6F3}" type="datetimeFigureOut">
              <a:rPr lang="en-US">
                <a:solidFill>
                  <a:prstClr val="black">
                    <a:tint val="75000"/>
                  </a:prstClr>
                </a:solidFill>
              </a:rPr>
              <a:pPr>
                <a:defRPr/>
              </a:pPr>
              <a:t>1/21/2019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0A08345-F88A-4240-AC5E-CE3C5CFFFD10}" type="slidenum">
              <a:rPr lang="en-US" altLang="en-US"/>
              <a:pPr>
                <a:defRPr/>
              </a:pPr>
              <a:t>‹#›</a:t>
            </a:fld>
            <a:endParaRPr lang="en-US" altLang="en-US" dirty="0"/>
          </a:p>
        </p:txBody>
      </p:sp>
    </p:spTree>
    <p:extLst>
      <p:ext uri="{BB962C8B-B14F-4D97-AF65-F5344CB8AC3E}">
        <p14:creationId xmlns:p14="http://schemas.microsoft.com/office/powerpoint/2010/main" val="4772278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8AB4175-AA68-49E7-87EB-1F5873CE05C2}" type="datetimeFigureOut">
              <a:rPr lang="en-US">
                <a:solidFill>
                  <a:prstClr val="black">
                    <a:tint val="75000"/>
                  </a:prstClr>
                </a:solidFill>
              </a:rPr>
              <a:pPr>
                <a:defRPr/>
              </a:pPr>
              <a:t>1/21/2019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3FF9B06-EEBA-4552-BF72-19F1B3F104E2}" type="slidenum">
              <a:rPr lang="en-US" altLang="en-US"/>
              <a:pPr>
                <a:defRPr/>
              </a:pPr>
              <a:t>‹#›</a:t>
            </a:fld>
            <a:endParaRPr lang="en-US" altLang="en-US" dirty="0"/>
          </a:p>
        </p:txBody>
      </p:sp>
    </p:spTree>
    <p:extLst>
      <p:ext uri="{BB962C8B-B14F-4D97-AF65-F5344CB8AC3E}">
        <p14:creationId xmlns:p14="http://schemas.microsoft.com/office/powerpoint/2010/main" val="23059214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7" name="Picture Placeholder 6"/>
          <p:cNvSpPr>
            <a:spLocks noGrp="1" noChangeAspect="1"/>
          </p:cNvSpPr>
          <p:nvPr>
            <p:ph type="pic" sz="quarter" idx="14"/>
          </p:nvPr>
        </p:nvSpPr>
        <p:spPr>
          <a:xfrm>
            <a:off x="0" y="0"/>
            <a:ext cx="9144000" cy="6858000"/>
          </a:xfrm>
        </p:spPr>
        <p:txBody>
          <a:bodyPr lIns="91440">
            <a:noAutofit/>
          </a:bodyPr>
          <a:lstStyle>
            <a:lvl1pPr algn="ctr">
              <a:defRPr/>
            </a:lvl1pPr>
          </a:lstStyle>
          <a:p>
            <a:r>
              <a:rPr lang="en-US" baseline="0"/>
              <a:t>Click icon to add picture</a:t>
            </a:r>
            <a:endParaRPr lang="en-US" dirty="0"/>
          </a:p>
        </p:txBody>
      </p:sp>
      <p:sp>
        <p:nvSpPr>
          <p:cNvPr id="4" name="Slide Number Placeholder 3"/>
          <p:cNvSpPr>
            <a:spLocks noGrp="1"/>
          </p:cNvSpPr>
          <p:nvPr>
            <p:ph type="sldNum" sz="quarter" idx="12"/>
          </p:nvPr>
        </p:nvSpPr>
        <p:spPr>
          <a:xfrm>
            <a:off x="8810766" y="6465382"/>
            <a:ext cx="323569" cy="365125"/>
          </a:xfrm>
          <a:prstGeom prst="rect">
            <a:avLst/>
          </a:prstGeom>
        </p:spPr>
        <p:txBody>
          <a:bodyPr/>
          <a:lstStyle/>
          <a:p>
            <a:fld id="{5AE1514C-5E56-4738-A1FF-4B1CFD2A3E36}" type="slidenum">
              <a:rPr lang="en-US" smtClean="0"/>
              <a:pPr/>
              <a:t>‹#›</a:t>
            </a:fld>
            <a:endParaRPr lang="en-US"/>
          </a:p>
        </p:txBody>
      </p:sp>
      <p:sp>
        <p:nvSpPr>
          <p:cNvPr id="2" name="Title 1"/>
          <p:cNvSpPr>
            <a:spLocks noGrp="1"/>
          </p:cNvSpPr>
          <p:nvPr>
            <p:ph type="title" hasCustomPrompt="1"/>
          </p:nvPr>
        </p:nvSpPr>
        <p:spPr>
          <a:xfrm>
            <a:off x="724989" y="2567614"/>
            <a:ext cx="6603274" cy="1006429"/>
          </a:xfrm>
          <a:prstGeom prst="rect">
            <a:avLst/>
          </a:prstGeom>
        </p:spPr>
        <p:txBody>
          <a:bodyPr/>
          <a:lstStyle>
            <a:lvl1pPr algn="l">
              <a:defRPr lang="en-US" sz="6600" b="1" i="0" kern="1200" spc="75" dirty="0">
                <a:gradFill>
                  <a:gsLst>
                    <a:gs pos="0">
                      <a:schemeClr val="accent1">
                        <a:lumMod val="5000"/>
                        <a:lumOff val="95000"/>
                      </a:schemeClr>
                    </a:gs>
                    <a:gs pos="100000">
                      <a:srgbClr val="FFFFFF"/>
                    </a:gs>
                  </a:gsLst>
                  <a:lin ang="5400000" scaled="1"/>
                </a:gradFill>
                <a:latin typeface="+mn-lt"/>
                <a:ea typeface="+mn-ea"/>
                <a:cs typeface="Segoe UI Semilight" panose="020B0402040204020203" pitchFamily="34" charset="0"/>
              </a:defRPr>
            </a:lvl1pPr>
          </a:lstStyle>
          <a:p>
            <a:r>
              <a:rPr lang="en-US" dirty="0"/>
              <a:t>CLICK TO EDIT</a:t>
            </a:r>
          </a:p>
        </p:txBody>
      </p:sp>
      <p:sp>
        <p:nvSpPr>
          <p:cNvPr id="5" name="Text Placeholder 4"/>
          <p:cNvSpPr>
            <a:spLocks noGrp="1"/>
          </p:cNvSpPr>
          <p:nvPr>
            <p:ph type="body" sz="quarter" idx="13" hasCustomPrompt="1"/>
          </p:nvPr>
        </p:nvSpPr>
        <p:spPr>
          <a:xfrm>
            <a:off x="1185863" y="3971108"/>
            <a:ext cx="7096125" cy="590931"/>
          </a:xfrm>
        </p:spPr>
        <p:txBody>
          <a:bodyPr/>
          <a:lstStyle>
            <a:lvl1pPr algn="l">
              <a:defRPr lang="en-US" sz="3600" b="1" i="0" kern="1200" spc="225" dirty="0" smtClean="0">
                <a:gradFill>
                  <a:gsLst>
                    <a:gs pos="0">
                      <a:schemeClr val="accent1">
                        <a:lumMod val="5000"/>
                        <a:lumOff val="95000"/>
                      </a:schemeClr>
                    </a:gs>
                    <a:gs pos="100000">
                      <a:srgbClr val="FFFFFF"/>
                    </a:gs>
                  </a:gsLst>
                  <a:lin ang="5400000" scaled="1"/>
                </a:gradFill>
                <a:latin typeface="+mn-lt"/>
                <a:ea typeface="+mn-ea"/>
                <a:cs typeface="Segoe UI Semilight" panose="020B0402040204020203" pitchFamily="34" charset="0"/>
              </a:defRPr>
            </a:lvl1pPr>
            <a:lvl2pPr algn="l">
              <a:defRPr/>
            </a:lvl2pPr>
            <a:lvl3pPr algn="l">
              <a:defRPr/>
            </a:lvl3pPr>
            <a:lvl4pPr algn="l">
              <a:defRPr/>
            </a:lvl4pPr>
            <a:lvl5pPr algn="l">
              <a:defRPr/>
            </a:lvl5pPr>
          </a:lstStyle>
          <a:p>
            <a:pPr lvl="0"/>
            <a:r>
              <a:rPr lang="en-US" dirty="0"/>
              <a:t>EDIT MASTER TEXT</a:t>
            </a:r>
          </a:p>
        </p:txBody>
      </p:sp>
    </p:spTree>
    <p:extLst>
      <p:ext uri="{BB962C8B-B14F-4D97-AF65-F5344CB8AC3E}">
        <p14:creationId xmlns:p14="http://schemas.microsoft.com/office/powerpoint/2010/main" val="4000382679"/>
      </p:ext>
    </p:extLst>
  </p:cSld>
  <p:clrMapOvr>
    <a:overrideClrMapping bg1="dk1" tx1="lt1" bg2="dk2" tx2="lt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dark Callout with small Non-bulleted">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228600" y="2597274"/>
            <a:ext cx="3651739" cy="1255728"/>
          </a:xfrm>
        </p:spPr>
        <p:txBody>
          <a:bodyPr wrap="square" lIns="91440" rIns="91440">
            <a:spAutoFit/>
          </a:bodyPr>
          <a:lstStyle>
            <a:lvl1pPr marL="0" marR="0" indent="0" algn="l" defTabSz="685775" rtl="0" eaLnBrk="1" fontAlgn="auto" latinLnBrk="0" hangingPunct="1">
              <a:lnSpc>
                <a:spcPct val="90000"/>
              </a:lnSpc>
              <a:spcBef>
                <a:spcPts val="900"/>
              </a:spcBef>
              <a:spcAft>
                <a:spcPts val="0"/>
              </a:spcAft>
              <a:buClr>
                <a:schemeClr val="tx1"/>
              </a:buClr>
              <a:buSzPct val="90000"/>
              <a:buFont typeface="Wingdings" pitchFamily="2" charset="2"/>
              <a:buNone/>
              <a:tabLst/>
              <a:defRPr lang="en-US" sz="2100" b="0" kern="1200" spc="0" baseline="0" dirty="0">
                <a:solidFill>
                  <a:schemeClr val="bg1"/>
                </a:solidFill>
                <a:latin typeface="+mj-lt"/>
                <a:ea typeface="+mn-ea"/>
                <a:cs typeface="+mn-cs"/>
              </a:defRPr>
            </a:lvl1pPr>
            <a:lvl2pPr marL="0" indent="0">
              <a:buNone/>
              <a:defRPr sz="1471"/>
            </a:lvl2pPr>
            <a:lvl3pPr marL="170407" indent="0">
              <a:buNone/>
              <a:tabLst/>
              <a:defRPr sz="1471"/>
            </a:lvl3pPr>
            <a:lvl4pPr marL="338480" indent="0">
              <a:buNone/>
              <a:defRPr/>
            </a:lvl4pPr>
            <a:lvl5pPr marL="504218" indent="0">
              <a:buNone/>
              <a:tabLst/>
              <a:defRPr/>
            </a:lvl5pPr>
          </a:lstStyle>
          <a:p>
            <a:r>
              <a:rPr lang="en-US" dirty="0"/>
              <a:t>A short introduction</a:t>
            </a:r>
            <a:br>
              <a:rPr lang="en-US" dirty="0"/>
            </a:br>
            <a:r>
              <a:rPr lang="en-US" dirty="0"/>
              <a:t>to the data, revealing</a:t>
            </a:r>
            <a:br>
              <a:rPr lang="en-US" dirty="0"/>
            </a:br>
            <a:r>
              <a:rPr lang="en-US" dirty="0"/>
              <a:t>points one at a time, will enhance comprehension.</a:t>
            </a:r>
          </a:p>
        </p:txBody>
      </p:sp>
      <p:sp>
        <p:nvSpPr>
          <p:cNvPr id="9" name="Text Placeholder 8"/>
          <p:cNvSpPr>
            <a:spLocks noGrp="1"/>
          </p:cNvSpPr>
          <p:nvPr>
            <p:ph type="body" sz="quarter" idx="11"/>
          </p:nvPr>
        </p:nvSpPr>
        <p:spPr>
          <a:xfrm>
            <a:off x="4572000" y="419101"/>
            <a:ext cx="4253823" cy="1394228"/>
          </a:xfrm>
        </p:spPr>
        <p:txBody>
          <a:bodyPr/>
          <a:lstStyle>
            <a:lvl1pPr marL="0" indent="0" algn="l">
              <a:buNone/>
              <a:defRPr sz="1650">
                <a:gradFill>
                  <a:gsLst>
                    <a:gs pos="15000">
                      <a:schemeClr val="bg1"/>
                    </a:gs>
                    <a:gs pos="47000">
                      <a:schemeClr val="bg1"/>
                    </a:gs>
                  </a:gsLst>
                  <a:lin ang="5400000" scaled="1"/>
                </a:gradFill>
                <a:latin typeface="+mn-lt"/>
              </a:defRPr>
            </a:lvl1pPr>
            <a:lvl2pPr marL="0" indent="0" algn="l">
              <a:buNone/>
              <a:defRPr sz="1500">
                <a:gradFill>
                  <a:gsLst>
                    <a:gs pos="15000">
                      <a:schemeClr val="bg1"/>
                    </a:gs>
                    <a:gs pos="47000">
                      <a:schemeClr val="bg1"/>
                    </a:gs>
                  </a:gsLst>
                  <a:lin ang="5400000" scaled="1"/>
                </a:gradFill>
                <a:latin typeface="+mn-lt"/>
              </a:defRPr>
            </a:lvl2pPr>
            <a:lvl3pPr marL="0" indent="0" algn="l">
              <a:buNone/>
              <a:defRPr sz="1350">
                <a:gradFill>
                  <a:gsLst>
                    <a:gs pos="15000">
                      <a:schemeClr val="bg1"/>
                    </a:gs>
                    <a:gs pos="47000">
                      <a:schemeClr val="bg1"/>
                    </a:gs>
                  </a:gsLst>
                  <a:lin ang="5400000" scaled="1"/>
                </a:gradFill>
                <a:latin typeface="+mn-lt"/>
              </a:defRPr>
            </a:lvl3pPr>
            <a:lvl4pPr marL="0" indent="0" algn="l">
              <a:buNone/>
              <a:defRPr sz="1200">
                <a:gradFill>
                  <a:gsLst>
                    <a:gs pos="15000">
                      <a:schemeClr val="bg1"/>
                    </a:gs>
                    <a:gs pos="47000">
                      <a:schemeClr val="bg1"/>
                    </a:gs>
                  </a:gsLst>
                  <a:lin ang="5400000" scaled="1"/>
                </a:gradFill>
                <a:latin typeface="+mn-lt"/>
              </a:defRPr>
            </a:lvl4pPr>
            <a:lvl5pPr marL="0" indent="0" algn="l">
              <a:buNone/>
              <a:defRPr sz="1200">
                <a:gradFill>
                  <a:gsLst>
                    <a:gs pos="15000">
                      <a:schemeClr val="bg1"/>
                    </a:gs>
                    <a:gs pos="47000">
                      <a:schemeClr val="bg1"/>
                    </a:gs>
                  </a:gsLst>
                  <a:lin ang="5400000" scaled="1"/>
                </a:gradFill>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p:cNvSpPr>
            <a:spLocks noGrp="1"/>
          </p:cNvSpPr>
          <p:nvPr>
            <p:ph type="title" hasCustomPrompt="1"/>
          </p:nvPr>
        </p:nvSpPr>
        <p:spPr>
          <a:xfrm>
            <a:off x="416433" y="0"/>
            <a:ext cx="3062478" cy="1135696"/>
          </a:xfrm>
          <a:prstGeom prst="rect">
            <a:avLst/>
          </a:prstGeom>
        </p:spPr>
        <p:txBody>
          <a:bodyPr lIns="146304" tIns="420624" rIns="146304" anchor="t" anchorCtr="0"/>
          <a:lstStyle>
            <a:lvl1pPr algn="ctr">
              <a:defRPr lang="en-US" sz="2400" b="0" kern="1200" spc="45" baseline="0" dirty="0">
                <a:solidFill>
                  <a:schemeClr val="bg1"/>
                </a:solidFill>
                <a:latin typeface="+mj-lt"/>
                <a:ea typeface="+mn-ea"/>
                <a:cs typeface="Segoe UI Semilight" panose="020B0402040204020203" pitchFamily="34" charset="0"/>
              </a:defRPr>
            </a:lvl1pPr>
          </a:lstStyle>
          <a:p>
            <a:pPr marL="0" lvl="0" indent="0" algn="ctr" defTabSz="685800" rtl="0" eaLnBrk="1" latinLnBrk="0" hangingPunct="1">
              <a:lnSpc>
                <a:spcPct val="90000"/>
              </a:lnSpc>
              <a:spcBef>
                <a:spcPts val="750"/>
              </a:spcBef>
              <a:buFont typeface="Arial" panose="020B0604020202020204" pitchFamily="34" charset="0"/>
              <a:buNone/>
            </a:pPr>
            <a:r>
              <a:rPr lang="en-US" dirty="0"/>
              <a:t>Click to edit master title style</a:t>
            </a:r>
          </a:p>
        </p:txBody>
      </p:sp>
      <p:sp>
        <p:nvSpPr>
          <p:cNvPr id="12" name="Text Placeholder 8"/>
          <p:cNvSpPr>
            <a:spLocks noGrp="1"/>
          </p:cNvSpPr>
          <p:nvPr>
            <p:ph type="body" sz="quarter" idx="12"/>
          </p:nvPr>
        </p:nvSpPr>
        <p:spPr>
          <a:xfrm>
            <a:off x="4572000" y="2599498"/>
            <a:ext cx="4253823" cy="1394228"/>
          </a:xfrm>
        </p:spPr>
        <p:txBody>
          <a:bodyPr/>
          <a:lstStyle>
            <a:lvl1pPr marL="0" indent="0" algn="l">
              <a:buNone/>
              <a:defRPr sz="1650">
                <a:gradFill>
                  <a:gsLst>
                    <a:gs pos="15000">
                      <a:schemeClr val="bg1"/>
                    </a:gs>
                    <a:gs pos="47000">
                      <a:schemeClr val="bg1"/>
                    </a:gs>
                  </a:gsLst>
                  <a:lin ang="5400000" scaled="1"/>
                </a:gradFill>
                <a:latin typeface="+mn-lt"/>
              </a:defRPr>
            </a:lvl1pPr>
            <a:lvl2pPr marL="0" indent="0" algn="l">
              <a:buNone/>
              <a:defRPr sz="1500">
                <a:gradFill>
                  <a:gsLst>
                    <a:gs pos="15000">
                      <a:schemeClr val="bg1"/>
                    </a:gs>
                    <a:gs pos="47000">
                      <a:schemeClr val="bg1"/>
                    </a:gs>
                  </a:gsLst>
                  <a:lin ang="5400000" scaled="1"/>
                </a:gradFill>
                <a:latin typeface="+mn-lt"/>
              </a:defRPr>
            </a:lvl2pPr>
            <a:lvl3pPr marL="0" indent="0" algn="l">
              <a:buNone/>
              <a:defRPr sz="1350">
                <a:gradFill>
                  <a:gsLst>
                    <a:gs pos="15000">
                      <a:schemeClr val="bg1"/>
                    </a:gs>
                    <a:gs pos="47000">
                      <a:schemeClr val="bg1"/>
                    </a:gs>
                  </a:gsLst>
                  <a:lin ang="5400000" scaled="1"/>
                </a:gradFill>
                <a:latin typeface="+mn-lt"/>
              </a:defRPr>
            </a:lvl3pPr>
            <a:lvl4pPr marL="0" indent="0" algn="l">
              <a:buNone/>
              <a:defRPr sz="1200">
                <a:gradFill>
                  <a:gsLst>
                    <a:gs pos="15000">
                      <a:schemeClr val="bg1"/>
                    </a:gs>
                    <a:gs pos="47000">
                      <a:schemeClr val="bg1"/>
                    </a:gs>
                  </a:gsLst>
                  <a:lin ang="5400000" scaled="1"/>
                </a:gradFill>
                <a:latin typeface="+mn-lt"/>
              </a:defRPr>
            </a:lvl4pPr>
            <a:lvl5pPr marL="0" indent="0" algn="l">
              <a:buNone/>
              <a:defRPr sz="1200">
                <a:gradFill>
                  <a:gsLst>
                    <a:gs pos="15000">
                      <a:schemeClr val="bg1"/>
                    </a:gs>
                    <a:gs pos="47000">
                      <a:schemeClr val="bg1"/>
                    </a:gs>
                  </a:gsLst>
                  <a:lin ang="5400000" scaled="1"/>
                </a:gradFill>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 Placeholder 8"/>
          <p:cNvSpPr>
            <a:spLocks noGrp="1"/>
          </p:cNvSpPr>
          <p:nvPr>
            <p:ph type="body" sz="quarter" idx="13"/>
          </p:nvPr>
        </p:nvSpPr>
        <p:spPr>
          <a:xfrm>
            <a:off x="4572000" y="4779897"/>
            <a:ext cx="4253823" cy="1394228"/>
          </a:xfrm>
        </p:spPr>
        <p:txBody>
          <a:bodyPr/>
          <a:lstStyle>
            <a:lvl1pPr marL="0" indent="0" algn="l">
              <a:buNone/>
              <a:defRPr sz="1650">
                <a:gradFill>
                  <a:gsLst>
                    <a:gs pos="15000">
                      <a:schemeClr val="bg1"/>
                    </a:gs>
                    <a:gs pos="47000">
                      <a:schemeClr val="bg1"/>
                    </a:gs>
                  </a:gsLst>
                  <a:lin ang="5400000" scaled="1"/>
                </a:gradFill>
                <a:latin typeface="+mn-lt"/>
              </a:defRPr>
            </a:lvl1pPr>
            <a:lvl2pPr marL="0" indent="0" algn="l">
              <a:buNone/>
              <a:defRPr sz="1500">
                <a:gradFill>
                  <a:gsLst>
                    <a:gs pos="15000">
                      <a:schemeClr val="bg1"/>
                    </a:gs>
                    <a:gs pos="47000">
                      <a:schemeClr val="bg1"/>
                    </a:gs>
                  </a:gsLst>
                  <a:lin ang="5400000" scaled="1"/>
                </a:gradFill>
                <a:latin typeface="+mn-lt"/>
              </a:defRPr>
            </a:lvl2pPr>
            <a:lvl3pPr marL="0" indent="0" algn="l">
              <a:buNone/>
              <a:defRPr sz="1350">
                <a:gradFill>
                  <a:gsLst>
                    <a:gs pos="15000">
                      <a:schemeClr val="bg1"/>
                    </a:gs>
                    <a:gs pos="47000">
                      <a:schemeClr val="bg1"/>
                    </a:gs>
                  </a:gsLst>
                  <a:lin ang="5400000" scaled="1"/>
                </a:gradFill>
                <a:latin typeface="+mn-lt"/>
              </a:defRPr>
            </a:lvl3pPr>
            <a:lvl4pPr marL="0" indent="0" algn="l">
              <a:buNone/>
              <a:defRPr sz="1200">
                <a:gradFill>
                  <a:gsLst>
                    <a:gs pos="15000">
                      <a:schemeClr val="bg1"/>
                    </a:gs>
                    <a:gs pos="47000">
                      <a:schemeClr val="bg1"/>
                    </a:gs>
                  </a:gsLst>
                  <a:lin ang="5400000" scaled="1"/>
                </a:gradFill>
                <a:latin typeface="+mn-lt"/>
              </a:defRPr>
            </a:lvl4pPr>
            <a:lvl5pPr marL="0" indent="0" algn="l">
              <a:buNone/>
              <a:defRPr sz="1200">
                <a:gradFill>
                  <a:gsLst>
                    <a:gs pos="15000">
                      <a:schemeClr val="bg1"/>
                    </a:gs>
                    <a:gs pos="47000">
                      <a:schemeClr val="bg1"/>
                    </a:gs>
                  </a:gsLst>
                  <a:lin ang="5400000" scaled="1"/>
                </a:gradFill>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Slide Number Placeholder 7"/>
          <p:cNvSpPr>
            <a:spLocks noGrp="1"/>
          </p:cNvSpPr>
          <p:nvPr>
            <p:ph type="sldNum" sz="quarter" idx="4"/>
          </p:nvPr>
        </p:nvSpPr>
        <p:spPr>
          <a:xfrm>
            <a:off x="8751445" y="6484938"/>
            <a:ext cx="392555" cy="365125"/>
          </a:xfrm>
          <a:prstGeom prst="rect">
            <a:avLst/>
          </a:prstGeom>
        </p:spPr>
        <p:txBody>
          <a:bodyPr vert="horz" wrap="none" lIns="91440" tIns="45720" rIns="91440" bIns="45720" rtlCol="0" anchor="ctr"/>
          <a:lstStyle>
            <a:lvl1pPr algn="r">
              <a:defRPr sz="900">
                <a:solidFill>
                  <a:schemeClr val="bg1"/>
                </a:solidFill>
              </a:defRPr>
            </a:lvl1pPr>
          </a:lstStyle>
          <a:p>
            <a:fld id="{4997E989-D798-4C62-8E93-3D2D613C248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1287792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Master Slide">
    <p:spTree>
      <p:nvGrpSpPr>
        <p:cNvPr id="1" name=""/>
        <p:cNvGrpSpPr/>
        <p:nvPr/>
      </p:nvGrpSpPr>
      <p:grpSpPr>
        <a:xfrm>
          <a:off x="0" y="0"/>
          <a:ext cx="0" cy="0"/>
          <a:chOff x="0" y="0"/>
          <a:chExt cx="0" cy="0"/>
        </a:xfrm>
      </p:grpSpPr>
      <p:sp>
        <p:nvSpPr>
          <p:cNvPr id="5" name="Rectangle 4"/>
          <p:cNvSpPr/>
          <p:nvPr userDrawn="1"/>
        </p:nvSpPr>
        <p:spPr>
          <a:xfrm>
            <a:off x="0" y="0"/>
            <a:ext cx="9144000" cy="685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TextBox 9"/>
          <p:cNvSpPr txBox="1"/>
          <p:nvPr userDrawn="1"/>
        </p:nvSpPr>
        <p:spPr>
          <a:xfrm>
            <a:off x="152400" y="6477000"/>
            <a:ext cx="3124200" cy="215444"/>
          </a:xfrm>
          <a:prstGeom prst="rect">
            <a:avLst/>
          </a:prstGeom>
          <a:noFill/>
        </p:spPr>
        <p:txBody>
          <a:bodyPr wrap="square" rtlCol="0">
            <a:spAutoFit/>
          </a:bodyPr>
          <a:lstStyle/>
          <a:p>
            <a:r>
              <a:rPr lang="en-US" sz="800" dirty="0">
                <a:solidFill>
                  <a:srgbClr val="35A1DA"/>
                </a:solidFill>
              </a:rPr>
              <a:t>FamiliesUSA.org</a:t>
            </a:r>
          </a:p>
        </p:txBody>
      </p:sp>
      <p:pic>
        <p:nvPicPr>
          <p:cNvPr id="11" name="Picture 2" descr="FamiliesUSA"/>
          <p:cNvPicPr>
            <a:picLocks noChangeAspect="1" noChangeArrowheads="1"/>
          </p:cNvPicPr>
          <p:nvPr userDrawn="1"/>
        </p:nvPicPr>
        <p:blipFill>
          <a:blip r:embed="rId2" cstate="print"/>
          <a:srcRect/>
          <a:stretch>
            <a:fillRect/>
          </a:stretch>
        </p:blipFill>
        <p:spPr bwMode="auto">
          <a:xfrm>
            <a:off x="8153401" y="6019802"/>
            <a:ext cx="749685" cy="645381"/>
          </a:xfrm>
          <a:prstGeom prst="rect">
            <a:avLst/>
          </a:prstGeom>
          <a:noFill/>
        </p:spPr>
      </p:pic>
      <p:sp>
        <p:nvSpPr>
          <p:cNvPr id="8" name="Right Triangle 7"/>
          <p:cNvSpPr/>
          <p:nvPr userDrawn="1"/>
        </p:nvSpPr>
        <p:spPr>
          <a:xfrm rot="10800000">
            <a:off x="8915400" y="685800"/>
            <a:ext cx="228600" cy="22860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223695298"/>
      </p:ext>
    </p:extLst>
  </p:cSld>
  <p:clrMapOvr>
    <a:masterClrMapping/>
  </p:clrMapOvr>
  <mc:AlternateContent xmlns:mc="http://schemas.openxmlformats.org/markup-compatibility/2006" xmlns:p14="http://schemas.microsoft.com/office/powerpoint/2010/main">
    <mc:Choice Requires="p14">
      <p:transition spd="slow">
        <p14:prism isContent="1"/>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50-50 Right Photo Layou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bwMode="ltGray">
          <a:xfrm>
            <a:off x="4596978" y="0"/>
            <a:ext cx="4547022" cy="6856100"/>
          </a:xfrm>
          <a:blipFill>
            <a:blip r:embed="rId2"/>
            <a:srcRect/>
            <a:stretch>
              <a:fillRect/>
            </a:stretch>
          </a:blipFill>
        </p:spPr>
        <p:txBody>
          <a:bodyPr tIns="548640" anchor="ctr" anchorCtr="0">
            <a:noAutofit/>
          </a:bodyPr>
          <a:lstStyle>
            <a:lvl1pPr marL="0" indent="0" algn="ctr">
              <a:buNone/>
              <a:defRPr sz="2700" b="1" cap="none" baseline="0">
                <a:solidFill>
                  <a:srgbClr val="FFC000"/>
                </a:solidFill>
                <a:latin typeface="+mn-lt"/>
              </a:defRPr>
            </a:lvl1pPr>
          </a:lstStyle>
          <a:p>
            <a:r>
              <a:rPr lang="en-US"/>
              <a:t>Click icon to add picture</a:t>
            </a:r>
            <a:endParaRPr lang="en-US" dirty="0"/>
          </a:p>
        </p:txBody>
      </p:sp>
      <p:sp>
        <p:nvSpPr>
          <p:cNvPr id="4" name="Slide Number Placeholder 5"/>
          <p:cNvSpPr>
            <a:spLocks noGrp="1"/>
          </p:cNvSpPr>
          <p:nvPr>
            <p:ph type="sldNum" sz="quarter" idx="4"/>
          </p:nvPr>
        </p:nvSpPr>
        <p:spPr>
          <a:xfrm>
            <a:off x="8878171" y="6484938"/>
            <a:ext cx="290807" cy="365125"/>
          </a:xfrm>
          <a:prstGeom prst="rect">
            <a:avLst/>
          </a:prstGeom>
        </p:spPr>
        <p:txBody>
          <a:bodyPr vert="horz" lIns="91440" tIns="45720" rIns="91440" bIns="45720" rtlCol="0" anchor="ctr"/>
          <a:lstStyle>
            <a:lvl1pPr algn="r">
              <a:defRPr sz="825">
                <a:solidFill>
                  <a:schemeClr val="bg1"/>
                </a:solidFill>
              </a:defRPr>
            </a:lvl1pPr>
          </a:lstStyle>
          <a:p>
            <a:fld id="{5AE1514C-5E56-4738-A1FF-4B1CFD2A3E36}" type="slidenum">
              <a:rPr lang="en-US" smtClean="0">
                <a:solidFill>
                  <a:prstClr val="white"/>
                </a:solidFill>
              </a:rPr>
              <a:pPr/>
              <a:t>‹#›</a:t>
            </a:fld>
            <a:endParaRPr lang="en-US">
              <a:solidFill>
                <a:prstClr val="white"/>
              </a:solidFill>
            </a:endParaRPr>
          </a:p>
        </p:txBody>
      </p:sp>
      <p:sp>
        <p:nvSpPr>
          <p:cNvPr id="6" name="Content Placeholder 2"/>
          <p:cNvSpPr>
            <a:spLocks noGrp="1"/>
          </p:cNvSpPr>
          <p:nvPr>
            <p:ph idx="18" hasCustomPrompt="1"/>
          </p:nvPr>
        </p:nvSpPr>
        <p:spPr>
          <a:xfrm>
            <a:off x="1406962" y="419100"/>
            <a:ext cx="1783080" cy="653256"/>
          </a:xfrm>
        </p:spPr>
        <p:txBody>
          <a:bodyPr lIns="146304" rIns="146304"/>
          <a:lstStyle>
            <a:lvl1pPr marL="0" algn="ctr" defTabSz="685800" rtl="0" eaLnBrk="1" latinLnBrk="0" hangingPunct="1">
              <a:defRPr lang="en-US" sz="4050" kern="1200" dirty="0">
                <a:solidFill>
                  <a:schemeClr val="accent4"/>
                </a:solidFill>
                <a:latin typeface="Segoe UI Black" panose="020B0A02040204020203" pitchFamily="34" charset="0"/>
                <a:ea typeface="Segoe UI Black" panose="020B0A02040204020203" pitchFamily="34" charset="0"/>
                <a:cs typeface="Segoe UI Black" panose="020B0A02040204020203" pitchFamily="34" charset="0"/>
              </a:defRPr>
            </a:lvl1pPr>
            <a:lvl2pPr algn="ctr">
              <a:defRPr sz="165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350"/>
            </a:lvl3pPr>
            <a:lvl4pPr algn="ctr">
              <a:defRPr sz="1350">
                <a:latin typeface="+mn-lt"/>
              </a:defRPr>
            </a:lvl4pPr>
            <a:lvl5pPr algn="ctr">
              <a:defRPr sz="1200">
                <a:latin typeface="+mn-lt"/>
              </a:defRPr>
            </a:lvl5pPr>
          </a:lstStyle>
          <a:p>
            <a:pPr lvl="0"/>
            <a:r>
              <a:rPr lang="en-US" dirty="0"/>
              <a:t>#</a:t>
            </a:r>
          </a:p>
        </p:txBody>
      </p:sp>
      <p:sp>
        <p:nvSpPr>
          <p:cNvPr id="9" name="Text Placeholder 6"/>
          <p:cNvSpPr>
            <a:spLocks noGrp="1"/>
          </p:cNvSpPr>
          <p:nvPr>
            <p:ph type="body" sz="quarter" idx="11"/>
          </p:nvPr>
        </p:nvSpPr>
        <p:spPr>
          <a:xfrm>
            <a:off x="0" y="3429001"/>
            <a:ext cx="4572000" cy="1991058"/>
          </a:xfrm>
        </p:spPr>
        <p:txBody>
          <a:bodyPr anchor="t" anchorCtr="0"/>
          <a:lstStyle>
            <a:lvl1pPr algn="ctr" defTabSz="685800" rtl="0" eaLnBrk="1" latinLnBrk="0" hangingPunct="1">
              <a:lnSpc>
                <a:spcPct val="90000"/>
              </a:lnSpc>
              <a:spcBef>
                <a:spcPct val="0"/>
              </a:spcBef>
              <a:spcAft>
                <a:spcPts val="2250"/>
              </a:spcAft>
              <a:buNone/>
              <a:defRPr lang="en-US" sz="2700" b="0" i="0" kern="1200" spc="0" baseline="0" dirty="0">
                <a:gradFill>
                  <a:gsLst>
                    <a:gs pos="0">
                      <a:schemeClr val="tx2"/>
                    </a:gs>
                    <a:gs pos="100000">
                      <a:schemeClr val="tx2"/>
                    </a:gs>
                  </a:gsLst>
                  <a:lin ang="5400000" scaled="1"/>
                </a:gradFill>
                <a:latin typeface="Segoe UI Semibold" panose="020B0702040204020203" pitchFamily="34" charset="0"/>
                <a:ea typeface="+mn-ea"/>
                <a:cs typeface="Segoe UI Semibold" panose="020B0702040204020203" pitchFamily="34" charset="0"/>
              </a:defRPr>
            </a:lvl1pPr>
            <a:lvl2pPr algn="ctr">
              <a:defRPr sz="2100"/>
            </a:lvl2pPr>
            <a:lvl3pPr algn="ctr">
              <a:spcAft>
                <a:spcPts val="450"/>
              </a:spcAft>
              <a:defRPr lang="en-US" sz="1800" b="0" kern="1200" dirty="0">
                <a:solidFill>
                  <a:schemeClr val="tx1">
                    <a:lumMod val="85000"/>
                    <a:lumOff val="15000"/>
                  </a:schemeClr>
                </a:solidFill>
                <a:latin typeface="+mn-lt"/>
                <a:ea typeface="+mn-ea"/>
                <a:cs typeface="+mn-cs"/>
              </a:defRPr>
            </a:lvl3pPr>
            <a:lvl4pPr algn="ctr">
              <a:defRPr sz="1500" b="1"/>
            </a:lvl4pPr>
            <a:lvl5pPr algn="ctr">
              <a:defRPr sz="13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2"/>
          <p:cNvSpPr>
            <a:spLocks noGrp="1"/>
          </p:cNvSpPr>
          <p:nvPr>
            <p:ph type="body" sz="quarter" idx="19"/>
          </p:nvPr>
        </p:nvSpPr>
        <p:spPr>
          <a:xfrm>
            <a:off x="0" y="1554163"/>
            <a:ext cx="4572000" cy="466281"/>
          </a:xfrm>
        </p:spPr>
        <p:txBody>
          <a:bodyPr/>
          <a:lstStyle>
            <a:lvl1pPr algn="ctr">
              <a:defRPr sz="2700" b="0">
                <a:latin typeface="+mj-lt"/>
              </a:defRPr>
            </a:lvl1pPr>
            <a:lvl2pPr algn="ctr">
              <a:defRPr lang="en-US" sz="2400" b="0" kern="1200" dirty="0">
                <a:solidFill>
                  <a:schemeClr val="tx1">
                    <a:lumMod val="65000"/>
                    <a:lumOff val="35000"/>
                  </a:schemeClr>
                </a:solidFill>
                <a:latin typeface="+mj-lt"/>
                <a:ea typeface="+mn-ea"/>
                <a:cs typeface="+mn-cs"/>
              </a:defRPr>
            </a:lvl2pPr>
            <a:lvl3pPr algn="ctr">
              <a:defRPr/>
            </a:lvl3pPr>
            <a:lvl4pPr algn="ctr">
              <a:defRPr/>
            </a:lvl4pPr>
            <a:lvl5pPr algn="ctr">
              <a:defRPr/>
            </a:lvl5pPr>
          </a:lstStyle>
          <a:p>
            <a:pPr marL="0" lvl="0" indent="0" algn="ctr" defTabSz="685800" rtl="0" eaLnBrk="1" latinLnBrk="0" hangingPunct="1">
              <a:lnSpc>
                <a:spcPct val="90000"/>
              </a:lnSpc>
              <a:spcBef>
                <a:spcPts val="375"/>
              </a:spcBef>
              <a:buFont typeface="Arial" panose="020B0604020202020204" pitchFamily="34" charset="0"/>
              <a:buNone/>
            </a:pPr>
            <a:r>
              <a:rPr lang="en-US"/>
              <a:t>Edit Master text styles</a:t>
            </a:r>
          </a:p>
        </p:txBody>
      </p:sp>
      <p:sp>
        <p:nvSpPr>
          <p:cNvPr id="12" name="Slide Number Placeholder 7"/>
          <p:cNvSpPr txBox="1">
            <a:spLocks/>
          </p:cNvSpPr>
          <p:nvPr userDrawn="1"/>
        </p:nvSpPr>
        <p:spPr>
          <a:xfrm>
            <a:off x="7757933" y="6498719"/>
            <a:ext cx="392555" cy="365125"/>
          </a:xfrm>
          <a:prstGeom prst="rect">
            <a:avLst/>
          </a:prstGeom>
        </p:spPr>
        <p:txBody>
          <a:bodyPr vert="horz" wrap="none" lIns="68580" tIns="34290" rIns="68580" bIns="34290" rtlCol="0" anchor="ctr"/>
          <a:lstStyle>
            <a:defPPr>
              <a:defRPr lang="en-US"/>
            </a:defPPr>
            <a:lvl1pPr marL="0" algn="r"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fld id="{4997E989-D798-4C62-8E93-3D2D613C2488}" type="slidenum">
              <a:rPr lang="en-US" sz="900" smtClean="0">
                <a:solidFill>
                  <a:prstClr val="white"/>
                </a:solidFill>
              </a:rPr>
              <a:pPr fontAlgn="base">
                <a:spcBef>
                  <a:spcPct val="0"/>
                </a:spcBef>
                <a:spcAft>
                  <a:spcPct val="0"/>
                </a:spcAft>
              </a:pPr>
              <a:t>‹#›</a:t>
            </a:fld>
            <a:endParaRPr lang="en-US" sz="900">
              <a:solidFill>
                <a:prstClr val="white"/>
              </a:solidFill>
            </a:endParaRPr>
          </a:p>
        </p:txBody>
      </p:sp>
    </p:spTree>
    <p:extLst>
      <p:ext uri="{BB962C8B-B14F-4D97-AF65-F5344CB8AC3E}">
        <p14:creationId xmlns:p14="http://schemas.microsoft.com/office/powerpoint/2010/main" val="24053416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345506169"/>
      </p:ext>
    </p:extLst>
  </p:cSld>
  <p:clrMapOvr>
    <a:masterClrMapping/>
  </p:clrMapOvr>
  <mc:AlternateContent xmlns:mc="http://schemas.openxmlformats.org/markup-compatibility/2006" xmlns:p14="http://schemas.microsoft.com/office/powerpoint/2010/main">
    <mc:Choice Requires="p14">
      <p:transition spd="slow">
        <p14:prism isContent="1"/>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Master Slide">
    <p:spTree>
      <p:nvGrpSpPr>
        <p:cNvPr id="1" name=""/>
        <p:cNvGrpSpPr/>
        <p:nvPr/>
      </p:nvGrpSpPr>
      <p:grpSpPr>
        <a:xfrm>
          <a:off x="0" y="0"/>
          <a:ext cx="0" cy="0"/>
          <a:chOff x="0" y="0"/>
          <a:chExt cx="0" cy="0"/>
        </a:xfrm>
      </p:grpSpPr>
      <p:sp>
        <p:nvSpPr>
          <p:cNvPr id="5" name="Rectangle 4"/>
          <p:cNvSpPr/>
          <p:nvPr userDrawn="1"/>
        </p:nvSpPr>
        <p:spPr>
          <a:xfrm>
            <a:off x="0" y="0"/>
            <a:ext cx="9144000" cy="685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TextBox 9"/>
          <p:cNvSpPr txBox="1"/>
          <p:nvPr userDrawn="1"/>
        </p:nvSpPr>
        <p:spPr>
          <a:xfrm>
            <a:off x="152400" y="6477000"/>
            <a:ext cx="3124200" cy="215444"/>
          </a:xfrm>
          <a:prstGeom prst="rect">
            <a:avLst/>
          </a:prstGeom>
          <a:noFill/>
        </p:spPr>
        <p:txBody>
          <a:bodyPr wrap="square" rtlCol="0">
            <a:spAutoFit/>
          </a:bodyPr>
          <a:lstStyle/>
          <a:p>
            <a:r>
              <a:rPr lang="en-US" sz="800" dirty="0">
                <a:solidFill>
                  <a:srgbClr val="35A1DA"/>
                </a:solidFill>
              </a:rPr>
              <a:t>FamiliesUSA.org</a:t>
            </a:r>
          </a:p>
        </p:txBody>
      </p:sp>
      <p:pic>
        <p:nvPicPr>
          <p:cNvPr id="11" name="Picture 2" descr="FamiliesUSA"/>
          <p:cNvPicPr>
            <a:picLocks noChangeAspect="1" noChangeArrowheads="1"/>
          </p:cNvPicPr>
          <p:nvPr userDrawn="1"/>
        </p:nvPicPr>
        <p:blipFill>
          <a:blip r:embed="rId2" cstate="print"/>
          <a:srcRect/>
          <a:stretch>
            <a:fillRect/>
          </a:stretch>
        </p:blipFill>
        <p:spPr bwMode="auto">
          <a:xfrm>
            <a:off x="8153401" y="6019802"/>
            <a:ext cx="749685" cy="645381"/>
          </a:xfrm>
          <a:prstGeom prst="rect">
            <a:avLst/>
          </a:prstGeom>
          <a:noFill/>
        </p:spPr>
      </p:pic>
      <p:sp>
        <p:nvSpPr>
          <p:cNvPr id="8" name="Right Triangle 7"/>
          <p:cNvSpPr/>
          <p:nvPr userDrawn="1"/>
        </p:nvSpPr>
        <p:spPr>
          <a:xfrm rot="10800000">
            <a:off x="8915400" y="685800"/>
            <a:ext cx="228600" cy="22860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48526856"/>
      </p:ext>
    </p:extLst>
  </p:cSld>
  <p:clrMapOvr>
    <a:masterClrMapping/>
  </p:clrMapOvr>
  <mc:AlternateContent xmlns:mc="http://schemas.openxmlformats.org/markup-compatibility/2006" xmlns:p14="http://schemas.microsoft.com/office/powerpoint/2010/main">
    <mc:Choice Requires="p14">
      <p:transition spd="slow">
        <p14:prism isContent="1"/>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242D748-FCA4-44B6-86D1-EC147919A497}" type="datetime1">
              <a:rPr lang="en-US" smtClean="0">
                <a:solidFill>
                  <a:srgbClr val="4C5B64"/>
                </a:solidFill>
              </a:rPr>
              <a:pPr/>
              <a:t>1/21/2019</a:t>
            </a:fld>
            <a:endParaRPr lang="en-US">
              <a:solidFill>
                <a:srgbClr val="4C5B64"/>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srgbClr val="4C5B64"/>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791E43A-FE21-42A9-B37C-801D72AC9DFA}" type="slidenum">
              <a:rPr lang="en-US" smtClean="0">
                <a:solidFill>
                  <a:srgbClr val="4C5B64"/>
                </a:solidFill>
              </a:rPr>
              <a:pPr/>
              <a:t>‹#›</a:t>
            </a:fld>
            <a:endParaRPr lang="en-US">
              <a:solidFill>
                <a:srgbClr val="4C5B64"/>
              </a:solidFill>
            </a:endParaRPr>
          </a:p>
        </p:txBody>
      </p:sp>
      <p:sp>
        <p:nvSpPr>
          <p:cNvPr id="7" name="Rectangle 6"/>
          <p:cNvSpPr/>
          <p:nvPr userDrawn="1"/>
        </p:nvSpPr>
        <p:spPr>
          <a:xfrm>
            <a:off x="0" y="0"/>
            <a:ext cx="9144000" cy="685800"/>
          </a:xfrm>
          <a:prstGeom prst="rect">
            <a:avLst/>
          </a:prstGeom>
          <a:solidFill>
            <a:srgbClr val="3597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TextBox 7"/>
          <p:cNvSpPr txBox="1"/>
          <p:nvPr userDrawn="1"/>
        </p:nvSpPr>
        <p:spPr>
          <a:xfrm>
            <a:off x="152400" y="6477000"/>
            <a:ext cx="3124200" cy="215444"/>
          </a:xfrm>
          <a:prstGeom prst="rect">
            <a:avLst/>
          </a:prstGeom>
          <a:noFill/>
        </p:spPr>
        <p:txBody>
          <a:bodyPr wrap="square" rtlCol="0">
            <a:spAutoFit/>
          </a:bodyPr>
          <a:lstStyle/>
          <a:p>
            <a:r>
              <a:rPr lang="en-US" sz="800" dirty="0" smtClean="0">
                <a:solidFill>
                  <a:srgbClr val="35A1DA"/>
                </a:solidFill>
              </a:rPr>
              <a:t>FamiliesUSA.org</a:t>
            </a:r>
            <a:endParaRPr lang="en-US" sz="800" dirty="0">
              <a:solidFill>
                <a:srgbClr val="35A1DA"/>
              </a:solidFill>
            </a:endParaRPr>
          </a:p>
        </p:txBody>
      </p:sp>
      <p:pic>
        <p:nvPicPr>
          <p:cNvPr id="9" name="Picture 2" descr="FamiliesUSA"/>
          <p:cNvPicPr>
            <a:picLocks noChangeAspect="1" noChangeArrowheads="1"/>
          </p:cNvPicPr>
          <p:nvPr userDrawn="1"/>
        </p:nvPicPr>
        <p:blipFill>
          <a:blip r:embed="rId2" cstate="print"/>
          <a:srcRect/>
          <a:stretch>
            <a:fillRect/>
          </a:stretch>
        </p:blipFill>
        <p:spPr bwMode="auto">
          <a:xfrm>
            <a:off x="8153400" y="6019800"/>
            <a:ext cx="749685" cy="645381"/>
          </a:xfrm>
          <a:prstGeom prst="rect">
            <a:avLst/>
          </a:prstGeom>
          <a:noFill/>
        </p:spPr>
      </p:pic>
      <p:sp>
        <p:nvSpPr>
          <p:cNvPr id="11" name="Right Triangle 10"/>
          <p:cNvSpPr/>
          <p:nvPr userDrawn="1"/>
        </p:nvSpPr>
        <p:spPr>
          <a:xfrm rot="10800000">
            <a:off x="8915400" y="685800"/>
            <a:ext cx="228600" cy="228600"/>
          </a:xfrm>
          <a:prstGeom prst="rtTriangle">
            <a:avLst/>
          </a:prstGeom>
          <a:solidFill>
            <a:srgbClr val="3597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823392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6512636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Master Slide">
    <p:spTree>
      <p:nvGrpSpPr>
        <p:cNvPr id="1" name=""/>
        <p:cNvGrpSpPr/>
        <p:nvPr/>
      </p:nvGrpSpPr>
      <p:grpSpPr>
        <a:xfrm>
          <a:off x="0" y="0"/>
          <a:ext cx="0" cy="0"/>
          <a:chOff x="0" y="0"/>
          <a:chExt cx="0" cy="0"/>
        </a:xfrm>
      </p:grpSpPr>
      <p:sp>
        <p:nvSpPr>
          <p:cNvPr id="5" name="Rectangle 4"/>
          <p:cNvSpPr/>
          <p:nvPr userDrawn="1"/>
        </p:nvSpPr>
        <p:spPr>
          <a:xfrm>
            <a:off x="0" y="6172200"/>
            <a:ext cx="9144000" cy="685800"/>
          </a:xfrm>
          <a:prstGeom prst="rect">
            <a:avLst/>
          </a:prstGeom>
          <a:solidFill>
            <a:srgbClr val="D4D3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ight Triangle 7"/>
          <p:cNvSpPr/>
          <p:nvPr userDrawn="1"/>
        </p:nvSpPr>
        <p:spPr>
          <a:xfrm rot="10800000" flipV="1">
            <a:off x="8915400" y="6019799"/>
            <a:ext cx="228600" cy="228600"/>
          </a:xfrm>
          <a:prstGeom prst="rtTriangle">
            <a:avLst/>
          </a:prstGeom>
          <a:solidFill>
            <a:srgbClr val="D4D3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79502" y="6281138"/>
            <a:ext cx="546230" cy="467923"/>
          </a:xfrm>
          <a:prstGeom prst="rect">
            <a:avLst/>
          </a:prstGeom>
        </p:spPr>
      </p:pic>
      <p:sp>
        <p:nvSpPr>
          <p:cNvPr id="7" name="Rectangle 6"/>
          <p:cNvSpPr/>
          <p:nvPr userDrawn="1"/>
        </p:nvSpPr>
        <p:spPr>
          <a:xfrm>
            <a:off x="0" y="0"/>
            <a:ext cx="9144000" cy="152400"/>
          </a:xfrm>
          <a:prstGeom prst="rect">
            <a:avLst/>
          </a:prstGeom>
          <a:solidFill>
            <a:srgbClr val="3C97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ight Triangle 8"/>
          <p:cNvSpPr/>
          <p:nvPr userDrawn="1"/>
        </p:nvSpPr>
        <p:spPr>
          <a:xfrm rot="10800000" flipH="1">
            <a:off x="0" y="76200"/>
            <a:ext cx="228600" cy="228600"/>
          </a:xfrm>
          <a:prstGeom prst="rtTriangle">
            <a:avLst/>
          </a:prstGeom>
          <a:solidFill>
            <a:srgbClr val="3C97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Rectangle 1"/>
          <p:cNvSpPr/>
          <p:nvPr userDrawn="1"/>
        </p:nvSpPr>
        <p:spPr>
          <a:xfrm>
            <a:off x="457200" y="6400800"/>
            <a:ext cx="1415772" cy="276999"/>
          </a:xfrm>
          <a:prstGeom prst="rect">
            <a:avLst/>
          </a:prstGeom>
        </p:spPr>
        <p:txBody>
          <a:bodyPr wrap="none">
            <a:spAutoFit/>
          </a:bodyPr>
          <a:lstStyle/>
          <a:p>
            <a:pPr algn="ctr"/>
            <a:r>
              <a:rPr lang="en-US" sz="1200" b="1" dirty="0" err="1" smtClean="0">
                <a:solidFill>
                  <a:srgbClr val="F2F2F2">
                    <a:lumMod val="75000"/>
                  </a:srgbClr>
                </a:solidFill>
              </a:rPr>
              <a:t>FamiliesUSA.org</a:t>
            </a:r>
            <a:endParaRPr lang="en-US" sz="1200" b="1" dirty="0" smtClean="0">
              <a:solidFill>
                <a:srgbClr val="F2F2F2">
                  <a:lumMod val="75000"/>
                </a:srgbClr>
              </a:solidFill>
            </a:endParaRPr>
          </a:p>
        </p:txBody>
      </p:sp>
    </p:spTree>
    <p:extLst>
      <p:ext uri="{BB962C8B-B14F-4D97-AF65-F5344CB8AC3E}">
        <p14:creationId xmlns:p14="http://schemas.microsoft.com/office/powerpoint/2010/main" val="23969634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242D748-FCA4-44B6-86D1-EC147919A497}" type="datetime1">
              <a:rPr lang="en-US" smtClean="0">
                <a:solidFill>
                  <a:srgbClr val="4C5B64"/>
                </a:solidFill>
              </a:rPr>
              <a:pPr/>
              <a:t>1/18/2019</a:t>
            </a:fld>
            <a:endParaRPr lang="en-US">
              <a:solidFill>
                <a:srgbClr val="4C5B64"/>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srgbClr val="4C5B64"/>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791E43A-FE21-42A9-B37C-801D72AC9DFA}" type="slidenum">
              <a:rPr lang="en-US" smtClean="0">
                <a:solidFill>
                  <a:srgbClr val="4C5B64"/>
                </a:solidFill>
              </a:rPr>
              <a:pPr/>
              <a:t>‹#›</a:t>
            </a:fld>
            <a:endParaRPr lang="en-US">
              <a:solidFill>
                <a:srgbClr val="4C5B64"/>
              </a:solidFill>
            </a:endParaRPr>
          </a:p>
        </p:txBody>
      </p:sp>
      <p:sp>
        <p:nvSpPr>
          <p:cNvPr id="7" name="Rectangle 6"/>
          <p:cNvSpPr/>
          <p:nvPr userDrawn="1"/>
        </p:nvSpPr>
        <p:spPr>
          <a:xfrm>
            <a:off x="0" y="0"/>
            <a:ext cx="9144000" cy="685800"/>
          </a:xfrm>
          <a:prstGeom prst="rect">
            <a:avLst/>
          </a:prstGeom>
          <a:solidFill>
            <a:srgbClr val="3597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TextBox 7"/>
          <p:cNvSpPr txBox="1"/>
          <p:nvPr userDrawn="1"/>
        </p:nvSpPr>
        <p:spPr>
          <a:xfrm>
            <a:off x="152400" y="6477000"/>
            <a:ext cx="3124200" cy="215444"/>
          </a:xfrm>
          <a:prstGeom prst="rect">
            <a:avLst/>
          </a:prstGeom>
          <a:noFill/>
        </p:spPr>
        <p:txBody>
          <a:bodyPr wrap="square" rtlCol="0">
            <a:spAutoFit/>
          </a:bodyPr>
          <a:lstStyle/>
          <a:p>
            <a:r>
              <a:rPr lang="en-US" sz="800" dirty="0" smtClean="0">
                <a:solidFill>
                  <a:srgbClr val="35A1DA"/>
                </a:solidFill>
              </a:rPr>
              <a:t>FamiliesUSA.org</a:t>
            </a:r>
            <a:endParaRPr lang="en-US" sz="800" dirty="0">
              <a:solidFill>
                <a:srgbClr val="35A1DA"/>
              </a:solidFill>
            </a:endParaRPr>
          </a:p>
        </p:txBody>
      </p:sp>
      <p:pic>
        <p:nvPicPr>
          <p:cNvPr id="9" name="Picture 2" descr="FamiliesUSA"/>
          <p:cNvPicPr>
            <a:picLocks noChangeAspect="1" noChangeArrowheads="1"/>
          </p:cNvPicPr>
          <p:nvPr userDrawn="1"/>
        </p:nvPicPr>
        <p:blipFill>
          <a:blip r:embed="rId2" cstate="print"/>
          <a:srcRect/>
          <a:stretch>
            <a:fillRect/>
          </a:stretch>
        </p:blipFill>
        <p:spPr bwMode="auto">
          <a:xfrm>
            <a:off x="8153400" y="6019800"/>
            <a:ext cx="749685" cy="645381"/>
          </a:xfrm>
          <a:prstGeom prst="rect">
            <a:avLst/>
          </a:prstGeom>
          <a:noFill/>
        </p:spPr>
      </p:pic>
      <p:sp>
        <p:nvSpPr>
          <p:cNvPr id="11" name="Right Triangle 10"/>
          <p:cNvSpPr/>
          <p:nvPr userDrawn="1"/>
        </p:nvSpPr>
        <p:spPr>
          <a:xfrm rot="10800000">
            <a:off x="8915400" y="685800"/>
            <a:ext cx="228600" cy="228600"/>
          </a:xfrm>
          <a:prstGeom prst="rtTriangle">
            <a:avLst/>
          </a:prstGeom>
          <a:solidFill>
            <a:srgbClr val="3597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6940057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Master Slide 1">
    <p:spTree>
      <p:nvGrpSpPr>
        <p:cNvPr id="1" name=""/>
        <p:cNvGrpSpPr/>
        <p:nvPr/>
      </p:nvGrpSpPr>
      <p:grpSpPr>
        <a:xfrm>
          <a:off x="0" y="0"/>
          <a:ext cx="0" cy="0"/>
          <a:chOff x="0" y="0"/>
          <a:chExt cx="0" cy="0"/>
        </a:xfrm>
      </p:grpSpPr>
      <p:sp>
        <p:nvSpPr>
          <p:cNvPr id="2" name="TextBox 1"/>
          <p:cNvSpPr txBox="1"/>
          <p:nvPr userDrawn="1"/>
        </p:nvSpPr>
        <p:spPr>
          <a:xfrm>
            <a:off x="7239000" y="6400800"/>
            <a:ext cx="1752600" cy="261610"/>
          </a:xfrm>
          <a:prstGeom prst="rect">
            <a:avLst/>
          </a:prstGeom>
          <a:noFill/>
        </p:spPr>
        <p:txBody>
          <a:bodyPr wrap="square" rtlCol="0">
            <a:spAutoFit/>
          </a:bodyPr>
          <a:lstStyle/>
          <a:p>
            <a:pPr algn="r"/>
            <a:r>
              <a:rPr lang="en-US" sz="1050" dirty="0" smtClean="0">
                <a:solidFill>
                  <a:srgbClr val="4C5B64"/>
                </a:solidFill>
              </a:rPr>
              <a:t>FamiliesUSA.org</a:t>
            </a:r>
            <a:endParaRPr lang="en-US" sz="1050" dirty="0">
              <a:solidFill>
                <a:srgbClr val="4C5B64"/>
              </a:solidFill>
            </a:endParaRPr>
          </a:p>
        </p:txBody>
      </p:sp>
    </p:spTree>
    <p:extLst>
      <p:ext uri="{BB962C8B-B14F-4D97-AF65-F5344CB8AC3E}">
        <p14:creationId xmlns:p14="http://schemas.microsoft.com/office/powerpoint/2010/main" val="3181312864"/>
      </p:ext>
    </p:extLst>
  </p:cSld>
  <p:clrMapOvr>
    <a:masterClrMapping/>
  </p:clrMapOvr>
  <p:extLst mod="1">
    <p:ext uri="{DCECCB84-F9BA-43D5-87BE-67443E8EF086}">
      <p15:sldGuideLst xmlns:p15="http://schemas.microsoft.com/office/powerpoint/2012/main">
        <p15:guide id="1" orient="horz" pos="720">
          <p15:clr>
            <a:srgbClr val="FBAE40"/>
          </p15:clr>
        </p15:guide>
        <p15:guide id="2" pos="720">
          <p15:clr>
            <a:srgbClr val="FBAE40"/>
          </p15:clr>
        </p15:guide>
        <p15:guide id="3" pos="2880">
          <p15:clr>
            <a:srgbClr val="FBAE40"/>
          </p15:clr>
        </p15:guide>
        <p15:guide id="4" pos="5040">
          <p15:clr>
            <a:srgbClr val="FBAE40"/>
          </p15:clr>
        </p15:guide>
        <p15:guide id="5" orient="horz" pos="360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362CE812-03FA-4BAB-B11E-ACCF4C453155}" type="datetimeFigureOut">
              <a:rPr lang="en-US">
                <a:solidFill>
                  <a:prstClr val="black">
                    <a:tint val="75000"/>
                  </a:prstClr>
                </a:solidFill>
              </a:rPr>
              <a:pPr>
                <a:defRPr/>
              </a:pPr>
              <a:t>1/21/2019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3CA0D94-58E6-4B9D-93C3-1C03417B033C}" type="slidenum">
              <a:rPr lang="en-US" altLang="en-US"/>
              <a:pPr>
                <a:defRPr/>
              </a:pPr>
              <a:t>‹#›</a:t>
            </a:fld>
            <a:endParaRPr lang="en-US" altLang="en-US" dirty="0"/>
          </a:p>
        </p:txBody>
      </p:sp>
    </p:spTree>
    <p:extLst>
      <p:ext uri="{BB962C8B-B14F-4D97-AF65-F5344CB8AC3E}">
        <p14:creationId xmlns:p14="http://schemas.microsoft.com/office/powerpoint/2010/main" val="18738691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7EA6D89-0CB4-4946-B72D-17C22AF80AD9}" type="datetimeFigureOut">
              <a:rPr lang="en-US">
                <a:solidFill>
                  <a:prstClr val="black">
                    <a:tint val="75000"/>
                  </a:prstClr>
                </a:solidFill>
              </a:rPr>
              <a:pPr>
                <a:defRPr/>
              </a:pPr>
              <a:t>1/21/2019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93533CC-1485-4DEF-9B36-061C7BE7B28E}" type="slidenum">
              <a:rPr lang="en-US" altLang="en-US"/>
              <a:pPr>
                <a:defRPr/>
              </a:pPr>
              <a:t>‹#›</a:t>
            </a:fld>
            <a:endParaRPr lang="en-US" altLang="en-US" dirty="0"/>
          </a:p>
        </p:txBody>
      </p:sp>
    </p:spTree>
    <p:extLst>
      <p:ext uri="{BB962C8B-B14F-4D97-AF65-F5344CB8AC3E}">
        <p14:creationId xmlns:p14="http://schemas.microsoft.com/office/powerpoint/2010/main" val="4871097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CAB4D3B5-FD3D-4F05-B99C-281DEE3E20C8}" type="datetimeFigureOut">
              <a:rPr lang="en-US">
                <a:solidFill>
                  <a:prstClr val="black">
                    <a:tint val="75000"/>
                  </a:prstClr>
                </a:solidFill>
              </a:rPr>
              <a:pPr>
                <a:defRPr/>
              </a:pPr>
              <a:t>1/21/2019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6CE0520-E484-4934-92D1-B222C33BC2DF}" type="slidenum">
              <a:rPr lang="en-US" altLang="en-US"/>
              <a:pPr>
                <a:defRPr/>
              </a:pPr>
              <a:t>‹#›</a:t>
            </a:fld>
            <a:endParaRPr lang="en-US" altLang="en-US" dirty="0"/>
          </a:p>
        </p:txBody>
      </p:sp>
    </p:spTree>
    <p:extLst>
      <p:ext uri="{BB962C8B-B14F-4D97-AF65-F5344CB8AC3E}">
        <p14:creationId xmlns:p14="http://schemas.microsoft.com/office/powerpoint/2010/main" val="365086153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5" Type="http://schemas.openxmlformats.org/officeDocument/2006/relationships/theme" Target="../theme/theme2.xml"/><Relationship Id="rId4"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slideLayout" Target="../slideLayouts/slideLayout19.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5" Type="http://schemas.openxmlformats.org/officeDocument/2006/relationships/theme" Target="../theme/theme3.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slideLayout" Target="../slideLayouts/slideLayout20.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91895884"/>
      </p:ext>
    </p:extLst>
  </p:cSld>
  <p:clrMap bg1="lt1" tx1="dk1" bg2="lt2" tx2="dk2" accent1="accent1" accent2="accent2" accent3="accent3" accent4="accent4" accent5="accent5" accent6="accent6" hlink="hlink" folHlink="folHlink"/>
  <p:sldLayoutIdLst>
    <p:sldLayoutId id="2147483661" r:id="rId1"/>
    <p:sldLayoutId id="2147483662" r:id="rId2"/>
  </p:sldLayoutIdLst>
  <mc:AlternateContent xmlns:mc="http://schemas.openxmlformats.org/markup-compatibility/2006" xmlns:p14="http://schemas.microsoft.com/office/powerpoint/2010/main">
    <mc:Choice Requires="p14">
      <p:transition spd="slow">
        <p14:prism isContent="1"/>
      </p:transition>
    </mc:Choice>
    <mc:Fallback xmlns="">
      <p:transition spd="slow">
        <p:fade/>
      </p:transition>
    </mc:Fallback>
  </mc:AlternateConten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09298890"/>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460D45BB-0806-4256-B193-78747ED7AF29}" type="datetimeFigureOut">
              <a:rPr lang="en-US">
                <a:solidFill>
                  <a:prstClr val="black">
                    <a:tint val="75000"/>
                  </a:prstClr>
                </a:solidFill>
              </a:rPr>
              <a:pPr>
                <a:defRPr/>
              </a:pPr>
              <a:t>1/21/2019</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fontAlgn="base">
              <a:spcBef>
                <a:spcPct val="0"/>
              </a:spcBef>
              <a:spcAft>
                <a:spcPct val="0"/>
              </a:spcAft>
              <a:defRPr/>
            </a:pPr>
            <a:fld id="{FF1279A2-4044-47B7-A3FF-2862BA471738}" type="slidenum">
              <a:rPr lang="en-US" altLang="en-US"/>
              <a:pPr fontAlgn="base">
                <a:spcBef>
                  <a:spcPct val="0"/>
                </a:spcBef>
                <a:spcAft>
                  <a:spcPct val="0"/>
                </a:spcAft>
                <a:defRPr/>
              </a:pPr>
              <a:t>‹#›</a:t>
            </a:fld>
            <a:endParaRPr lang="en-US" altLang="en-US" dirty="0"/>
          </a:p>
        </p:txBody>
      </p:sp>
    </p:spTree>
    <p:extLst>
      <p:ext uri="{BB962C8B-B14F-4D97-AF65-F5344CB8AC3E}">
        <p14:creationId xmlns:p14="http://schemas.microsoft.com/office/powerpoint/2010/main" val="1277823355"/>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 id="2147483716" r:id="rId14"/>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42277653"/>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Lst>
  <mc:AlternateContent xmlns:mc="http://schemas.openxmlformats.org/markup-compatibility/2006" xmlns:p14="http://schemas.microsoft.com/office/powerpoint/2010/main">
    <mc:Choice Requires="p14">
      <p:transition spd="slow">
        <p14:prism isContent="1"/>
      </p:transition>
    </mc:Choice>
    <mc:Fallback xmlns="">
      <p:transition spd="slow">
        <p:fade/>
      </p:transition>
    </mc:Fallback>
  </mc:AlternateConten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10.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10.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10.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10.xml"/><Relationship Id="rId4" Type="http://schemas.openxmlformats.org/officeDocument/2006/relationships/image" Target="../media/image19.jpg"/></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6.xml"/><Relationship Id="rId1" Type="http://schemas.openxmlformats.org/officeDocument/2006/relationships/slideLayout" Target="../slideLayouts/slideLayout20.xml"/><Relationship Id="rId4" Type="http://schemas.openxmlformats.org/officeDocument/2006/relationships/image" Target="../media/image8.jpeg"/></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7.xml"/><Relationship Id="rId1" Type="http://schemas.openxmlformats.org/officeDocument/2006/relationships/slideLayout" Target="../slideLayouts/slideLayout2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8.xml"/><Relationship Id="rId1" Type="http://schemas.openxmlformats.org/officeDocument/2006/relationships/slideLayout" Target="../slideLayouts/slideLayout2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8.jpeg"/><Relationship Id="rId7" Type="http://schemas.openxmlformats.org/officeDocument/2006/relationships/diagramColors" Target="../diagrams/colors1.xml"/><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19.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10.xml"/><Relationship Id="rId4" Type="http://schemas.openxmlformats.org/officeDocument/2006/relationships/image" Target="../media/image12.jp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10.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10.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10.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4683443"/>
            <a:ext cx="9144000" cy="234549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i="1" dirty="0">
              <a:solidFill>
                <a:prstClr val="white"/>
              </a:solidFill>
            </a:endParaRPr>
          </a:p>
        </p:txBody>
      </p:sp>
      <p:sp>
        <p:nvSpPr>
          <p:cNvPr id="7" name="TextBox 6"/>
          <p:cNvSpPr txBox="1"/>
          <p:nvPr/>
        </p:nvSpPr>
        <p:spPr>
          <a:xfrm>
            <a:off x="2209800" y="4191000"/>
            <a:ext cx="4648200" cy="492443"/>
          </a:xfrm>
          <a:prstGeom prst="rect">
            <a:avLst/>
          </a:prstGeom>
          <a:noFill/>
        </p:spPr>
        <p:txBody>
          <a:bodyPr wrap="square" rtlCol="0">
            <a:spAutoFit/>
          </a:bodyPr>
          <a:lstStyle/>
          <a:p>
            <a:pPr algn="ctr"/>
            <a:r>
              <a:rPr lang="en-US" sz="1400" b="1" dirty="0" smtClean="0">
                <a:solidFill>
                  <a:prstClr val="white"/>
                </a:solidFill>
              </a:rPr>
              <a:t>Presentation Name</a:t>
            </a:r>
          </a:p>
          <a:p>
            <a:pPr algn="ctr"/>
            <a:r>
              <a:rPr lang="en-US" sz="1200" dirty="0" smtClean="0">
                <a:solidFill>
                  <a:prstClr val="white"/>
                </a:solidFill>
              </a:rPr>
              <a:t>Presented by Presenter Name, Title</a:t>
            </a:r>
            <a:endParaRPr lang="en-US" sz="1200" dirty="0">
              <a:solidFill>
                <a:prstClr val="white"/>
              </a:solidFill>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90087"/>
            <a:ext cx="9144000" cy="494270"/>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09800" y="812895"/>
            <a:ext cx="4800600" cy="1071618"/>
          </a:xfrm>
          <a:prstGeom prst="rect">
            <a:avLst/>
          </a:prstGeom>
        </p:spPr>
      </p:pic>
      <p:sp>
        <p:nvSpPr>
          <p:cNvPr id="5" name="TextBox 4"/>
          <p:cNvSpPr txBox="1"/>
          <p:nvPr/>
        </p:nvSpPr>
        <p:spPr>
          <a:xfrm>
            <a:off x="723900" y="2376956"/>
            <a:ext cx="7620000" cy="1569660"/>
          </a:xfrm>
          <a:prstGeom prst="rect">
            <a:avLst/>
          </a:prstGeom>
          <a:noFill/>
        </p:spPr>
        <p:txBody>
          <a:bodyPr wrap="square" rtlCol="0">
            <a:spAutoFit/>
          </a:bodyPr>
          <a:lstStyle/>
          <a:p>
            <a:pPr algn="ctr"/>
            <a:r>
              <a:rPr lang="en-US" sz="2400" b="1" dirty="0"/>
              <a:t>Making a Movement: </a:t>
            </a:r>
            <a:endParaRPr lang="en-US" sz="2400" b="1" dirty="0" smtClean="0"/>
          </a:p>
          <a:p>
            <a:pPr algn="ctr"/>
            <a:r>
              <a:rPr lang="en-US" sz="2400" b="1" dirty="0" smtClean="0"/>
              <a:t>Social </a:t>
            </a:r>
            <a:r>
              <a:rPr lang="en-US" sz="2400" b="1" dirty="0"/>
              <a:t>Media as an Advocacy Tool</a:t>
            </a:r>
          </a:p>
          <a:p>
            <a:pPr algn="ctr"/>
            <a:r>
              <a:rPr lang="en-US" sz="2400" b="1" dirty="0"/>
              <a:t>	</a:t>
            </a:r>
          </a:p>
          <a:p>
            <a:pPr algn="ctr"/>
            <a:endParaRPr lang="en-US" sz="2400" b="1" dirty="0">
              <a:solidFill>
                <a:srgbClr val="4C5B64"/>
              </a:solidFill>
            </a:endParaRPr>
          </a:p>
        </p:txBody>
      </p:sp>
      <p:sp>
        <p:nvSpPr>
          <p:cNvPr id="6" name="TextBox 5"/>
          <p:cNvSpPr txBox="1"/>
          <p:nvPr/>
        </p:nvSpPr>
        <p:spPr>
          <a:xfrm>
            <a:off x="1295400" y="4980563"/>
            <a:ext cx="6477000" cy="1877437"/>
          </a:xfrm>
          <a:prstGeom prst="rect">
            <a:avLst/>
          </a:prstGeom>
          <a:noFill/>
        </p:spPr>
        <p:txBody>
          <a:bodyPr wrap="square" rtlCol="0">
            <a:spAutoFit/>
          </a:bodyPr>
          <a:lstStyle/>
          <a:p>
            <a:r>
              <a:rPr lang="en-US" b="1" dirty="0">
                <a:solidFill>
                  <a:schemeClr val="bg1"/>
                </a:solidFill>
              </a:rPr>
              <a:t>Speakers:</a:t>
            </a:r>
            <a:endParaRPr lang="en-US" dirty="0">
              <a:solidFill>
                <a:schemeClr val="bg1"/>
              </a:solidFill>
            </a:endParaRPr>
          </a:p>
          <a:p>
            <a:r>
              <a:rPr lang="en-US" dirty="0">
                <a:solidFill>
                  <a:schemeClr val="bg1"/>
                </a:solidFill>
              </a:rPr>
              <a:t>Amy Cotton, Children’s Dental Health Project</a:t>
            </a:r>
          </a:p>
          <a:p>
            <a:r>
              <a:rPr lang="en-US" dirty="0">
                <a:solidFill>
                  <a:schemeClr val="bg1"/>
                </a:solidFill>
              </a:rPr>
              <a:t>Laura Packard, Health Care Voter and Voices of Health </a:t>
            </a:r>
            <a:r>
              <a:rPr lang="en-US" dirty="0" smtClean="0">
                <a:solidFill>
                  <a:schemeClr val="bg1"/>
                </a:solidFill>
              </a:rPr>
              <a:t>Care</a:t>
            </a:r>
          </a:p>
          <a:p>
            <a:endParaRPr lang="en-US" sz="800" dirty="0">
              <a:solidFill>
                <a:schemeClr val="bg1"/>
              </a:solidFill>
            </a:endParaRPr>
          </a:p>
          <a:p>
            <a:r>
              <a:rPr lang="en-US" b="1" dirty="0">
                <a:solidFill>
                  <a:schemeClr val="bg1"/>
                </a:solidFill>
              </a:rPr>
              <a:t>Moderator:</a:t>
            </a:r>
            <a:r>
              <a:rPr lang="en-US" dirty="0">
                <a:solidFill>
                  <a:schemeClr val="bg1"/>
                </a:solidFill>
              </a:rPr>
              <a:t> </a:t>
            </a:r>
            <a:endParaRPr lang="en-US" dirty="0" smtClean="0">
              <a:solidFill>
                <a:schemeClr val="bg1"/>
              </a:solidFill>
            </a:endParaRPr>
          </a:p>
          <a:p>
            <a:r>
              <a:rPr lang="en-US" dirty="0" smtClean="0">
                <a:solidFill>
                  <a:schemeClr val="bg1"/>
                </a:solidFill>
              </a:rPr>
              <a:t>Jonny </a:t>
            </a:r>
            <a:r>
              <a:rPr lang="en-US" dirty="0">
                <a:solidFill>
                  <a:schemeClr val="bg1"/>
                </a:solidFill>
              </a:rPr>
              <a:t>Yao, First Focus</a:t>
            </a:r>
          </a:p>
          <a:p>
            <a:endParaRPr lang="en-US" dirty="0"/>
          </a:p>
        </p:txBody>
      </p:sp>
    </p:spTree>
    <p:extLst>
      <p:ext uri="{BB962C8B-B14F-4D97-AF65-F5344CB8AC3E}">
        <p14:creationId xmlns:p14="http://schemas.microsoft.com/office/powerpoint/2010/main" val="14102937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2"/>
          <p:cNvSpPr>
            <a:spLocks noChangeArrowheads="1"/>
          </p:cNvSpPr>
          <p:nvPr/>
        </p:nvSpPr>
        <p:spPr bwMode="auto">
          <a:xfrm>
            <a:off x="457201" y="395854"/>
            <a:ext cx="7848600" cy="553998"/>
          </a:xfrm>
          <a:prstGeom prst="rect">
            <a:avLst/>
          </a:prstGeom>
          <a:noFill/>
          <a:ln>
            <a:noFill/>
          </a:ln>
          <a:extLst/>
        </p:spPr>
        <p:txBody>
          <a:bodyPr wrap="square">
            <a:spAutoFit/>
          </a:bodyPr>
          <a:lstStyle>
            <a:lvl1pPr marL="457200" indent="-457200">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marL="0" indent="0" algn="ctr" fontAlgn="base">
              <a:spcBef>
                <a:spcPct val="0"/>
              </a:spcBef>
              <a:buClr>
                <a:srgbClr val="920000"/>
              </a:buClr>
              <a:buFont typeface="Arial" pitchFamily="34" charset="0"/>
              <a:buNone/>
            </a:pPr>
            <a:r>
              <a:rPr lang="en-US" sz="3000" b="1" dirty="0">
                <a:solidFill>
                  <a:prstClr val="black">
                    <a:lumMod val="65000"/>
                    <a:lumOff val="35000"/>
                  </a:prstClr>
                </a:solidFill>
              </a:rPr>
              <a:t> </a:t>
            </a:r>
            <a:r>
              <a:rPr lang="en-US" sz="3000" b="1" dirty="0" smtClean="0">
                <a:solidFill>
                  <a:prstClr val="black">
                    <a:lumMod val="65000"/>
                    <a:lumOff val="35000"/>
                  </a:prstClr>
                </a:solidFill>
              </a:rPr>
              <a:t>       Bring your solutions &amp; data to life</a:t>
            </a:r>
          </a:p>
        </p:txBody>
      </p:sp>
      <p:pic>
        <p:nvPicPr>
          <p:cNvPr id="22" name="Picture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214" y="5814540"/>
            <a:ext cx="1295786" cy="894354"/>
          </a:xfrm>
          <a:prstGeom prst="rect">
            <a:avLst/>
          </a:prstGeom>
        </p:spPr>
      </p:pic>
      <p:cxnSp>
        <p:nvCxnSpPr>
          <p:cNvPr id="23" name="Straight Connector 22"/>
          <p:cNvCxnSpPr/>
          <p:nvPr/>
        </p:nvCxnSpPr>
        <p:spPr>
          <a:xfrm>
            <a:off x="0" y="6858000"/>
            <a:ext cx="9144000" cy="0"/>
          </a:xfrm>
          <a:prstGeom prst="line">
            <a:avLst/>
          </a:prstGeom>
          <a:ln w="63500">
            <a:solidFill>
              <a:srgbClr val="D42E12"/>
            </a:solidFill>
          </a:ln>
        </p:spPr>
        <p:style>
          <a:lnRef idx="1">
            <a:schemeClr val="accent1"/>
          </a:lnRef>
          <a:fillRef idx="0">
            <a:schemeClr val="accent1"/>
          </a:fillRef>
          <a:effectRef idx="0">
            <a:schemeClr val="accent1"/>
          </a:effectRef>
          <a:fontRef idx="minor">
            <a:schemeClr val="tx1"/>
          </a:fontRef>
        </p:style>
      </p:cxnSp>
      <p:pic>
        <p:nvPicPr>
          <p:cNvPr id="5" name="Content Placeholder 4"/>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2737842" y="3429000"/>
            <a:ext cx="6140493" cy="3064464"/>
          </a:xfrm>
          <a:prstGeom prst="rect">
            <a:avLst/>
          </a:prstGeom>
          <a:ln>
            <a:noFill/>
          </a:ln>
          <a:effectLst>
            <a:outerShdw blurRad="292100" dist="139700" dir="2700000" algn="tl" rotWithShape="0">
              <a:srgbClr val="333333">
                <a:alpha val="65000"/>
              </a:srgbClr>
            </a:outerShdw>
          </a:effectLst>
        </p:spPr>
      </p:pic>
      <p:sp>
        <p:nvSpPr>
          <p:cNvPr id="7" name="Content Placeholder 1"/>
          <p:cNvSpPr txBox="1">
            <a:spLocks/>
          </p:cNvSpPr>
          <p:nvPr/>
        </p:nvSpPr>
        <p:spPr bwMode="auto">
          <a:xfrm>
            <a:off x="609600" y="1375895"/>
            <a:ext cx="4800600" cy="363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18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a:buClr>
                <a:srgbClr val="C00000"/>
              </a:buClr>
            </a:pPr>
            <a:r>
              <a:rPr lang="en-US" dirty="0" smtClean="0">
                <a:solidFill>
                  <a:prstClr val="black"/>
                </a:solidFill>
              </a:rPr>
              <a:t>Quotes</a:t>
            </a:r>
          </a:p>
          <a:p>
            <a:pPr>
              <a:buClr>
                <a:srgbClr val="C00000"/>
              </a:buClr>
            </a:pPr>
            <a:r>
              <a:rPr lang="en-US" dirty="0">
                <a:solidFill>
                  <a:prstClr val="black"/>
                </a:solidFill>
              </a:rPr>
              <a:t>Photos</a:t>
            </a:r>
          </a:p>
          <a:p>
            <a:pPr>
              <a:buClr>
                <a:srgbClr val="C00000"/>
              </a:buClr>
            </a:pPr>
            <a:r>
              <a:rPr lang="en-US" dirty="0" smtClean="0">
                <a:solidFill>
                  <a:prstClr val="black"/>
                </a:solidFill>
              </a:rPr>
              <a:t>Infographics</a:t>
            </a:r>
          </a:p>
          <a:p>
            <a:pPr>
              <a:buClr>
                <a:srgbClr val="C00000"/>
              </a:buClr>
            </a:pPr>
            <a:endParaRPr lang="en-US" dirty="0" smtClean="0">
              <a:solidFill>
                <a:prstClr val="black"/>
              </a:solidFill>
            </a:endParaRPr>
          </a:p>
          <a:p>
            <a:pPr>
              <a:buClr>
                <a:srgbClr val="C00000"/>
              </a:buClr>
            </a:pPr>
            <a:endParaRPr lang="en-US" dirty="0" smtClean="0">
              <a:solidFill>
                <a:prstClr val="black"/>
              </a:solidFill>
            </a:endParaRPr>
          </a:p>
          <a:p>
            <a:pPr>
              <a:buClr>
                <a:srgbClr val="C00000"/>
              </a:buClr>
            </a:pPr>
            <a:endParaRPr lang="en-US" dirty="0" smtClean="0">
              <a:solidFill>
                <a:prstClr val="black"/>
              </a:solidFill>
            </a:endParaRPr>
          </a:p>
          <a:p>
            <a:pPr>
              <a:buClr>
                <a:srgbClr val="C00000"/>
              </a:buClr>
            </a:pPr>
            <a:endParaRPr lang="en-US" dirty="0" smtClean="0">
              <a:solidFill>
                <a:prstClr val="black"/>
              </a:solidFill>
            </a:endParaRPr>
          </a:p>
          <a:p>
            <a:pPr>
              <a:buClr>
                <a:srgbClr val="C00000"/>
              </a:buClr>
            </a:pPr>
            <a:endParaRPr lang="en-US" dirty="0" smtClean="0">
              <a:solidFill>
                <a:prstClr val="black"/>
              </a:solidFill>
            </a:endParaRPr>
          </a:p>
          <a:p>
            <a:pPr>
              <a:buClr>
                <a:srgbClr val="C00000"/>
              </a:buClr>
            </a:pPr>
            <a:endParaRPr lang="en-US" dirty="0" smtClean="0">
              <a:solidFill>
                <a:prstClr val="black"/>
              </a:solidFill>
            </a:endParaRPr>
          </a:p>
          <a:p>
            <a:pPr>
              <a:buClr>
                <a:srgbClr val="C00000"/>
              </a:buClr>
            </a:pPr>
            <a:endParaRPr lang="en-US" dirty="0" smtClean="0">
              <a:solidFill>
                <a:prstClr val="black"/>
              </a:solidFill>
            </a:endParaRPr>
          </a:p>
          <a:p>
            <a:pPr>
              <a:buClr>
                <a:srgbClr val="C00000"/>
              </a:buClr>
            </a:pPr>
            <a:endParaRPr lang="en-US" dirty="0" smtClean="0">
              <a:solidFill>
                <a:prstClr val="black"/>
              </a:solidFill>
            </a:endParaRPr>
          </a:p>
          <a:p>
            <a:pPr>
              <a:buClr>
                <a:srgbClr val="C00000"/>
              </a:buClr>
            </a:pPr>
            <a:endParaRPr lang="en-US" dirty="0">
              <a:solidFill>
                <a:prstClr val="black"/>
              </a:solidFill>
            </a:endParaRPr>
          </a:p>
        </p:txBody>
      </p:sp>
      <p:sp>
        <p:nvSpPr>
          <p:cNvPr id="8" name="Card 7"/>
          <p:cNvSpPr/>
          <p:nvPr/>
        </p:nvSpPr>
        <p:spPr>
          <a:xfrm>
            <a:off x="11723" y="165251"/>
            <a:ext cx="1981200" cy="955477"/>
          </a:xfrm>
          <a:prstGeom prst="flowChartPunchedCard">
            <a:avLst/>
          </a:prstGeom>
          <a:solidFill>
            <a:srgbClr val="44E1D8">
              <a:alpha val="96863"/>
            </a:srgbClr>
          </a:solidFill>
          <a:ln>
            <a:noFill/>
          </a:ln>
        </p:spPr>
        <p:style>
          <a:lnRef idx="1">
            <a:schemeClr val="accent2"/>
          </a:lnRef>
          <a:fillRef idx="3">
            <a:schemeClr val="accent2"/>
          </a:fillRef>
          <a:effectRef idx="2">
            <a:schemeClr val="accent2"/>
          </a:effectRef>
          <a:fontRef idx="minor">
            <a:schemeClr val="lt1"/>
          </a:fontRef>
        </p:style>
        <p:txBody>
          <a:bodyPr wrap="square" rtlCol="0" anchor="ctr">
            <a:spAutoFit/>
          </a:bodyPr>
          <a:lstStyle/>
          <a:p>
            <a:pPr algn="ctr" eaLnBrk="0" fontAlgn="base" hangingPunct="0">
              <a:spcBef>
                <a:spcPct val="0"/>
              </a:spcBef>
              <a:spcAft>
                <a:spcPct val="0"/>
              </a:spcAft>
            </a:pPr>
            <a:r>
              <a:rPr lang="en-US" sz="4400" b="1" dirty="0" smtClean="0">
                <a:solidFill>
                  <a:prstClr val="white"/>
                </a:solidFill>
              </a:rPr>
              <a:t>Tip 2</a:t>
            </a:r>
            <a:endParaRPr lang="en-US" sz="1400" b="1" dirty="0" smtClean="0">
              <a:solidFill>
                <a:prstClr val="white"/>
              </a:solidFill>
            </a:endParaRPr>
          </a:p>
        </p:txBody>
      </p:sp>
    </p:spTree>
    <p:extLst>
      <p:ext uri="{BB962C8B-B14F-4D97-AF65-F5344CB8AC3E}">
        <p14:creationId xmlns:p14="http://schemas.microsoft.com/office/powerpoint/2010/main" val="41318612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2"/>
          <p:cNvSpPr>
            <a:spLocks noChangeArrowheads="1"/>
          </p:cNvSpPr>
          <p:nvPr/>
        </p:nvSpPr>
        <p:spPr bwMode="auto">
          <a:xfrm>
            <a:off x="457201" y="395854"/>
            <a:ext cx="7848600" cy="553998"/>
          </a:xfrm>
          <a:prstGeom prst="rect">
            <a:avLst/>
          </a:prstGeom>
          <a:noFill/>
          <a:ln>
            <a:noFill/>
          </a:ln>
          <a:extLst/>
        </p:spPr>
        <p:txBody>
          <a:bodyPr wrap="square">
            <a:spAutoFit/>
          </a:bodyPr>
          <a:lstStyle>
            <a:lvl1pPr marL="457200" indent="-457200">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marL="0" indent="0" algn="ctr" fontAlgn="base">
              <a:spcBef>
                <a:spcPct val="0"/>
              </a:spcBef>
              <a:buClr>
                <a:srgbClr val="920000"/>
              </a:buClr>
              <a:buFont typeface="Arial" pitchFamily="34" charset="0"/>
              <a:buNone/>
            </a:pPr>
            <a:r>
              <a:rPr lang="en-US" sz="3000" b="1" dirty="0" smtClean="0">
                <a:solidFill>
                  <a:prstClr val="black">
                    <a:lumMod val="65000"/>
                    <a:lumOff val="35000"/>
                  </a:prstClr>
                </a:solidFill>
              </a:rPr>
              <a:t>        Bring your solutions &amp; data to life</a:t>
            </a:r>
          </a:p>
        </p:txBody>
      </p:sp>
      <p:pic>
        <p:nvPicPr>
          <p:cNvPr id="22" name="Picture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214" y="5814540"/>
            <a:ext cx="1295786" cy="894354"/>
          </a:xfrm>
          <a:prstGeom prst="rect">
            <a:avLst/>
          </a:prstGeom>
        </p:spPr>
      </p:pic>
      <p:cxnSp>
        <p:nvCxnSpPr>
          <p:cNvPr id="23" name="Straight Connector 22"/>
          <p:cNvCxnSpPr/>
          <p:nvPr/>
        </p:nvCxnSpPr>
        <p:spPr>
          <a:xfrm>
            <a:off x="0" y="6858000"/>
            <a:ext cx="9144000" cy="0"/>
          </a:xfrm>
          <a:prstGeom prst="line">
            <a:avLst/>
          </a:prstGeom>
          <a:ln w="63500">
            <a:solidFill>
              <a:srgbClr val="D42E12"/>
            </a:solidFill>
          </a:ln>
        </p:spPr>
        <p:style>
          <a:lnRef idx="1">
            <a:schemeClr val="accent1"/>
          </a:lnRef>
          <a:fillRef idx="0">
            <a:schemeClr val="accent1"/>
          </a:fillRef>
          <a:effectRef idx="0">
            <a:schemeClr val="accent1"/>
          </a:effectRef>
          <a:fontRef idx="minor">
            <a:schemeClr val="tx1"/>
          </a:fontRef>
        </p:style>
      </p:cxnSp>
      <p:sp>
        <p:nvSpPr>
          <p:cNvPr id="16" name="Content Placeholder 1"/>
          <p:cNvSpPr txBox="1">
            <a:spLocks/>
          </p:cNvSpPr>
          <p:nvPr/>
        </p:nvSpPr>
        <p:spPr bwMode="auto">
          <a:xfrm>
            <a:off x="609599" y="1388177"/>
            <a:ext cx="5486401" cy="442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18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buClr>
                <a:srgbClr val="C00000"/>
              </a:buClr>
              <a:buFont typeface="Arial" pitchFamily="34" charset="0"/>
              <a:buNone/>
            </a:pPr>
            <a:r>
              <a:rPr lang="en-US" b="1">
                <a:solidFill>
                  <a:prstClr val="black"/>
                </a:solidFill>
              </a:rPr>
              <a:t>O</a:t>
            </a:r>
            <a:r>
              <a:rPr lang="en-US" b="1" smtClean="0">
                <a:solidFill>
                  <a:prstClr val="black"/>
                </a:solidFill>
              </a:rPr>
              <a:t>nline design tool</a:t>
            </a:r>
            <a:endParaRPr lang="en-US" b="1" dirty="0" smtClean="0">
              <a:solidFill>
                <a:prstClr val="black"/>
              </a:solidFill>
            </a:endParaRPr>
          </a:p>
          <a:p>
            <a:pPr>
              <a:buClr>
                <a:srgbClr val="C00000"/>
              </a:buClr>
            </a:pPr>
            <a:r>
              <a:rPr lang="en-US" dirty="0" err="1" smtClean="0">
                <a:solidFill>
                  <a:prstClr val="black"/>
                </a:solidFill>
              </a:rPr>
              <a:t>Canva.com</a:t>
            </a:r>
            <a:r>
              <a:rPr lang="en-US" b="1" dirty="0">
                <a:solidFill>
                  <a:prstClr val="black"/>
                </a:solidFill>
              </a:rPr>
              <a:t/>
            </a:r>
            <a:br>
              <a:rPr lang="en-US" b="1" dirty="0">
                <a:solidFill>
                  <a:prstClr val="black"/>
                </a:solidFill>
              </a:rPr>
            </a:br>
            <a:endParaRPr lang="en-US" sz="1600" b="1" dirty="0" smtClean="0">
              <a:solidFill>
                <a:prstClr val="black"/>
              </a:solidFill>
            </a:endParaRPr>
          </a:p>
          <a:p>
            <a:pPr marL="0" indent="0">
              <a:buClr>
                <a:srgbClr val="C00000"/>
              </a:buClr>
              <a:buFont typeface="Arial" pitchFamily="34" charset="0"/>
              <a:buNone/>
            </a:pPr>
            <a:r>
              <a:rPr lang="en-US" b="1" dirty="0" smtClean="0">
                <a:solidFill>
                  <a:prstClr val="black"/>
                </a:solidFill>
              </a:rPr>
              <a:t>Free, publicly available images</a:t>
            </a:r>
          </a:p>
          <a:p>
            <a:pPr>
              <a:buClr>
                <a:srgbClr val="C00000"/>
              </a:buClr>
            </a:pPr>
            <a:r>
              <a:rPr lang="en-US" dirty="0" err="1" smtClean="0">
                <a:solidFill>
                  <a:prstClr val="black"/>
                </a:solidFill>
              </a:rPr>
              <a:t>Pixabay.com</a:t>
            </a:r>
            <a:endParaRPr lang="en-US" dirty="0">
              <a:solidFill>
                <a:prstClr val="black"/>
              </a:solidFill>
            </a:endParaRPr>
          </a:p>
          <a:p>
            <a:pPr>
              <a:buClr>
                <a:srgbClr val="C00000"/>
              </a:buClr>
            </a:pPr>
            <a:r>
              <a:rPr lang="en-US" dirty="0" err="1" smtClean="0">
                <a:solidFill>
                  <a:prstClr val="black"/>
                </a:solidFill>
              </a:rPr>
              <a:t>Unsplash.com</a:t>
            </a:r>
            <a:r>
              <a:rPr lang="en-US" dirty="0" smtClean="0">
                <a:solidFill>
                  <a:prstClr val="black"/>
                </a:solidFill>
              </a:rPr>
              <a:t/>
            </a:r>
            <a:br>
              <a:rPr lang="en-US" dirty="0" smtClean="0">
                <a:solidFill>
                  <a:prstClr val="black"/>
                </a:solidFill>
              </a:rPr>
            </a:br>
            <a:endParaRPr lang="en-US" dirty="0" smtClean="0">
              <a:solidFill>
                <a:prstClr val="black"/>
              </a:solidFill>
            </a:endParaRPr>
          </a:p>
          <a:p>
            <a:pPr>
              <a:buClr>
                <a:srgbClr val="C00000"/>
              </a:buClr>
            </a:pPr>
            <a:endParaRPr lang="en-US" dirty="0" smtClean="0">
              <a:solidFill>
                <a:prstClr val="black"/>
              </a:solidFill>
            </a:endParaRPr>
          </a:p>
          <a:p>
            <a:pPr>
              <a:buClr>
                <a:srgbClr val="C00000"/>
              </a:buClr>
            </a:pPr>
            <a:endParaRPr lang="en-US" dirty="0" smtClean="0">
              <a:solidFill>
                <a:prstClr val="black"/>
              </a:solidFill>
            </a:endParaRPr>
          </a:p>
          <a:p>
            <a:pPr>
              <a:buClr>
                <a:srgbClr val="C00000"/>
              </a:buClr>
            </a:pPr>
            <a:endParaRPr lang="en-US" dirty="0" smtClean="0">
              <a:solidFill>
                <a:prstClr val="black"/>
              </a:solidFill>
            </a:endParaRPr>
          </a:p>
          <a:p>
            <a:pPr>
              <a:buClr>
                <a:srgbClr val="C00000"/>
              </a:buClr>
            </a:pPr>
            <a:endParaRPr lang="en-US" dirty="0" smtClean="0">
              <a:solidFill>
                <a:prstClr val="black"/>
              </a:solidFill>
            </a:endParaRPr>
          </a:p>
          <a:p>
            <a:pPr>
              <a:buClr>
                <a:srgbClr val="C00000"/>
              </a:buClr>
            </a:pPr>
            <a:endParaRPr lang="en-US" dirty="0" smtClean="0">
              <a:solidFill>
                <a:prstClr val="black"/>
              </a:solidFill>
            </a:endParaRPr>
          </a:p>
          <a:p>
            <a:pPr>
              <a:buClr>
                <a:srgbClr val="C00000"/>
              </a:buClr>
            </a:pPr>
            <a:endParaRPr lang="en-US" dirty="0" smtClean="0">
              <a:solidFill>
                <a:prstClr val="black"/>
              </a:solidFill>
            </a:endParaRPr>
          </a:p>
          <a:p>
            <a:pPr>
              <a:buClr>
                <a:srgbClr val="C00000"/>
              </a:buClr>
            </a:pPr>
            <a:endParaRPr lang="en-US" dirty="0" smtClean="0">
              <a:solidFill>
                <a:prstClr val="black"/>
              </a:solidFill>
            </a:endParaRPr>
          </a:p>
          <a:p>
            <a:pPr>
              <a:buClr>
                <a:srgbClr val="C00000"/>
              </a:buClr>
            </a:pPr>
            <a:endParaRPr lang="en-US" dirty="0">
              <a:solidFill>
                <a:prstClr val="black"/>
              </a:solidFill>
            </a:endParaRPr>
          </a:p>
        </p:txBody>
      </p:sp>
      <p:sp>
        <p:nvSpPr>
          <p:cNvPr id="24" name="Card 23"/>
          <p:cNvSpPr/>
          <p:nvPr/>
        </p:nvSpPr>
        <p:spPr>
          <a:xfrm>
            <a:off x="11723" y="165251"/>
            <a:ext cx="1981200" cy="955477"/>
          </a:xfrm>
          <a:prstGeom prst="flowChartPunchedCard">
            <a:avLst/>
          </a:prstGeom>
          <a:solidFill>
            <a:srgbClr val="44E1D8">
              <a:alpha val="96863"/>
            </a:srgbClr>
          </a:solidFill>
          <a:ln>
            <a:noFill/>
          </a:ln>
        </p:spPr>
        <p:style>
          <a:lnRef idx="1">
            <a:schemeClr val="accent2"/>
          </a:lnRef>
          <a:fillRef idx="3">
            <a:schemeClr val="accent2"/>
          </a:fillRef>
          <a:effectRef idx="2">
            <a:schemeClr val="accent2"/>
          </a:effectRef>
          <a:fontRef idx="minor">
            <a:schemeClr val="lt1"/>
          </a:fontRef>
        </p:style>
        <p:txBody>
          <a:bodyPr wrap="square" rtlCol="0" anchor="ctr">
            <a:spAutoFit/>
          </a:bodyPr>
          <a:lstStyle/>
          <a:p>
            <a:pPr algn="ctr" eaLnBrk="0" fontAlgn="base" hangingPunct="0">
              <a:spcBef>
                <a:spcPct val="0"/>
              </a:spcBef>
              <a:spcAft>
                <a:spcPct val="0"/>
              </a:spcAft>
            </a:pPr>
            <a:r>
              <a:rPr lang="en-US" sz="4400" b="1" dirty="0" smtClean="0">
                <a:solidFill>
                  <a:prstClr val="white"/>
                </a:solidFill>
              </a:rPr>
              <a:t>Tip 2</a:t>
            </a:r>
            <a:endParaRPr lang="en-US" sz="1400" b="1" dirty="0" smtClean="0">
              <a:solidFill>
                <a:prstClr val="white"/>
              </a:solidFill>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52800" y="3642175"/>
            <a:ext cx="5669650" cy="283482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6279673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2"/>
          <p:cNvSpPr>
            <a:spLocks noChangeArrowheads="1"/>
          </p:cNvSpPr>
          <p:nvPr/>
        </p:nvSpPr>
        <p:spPr bwMode="auto">
          <a:xfrm>
            <a:off x="457201" y="395854"/>
            <a:ext cx="7848600" cy="553998"/>
          </a:xfrm>
          <a:prstGeom prst="rect">
            <a:avLst/>
          </a:prstGeom>
          <a:noFill/>
          <a:ln>
            <a:noFill/>
          </a:ln>
          <a:extLst/>
        </p:spPr>
        <p:txBody>
          <a:bodyPr wrap="square">
            <a:spAutoFit/>
          </a:bodyPr>
          <a:lstStyle>
            <a:lvl1pPr marL="457200" indent="-457200">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marL="0" indent="0" algn="ctr" fontAlgn="base">
              <a:spcBef>
                <a:spcPct val="0"/>
              </a:spcBef>
              <a:buClr>
                <a:srgbClr val="920000"/>
              </a:buClr>
              <a:buFont typeface="Arial" pitchFamily="34" charset="0"/>
              <a:buNone/>
            </a:pPr>
            <a:r>
              <a:rPr lang="en-US" sz="3000" b="1" dirty="0" smtClean="0">
                <a:solidFill>
                  <a:prstClr val="black">
                    <a:lumMod val="65000"/>
                    <a:lumOff val="35000"/>
                  </a:prstClr>
                </a:solidFill>
              </a:rPr>
              <a:t>     Build and nurture relationships</a:t>
            </a:r>
          </a:p>
        </p:txBody>
      </p:sp>
      <p:pic>
        <p:nvPicPr>
          <p:cNvPr id="22" name="Picture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214" y="5814540"/>
            <a:ext cx="1295786" cy="894354"/>
          </a:xfrm>
          <a:prstGeom prst="rect">
            <a:avLst/>
          </a:prstGeom>
        </p:spPr>
      </p:pic>
      <p:cxnSp>
        <p:nvCxnSpPr>
          <p:cNvPr id="23" name="Straight Connector 22"/>
          <p:cNvCxnSpPr/>
          <p:nvPr/>
        </p:nvCxnSpPr>
        <p:spPr>
          <a:xfrm>
            <a:off x="0" y="6858000"/>
            <a:ext cx="9144000" cy="0"/>
          </a:xfrm>
          <a:prstGeom prst="line">
            <a:avLst/>
          </a:prstGeom>
          <a:ln w="63500">
            <a:solidFill>
              <a:srgbClr val="D42E12"/>
            </a:solidFill>
          </a:ln>
        </p:spPr>
        <p:style>
          <a:lnRef idx="1">
            <a:schemeClr val="accent1"/>
          </a:lnRef>
          <a:fillRef idx="0">
            <a:schemeClr val="accent1"/>
          </a:fillRef>
          <a:effectRef idx="0">
            <a:schemeClr val="accent1"/>
          </a:effectRef>
          <a:fontRef idx="minor">
            <a:schemeClr val="tx1"/>
          </a:fontRef>
        </p:style>
      </p:cxnSp>
      <p:pic>
        <p:nvPicPr>
          <p:cNvPr id="5" name="Content Placeholder 4"/>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4550219" y="1219200"/>
            <a:ext cx="4212781" cy="5405614"/>
          </a:xfrm>
          <a:prstGeom prst="rect">
            <a:avLst/>
          </a:prstGeom>
          <a:ln>
            <a:noFill/>
          </a:ln>
          <a:effectLst>
            <a:outerShdw blurRad="292100" dist="139700" dir="2700000" algn="tl" rotWithShape="0">
              <a:srgbClr val="333333">
                <a:alpha val="65000"/>
              </a:srgbClr>
            </a:outerShdw>
          </a:effectLst>
        </p:spPr>
      </p:pic>
      <p:sp>
        <p:nvSpPr>
          <p:cNvPr id="7" name="Content Placeholder 1"/>
          <p:cNvSpPr txBox="1">
            <a:spLocks/>
          </p:cNvSpPr>
          <p:nvPr/>
        </p:nvSpPr>
        <p:spPr bwMode="auto">
          <a:xfrm>
            <a:off x="609599" y="1375895"/>
            <a:ext cx="3733801" cy="4267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18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a:buClr>
                <a:srgbClr val="C00000"/>
              </a:buClr>
            </a:pPr>
            <a:r>
              <a:rPr lang="en-US" dirty="0" smtClean="0">
                <a:solidFill>
                  <a:prstClr val="black"/>
                </a:solidFill>
              </a:rPr>
              <a:t>Leverage existing partnerships. </a:t>
            </a:r>
            <a:r>
              <a:rPr lang="en-US" b="1" dirty="0" smtClean="0">
                <a:solidFill>
                  <a:prstClr val="black"/>
                </a:solidFill>
              </a:rPr>
              <a:t>Example:</a:t>
            </a:r>
            <a:r>
              <a:rPr lang="en-US" dirty="0" smtClean="0">
                <a:solidFill>
                  <a:prstClr val="black"/>
                </a:solidFill>
              </a:rPr>
              <a:t> ACOG (29.3K followers)</a:t>
            </a:r>
          </a:p>
          <a:p>
            <a:pPr>
              <a:buClr>
                <a:srgbClr val="C00000"/>
              </a:buClr>
            </a:pPr>
            <a:endParaRPr lang="en-US" dirty="0" smtClean="0">
              <a:solidFill>
                <a:prstClr val="black"/>
              </a:solidFill>
            </a:endParaRPr>
          </a:p>
          <a:p>
            <a:pPr>
              <a:buClr>
                <a:srgbClr val="C00000"/>
              </a:buClr>
            </a:pPr>
            <a:r>
              <a:rPr lang="en-US" dirty="0" smtClean="0">
                <a:solidFill>
                  <a:prstClr val="black"/>
                </a:solidFill>
              </a:rPr>
              <a:t>Make it easy for allies to share your content</a:t>
            </a:r>
          </a:p>
          <a:p>
            <a:pPr>
              <a:buClr>
                <a:srgbClr val="C00000"/>
              </a:buClr>
            </a:pPr>
            <a:endParaRPr lang="en-US" dirty="0" smtClean="0">
              <a:solidFill>
                <a:prstClr val="black"/>
              </a:solidFill>
            </a:endParaRPr>
          </a:p>
          <a:p>
            <a:pPr>
              <a:buClr>
                <a:srgbClr val="C00000"/>
              </a:buClr>
            </a:pPr>
            <a:r>
              <a:rPr lang="en-US" dirty="0" smtClean="0">
                <a:solidFill>
                  <a:prstClr val="black"/>
                </a:solidFill>
              </a:rPr>
              <a:t>Online events</a:t>
            </a:r>
          </a:p>
          <a:p>
            <a:pPr>
              <a:buClr>
                <a:srgbClr val="C00000"/>
              </a:buClr>
            </a:pPr>
            <a:endParaRPr lang="en-US" dirty="0" smtClean="0">
              <a:solidFill>
                <a:prstClr val="black"/>
              </a:solidFill>
            </a:endParaRPr>
          </a:p>
          <a:p>
            <a:pPr>
              <a:buClr>
                <a:srgbClr val="C00000"/>
              </a:buClr>
            </a:pPr>
            <a:endParaRPr lang="en-US" dirty="0" smtClean="0">
              <a:solidFill>
                <a:prstClr val="black"/>
              </a:solidFill>
            </a:endParaRPr>
          </a:p>
          <a:p>
            <a:pPr>
              <a:buClr>
                <a:srgbClr val="C00000"/>
              </a:buClr>
            </a:pPr>
            <a:endParaRPr lang="en-US" dirty="0" smtClean="0">
              <a:solidFill>
                <a:prstClr val="black"/>
              </a:solidFill>
            </a:endParaRPr>
          </a:p>
          <a:p>
            <a:pPr>
              <a:buClr>
                <a:srgbClr val="C00000"/>
              </a:buClr>
            </a:pPr>
            <a:endParaRPr lang="en-US" dirty="0" smtClean="0">
              <a:solidFill>
                <a:prstClr val="black"/>
              </a:solidFill>
            </a:endParaRPr>
          </a:p>
          <a:p>
            <a:pPr>
              <a:buClr>
                <a:srgbClr val="C00000"/>
              </a:buClr>
            </a:pPr>
            <a:endParaRPr lang="en-US" dirty="0" smtClean="0">
              <a:solidFill>
                <a:prstClr val="black"/>
              </a:solidFill>
            </a:endParaRPr>
          </a:p>
          <a:p>
            <a:pPr>
              <a:buClr>
                <a:srgbClr val="C00000"/>
              </a:buClr>
            </a:pPr>
            <a:endParaRPr lang="en-US" dirty="0" smtClean="0">
              <a:solidFill>
                <a:prstClr val="black"/>
              </a:solidFill>
            </a:endParaRPr>
          </a:p>
          <a:p>
            <a:pPr>
              <a:buClr>
                <a:srgbClr val="C00000"/>
              </a:buClr>
            </a:pPr>
            <a:endParaRPr lang="en-US" dirty="0">
              <a:solidFill>
                <a:prstClr val="black"/>
              </a:solidFill>
            </a:endParaRPr>
          </a:p>
        </p:txBody>
      </p:sp>
      <p:sp>
        <p:nvSpPr>
          <p:cNvPr id="8" name="Card 7"/>
          <p:cNvSpPr/>
          <p:nvPr/>
        </p:nvSpPr>
        <p:spPr>
          <a:xfrm>
            <a:off x="11723" y="165251"/>
            <a:ext cx="1981200" cy="955477"/>
          </a:xfrm>
          <a:prstGeom prst="flowChartPunchedCard">
            <a:avLst/>
          </a:prstGeom>
          <a:solidFill>
            <a:srgbClr val="44E1D8">
              <a:alpha val="96863"/>
            </a:srgbClr>
          </a:solidFill>
          <a:ln>
            <a:noFill/>
          </a:ln>
        </p:spPr>
        <p:style>
          <a:lnRef idx="1">
            <a:schemeClr val="accent2"/>
          </a:lnRef>
          <a:fillRef idx="3">
            <a:schemeClr val="accent2"/>
          </a:fillRef>
          <a:effectRef idx="2">
            <a:schemeClr val="accent2"/>
          </a:effectRef>
          <a:fontRef idx="minor">
            <a:schemeClr val="lt1"/>
          </a:fontRef>
        </p:style>
        <p:txBody>
          <a:bodyPr wrap="square" rtlCol="0" anchor="ctr">
            <a:spAutoFit/>
          </a:bodyPr>
          <a:lstStyle/>
          <a:p>
            <a:pPr algn="ctr" eaLnBrk="0" fontAlgn="base" hangingPunct="0">
              <a:spcBef>
                <a:spcPct val="0"/>
              </a:spcBef>
              <a:spcAft>
                <a:spcPct val="0"/>
              </a:spcAft>
            </a:pPr>
            <a:r>
              <a:rPr lang="en-US" sz="4400" b="1" dirty="0" smtClean="0">
                <a:solidFill>
                  <a:prstClr val="white"/>
                </a:solidFill>
              </a:rPr>
              <a:t>Tip 3</a:t>
            </a:r>
            <a:endParaRPr lang="en-US" sz="1400" b="1" dirty="0" smtClean="0">
              <a:solidFill>
                <a:prstClr val="white"/>
              </a:solidFill>
            </a:endParaRPr>
          </a:p>
        </p:txBody>
      </p:sp>
    </p:spTree>
    <p:extLst>
      <p:ext uri="{BB962C8B-B14F-4D97-AF65-F5344CB8AC3E}">
        <p14:creationId xmlns:p14="http://schemas.microsoft.com/office/powerpoint/2010/main" val="34630005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2"/>
          <p:cNvSpPr>
            <a:spLocks noChangeArrowheads="1"/>
          </p:cNvSpPr>
          <p:nvPr/>
        </p:nvSpPr>
        <p:spPr bwMode="auto">
          <a:xfrm>
            <a:off x="457201" y="395854"/>
            <a:ext cx="7848600" cy="553998"/>
          </a:xfrm>
          <a:prstGeom prst="rect">
            <a:avLst/>
          </a:prstGeom>
          <a:noFill/>
          <a:ln>
            <a:noFill/>
          </a:ln>
          <a:extLst/>
        </p:spPr>
        <p:txBody>
          <a:bodyPr wrap="square">
            <a:spAutoFit/>
          </a:bodyPr>
          <a:lstStyle>
            <a:lvl1pPr marL="457200" indent="-457200">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marL="0" indent="0" fontAlgn="base">
              <a:spcBef>
                <a:spcPct val="0"/>
              </a:spcBef>
              <a:buClr>
                <a:srgbClr val="920000"/>
              </a:buClr>
              <a:buFont typeface="Arial" pitchFamily="34" charset="0"/>
              <a:buNone/>
            </a:pPr>
            <a:r>
              <a:rPr lang="en-US" sz="3000" b="1" dirty="0">
                <a:solidFill>
                  <a:prstClr val="black">
                    <a:lumMod val="65000"/>
                    <a:lumOff val="35000"/>
                  </a:prstClr>
                </a:solidFill>
              </a:rPr>
              <a:t> </a:t>
            </a:r>
            <a:r>
              <a:rPr lang="en-US" sz="3000" b="1" dirty="0" smtClean="0">
                <a:solidFill>
                  <a:prstClr val="black">
                    <a:lumMod val="65000"/>
                    <a:lumOff val="35000"/>
                  </a:prstClr>
                </a:solidFill>
              </a:rPr>
              <a:t>                  Engage in events to grow support</a:t>
            </a:r>
          </a:p>
        </p:txBody>
      </p:sp>
      <p:pic>
        <p:nvPicPr>
          <p:cNvPr id="22" name="Picture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214" y="5814540"/>
            <a:ext cx="1295786" cy="894354"/>
          </a:xfrm>
          <a:prstGeom prst="rect">
            <a:avLst/>
          </a:prstGeom>
        </p:spPr>
      </p:pic>
      <p:cxnSp>
        <p:nvCxnSpPr>
          <p:cNvPr id="23" name="Straight Connector 22"/>
          <p:cNvCxnSpPr/>
          <p:nvPr/>
        </p:nvCxnSpPr>
        <p:spPr>
          <a:xfrm>
            <a:off x="0" y="6858000"/>
            <a:ext cx="9144000" cy="0"/>
          </a:xfrm>
          <a:prstGeom prst="line">
            <a:avLst/>
          </a:prstGeom>
          <a:ln w="63500">
            <a:solidFill>
              <a:srgbClr val="D42E12"/>
            </a:solidFill>
          </a:ln>
        </p:spPr>
        <p:style>
          <a:lnRef idx="1">
            <a:schemeClr val="accent1"/>
          </a:lnRef>
          <a:fillRef idx="0">
            <a:schemeClr val="accent1"/>
          </a:fillRef>
          <a:effectRef idx="0">
            <a:schemeClr val="accent1"/>
          </a:effectRef>
          <a:fontRef idx="minor">
            <a:schemeClr val="tx1"/>
          </a:fontRef>
        </p:style>
      </p:cxnSp>
      <p:sp>
        <p:nvSpPr>
          <p:cNvPr id="7" name="Content Placeholder 1"/>
          <p:cNvSpPr txBox="1">
            <a:spLocks/>
          </p:cNvSpPr>
          <p:nvPr/>
        </p:nvSpPr>
        <p:spPr bwMode="auto">
          <a:xfrm>
            <a:off x="609599" y="1600200"/>
            <a:ext cx="3886201" cy="4043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18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lgn="ctr">
              <a:buClr>
                <a:srgbClr val="C00000"/>
              </a:buClr>
              <a:buFont typeface="Arial" pitchFamily="34" charset="0"/>
              <a:buNone/>
            </a:pPr>
            <a:r>
              <a:rPr lang="en-US" b="1" dirty="0" smtClean="0">
                <a:solidFill>
                  <a:prstClr val="black"/>
                </a:solidFill>
              </a:rPr>
              <a:t>Tweet chat</a:t>
            </a:r>
          </a:p>
          <a:p>
            <a:pPr marL="0" indent="0" algn="ctr">
              <a:buClr>
                <a:srgbClr val="C00000"/>
              </a:buClr>
              <a:buFont typeface="Arial" pitchFamily="34" charset="0"/>
              <a:buNone/>
            </a:pPr>
            <a:endParaRPr lang="en-US" sz="1400" b="1" dirty="0" smtClean="0">
              <a:solidFill>
                <a:prstClr val="black"/>
              </a:solidFill>
            </a:endParaRPr>
          </a:p>
          <a:p>
            <a:pPr>
              <a:buClr>
                <a:srgbClr val="C00000"/>
              </a:buClr>
            </a:pPr>
            <a:r>
              <a:rPr lang="en-US" dirty="0" smtClean="0">
                <a:solidFill>
                  <a:prstClr val="black"/>
                </a:solidFill>
              </a:rPr>
              <a:t>Q&amp;A led by moderator and coordinated with invited respondents </a:t>
            </a:r>
          </a:p>
          <a:p>
            <a:pPr>
              <a:buClr>
                <a:srgbClr val="C00000"/>
              </a:buClr>
            </a:pPr>
            <a:r>
              <a:rPr lang="en-US" dirty="0" smtClean="0">
                <a:solidFill>
                  <a:prstClr val="black"/>
                </a:solidFill>
              </a:rPr>
              <a:t>Draft questions and sample answers</a:t>
            </a:r>
          </a:p>
          <a:p>
            <a:pPr>
              <a:buClr>
                <a:srgbClr val="C00000"/>
              </a:buClr>
            </a:pPr>
            <a:r>
              <a:rPr lang="en-US" dirty="0" smtClean="0">
                <a:solidFill>
                  <a:prstClr val="black"/>
                </a:solidFill>
              </a:rPr>
              <a:t>Takes </a:t>
            </a:r>
            <a:r>
              <a:rPr lang="en-US" dirty="0">
                <a:solidFill>
                  <a:prstClr val="black"/>
                </a:solidFill>
              </a:rPr>
              <a:t>more capacity, especially in live-time</a:t>
            </a:r>
          </a:p>
          <a:p>
            <a:pPr>
              <a:buClr>
                <a:srgbClr val="C00000"/>
              </a:buClr>
            </a:pPr>
            <a:endParaRPr lang="en-US" dirty="0" smtClean="0">
              <a:solidFill>
                <a:prstClr val="black"/>
              </a:solidFill>
            </a:endParaRPr>
          </a:p>
          <a:p>
            <a:pPr>
              <a:buClr>
                <a:srgbClr val="C00000"/>
              </a:buClr>
            </a:pPr>
            <a:endParaRPr lang="en-US" dirty="0" smtClean="0">
              <a:solidFill>
                <a:prstClr val="black"/>
              </a:solidFill>
            </a:endParaRPr>
          </a:p>
          <a:p>
            <a:pPr>
              <a:buClr>
                <a:srgbClr val="C00000"/>
              </a:buClr>
            </a:pPr>
            <a:endParaRPr lang="en-US" dirty="0" smtClean="0">
              <a:solidFill>
                <a:prstClr val="black"/>
              </a:solidFill>
            </a:endParaRPr>
          </a:p>
          <a:p>
            <a:pPr>
              <a:buClr>
                <a:srgbClr val="C00000"/>
              </a:buClr>
            </a:pPr>
            <a:endParaRPr lang="en-US" dirty="0" smtClean="0">
              <a:solidFill>
                <a:prstClr val="black"/>
              </a:solidFill>
            </a:endParaRPr>
          </a:p>
          <a:p>
            <a:pPr>
              <a:buClr>
                <a:srgbClr val="C00000"/>
              </a:buClr>
            </a:pPr>
            <a:endParaRPr lang="en-US" dirty="0" smtClean="0">
              <a:solidFill>
                <a:prstClr val="black"/>
              </a:solidFill>
            </a:endParaRPr>
          </a:p>
          <a:p>
            <a:pPr>
              <a:buClr>
                <a:srgbClr val="C00000"/>
              </a:buClr>
            </a:pPr>
            <a:endParaRPr lang="en-US" dirty="0" smtClean="0">
              <a:solidFill>
                <a:prstClr val="black"/>
              </a:solidFill>
            </a:endParaRPr>
          </a:p>
          <a:p>
            <a:pPr>
              <a:buClr>
                <a:srgbClr val="C00000"/>
              </a:buClr>
            </a:pPr>
            <a:endParaRPr lang="en-US" dirty="0" smtClean="0">
              <a:solidFill>
                <a:prstClr val="black"/>
              </a:solidFill>
            </a:endParaRPr>
          </a:p>
          <a:p>
            <a:pPr>
              <a:buClr>
                <a:srgbClr val="C00000"/>
              </a:buClr>
            </a:pPr>
            <a:endParaRPr lang="en-US" dirty="0" smtClean="0">
              <a:solidFill>
                <a:prstClr val="black"/>
              </a:solidFill>
            </a:endParaRPr>
          </a:p>
          <a:p>
            <a:pPr>
              <a:buClr>
                <a:srgbClr val="C00000"/>
              </a:buClr>
            </a:pPr>
            <a:endParaRPr lang="en-US" dirty="0">
              <a:solidFill>
                <a:prstClr val="black"/>
              </a:solidFill>
            </a:endParaRPr>
          </a:p>
        </p:txBody>
      </p:sp>
      <p:sp>
        <p:nvSpPr>
          <p:cNvPr id="8" name="Card 7"/>
          <p:cNvSpPr/>
          <p:nvPr/>
        </p:nvSpPr>
        <p:spPr>
          <a:xfrm>
            <a:off x="11723" y="165251"/>
            <a:ext cx="1981200" cy="955477"/>
          </a:xfrm>
          <a:prstGeom prst="flowChartPunchedCard">
            <a:avLst/>
          </a:prstGeom>
          <a:solidFill>
            <a:srgbClr val="44E1D8">
              <a:alpha val="96863"/>
            </a:srgbClr>
          </a:solidFill>
          <a:ln>
            <a:noFill/>
          </a:ln>
        </p:spPr>
        <p:style>
          <a:lnRef idx="1">
            <a:schemeClr val="accent2"/>
          </a:lnRef>
          <a:fillRef idx="3">
            <a:schemeClr val="accent2"/>
          </a:fillRef>
          <a:effectRef idx="2">
            <a:schemeClr val="accent2"/>
          </a:effectRef>
          <a:fontRef idx="minor">
            <a:schemeClr val="lt1"/>
          </a:fontRef>
        </p:style>
        <p:txBody>
          <a:bodyPr wrap="square" rtlCol="0" anchor="ctr">
            <a:spAutoFit/>
          </a:bodyPr>
          <a:lstStyle/>
          <a:p>
            <a:pPr algn="ctr" eaLnBrk="0" fontAlgn="base" hangingPunct="0">
              <a:spcBef>
                <a:spcPct val="0"/>
              </a:spcBef>
              <a:spcAft>
                <a:spcPct val="0"/>
              </a:spcAft>
            </a:pPr>
            <a:r>
              <a:rPr lang="en-US" sz="4400" b="1" dirty="0" smtClean="0">
                <a:solidFill>
                  <a:prstClr val="white"/>
                </a:solidFill>
              </a:rPr>
              <a:t>Tip 4</a:t>
            </a:r>
            <a:endParaRPr lang="en-US" sz="1400" b="1" dirty="0" smtClean="0">
              <a:solidFill>
                <a:prstClr val="white"/>
              </a:solidFill>
            </a:endParaRPr>
          </a:p>
        </p:txBody>
      </p:sp>
      <p:sp>
        <p:nvSpPr>
          <p:cNvPr id="3" name="Content Placeholder 2"/>
          <p:cNvSpPr>
            <a:spLocks noGrp="1"/>
          </p:cNvSpPr>
          <p:nvPr>
            <p:ph sz="half" idx="2"/>
          </p:nvPr>
        </p:nvSpPr>
        <p:spPr>
          <a:xfrm>
            <a:off x="4800600" y="1600200"/>
            <a:ext cx="3751386" cy="3048000"/>
          </a:xfrm>
        </p:spPr>
        <p:txBody>
          <a:bodyPr/>
          <a:lstStyle/>
          <a:p>
            <a:pPr marL="0" indent="0" algn="ctr">
              <a:buNone/>
            </a:pPr>
            <a:r>
              <a:rPr lang="en-US" b="1" dirty="0" smtClean="0"/>
              <a:t>Tweet storm</a:t>
            </a:r>
          </a:p>
          <a:p>
            <a:pPr marL="0" indent="0" algn="ctr">
              <a:buNone/>
            </a:pPr>
            <a:endParaRPr lang="en-US" sz="1400" b="1" dirty="0" smtClean="0"/>
          </a:p>
          <a:p>
            <a:pPr>
              <a:buClr>
                <a:srgbClr val="C00000"/>
              </a:buClr>
            </a:pPr>
            <a:r>
              <a:rPr lang="en-US" dirty="0" smtClean="0"/>
              <a:t>Open forum on topic</a:t>
            </a:r>
          </a:p>
          <a:p>
            <a:pPr>
              <a:buClr>
                <a:srgbClr val="C00000"/>
              </a:buClr>
            </a:pPr>
            <a:r>
              <a:rPr lang="en-US" dirty="0"/>
              <a:t>Sample messages promote engagement</a:t>
            </a:r>
          </a:p>
          <a:p>
            <a:pPr>
              <a:buClr>
                <a:srgbClr val="C00000"/>
              </a:buClr>
            </a:pPr>
            <a:r>
              <a:rPr lang="en-US" dirty="0" smtClean="0"/>
              <a:t>Easier to pre-schedule</a:t>
            </a:r>
          </a:p>
          <a:p>
            <a:pPr marL="0" indent="0">
              <a:buClr>
                <a:srgbClr val="C00000"/>
              </a:buClr>
              <a:buNone/>
            </a:pPr>
            <a:endParaRPr lang="en-US" sz="1400" b="1" dirty="0" smtClean="0"/>
          </a:p>
        </p:txBody>
      </p:sp>
      <p:cxnSp>
        <p:nvCxnSpPr>
          <p:cNvPr id="10" name="Straight Connector 9"/>
          <p:cNvCxnSpPr/>
          <p:nvPr/>
        </p:nvCxnSpPr>
        <p:spPr>
          <a:xfrm>
            <a:off x="961292" y="2209800"/>
            <a:ext cx="7239001"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15" name="Straight Connector 14"/>
          <p:cNvCxnSpPr/>
          <p:nvPr/>
        </p:nvCxnSpPr>
        <p:spPr>
          <a:xfrm flipV="1">
            <a:off x="4648200" y="2209800"/>
            <a:ext cx="0" cy="4051917"/>
          </a:xfrm>
          <a:prstGeom prst="line">
            <a:avLst/>
          </a:prstGeom>
        </p:spPr>
        <p:style>
          <a:lnRef idx="1">
            <a:schemeClr val="accent2"/>
          </a:lnRef>
          <a:fillRef idx="0">
            <a:schemeClr val="accent2"/>
          </a:fillRef>
          <a:effectRef idx="0">
            <a:schemeClr val="accent2"/>
          </a:effectRef>
          <a:fontRef idx="minor">
            <a:schemeClr val="tx1"/>
          </a:fontRef>
        </p:style>
      </p:cxnSp>
      <p:sp>
        <p:nvSpPr>
          <p:cNvPr id="6" name="TextBox 5"/>
          <p:cNvSpPr txBox="1"/>
          <p:nvPr/>
        </p:nvSpPr>
        <p:spPr>
          <a:xfrm>
            <a:off x="4800600" y="4773504"/>
            <a:ext cx="3903786" cy="1477328"/>
          </a:xfrm>
          <a:prstGeom prst="rect">
            <a:avLst/>
          </a:prstGeom>
          <a:solidFill>
            <a:srgbClr val="44E1D8"/>
          </a:solidFill>
          <a:effectLst>
            <a:outerShdw blurRad="50800" dist="38100" dir="5400000" algn="t" rotWithShape="0">
              <a:prstClr val="black">
                <a:alpha val="40000"/>
              </a:prstClr>
            </a:outerShdw>
          </a:effectLst>
        </p:spPr>
        <p:txBody>
          <a:bodyPr wrap="square" lIns="182880" tIns="91440" rIns="182880" bIns="91440" rtlCol="0" anchor="ctr" anchorCtr="0">
            <a:spAutoFit/>
          </a:bodyPr>
          <a:lstStyle/>
          <a:p>
            <a:pPr eaLnBrk="0" fontAlgn="base" hangingPunct="0">
              <a:spcBef>
                <a:spcPct val="0"/>
              </a:spcBef>
              <a:spcAft>
                <a:spcPct val="0"/>
              </a:spcAft>
              <a:buClr>
                <a:srgbClr val="C00000"/>
              </a:buClr>
            </a:pPr>
            <a:r>
              <a:rPr lang="en-US" sz="2800" b="1" dirty="0">
                <a:solidFill>
                  <a:prstClr val="black">
                    <a:lumMod val="85000"/>
                    <a:lumOff val="15000"/>
                  </a:prstClr>
                </a:solidFill>
              </a:rPr>
              <a:t>Tool for </a:t>
            </a:r>
            <a:r>
              <a:rPr lang="en-US" sz="2800" b="1" dirty="0" smtClean="0">
                <a:solidFill>
                  <a:prstClr val="black">
                    <a:lumMod val="85000"/>
                    <a:lumOff val="15000"/>
                  </a:prstClr>
                </a:solidFill>
              </a:rPr>
              <a:t>scheduling</a:t>
            </a:r>
          </a:p>
          <a:p>
            <a:pPr eaLnBrk="0" fontAlgn="base" hangingPunct="0">
              <a:spcBef>
                <a:spcPct val="0"/>
              </a:spcBef>
              <a:spcAft>
                <a:spcPct val="0"/>
              </a:spcAft>
              <a:buClr>
                <a:srgbClr val="C00000"/>
              </a:buClr>
            </a:pPr>
            <a:r>
              <a:rPr lang="en-US" sz="2800" dirty="0" err="1" smtClean="0">
                <a:solidFill>
                  <a:prstClr val="black">
                    <a:lumMod val="85000"/>
                    <a:lumOff val="15000"/>
                  </a:prstClr>
                </a:solidFill>
              </a:rPr>
              <a:t>Tweetdeck.com</a:t>
            </a:r>
            <a:r>
              <a:rPr lang="en-US" sz="2800" dirty="0">
                <a:solidFill>
                  <a:prstClr val="black">
                    <a:lumMod val="85000"/>
                    <a:lumOff val="15000"/>
                  </a:prstClr>
                </a:solidFill>
              </a:rPr>
              <a:t>: Track </a:t>
            </a:r>
            <a:r>
              <a:rPr lang="en-US" sz="2800" dirty="0" smtClean="0">
                <a:solidFill>
                  <a:prstClr val="black">
                    <a:lumMod val="85000"/>
                    <a:lumOff val="15000"/>
                  </a:prstClr>
                </a:solidFill>
              </a:rPr>
              <a:t>&amp; preset messages</a:t>
            </a:r>
            <a:endParaRPr lang="en-US" sz="2800" dirty="0">
              <a:solidFill>
                <a:prstClr val="black">
                  <a:lumMod val="85000"/>
                  <a:lumOff val="15000"/>
                </a:prstClr>
              </a:solidFill>
            </a:endParaRPr>
          </a:p>
        </p:txBody>
      </p:sp>
    </p:spTree>
    <p:extLst>
      <p:ext uri="{BB962C8B-B14F-4D97-AF65-F5344CB8AC3E}">
        <p14:creationId xmlns:p14="http://schemas.microsoft.com/office/powerpoint/2010/main" val="42386942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2"/>
          <p:cNvSpPr>
            <a:spLocks noChangeArrowheads="1"/>
          </p:cNvSpPr>
          <p:nvPr/>
        </p:nvSpPr>
        <p:spPr bwMode="auto">
          <a:xfrm>
            <a:off x="457201" y="395854"/>
            <a:ext cx="7848600" cy="553998"/>
          </a:xfrm>
          <a:prstGeom prst="rect">
            <a:avLst/>
          </a:prstGeom>
          <a:noFill/>
          <a:ln>
            <a:noFill/>
          </a:ln>
          <a:extLst/>
        </p:spPr>
        <p:txBody>
          <a:bodyPr wrap="square">
            <a:spAutoFit/>
          </a:bodyPr>
          <a:lstStyle>
            <a:lvl1pPr marL="457200" indent="-457200">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marL="0" indent="0" fontAlgn="base">
              <a:spcBef>
                <a:spcPct val="0"/>
              </a:spcBef>
              <a:buClr>
                <a:srgbClr val="920000"/>
              </a:buClr>
              <a:buFont typeface="Arial" pitchFamily="34" charset="0"/>
              <a:buNone/>
            </a:pPr>
            <a:r>
              <a:rPr lang="en-US" sz="3000" b="1" dirty="0">
                <a:solidFill>
                  <a:prstClr val="black">
                    <a:lumMod val="65000"/>
                    <a:lumOff val="35000"/>
                  </a:prstClr>
                </a:solidFill>
              </a:rPr>
              <a:t> </a:t>
            </a:r>
            <a:r>
              <a:rPr lang="en-US" sz="3000" b="1" dirty="0" smtClean="0">
                <a:solidFill>
                  <a:prstClr val="black">
                    <a:lumMod val="65000"/>
                    <a:lumOff val="35000"/>
                  </a:prstClr>
                </a:solidFill>
              </a:rPr>
              <a:t>                  Use hashtags to your advantage</a:t>
            </a:r>
          </a:p>
        </p:txBody>
      </p:sp>
      <p:pic>
        <p:nvPicPr>
          <p:cNvPr id="22" name="Picture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214" y="5814540"/>
            <a:ext cx="1295786" cy="894354"/>
          </a:xfrm>
          <a:prstGeom prst="rect">
            <a:avLst/>
          </a:prstGeom>
        </p:spPr>
      </p:pic>
      <p:cxnSp>
        <p:nvCxnSpPr>
          <p:cNvPr id="23" name="Straight Connector 22"/>
          <p:cNvCxnSpPr/>
          <p:nvPr/>
        </p:nvCxnSpPr>
        <p:spPr>
          <a:xfrm>
            <a:off x="0" y="6858000"/>
            <a:ext cx="9144000" cy="0"/>
          </a:xfrm>
          <a:prstGeom prst="line">
            <a:avLst/>
          </a:prstGeom>
          <a:ln w="63500">
            <a:solidFill>
              <a:srgbClr val="D42E12"/>
            </a:solidFill>
          </a:ln>
        </p:spPr>
        <p:style>
          <a:lnRef idx="1">
            <a:schemeClr val="accent1"/>
          </a:lnRef>
          <a:fillRef idx="0">
            <a:schemeClr val="accent1"/>
          </a:fillRef>
          <a:effectRef idx="0">
            <a:schemeClr val="accent1"/>
          </a:effectRef>
          <a:fontRef idx="minor">
            <a:schemeClr val="tx1"/>
          </a:fontRef>
        </p:style>
      </p:cxnSp>
      <p:sp>
        <p:nvSpPr>
          <p:cNvPr id="7" name="Content Placeholder 1"/>
          <p:cNvSpPr txBox="1">
            <a:spLocks/>
          </p:cNvSpPr>
          <p:nvPr/>
        </p:nvSpPr>
        <p:spPr bwMode="auto">
          <a:xfrm>
            <a:off x="609599" y="1600200"/>
            <a:ext cx="4206132" cy="4043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18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a:buClr>
                <a:srgbClr val="C00000"/>
              </a:buClr>
            </a:pPr>
            <a:r>
              <a:rPr lang="en-US" dirty="0">
                <a:solidFill>
                  <a:prstClr val="black"/>
                </a:solidFill>
              </a:rPr>
              <a:t>Generally limit to 1 or 2 </a:t>
            </a:r>
          </a:p>
          <a:p>
            <a:pPr>
              <a:buClr>
                <a:srgbClr val="C00000"/>
              </a:buClr>
            </a:pPr>
            <a:r>
              <a:rPr lang="en-US" dirty="0">
                <a:solidFill>
                  <a:prstClr val="black"/>
                </a:solidFill>
              </a:rPr>
              <a:t>Do your </a:t>
            </a:r>
            <a:r>
              <a:rPr lang="en-US" dirty="0" smtClean="0">
                <a:solidFill>
                  <a:prstClr val="black"/>
                </a:solidFill>
              </a:rPr>
              <a:t>homework</a:t>
            </a:r>
          </a:p>
          <a:p>
            <a:pPr>
              <a:buClr>
                <a:srgbClr val="C00000"/>
              </a:buClr>
            </a:pPr>
            <a:endParaRPr lang="en-US" b="1" dirty="0">
              <a:solidFill>
                <a:prstClr val="black"/>
              </a:solidFill>
            </a:endParaRPr>
          </a:p>
          <a:p>
            <a:pPr marL="0" indent="0">
              <a:buClr>
                <a:srgbClr val="C00000"/>
              </a:buClr>
              <a:buFont typeface="Arial" pitchFamily="34" charset="0"/>
              <a:buNone/>
            </a:pPr>
            <a:r>
              <a:rPr lang="en-US" b="1" dirty="0" smtClean="0">
                <a:solidFill>
                  <a:prstClr val="black"/>
                </a:solidFill>
              </a:rPr>
              <a:t>Tool to track reach</a:t>
            </a:r>
          </a:p>
          <a:p>
            <a:pPr>
              <a:buClr>
                <a:srgbClr val="C00000"/>
              </a:buClr>
            </a:pPr>
            <a:r>
              <a:rPr lang="en-US" dirty="0" err="1" smtClean="0">
                <a:solidFill>
                  <a:prstClr val="black"/>
                </a:solidFill>
              </a:rPr>
              <a:t>Tweetreach.com</a:t>
            </a:r>
            <a:r>
              <a:rPr lang="en-US" dirty="0" smtClean="0">
                <a:solidFill>
                  <a:prstClr val="black"/>
                </a:solidFill>
              </a:rPr>
              <a:t>:</a:t>
            </a:r>
            <a:br>
              <a:rPr lang="en-US" dirty="0" smtClean="0">
                <a:solidFill>
                  <a:prstClr val="black"/>
                </a:solidFill>
              </a:rPr>
            </a:br>
            <a:r>
              <a:rPr lang="en-US" dirty="0" smtClean="0">
                <a:solidFill>
                  <a:prstClr val="black"/>
                </a:solidFill>
              </a:rPr>
              <a:t>Gauge</a:t>
            </a:r>
            <a:r>
              <a:rPr lang="en-US" dirty="0">
                <a:solidFill>
                  <a:prstClr val="black"/>
                </a:solidFill>
              </a:rPr>
              <a:t> </a:t>
            </a:r>
            <a:r>
              <a:rPr lang="en-US" dirty="0" smtClean="0">
                <a:solidFill>
                  <a:prstClr val="black"/>
                </a:solidFill>
              </a:rPr>
              <a:t>the impact of</a:t>
            </a:r>
            <a:br>
              <a:rPr lang="en-US" dirty="0" smtClean="0">
                <a:solidFill>
                  <a:prstClr val="black"/>
                </a:solidFill>
              </a:rPr>
            </a:br>
            <a:r>
              <a:rPr lang="en-US" dirty="0" smtClean="0">
                <a:solidFill>
                  <a:prstClr val="black"/>
                </a:solidFill>
              </a:rPr>
              <a:t>your tweets. Complete report is $20.</a:t>
            </a:r>
          </a:p>
          <a:p>
            <a:pPr>
              <a:buClr>
                <a:srgbClr val="C00000"/>
              </a:buClr>
            </a:pPr>
            <a:endParaRPr lang="en-US" dirty="0">
              <a:solidFill>
                <a:prstClr val="black"/>
              </a:solidFill>
            </a:endParaRPr>
          </a:p>
          <a:p>
            <a:pPr>
              <a:buClr>
                <a:srgbClr val="C00000"/>
              </a:buClr>
            </a:pPr>
            <a:endParaRPr lang="en-US" dirty="0" smtClean="0">
              <a:solidFill>
                <a:prstClr val="black"/>
              </a:solidFill>
            </a:endParaRPr>
          </a:p>
          <a:p>
            <a:pPr>
              <a:buClr>
                <a:srgbClr val="C00000"/>
              </a:buClr>
            </a:pPr>
            <a:endParaRPr lang="en-US" dirty="0" smtClean="0">
              <a:solidFill>
                <a:prstClr val="black"/>
              </a:solidFill>
            </a:endParaRPr>
          </a:p>
          <a:p>
            <a:pPr>
              <a:buClr>
                <a:srgbClr val="C00000"/>
              </a:buClr>
            </a:pPr>
            <a:endParaRPr lang="en-US" dirty="0" smtClean="0">
              <a:solidFill>
                <a:prstClr val="black"/>
              </a:solidFill>
            </a:endParaRPr>
          </a:p>
          <a:p>
            <a:pPr>
              <a:buClr>
                <a:srgbClr val="C00000"/>
              </a:buClr>
            </a:pPr>
            <a:endParaRPr lang="en-US" dirty="0" smtClean="0">
              <a:solidFill>
                <a:prstClr val="black"/>
              </a:solidFill>
            </a:endParaRPr>
          </a:p>
          <a:p>
            <a:pPr>
              <a:buClr>
                <a:srgbClr val="C00000"/>
              </a:buClr>
            </a:pPr>
            <a:endParaRPr lang="en-US" dirty="0" smtClean="0">
              <a:solidFill>
                <a:prstClr val="black"/>
              </a:solidFill>
            </a:endParaRPr>
          </a:p>
          <a:p>
            <a:pPr>
              <a:buClr>
                <a:srgbClr val="C00000"/>
              </a:buClr>
            </a:pPr>
            <a:endParaRPr lang="en-US" dirty="0">
              <a:solidFill>
                <a:prstClr val="black"/>
              </a:solidFill>
            </a:endParaRPr>
          </a:p>
        </p:txBody>
      </p:sp>
      <p:sp>
        <p:nvSpPr>
          <p:cNvPr id="8" name="Card 7"/>
          <p:cNvSpPr/>
          <p:nvPr/>
        </p:nvSpPr>
        <p:spPr>
          <a:xfrm>
            <a:off x="11723" y="165251"/>
            <a:ext cx="1981200" cy="955477"/>
          </a:xfrm>
          <a:prstGeom prst="flowChartPunchedCard">
            <a:avLst/>
          </a:prstGeom>
          <a:solidFill>
            <a:srgbClr val="44E1D8">
              <a:alpha val="96863"/>
            </a:srgbClr>
          </a:solidFill>
          <a:ln>
            <a:noFill/>
          </a:ln>
        </p:spPr>
        <p:style>
          <a:lnRef idx="1">
            <a:schemeClr val="accent2"/>
          </a:lnRef>
          <a:fillRef idx="3">
            <a:schemeClr val="accent2"/>
          </a:fillRef>
          <a:effectRef idx="2">
            <a:schemeClr val="accent2"/>
          </a:effectRef>
          <a:fontRef idx="minor">
            <a:schemeClr val="lt1"/>
          </a:fontRef>
        </p:style>
        <p:txBody>
          <a:bodyPr wrap="square" rtlCol="0" anchor="ctr">
            <a:spAutoFit/>
          </a:bodyPr>
          <a:lstStyle/>
          <a:p>
            <a:pPr algn="ctr" eaLnBrk="0" fontAlgn="base" hangingPunct="0">
              <a:spcBef>
                <a:spcPct val="0"/>
              </a:spcBef>
              <a:spcAft>
                <a:spcPct val="0"/>
              </a:spcAft>
            </a:pPr>
            <a:r>
              <a:rPr lang="en-US" sz="4400" b="1" dirty="0" smtClean="0">
                <a:solidFill>
                  <a:prstClr val="white"/>
                </a:solidFill>
              </a:rPr>
              <a:t>Tip 5</a:t>
            </a:r>
            <a:endParaRPr lang="en-US" sz="1400" b="1" dirty="0" smtClean="0">
              <a:solidFill>
                <a:prstClr val="white"/>
              </a:solidFill>
            </a:endParaRPr>
          </a:p>
        </p:txBody>
      </p:sp>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r="8438"/>
          <a:stretch/>
        </p:blipFill>
        <p:spPr>
          <a:xfrm>
            <a:off x="4789227" y="1600200"/>
            <a:ext cx="4099669" cy="29718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0396645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2"/>
          <p:cNvSpPr>
            <a:spLocks noChangeArrowheads="1"/>
          </p:cNvSpPr>
          <p:nvPr/>
        </p:nvSpPr>
        <p:spPr bwMode="auto">
          <a:xfrm>
            <a:off x="457201" y="395854"/>
            <a:ext cx="7848600" cy="553998"/>
          </a:xfrm>
          <a:prstGeom prst="rect">
            <a:avLst/>
          </a:prstGeom>
          <a:noFill/>
          <a:ln>
            <a:noFill/>
          </a:ln>
          <a:extLst/>
        </p:spPr>
        <p:txBody>
          <a:bodyPr wrap="square">
            <a:spAutoFit/>
          </a:bodyPr>
          <a:lstStyle>
            <a:lvl1pPr marL="457200" indent="-457200">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marL="0" indent="0" fontAlgn="base">
              <a:spcBef>
                <a:spcPct val="0"/>
              </a:spcBef>
              <a:buClr>
                <a:srgbClr val="920000"/>
              </a:buClr>
              <a:buFont typeface="Arial" pitchFamily="34" charset="0"/>
              <a:buNone/>
            </a:pPr>
            <a:r>
              <a:rPr lang="en-US" sz="3000" b="1" dirty="0" smtClean="0">
                <a:solidFill>
                  <a:prstClr val="black">
                    <a:lumMod val="65000"/>
                    <a:lumOff val="35000"/>
                  </a:prstClr>
                </a:solidFill>
              </a:rPr>
              <a:t>                     Strategies for success</a:t>
            </a:r>
          </a:p>
        </p:txBody>
      </p:sp>
      <p:pic>
        <p:nvPicPr>
          <p:cNvPr id="22" name="Picture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214" y="5814540"/>
            <a:ext cx="1295786" cy="894354"/>
          </a:xfrm>
          <a:prstGeom prst="rect">
            <a:avLst/>
          </a:prstGeom>
        </p:spPr>
      </p:pic>
      <p:cxnSp>
        <p:nvCxnSpPr>
          <p:cNvPr id="23" name="Straight Connector 22"/>
          <p:cNvCxnSpPr/>
          <p:nvPr/>
        </p:nvCxnSpPr>
        <p:spPr>
          <a:xfrm>
            <a:off x="0" y="6858000"/>
            <a:ext cx="9144000" cy="0"/>
          </a:xfrm>
          <a:prstGeom prst="line">
            <a:avLst/>
          </a:prstGeom>
          <a:ln w="63500">
            <a:solidFill>
              <a:srgbClr val="D42E12"/>
            </a:solidFill>
          </a:ln>
        </p:spPr>
        <p:style>
          <a:lnRef idx="1">
            <a:schemeClr val="accent1"/>
          </a:lnRef>
          <a:fillRef idx="0">
            <a:schemeClr val="accent1"/>
          </a:fillRef>
          <a:effectRef idx="0">
            <a:schemeClr val="accent1"/>
          </a:effectRef>
          <a:fontRef idx="minor">
            <a:schemeClr val="tx1"/>
          </a:fontRef>
        </p:style>
      </p:cxnSp>
      <p:sp>
        <p:nvSpPr>
          <p:cNvPr id="7" name="Content Placeholder 1"/>
          <p:cNvSpPr txBox="1">
            <a:spLocks/>
          </p:cNvSpPr>
          <p:nvPr/>
        </p:nvSpPr>
        <p:spPr bwMode="auto">
          <a:xfrm>
            <a:off x="609600" y="1600200"/>
            <a:ext cx="5410200" cy="4214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18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514350" indent="-514350">
              <a:buClr>
                <a:srgbClr val="C00000"/>
              </a:buClr>
              <a:buFont typeface="+mj-lt"/>
              <a:buAutoNum type="arabicPeriod"/>
            </a:pPr>
            <a:r>
              <a:rPr lang="en-US" dirty="0" smtClean="0">
                <a:solidFill>
                  <a:prstClr val="black"/>
                </a:solidFill>
              </a:rPr>
              <a:t>Frame your story for your audience</a:t>
            </a:r>
          </a:p>
          <a:p>
            <a:pPr marL="514350" indent="-514350">
              <a:buClr>
                <a:srgbClr val="C00000"/>
              </a:buClr>
              <a:buFont typeface="+mj-lt"/>
              <a:buAutoNum type="arabicPeriod"/>
            </a:pPr>
            <a:r>
              <a:rPr lang="en-US" dirty="0" smtClean="0">
                <a:solidFill>
                  <a:prstClr val="black"/>
                </a:solidFill>
              </a:rPr>
              <a:t>Bring solutions &amp; data to life</a:t>
            </a:r>
          </a:p>
          <a:p>
            <a:pPr marL="514350" indent="-514350">
              <a:buClr>
                <a:srgbClr val="C00000"/>
              </a:buClr>
              <a:buFont typeface="+mj-lt"/>
              <a:buAutoNum type="arabicPeriod"/>
            </a:pPr>
            <a:r>
              <a:rPr lang="en-US" dirty="0" smtClean="0">
                <a:solidFill>
                  <a:prstClr val="black"/>
                </a:solidFill>
              </a:rPr>
              <a:t>Build &amp; nurture relationships,</a:t>
            </a:r>
            <a:br>
              <a:rPr lang="en-US" dirty="0" smtClean="0">
                <a:solidFill>
                  <a:prstClr val="black"/>
                </a:solidFill>
              </a:rPr>
            </a:br>
            <a:r>
              <a:rPr lang="en-US" dirty="0" smtClean="0">
                <a:solidFill>
                  <a:prstClr val="black"/>
                </a:solidFill>
              </a:rPr>
              <a:t>in real life</a:t>
            </a:r>
          </a:p>
          <a:p>
            <a:pPr marL="514350" indent="-514350">
              <a:buClr>
                <a:srgbClr val="C00000"/>
              </a:buClr>
              <a:buFont typeface="+mj-lt"/>
              <a:buAutoNum type="arabicPeriod"/>
            </a:pPr>
            <a:r>
              <a:rPr lang="en-US" dirty="0" smtClean="0">
                <a:solidFill>
                  <a:prstClr val="black"/>
                </a:solidFill>
              </a:rPr>
              <a:t>Engage in events to grow your supporters</a:t>
            </a:r>
          </a:p>
          <a:p>
            <a:pPr marL="514350" indent="-514350">
              <a:buClr>
                <a:srgbClr val="C00000"/>
              </a:buClr>
              <a:buFont typeface="+mj-lt"/>
              <a:buAutoNum type="arabicPeriod"/>
            </a:pPr>
            <a:r>
              <a:rPr lang="en-US" dirty="0" smtClean="0">
                <a:solidFill>
                  <a:prstClr val="black"/>
                </a:solidFill>
              </a:rPr>
              <a:t>Use hashtags to your advantage</a:t>
            </a:r>
          </a:p>
          <a:p>
            <a:pPr>
              <a:buClr>
                <a:srgbClr val="C00000"/>
              </a:buClr>
            </a:pPr>
            <a:endParaRPr lang="en-US" dirty="0">
              <a:solidFill>
                <a:prstClr val="black"/>
              </a:solidFill>
            </a:endParaRPr>
          </a:p>
        </p:txBody>
      </p:sp>
      <p:sp>
        <p:nvSpPr>
          <p:cNvPr id="8" name="Card 7"/>
          <p:cNvSpPr/>
          <p:nvPr/>
        </p:nvSpPr>
        <p:spPr>
          <a:xfrm>
            <a:off x="11722" y="165251"/>
            <a:ext cx="2198077" cy="955477"/>
          </a:xfrm>
          <a:prstGeom prst="flowChartPunchedCard">
            <a:avLst/>
          </a:prstGeom>
          <a:solidFill>
            <a:srgbClr val="44E1D8">
              <a:alpha val="96863"/>
            </a:srgbClr>
          </a:solidFill>
          <a:ln>
            <a:noFill/>
          </a:ln>
        </p:spPr>
        <p:style>
          <a:lnRef idx="1">
            <a:schemeClr val="accent2"/>
          </a:lnRef>
          <a:fillRef idx="3">
            <a:schemeClr val="accent2"/>
          </a:fillRef>
          <a:effectRef idx="2">
            <a:schemeClr val="accent2"/>
          </a:effectRef>
          <a:fontRef idx="minor">
            <a:schemeClr val="lt1"/>
          </a:fontRef>
        </p:style>
        <p:txBody>
          <a:bodyPr wrap="square" rtlCol="0" anchor="ctr">
            <a:spAutoFit/>
          </a:bodyPr>
          <a:lstStyle/>
          <a:p>
            <a:pPr algn="ctr" eaLnBrk="0" fontAlgn="base" hangingPunct="0">
              <a:spcBef>
                <a:spcPct val="0"/>
              </a:spcBef>
              <a:spcAft>
                <a:spcPct val="0"/>
              </a:spcAft>
            </a:pPr>
            <a:r>
              <a:rPr lang="en-US" sz="4400" b="1" dirty="0" smtClean="0">
                <a:solidFill>
                  <a:prstClr val="white"/>
                </a:solidFill>
              </a:rPr>
              <a:t>Tips 1-5</a:t>
            </a:r>
            <a:endParaRPr lang="en-US" sz="1400" b="1" dirty="0" smtClean="0">
              <a:solidFill>
                <a:prstClr val="white"/>
              </a:solidFill>
            </a:endParaRPr>
          </a:p>
        </p:txBody>
      </p:sp>
      <p:sp>
        <p:nvSpPr>
          <p:cNvPr id="5" name="TextBox 4"/>
          <p:cNvSpPr txBox="1"/>
          <p:nvPr/>
        </p:nvSpPr>
        <p:spPr>
          <a:xfrm>
            <a:off x="6172200" y="1600200"/>
            <a:ext cx="2708417" cy="3970318"/>
          </a:xfrm>
          <a:prstGeom prst="rect">
            <a:avLst/>
          </a:prstGeom>
          <a:solidFill>
            <a:srgbClr val="B4401C"/>
          </a:solidFill>
          <a:effectLst>
            <a:outerShdw blurRad="50800" dist="38100" algn="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eaLnBrk="0" fontAlgn="base" hangingPunct="0">
              <a:lnSpc>
                <a:spcPct val="150000"/>
              </a:lnSpc>
              <a:spcBef>
                <a:spcPct val="0"/>
              </a:spcBef>
              <a:spcAft>
                <a:spcPct val="0"/>
              </a:spcAft>
              <a:buClr>
                <a:srgbClr val="C00000"/>
              </a:buClr>
            </a:pPr>
            <a:r>
              <a:rPr lang="en-US" sz="2800" b="1" dirty="0">
                <a:solidFill>
                  <a:prstClr val="white"/>
                </a:solidFill>
              </a:rPr>
              <a:t>Useful tools: </a:t>
            </a:r>
            <a:r>
              <a:rPr lang="en-US" sz="2800" dirty="0" err="1">
                <a:solidFill>
                  <a:prstClr val="white"/>
                </a:solidFill>
              </a:rPr>
              <a:t>Canva.com</a:t>
            </a:r>
            <a:r>
              <a:rPr lang="en-US" sz="2800" dirty="0">
                <a:solidFill>
                  <a:prstClr val="white"/>
                </a:solidFill>
              </a:rPr>
              <a:t>, </a:t>
            </a:r>
            <a:r>
              <a:rPr lang="en-US" sz="2800" dirty="0" err="1">
                <a:solidFill>
                  <a:prstClr val="white"/>
                </a:solidFill>
              </a:rPr>
              <a:t>Pixabay.com</a:t>
            </a:r>
            <a:r>
              <a:rPr lang="en-US" sz="2800" dirty="0">
                <a:solidFill>
                  <a:prstClr val="white"/>
                </a:solidFill>
              </a:rPr>
              <a:t>, </a:t>
            </a:r>
            <a:r>
              <a:rPr lang="en-US" sz="2800" dirty="0" err="1">
                <a:solidFill>
                  <a:prstClr val="white"/>
                </a:solidFill>
              </a:rPr>
              <a:t>Unsplash.com</a:t>
            </a:r>
            <a:r>
              <a:rPr lang="en-US" sz="2800" dirty="0" smtClean="0">
                <a:solidFill>
                  <a:prstClr val="white"/>
                </a:solidFill>
              </a:rPr>
              <a:t>,</a:t>
            </a:r>
          </a:p>
          <a:p>
            <a:pPr algn="ctr" eaLnBrk="0" fontAlgn="base" hangingPunct="0">
              <a:lnSpc>
                <a:spcPct val="150000"/>
              </a:lnSpc>
              <a:spcBef>
                <a:spcPct val="0"/>
              </a:spcBef>
              <a:spcAft>
                <a:spcPct val="0"/>
              </a:spcAft>
              <a:buClr>
                <a:srgbClr val="C00000"/>
              </a:buClr>
            </a:pPr>
            <a:r>
              <a:rPr lang="en-US" sz="2800" dirty="0" err="1" smtClean="0">
                <a:solidFill>
                  <a:prstClr val="white"/>
                </a:solidFill>
              </a:rPr>
              <a:t>Tweetdeck.com</a:t>
            </a:r>
            <a:r>
              <a:rPr lang="en-US" sz="2800" dirty="0" smtClean="0">
                <a:solidFill>
                  <a:prstClr val="white"/>
                </a:solidFill>
              </a:rPr>
              <a:t>, </a:t>
            </a:r>
            <a:r>
              <a:rPr lang="en-US" sz="2800" dirty="0" err="1">
                <a:solidFill>
                  <a:prstClr val="white"/>
                </a:solidFill>
              </a:rPr>
              <a:t>Tweetreach.com</a:t>
            </a:r>
            <a:endParaRPr lang="en-US" sz="2800" dirty="0">
              <a:solidFill>
                <a:prstClr val="white"/>
              </a:solidFill>
            </a:endParaRPr>
          </a:p>
        </p:txBody>
      </p:sp>
    </p:spTree>
    <p:extLst>
      <p:ext uri="{BB962C8B-B14F-4D97-AF65-F5344CB8AC3E}">
        <p14:creationId xmlns:p14="http://schemas.microsoft.com/office/powerpoint/2010/main" val="28982020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p:cNvPicPr>
            <a:picLocks noGrp="1" noChangeAspect="1"/>
          </p:cNvPicPr>
          <p:nvPr>
            <p:ph type="pic" sz="quarter" idx="10"/>
          </p:nvPr>
        </p:nvPicPr>
        <p:blipFill rotWithShape="1">
          <a:blip r:embed="rId3" cstate="print">
            <a:extLst>
              <a:ext uri="{28A0092B-C50C-407E-A947-70E740481C1C}">
                <a14:useLocalDpi xmlns:a14="http://schemas.microsoft.com/office/drawing/2010/main" val="0"/>
              </a:ext>
            </a:extLst>
          </a:blip>
          <a:srcRect l="104" t="-168" r="52030" b="168"/>
          <a:stretch/>
        </p:blipFill>
        <p:spPr>
          <a:xfrm>
            <a:off x="4226218" y="0"/>
            <a:ext cx="4917782" cy="6856100"/>
          </a:xfrm>
        </p:spPr>
      </p:pic>
      <p:cxnSp>
        <p:nvCxnSpPr>
          <p:cNvPr id="5" name="Straight Connector 4"/>
          <p:cNvCxnSpPr/>
          <p:nvPr/>
        </p:nvCxnSpPr>
        <p:spPr>
          <a:xfrm>
            <a:off x="0" y="6858000"/>
            <a:ext cx="9144000" cy="0"/>
          </a:xfrm>
          <a:prstGeom prst="line">
            <a:avLst/>
          </a:prstGeom>
          <a:ln w="63500">
            <a:solidFill>
              <a:srgbClr val="D42E12"/>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228600" y="152400"/>
            <a:ext cx="3810000" cy="4465325"/>
          </a:xfrm>
          <a:prstGeom prst="rect">
            <a:avLst/>
          </a:prstGeom>
        </p:spPr>
        <p:txBody>
          <a:bodyPr wrap="square">
            <a:spAutoFit/>
          </a:bodyPr>
          <a:lstStyle/>
          <a:p>
            <a:pPr eaLnBrk="0" fontAlgn="base" hangingPunct="0">
              <a:spcBef>
                <a:spcPct val="0"/>
              </a:spcBef>
              <a:spcAft>
                <a:spcPct val="0"/>
              </a:spcAft>
            </a:pPr>
            <a:r>
              <a:rPr lang="en-US" sz="4300" b="1" spc="-40" dirty="0">
                <a:solidFill>
                  <a:prstClr val="black">
                    <a:lumMod val="65000"/>
                    <a:lumOff val="35000"/>
                  </a:prstClr>
                </a:solidFill>
              </a:rPr>
              <a:t>Thank You!</a:t>
            </a:r>
          </a:p>
          <a:p>
            <a:pPr eaLnBrk="0" fontAlgn="base" hangingPunct="0">
              <a:spcBef>
                <a:spcPct val="0"/>
              </a:spcBef>
              <a:spcAft>
                <a:spcPct val="0"/>
              </a:spcAft>
            </a:pPr>
            <a:endParaRPr lang="en-US" sz="2200" spc="-40" dirty="0">
              <a:solidFill>
                <a:prstClr val="black"/>
              </a:solidFill>
            </a:endParaRPr>
          </a:p>
          <a:p>
            <a:pPr eaLnBrk="0" fontAlgn="base" hangingPunct="0">
              <a:spcBef>
                <a:spcPct val="0"/>
              </a:spcBef>
              <a:spcAft>
                <a:spcPct val="0"/>
              </a:spcAft>
            </a:pPr>
            <a:r>
              <a:rPr lang="en-US" sz="2200" b="1" spc="-40" dirty="0" smtClean="0">
                <a:solidFill>
                  <a:prstClr val="black">
                    <a:lumMod val="65000"/>
                    <a:lumOff val="35000"/>
                  </a:prstClr>
                </a:solidFill>
              </a:rPr>
              <a:t>Amy Cotton</a:t>
            </a:r>
            <a:endParaRPr lang="en-US" sz="2200" b="1" spc="-40" dirty="0">
              <a:solidFill>
                <a:prstClr val="black">
                  <a:lumMod val="65000"/>
                  <a:lumOff val="35000"/>
                </a:prstClr>
              </a:solidFill>
            </a:endParaRPr>
          </a:p>
          <a:p>
            <a:pPr eaLnBrk="0" fontAlgn="base" hangingPunct="0">
              <a:spcBef>
                <a:spcPct val="0"/>
              </a:spcBef>
              <a:spcAft>
                <a:spcPct val="0"/>
              </a:spcAft>
            </a:pPr>
            <a:r>
              <a:rPr lang="en-US" sz="2100" spc="-40" dirty="0" smtClean="0">
                <a:solidFill>
                  <a:prstClr val="black">
                    <a:lumMod val="65000"/>
                    <a:lumOff val="35000"/>
                  </a:prstClr>
                </a:solidFill>
              </a:rPr>
              <a:t>Policy Communications Manager</a:t>
            </a:r>
            <a:endParaRPr lang="en-US" sz="2100" spc="-40" dirty="0">
              <a:solidFill>
                <a:prstClr val="black">
                  <a:lumMod val="65000"/>
                  <a:lumOff val="35000"/>
                </a:prstClr>
              </a:solidFill>
            </a:endParaRPr>
          </a:p>
          <a:p>
            <a:pPr eaLnBrk="0" fontAlgn="base" hangingPunct="0">
              <a:spcBef>
                <a:spcPct val="0"/>
              </a:spcBef>
              <a:spcAft>
                <a:spcPct val="0"/>
              </a:spcAft>
            </a:pPr>
            <a:r>
              <a:rPr lang="en-US" sz="2100" spc="-40" dirty="0">
                <a:solidFill>
                  <a:prstClr val="black">
                    <a:lumMod val="65000"/>
                    <a:lumOff val="35000"/>
                  </a:prstClr>
                </a:solidFill>
              </a:rPr>
              <a:t>Children’s Dental Health Project</a:t>
            </a:r>
          </a:p>
          <a:p>
            <a:pPr eaLnBrk="0" fontAlgn="base" hangingPunct="0">
              <a:spcBef>
                <a:spcPct val="0"/>
              </a:spcBef>
              <a:spcAft>
                <a:spcPct val="0"/>
              </a:spcAft>
            </a:pPr>
            <a:r>
              <a:rPr lang="en-US" sz="2100" spc="-40" dirty="0" smtClean="0">
                <a:solidFill>
                  <a:prstClr val="black">
                    <a:lumMod val="65000"/>
                    <a:lumOff val="35000"/>
                  </a:prstClr>
                </a:solidFill>
              </a:rPr>
              <a:t>202-417-3602</a:t>
            </a:r>
            <a:endParaRPr lang="en-US" sz="2100" spc="-40" dirty="0">
              <a:solidFill>
                <a:prstClr val="black">
                  <a:lumMod val="65000"/>
                  <a:lumOff val="35000"/>
                </a:prstClr>
              </a:solidFill>
            </a:endParaRPr>
          </a:p>
          <a:p>
            <a:pPr eaLnBrk="0" fontAlgn="base" hangingPunct="0">
              <a:spcBef>
                <a:spcPct val="0"/>
              </a:spcBef>
              <a:spcAft>
                <a:spcPct val="0"/>
              </a:spcAft>
            </a:pPr>
            <a:r>
              <a:rPr lang="en-US" sz="2100" spc="-40" dirty="0" err="1" smtClean="0">
                <a:solidFill>
                  <a:prstClr val="black">
                    <a:lumMod val="65000"/>
                    <a:lumOff val="35000"/>
                  </a:prstClr>
                </a:solidFill>
              </a:rPr>
              <a:t>acotton@cdhp.org</a:t>
            </a:r>
            <a:endParaRPr lang="en-US" sz="2100" spc="-40" dirty="0">
              <a:solidFill>
                <a:prstClr val="black">
                  <a:lumMod val="65000"/>
                  <a:lumOff val="35000"/>
                </a:prstClr>
              </a:solidFill>
            </a:endParaRPr>
          </a:p>
          <a:p>
            <a:pPr eaLnBrk="0" fontAlgn="base" hangingPunct="0">
              <a:spcBef>
                <a:spcPct val="0"/>
              </a:spcBef>
              <a:spcAft>
                <a:spcPct val="0"/>
              </a:spcAft>
            </a:pPr>
            <a:endParaRPr lang="en-US" sz="1750" spc="-40" dirty="0">
              <a:solidFill>
                <a:prstClr val="black">
                  <a:lumMod val="65000"/>
                  <a:lumOff val="35000"/>
                </a:prstClr>
              </a:solidFill>
            </a:endParaRPr>
          </a:p>
          <a:p>
            <a:pPr eaLnBrk="0" fontAlgn="base" hangingPunct="0">
              <a:spcBef>
                <a:spcPct val="0"/>
              </a:spcBef>
              <a:spcAft>
                <a:spcPct val="0"/>
              </a:spcAft>
            </a:pPr>
            <a:r>
              <a:rPr lang="en-US" sz="2100" spc="-40" dirty="0">
                <a:solidFill>
                  <a:prstClr val="black">
                    <a:lumMod val="65000"/>
                    <a:lumOff val="35000"/>
                  </a:prstClr>
                </a:solidFill>
              </a:rPr>
              <a:t>Follow </a:t>
            </a:r>
            <a:r>
              <a:rPr lang="en-US" sz="2100" spc="-40" dirty="0" smtClean="0">
                <a:solidFill>
                  <a:prstClr val="black">
                    <a:lumMod val="65000"/>
                    <a:lumOff val="35000"/>
                  </a:prstClr>
                </a:solidFill>
              </a:rPr>
              <a:t>CDHP </a:t>
            </a:r>
            <a:r>
              <a:rPr lang="en-US" sz="2100" spc="-40" dirty="0">
                <a:solidFill>
                  <a:prstClr val="black">
                    <a:lumMod val="65000"/>
                    <a:lumOff val="35000"/>
                  </a:prstClr>
                </a:solidFill>
              </a:rPr>
              <a:t>on </a:t>
            </a:r>
            <a:r>
              <a:rPr lang="en-US" sz="2100" spc="-40" dirty="0" smtClean="0">
                <a:solidFill>
                  <a:prstClr val="black">
                    <a:lumMod val="65000"/>
                    <a:lumOff val="35000"/>
                  </a:prstClr>
                </a:solidFill>
              </a:rPr>
              <a:t>social media:</a:t>
            </a:r>
            <a:endParaRPr lang="en-US" sz="2100" spc="-40" dirty="0">
              <a:solidFill>
                <a:prstClr val="black">
                  <a:lumMod val="65000"/>
                  <a:lumOff val="35000"/>
                </a:prstClr>
              </a:solidFill>
            </a:endParaRPr>
          </a:p>
          <a:p>
            <a:pPr eaLnBrk="0" fontAlgn="base" hangingPunct="0">
              <a:spcBef>
                <a:spcPct val="0"/>
              </a:spcBef>
              <a:spcAft>
                <a:spcPct val="0"/>
              </a:spcAft>
            </a:pPr>
            <a:endParaRPr lang="en-US" sz="500" spc="-40" dirty="0">
              <a:solidFill>
                <a:prstClr val="black">
                  <a:lumMod val="65000"/>
                  <a:lumOff val="35000"/>
                </a:prstClr>
              </a:solidFill>
              <a:effectLst>
                <a:outerShdw blurRad="50800" dist="38100" dir="2700000" algn="tl" rotWithShape="0">
                  <a:prstClr val="black">
                    <a:alpha val="40000"/>
                  </a:prstClr>
                </a:outerShdw>
              </a:effectLst>
            </a:endParaRPr>
          </a:p>
          <a:p>
            <a:pPr eaLnBrk="0" fontAlgn="base" hangingPunct="0">
              <a:spcBef>
                <a:spcPct val="0"/>
              </a:spcBef>
              <a:spcAft>
                <a:spcPts val="400"/>
              </a:spcAft>
            </a:pPr>
            <a:r>
              <a:rPr lang="en-US" sz="2100" b="1" spc="-40" dirty="0" smtClean="0">
                <a:solidFill>
                  <a:prstClr val="black">
                    <a:lumMod val="65000"/>
                    <a:lumOff val="35000"/>
                  </a:prstClr>
                </a:solidFill>
              </a:rPr>
              <a:t>Twitter: </a:t>
            </a:r>
            <a:r>
              <a:rPr lang="en-US" sz="900" b="1" spc="-40" dirty="0" smtClean="0">
                <a:solidFill>
                  <a:prstClr val="black">
                    <a:lumMod val="65000"/>
                    <a:lumOff val="35000"/>
                  </a:prstClr>
                </a:solidFill>
              </a:rPr>
              <a:t> </a:t>
            </a:r>
            <a:r>
              <a:rPr lang="en-US" sz="2100" spc="-40" dirty="0">
                <a:solidFill>
                  <a:prstClr val="black">
                    <a:lumMod val="65000"/>
                    <a:lumOff val="35000"/>
                  </a:prstClr>
                </a:solidFill>
              </a:rPr>
              <a:t>@</a:t>
            </a:r>
            <a:r>
              <a:rPr lang="en-US" sz="2100" spc="-40" dirty="0" smtClean="0">
                <a:solidFill>
                  <a:prstClr val="black">
                    <a:lumMod val="65000"/>
                    <a:lumOff val="35000"/>
                  </a:prstClr>
                </a:solidFill>
              </a:rPr>
              <a:t>Teeth_Matter</a:t>
            </a:r>
          </a:p>
          <a:p>
            <a:pPr eaLnBrk="0" fontAlgn="base" hangingPunct="0">
              <a:spcBef>
                <a:spcPct val="0"/>
              </a:spcBef>
              <a:spcAft>
                <a:spcPts val="400"/>
              </a:spcAft>
            </a:pPr>
            <a:r>
              <a:rPr lang="en-US" sz="2100" b="1" spc="-40" dirty="0" smtClean="0">
                <a:solidFill>
                  <a:prstClr val="black">
                    <a:lumMod val="65000"/>
                    <a:lumOff val="35000"/>
                  </a:prstClr>
                </a:solidFill>
              </a:rPr>
              <a:t>Facebook: </a:t>
            </a:r>
            <a:r>
              <a:rPr lang="en-US" sz="2100" spc="-40" dirty="0" smtClean="0">
                <a:solidFill>
                  <a:prstClr val="black">
                    <a:lumMod val="65000"/>
                    <a:lumOff val="35000"/>
                  </a:prstClr>
                </a:solidFill>
              </a:rPr>
              <a:t>@</a:t>
            </a:r>
            <a:r>
              <a:rPr lang="en-US" sz="2100" spc="-40" dirty="0" err="1" smtClean="0">
                <a:solidFill>
                  <a:prstClr val="black">
                    <a:lumMod val="65000"/>
                    <a:lumOff val="35000"/>
                  </a:prstClr>
                </a:solidFill>
              </a:rPr>
              <a:t>childrensdentalhealth</a:t>
            </a:r>
            <a:endParaRPr lang="en-US" sz="2100" spc="-40" dirty="0" smtClean="0">
              <a:solidFill>
                <a:prstClr val="black">
                  <a:lumMod val="65000"/>
                  <a:lumOff val="35000"/>
                </a:prstClr>
              </a:solidFill>
            </a:endParaRPr>
          </a:p>
          <a:p>
            <a:pPr eaLnBrk="0" fontAlgn="base" hangingPunct="0">
              <a:spcBef>
                <a:spcPct val="0"/>
              </a:spcBef>
              <a:spcAft>
                <a:spcPts val="400"/>
              </a:spcAft>
            </a:pPr>
            <a:r>
              <a:rPr lang="en-US" sz="2100" b="1" spc="-40" dirty="0" smtClean="0">
                <a:solidFill>
                  <a:prstClr val="black">
                    <a:lumMod val="65000"/>
                    <a:lumOff val="35000"/>
                  </a:prstClr>
                </a:solidFill>
              </a:rPr>
              <a:t>LinkedIn:</a:t>
            </a:r>
            <a:r>
              <a:rPr lang="en-US" sz="2100" spc="-40" dirty="0" smtClean="0">
                <a:solidFill>
                  <a:prstClr val="black">
                    <a:lumMod val="65000"/>
                    <a:lumOff val="35000"/>
                  </a:prstClr>
                </a:solidFill>
              </a:rPr>
              <a:t> /</a:t>
            </a:r>
            <a:r>
              <a:rPr lang="en-US" sz="2100" spc="-40" dirty="0" err="1" smtClean="0">
                <a:solidFill>
                  <a:prstClr val="black">
                    <a:lumMod val="65000"/>
                    <a:lumOff val="35000"/>
                  </a:prstClr>
                </a:solidFill>
              </a:rPr>
              <a:t>cdhp-oralhealth</a:t>
            </a:r>
            <a:endParaRPr lang="en-US" sz="2100" spc="-40" dirty="0">
              <a:solidFill>
                <a:prstClr val="black">
                  <a:lumMod val="65000"/>
                  <a:lumOff val="35000"/>
                </a:prstClr>
              </a:solidFill>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6800" y="5109083"/>
            <a:ext cx="1805028" cy="1245834"/>
          </a:xfrm>
          <a:prstGeom prst="rect">
            <a:avLst/>
          </a:prstGeom>
        </p:spPr>
      </p:pic>
    </p:spTree>
    <p:extLst>
      <p:ext uri="{BB962C8B-B14F-4D97-AF65-F5344CB8AC3E}">
        <p14:creationId xmlns:p14="http://schemas.microsoft.com/office/powerpoint/2010/main" val="3821329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8528538" cy="584775"/>
          </a:xfrm>
          <a:prstGeom prst="rect">
            <a:avLst/>
          </a:prstGeom>
          <a:noFill/>
        </p:spPr>
        <p:txBody>
          <a:bodyPr wrap="square" rtlCol="0">
            <a:spAutoFit/>
          </a:bodyPr>
          <a:lstStyle/>
          <a:p>
            <a:r>
              <a:rPr lang="en-US" sz="3200" b="1" dirty="0" smtClean="0">
                <a:solidFill>
                  <a:prstClr val="white"/>
                </a:solidFill>
              </a:rPr>
              <a:t>Q &amp; A– Ask the Experts! </a:t>
            </a:r>
            <a:endParaRPr lang="en-US" sz="3200" b="1" dirty="0">
              <a:solidFill>
                <a:prstClr val="white"/>
              </a:solidFill>
            </a:endParaRPr>
          </a:p>
        </p:txBody>
      </p:sp>
      <p:graphicFrame>
        <p:nvGraphicFramePr>
          <p:cNvPr id="6" name="Diagram 5"/>
          <p:cNvGraphicFramePr/>
          <p:nvPr>
            <p:extLst>
              <p:ext uri="{D42A27DB-BD31-4B8C-83A1-F6EECF244321}">
                <p14:modId xmlns:p14="http://schemas.microsoft.com/office/powerpoint/2010/main" val="2965169752"/>
              </p:ext>
            </p:extLst>
          </p:nvPr>
        </p:nvGraphicFramePr>
        <p:xfrm>
          <a:off x="1295400" y="1066800"/>
          <a:ext cx="6553200" cy="4648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37971349"/>
      </p:ext>
    </p:extLst>
  </p:cSld>
  <p:clrMapOvr>
    <a:masterClrMapping/>
  </p:clrMapOvr>
  <mc:AlternateContent xmlns:mc="http://schemas.openxmlformats.org/markup-compatibility/2006" xmlns:p14="http://schemas.microsoft.com/office/powerpoint/2010/main">
    <mc:Choice Requires="p14">
      <p:transition spd="slow">
        <p14:prism isContent="1"/>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2032"/>
            <a:ext cx="8528538" cy="584775"/>
          </a:xfrm>
          <a:prstGeom prst="rect">
            <a:avLst/>
          </a:prstGeom>
          <a:noFill/>
        </p:spPr>
        <p:txBody>
          <a:bodyPr wrap="square" rtlCol="0">
            <a:spAutoFit/>
          </a:bodyPr>
          <a:lstStyle/>
          <a:p>
            <a:r>
              <a:rPr lang="en-US" sz="3200" b="1" dirty="0" smtClean="0">
                <a:solidFill>
                  <a:prstClr val="white"/>
                </a:solidFill>
              </a:rPr>
              <a:t>Now You Try!</a:t>
            </a:r>
            <a:endParaRPr lang="en-US" sz="3200" b="1" dirty="0">
              <a:solidFill>
                <a:prstClr val="white"/>
              </a:solidFill>
            </a:endParaRPr>
          </a:p>
        </p:txBody>
      </p:sp>
      <p:graphicFrame>
        <p:nvGraphicFramePr>
          <p:cNvPr id="3" name="Diagram 2"/>
          <p:cNvGraphicFramePr/>
          <p:nvPr>
            <p:extLst/>
          </p:nvPr>
        </p:nvGraphicFramePr>
        <p:xfrm>
          <a:off x="896816" y="896816"/>
          <a:ext cx="7350369" cy="50643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p:cNvPicPr>
            <a:picLocks noChangeAspect="1"/>
          </p:cNvPicPr>
          <p:nvPr/>
        </p:nvPicPr>
        <p:blipFill rotWithShape="1">
          <a:blip r:embed="rId8"/>
          <a:srcRect l="15404" r="14608"/>
          <a:stretch/>
        </p:blipFill>
        <p:spPr>
          <a:xfrm>
            <a:off x="1905000" y="2286000"/>
            <a:ext cx="5152204" cy="3524250"/>
          </a:xfrm>
          <a:prstGeom prst="rect">
            <a:avLst/>
          </a:prstGeom>
        </p:spPr>
      </p:pic>
    </p:spTree>
    <p:extLst>
      <p:ext uri="{BB962C8B-B14F-4D97-AF65-F5344CB8AC3E}">
        <p14:creationId xmlns:p14="http://schemas.microsoft.com/office/powerpoint/2010/main" val="4229725757"/>
      </p:ext>
    </p:extLst>
  </p:cSld>
  <p:clrMapOvr>
    <a:masterClrMapping/>
  </p:clrMapOvr>
  <mc:AlternateContent xmlns:mc="http://schemas.openxmlformats.org/markup-compatibility/2006" xmlns:p14="http://schemas.microsoft.com/office/powerpoint/2010/main">
    <mc:Choice Requires="p14">
      <p:transition spd="slow">
        <p14:prism isContent="1"/>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200" y="1600200"/>
            <a:ext cx="4112473" cy="4114800"/>
          </a:xfrm>
          <a:prstGeom prst="rect">
            <a:avLst/>
          </a:prstGeom>
        </p:spPr>
      </p:pic>
      <p:sp>
        <p:nvSpPr>
          <p:cNvPr id="6" name="TextBox 5"/>
          <p:cNvSpPr txBox="1"/>
          <p:nvPr/>
        </p:nvSpPr>
        <p:spPr>
          <a:xfrm>
            <a:off x="5105400" y="2549604"/>
            <a:ext cx="3733800" cy="1938992"/>
          </a:xfrm>
          <a:prstGeom prst="rect">
            <a:avLst/>
          </a:prstGeom>
          <a:noFill/>
        </p:spPr>
        <p:txBody>
          <a:bodyPr wrap="square" rtlCol="0">
            <a:spAutoFit/>
          </a:bodyPr>
          <a:lstStyle/>
          <a:p>
            <a:r>
              <a:rPr lang="en-US" sz="2000" b="1" dirty="0"/>
              <a:t>Laura </a:t>
            </a:r>
            <a:r>
              <a:rPr lang="en-US" sz="2000" b="1" dirty="0" smtClean="0"/>
              <a:t>Packard</a:t>
            </a:r>
          </a:p>
          <a:p>
            <a:endParaRPr lang="en-US" sz="2000" i="1" dirty="0"/>
          </a:p>
          <a:p>
            <a:r>
              <a:rPr lang="en-US" sz="2000" i="1" dirty="0" smtClean="0"/>
              <a:t>Co-Chair</a:t>
            </a:r>
            <a:r>
              <a:rPr lang="en-US" sz="2000" i="1" dirty="0"/>
              <a:t>, Health Care Voter </a:t>
            </a:r>
            <a:r>
              <a:rPr lang="en-US" sz="2000" i="1" dirty="0" smtClean="0"/>
              <a:t> </a:t>
            </a:r>
            <a:r>
              <a:rPr lang="en-US" sz="2000" i="1" dirty="0"/>
              <a:t>Founder, Voices of Health Care</a:t>
            </a:r>
            <a:endParaRPr lang="en-US" sz="2000" dirty="0"/>
          </a:p>
          <a:p>
            <a:endParaRPr lang="en-US" sz="2000" i="1" dirty="0" smtClean="0"/>
          </a:p>
          <a:p>
            <a:r>
              <a:rPr lang="en-US" sz="2000" i="1" dirty="0" smtClean="0"/>
              <a:t>Twitter: @</a:t>
            </a:r>
            <a:r>
              <a:rPr lang="en-US" sz="2000" i="1" dirty="0" err="1" smtClean="0"/>
              <a:t>lpackard</a:t>
            </a:r>
            <a:endParaRPr lang="en-US" dirty="0"/>
          </a:p>
        </p:txBody>
      </p:sp>
    </p:spTree>
    <p:extLst>
      <p:ext uri="{BB962C8B-B14F-4D97-AF65-F5344CB8AC3E}">
        <p14:creationId xmlns:p14="http://schemas.microsoft.com/office/powerpoint/2010/main" val="4061424753"/>
      </p:ext>
    </p:extLst>
  </p:cSld>
  <p:clrMapOvr>
    <a:masterClrMapping/>
  </p:clrMapOvr>
  <mc:AlternateContent xmlns:mc="http://schemas.openxmlformats.org/markup-compatibility/2006" xmlns:p14="http://schemas.microsoft.com/office/powerpoint/2010/main">
    <mc:Choice Requires="p14">
      <p:transition spd="slow">
        <p14:prism isContent="1"/>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mbooth\Downloads\iStock-84717318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 y="461"/>
            <a:ext cx="9144004" cy="493122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9" name="Title 6"/>
          <p:cNvSpPr txBox="1">
            <a:spLocks/>
          </p:cNvSpPr>
          <p:nvPr/>
        </p:nvSpPr>
        <p:spPr>
          <a:xfrm>
            <a:off x="1259968" y="3317701"/>
            <a:ext cx="4431949" cy="655654"/>
          </a:xfrm>
          <a:prstGeom prst="rect">
            <a:avLst/>
          </a:prstGeom>
        </p:spPr>
        <p:txBody>
          <a:bodyPr vert="horz" lIns="68580" tIns="0" rIns="68580" bIns="0" rtlCol="0" anchor="ctr">
            <a:noAutofit/>
          </a:bodyPr>
          <a:lstStyle>
            <a:lvl1pPr algn="ctr" defTabSz="914400" rtl="0" eaLnBrk="1" latinLnBrk="0" hangingPunct="1">
              <a:lnSpc>
                <a:spcPct val="90000"/>
              </a:lnSpc>
              <a:spcBef>
                <a:spcPct val="0"/>
              </a:spcBef>
              <a:buNone/>
              <a:defRPr lang="en-US" sz="3200" b="1" i="0" kern="1200" spc="300" dirty="0">
                <a:solidFill>
                  <a:schemeClr val="tx1">
                    <a:lumMod val="85000"/>
                    <a:lumOff val="15000"/>
                  </a:schemeClr>
                </a:solidFill>
                <a:latin typeface="+mj-lt"/>
                <a:ea typeface="+mn-ea"/>
                <a:cs typeface="Segoe UI Semilight" panose="020B0402040204020203" pitchFamily="34" charset="0"/>
              </a:defRPr>
            </a:lvl1pPr>
          </a:lstStyle>
          <a:p>
            <a:pPr fontAlgn="base">
              <a:spcAft>
                <a:spcPct val="0"/>
              </a:spcAft>
            </a:pPr>
            <a:endParaRPr sz="6600" spc="-225">
              <a:gradFill>
                <a:gsLst>
                  <a:gs pos="0">
                    <a:srgbClr val="4F81BD">
                      <a:lumMod val="5000"/>
                      <a:lumOff val="95000"/>
                    </a:srgbClr>
                  </a:gs>
                  <a:gs pos="100000">
                    <a:prstClr val="black"/>
                  </a:gs>
                </a:gsLst>
                <a:lin ang="5400000" scaled="1"/>
              </a:gradFill>
            </a:endParaRPr>
          </a:p>
        </p:txBody>
      </p:sp>
      <p:sp>
        <p:nvSpPr>
          <p:cNvPr id="46" name="Rectangle 45"/>
          <p:cNvSpPr/>
          <p:nvPr/>
        </p:nvSpPr>
        <p:spPr>
          <a:xfrm flipH="1">
            <a:off x="0" y="4931690"/>
            <a:ext cx="9144004" cy="675633"/>
          </a:xfrm>
          <a:prstGeom prst="rect">
            <a:avLst/>
          </a:prstGeom>
          <a:solidFill>
            <a:srgbClr val="108B8E">
              <a:alpha val="8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lnSpc>
                <a:spcPct val="90000"/>
              </a:lnSpc>
              <a:spcBef>
                <a:spcPct val="0"/>
              </a:spcBef>
              <a:spcAft>
                <a:spcPct val="0"/>
              </a:spcAft>
            </a:pPr>
            <a:r>
              <a:rPr lang="en-US" sz="2900" spc="-30" dirty="0" smtClean="0">
                <a:solidFill>
                  <a:prstClr val="white"/>
                </a:solidFill>
                <a:effectLst>
                  <a:outerShdw blurRad="38100" dist="38100" dir="2700000" algn="tl">
                    <a:srgbClr val="000000">
                      <a:alpha val="43137"/>
                    </a:srgbClr>
                  </a:outerShdw>
                </a:effectLst>
                <a:cs typeface="Calibri" panose="020F0502020204030204" pitchFamily="34" charset="0"/>
              </a:rPr>
              <a:t>Making a Movement: Social Media as an Advocacy Tool</a:t>
            </a:r>
            <a:endParaRPr lang="en-US" sz="2900" spc="-30" dirty="0">
              <a:solidFill>
                <a:prstClr val="white"/>
              </a:solidFill>
              <a:effectLst>
                <a:outerShdw blurRad="38100" dist="38100" dir="2700000" algn="tl">
                  <a:srgbClr val="000000">
                    <a:alpha val="43137"/>
                  </a:srgbClr>
                </a:outerShdw>
              </a:effectLst>
              <a:cs typeface="Calibri" panose="020F0502020204030204" pitchFamily="34" charset="0"/>
            </a:endParaRPr>
          </a:p>
        </p:txBody>
      </p:sp>
      <p:sp>
        <p:nvSpPr>
          <p:cNvPr id="8" name="Rectangle 7"/>
          <p:cNvSpPr/>
          <p:nvPr/>
        </p:nvSpPr>
        <p:spPr>
          <a:xfrm>
            <a:off x="0" y="5530662"/>
            <a:ext cx="9144000" cy="132733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a:solidFill>
                <a:prstClr val="white"/>
              </a:solidFill>
            </a:endParaRPr>
          </a:p>
        </p:txBody>
      </p:sp>
      <p:sp>
        <p:nvSpPr>
          <p:cNvPr id="13" name="Rectangle 12"/>
          <p:cNvSpPr/>
          <p:nvPr/>
        </p:nvSpPr>
        <p:spPr>
          <a:xfrm>
            <a:off x="2015836" y="5925312"/>
            <a:ext cx="6712527" cy="761747"/>
          </a:xfrm>
          <a:prstGeom prst="rect">
            <a:avLst/>
          </a:prstGeom>
        </p:spPr>
        <p:txBody>
          <a:bodyPr wrap="square">
            <a:spAutoFit/>
          </a:bodyPr>
          <a:lstStyle/>
          <a:p>
            <a:pPr eaLnBrk="0" fontAlgn="base" hangingPunct="0">
              <a:spcBef>
                <a:spcPct val="0"/>
              </a:spcBef>
              <a:spcAft>
                <a:spcPct val="0"/>
              </a:spcAft>
            </a:pPr>
            <a:r>
              <a:rPr lang="en-US" sz="2100" b="1" spc="-40" dirty="0" smtClean="0">
                <a:solidFill>
                  <a:prstClr val="black">
                    <a:lumMod val="75000"/>
                    <a:lumOff val="25000"/>
                  </a:prstClr>
                </a:solidFill>
                <a:cs typeface="Calibri" panose="020F0502020204030204" pitchFamily="34" charset="0"/>
              </a:rPr>
              <a:t>Workshop at Families USA Health Action Conference 2019</a:t>
            </a:r>
            <a:endParaRPr lang="en-US" sz="2100" b="1" spc="-40" dirty="0">
              <a:solidFill>
                <a:prstClr val="black">
                  <a:lumMod val="75000"/>
                  <a:lumOff val="25000"/>
                </a:prstClr>
              </a:solidFill>
              <a:cs typeface="Calibri" panose="020F0502020204030204" pitchFamily="34" charset="0"/>
            </a:endParaRPr>
          </a:p>
          <a:p>
            <a:pPr eaLnBrk="0" fontAlgn="base" hangingPunct="0">
              <a:spcBef>
                <a:spcPct val="0"/>
              </a:spcBef>
              <a:spcAft>
                <a:spcPct val="0"/>
              </a:spcAft>
            </a:pPr>
            <a:endParaRPr lang="en-US" sz="300" b="1" spc="-40" dirty="0">
              <a:solidFill>
                <a:prstClr val="black">
                  <a:lumMod val="75000"/>
                  <a:lumOff val="25000"/>
                </a:prstClr>
              </a:solidFill>
              <a:cs typeface="Calibri" panose="020F0502020204030204" pitchFamily="34" charset="0"/>
            </a:endParaRPr>
          </a:p>
          <a:p>
            <a:pPr eaLnBrk="0" fontAlgn="base" hangingPunct="0">
              <a:spcBef>
                <a:spcPct val="0"/>
              </a:spcBef>
              <a:spcAft>
                <a:spcPct val="0"/>
              </a:spcAft>
            </a:pPr>
            <a:r>
              <a:rPr lang="en-US" spc="-40" dirty="0" smtClean="0">
                <a:solidFill>
                  <a:prstClr val="black">
                    <a:lumMod val="75000"/>
                    <a:lumOff val="25000"/>
                  </a:prstClr>
                </a:solidFill>
                <a:cs typeface="Calibri" panose="020F0502020204030204" pitchFamily="34" charset="0"/>
              </a:rPr>
              <a:t>Amy Cotton, Policy Communications Manager </a:t>
            </a:r>
            <a:r>
              <a:rPr lang="en-US" sz="1100" spc="-40" dirty="0" smtClean="0">
                <a:solidFill>
                  <a:srgbClr val="D44E12"/>
                </a:solidFill>
                <a:latin typeface="Wingdings" panose="05000000000000000000" pitchFamily="2" charset="2"/>
                <a:cs typeface="Calibri" panose="020F0502020204030204" pitchFamily="34" charset="0"/>
              </a:rPr>
              <a:t>u</a:t>
            </a:r>
            <a:r>
              <a:rPr lang="en-US" sz="1950" spc="-40" dirty="0" smtClean="0">
                <a:solidFill>
                  <a:prstClr val="black">
                    <a:lumMod val="75000"/>
                    <a:lumOff val="25000"/>
                  </a:prstClr>
                </a:solidFill>
                <a:cs typeface="Calibri" panose="020F0502020204030204" pitchFamily="34" charset="0"/>
              </a:rPr>
              <a:t>  January 24, 2019</a:t>
            </a:r>
            <a:endParaRPr lang="en-US" spc="-40" dirty="0">
              <a:solidFill>
                <a:prstClr val="black">
                  <a:lumMod val="75000"/>
                  <a:lumOff val="25000"/>
                </a:prstClr>
              </a:solidFill>
            </a:endParaRPr>
          </a:p>
        </p:txBody>
      </p:sp>
      <p:cxnSp>
        <p:nvCxnSpPr>
          <p:cNvPr id="10" name="Straight Connector 9"/>
          <p:cNvCxnSpPr/>
          <p:nvPr/>
        </p:nvCxnSpPr>
        <p:spPr>
          <a:xfrm>
            <a:off x="0" y="6858000"/>
            <a:ext cx="9144000" cy="0"/>
          </a:xfrm>
          <a:prstGeom prst="line">
            <a:avLst/>
          </a:prstGeom>
          <a:ln w="63500">
            <a:solidFill>
              <a:srgbClr val="D42E12"/>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1168" y="5694561"/>
            <a:ext cx="1448184" cy="999540"/>
          </a:xfrm>
          <a:prstGeom prst="rect">
            <a:avLst/>
          </a:prstGeom>
        </p:spPr>
      </p:pic>
      <p:sp>
        <p:nvSpPr>
          <p:cNvPr id="4" name="Rectangle 3"/>
          <p:cNvSpPr/>
          <p:nvPr/>
        </p:nvSpPr>
        <p:spPr>
          <a:xfrm>
            <a:off x="201168" y="2047893"/>
            <a:ext cx="3727519" cy="1800493"/>
          </a:xfrm>
          <a:prstGeom prst="rect">
            <a:avLst/>
          </a:prstGeom>
          <a:noFill/>
        </p:spPr>
        <p:txBody>
          <a:bodyPr wrap="square">
            <a:spAutoFit/>
          </a:bodyPr>
          <a:lstStyle/>
          <a:p>
            <a:pPr eaLnBrk="0" fontAlgn="base" hangingPunct="0">
              <a:spcBef>
                <a:spcPct val="0"/>
              </a:spcBef>
              <a:spcAft>
                <a:spcPct val="0"/>
              </a:spcAft>
            </a:pPr>
            <a:endParaRPr lang="en-US" sz="300" b="1" dirty="0">
              <a:gradFill>
                <a:gsLst>
                  <a:gs pos="0">
                    <a:srgbClr val="75D1FF">
                      <a:lumMod val="5000"/>
                      <a:lumOff val="95000"/>
                    </a:srgbClr>
                  </a:gs>
                  <a:gs pos="100000">
                    <a:srgbClr val="FFFFFF"/>
                  </a:gs>
                </a:gsLst>
                <a:lin ang="5400000" scaled="1"/>
              </a:gradFill>
              <a:effectLst>
                <a:outerShdw blurRad="38100" dist="38100" dir="2700000" algn="tl">
                  <a:srgbClr val="000000">
                    <a:alpha val="43137"/>
                  </a:srgbClr>
                </a:outerShdw>
              </a:effectLst>
              <a:cs typeface="Calibri" panose="020F0502020204030204" pitchFamily="34" charset="0"/>
            </a:endParaRPr>
          </a:p>
          <a:p>
            <a:pPr eaLnBrk="0" fontAlgn="base" hangingPunct="0">
              <a:spcBef>
                <a:spcPct val="0"/>
              </a:spcBef>
              <a:spcAft>
                <a:spcPct val="0"/>
              </a:spcAft>
            </a:pPr>
            <a:r>
              <a:rPr lang="en-US" sz="3600" b="1" spc="-40" dirty="0" smtClean="0">
                <a:solidFill>
                  <a:prstClr val="black">
                    <a:lumMod val="65000"/>
                    <a:lumOff val="35000"/>
                  </a:prstClr>
                </a:solidFill>
                <a:cs typeface="Calibri" panose="020F0502020204030204" pitchFamily="34" charset="0"/>
              </a:rPr>
              <a:t>Advancing your policy priorities with social media</a:t>
            </a:r>
            <a:endParaRPr lang="en-US" sz="3600" b="1" spc="-40" dirty="0">
              <a:solidFill>
                <a:prstClr val="black">
                  <a:lumMod val="65000"/>
                  <a:lumOff val="35000"/>
                </a:prstClr>
              </a:solidFill>
              <a:cs typeface="Calibri" panose="020F0502020204030204" pitchFamily="34" charset="0"/>
            </a:endParaRPr>
          </a:p>
        </p:txBody>
      </p:sp>
    </p:spTree>
    <p:extLst>
      <p:ext uri="{BB962C8B-B14F-4D97-AF65-F5344CB8AC3E}">
        <p14:creationId xmlns:p14="http://schemas.microsoft.com/office/powerpoint/2010/main" val="77395404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8" name="Rectangle 3"/>
          <p:cNvSpPr>
            <a:spLocks noChangeArrowheads="1"/>
          </p:cNvSpPr>
          <p:nvPr/>
        </p:nvSpPr>
        <p:spPr bwMode="auto">
          <a:xfrm>
            <a:off x="0" y="338328"/>
            <a:ext cx="91440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0" fontAlgn="base" hangingPunct="0">
              <a:spcBef>
                <a:spcPct val="0"/>
              </a:spcBef>
              <a:spcAft>
                <a:spcPct val="0"/>
              </a:spcAft>
              <a:buFontTx/>
              <a:buNone/>
            </a:pPr>
            <a:r>
              <a:rPr lang="en-US" altLang="en-US" sz="3000" b="1" dirty="0">
                <a:solidFill>
                  <a:prstClr val="black">
                    <a:lumMod val="65000"/>
                    <a:lumOff val="35000"/>
                  </a:prstClr>
                </a:solidFill>
              </a:rPr>
              <a:t>Children’s Dental Health Project</a:t>
            </a:r>
          </a:p>
        </p:txBody>
      </p:sp>
      <p:pic>
        <p:nvPicPr>
          <p:cNvPr id="29" name="Picture 2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214" y="5814540"/>
            <a:ext cx="1295786" cy="894354"/>
          </a:xfrm>
          <a:prstGeom prst="rect">
            <a:avLst/>
          </a:prstGeom>
        </p:spPr>
      </p:pic>
      <p:cxnSp>
        <p:nvCxnSpPr>
          <p:cNvPr id="7" name="Straight Connector 6"/>
          <p:cNvCxnSpPr/>
          <p:nvPr/>
        </p:nvCxnSpPr>
        <p:spPr>
          <a:xfrm>
            <a:off x="0" y="6858000"/>
            <a:ext cx="9144000" cy="0"/>
          </a:xfrm>
          <a:prstGeom prst="line">
            <a:avLst/>
          </a:prstGeom>
          <a:ln w="63500">
            <a:solidFill>
              <a:srgbClr val="D42E12"/>
            </a:solidFill>
          </a:ln>
        </p:spPr>
        <p:style>
          <a:lnRef idx="1">
            <a:schemeClr val="accent1"/>
          </a:lnRef>
          <a:fillRef idx="0">
            <a:schemeClr val="accent1"/>
          </a:fillRef>
          <a:effectRef idx="0">
            <a:schemeClr val="accent1"/>
          </a:effectRef>
          <a:fontRef idx="minor">
            <a:schemeClr val="tx1"/>
          </a:fontRef>
        </p:style>
      </p:cxnSp>
      <p:sp>
        <p:nvSpPr>
          <p:cNvPr id="8" name="Content Placeholder 2"/>
          <p:cNvSpPr txBox="1">
            <a:spLocks/>
          </p:cNvSpPr>
          <p:nvPr/>
        </p:nvSpPr>
        <p:spPr>
          <a:xfrm>
            <a:off x="777240" y="966879"/>
            <a:ext cx="7658100" cy="1960602"/>
          </a:xfrm>
          <a:prstGeom prst="rect">
            <a:avLst/>
          </a:prstGeom>
        </p:spPr>
        <p:txBody>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Tx/>
              <a:buNone/>
            </a:pPr>
            <a:r>
              <a:rPr lang="en-US" sz="2200" dirty="0">
                <a:solidFill>
                  <a:prstClr val="black">
                    <a:lumMod val="65000"/>
                    <a:lumOff val="35000"/>
                  </a:prstClr>
                </a:solidFill>
              </a:rPr>
              <a:t>No family should be held back from their dreams because of dental disease. We’re </a:t>
            </a:r>
            <a:r>
              <a:rPr lang="en-US" sz="2200" dirty="0" smtClean="0">
                <a:solidFill>
                  <a:prstClr val="black">
                    <a:lumMod val="65000"/>
                    <a:lumOff val="35000"/>
                  </a:prstClr>
                </a:solidFill>
              </a:rPr>
              <a:t>working to make systems of care work better for everyone by advancing policy solutions to ensure:</a:t>
            </a:r>
            <a:endParaRPr lang="en-US" sz="2200" dirty="0">
              <a:solidFill>
                <a:prstClr val="black">
                  <a:lumMod val="85000"/>
                  <a:lumOff val="15000"/>
                </a:prstClr>
              </a:solidFill>
            </a:endParaRPr>
          </a:p>
        </p:txBody>
      </p:sp>
      <p:graphicFrame>
        <p:nvGraphicFramePr>
          <p:cNvPr id="2" name="Diagram 1"/>
          <p:cNvGraphicFramePr/>
          <p:nvPr>
            <p:extLst/>
          </p:nvPr>
        </p:nvGraphicFramePr>
        <p:xfrm>
          <a:off x="346710" y="2127057"/>
          <a:ext cx="8519160" cy="455536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1398132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6021977"/>
          </a:xfrm>
          <a:prstGeom prst="rect">
            <a:avLst/>
          </a:prstGeom>
        </p:spPr>
      </p:pic>
      <p:sp>
        <p:nvSpPr>
          <p:cNvPr id="13" name="Rectangle 2"/>
          <p:cNvSpPr>
            <a:spLocks noChangeArrowheads="1"/>
          </p:cNvSpPr>
          <p:nvPr/>
        </p:nvSpPr>
        <p:spPr bwMode="auto">
          <a:xfrm>
            <a:off x="723900" y="3849469"/>
            <a:ext cx="7910571" cy="646331"/>
          </a:xfrm>
          <a:prstGeom prst="rect">
            <a:avLst/>
          </a:prstGeom>
          <a:noFill/>
          <a:ln>
            <a:noFill/>
          </a:ln>
          <a:extLst/>
        </p:spPr>
        <p:txBody>
          <a:bodyPr wrap="square">
            <a:spAutoFit/>
          </a:bodyPr>
          <a:lstStyle>
            <a:lvl1pPr marL="457200" indent="-457200">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marL="0" indent="0" fontAlgn="base">
              <a:spcBef>
                <a:spcPct val="0"/>
              </a:spcBef>
              <a:buClr>
                <a:srgbClr val="077772"/>
              </a:buClr>
              <a:buFont typeface="Arial" pitchFamily="34" charset="0"/>
              <a:buNone/>
            </a:pPr>
            <a:r>
              <a:rPr lang="en-US" altLang="en-US" sz="3600" b="1" dirty="0" smtClean="0">
                <a:solidFill>
                  <a:prstClr val="black">
                    <a:lumMod val="65000"/>
                    <a:lumOff val="35000"/>
                  </a:prstClr>
                </a:solidFill>
              </a:rPr>
              <a:t>Using social media strategically</a:t>
            </a:r>
            <a:endParaRPr lang="en-US" altLang="en-US" sz="3600" b="1" dirty="0">
              <a:solidFill>
                <a:prstClr val="black">
                  <a:lumMod val="65000"/>
                  <a:lumOff val="35000"/>
                </a:prstClr>
              </a:solidFill>
            </a:endParaRPr>
          </a:p>
        </p:txBody>
      </p:sp>
      <p:sp>
        <p:nvSpPr>
          <p:cNvPr id="2" name="Rectangle 1"/>
          <p:cNvSpPr/>
          <p:nvPr/>
        </p:nvSpPr>
        <p:spPr>
          <a:xfrm>
            <a:off x="0" y="5766955"/>
            <a:ext cx="9144000" cy="10910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a:solidFill>
                <a:prstClr val="white"/>
              </a:solidFill>
            </a:endParaRPr>
          </a:p>
        </p:txBody>
      </p:sp>
      <p:pic>
        <p:nvPicPr>
          <p:cNvPr id="4" name="Picture 3"/>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196243" y="5878174"/>
            <a:ext cx="1258484" cy="868606"/>
          </a:xfrm>
          <a:prstGeom prst="rect">
            <a:avLst/>
          </a:prstGeom>
        </p:spPr>
      </p:pic>
      <p:cxnSp>
        <p:nvCxnSpPr>
          <p:cNvPr id="8" name="Straight Connector 7"/>
          <p:cNvCxnSpPr/>
          <p:nvPr/>
        </p:nvCxnSpPr>
        <p:spPr>
          <a:xfrm>
            <a:off x="0" y="6858000"/>
            <a:ext cx="9144000" cy="0"/>
          </a:xfrm>
          <a:prstGeom prst="line">
            <a:avLst/>
          </a:prstGeom>
          <a:ln w="63500">
            <a:solidFill>
              <a:srgbClr val="D42E12"/>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723900" y="4495800"/>
            <a:ext cx="7696200" cy="492443"/>
          </a:xfrm>
          <a:prstGeom prst="rect">
            <a:avLst/>
          </a:prstGeom>
          <a:noFill/>
        </p:spPr>
        <p:txBody>
          <a:bodyPr wrap="square" rtlCol="0">
            <a:spAutoFit/>
          </a:bodyPr>
          <a:lstStyle/>
          <a:p>
            <a:pPr eaLnBrk="0" fontAlgn="base" hangingPunct="0">
              <a:spcBef>
                <a:spcPct val="0"/>
              </a:spcBef>
              <a:spcAft>
                <a:spcPct val="0"/>
              </a:spcAft>
            </a:pPr>
            <a:r>
              <a:rPr lang="en-US" sz="2600" dirty="0" smtClean="0">
                <a:solidFill>
                  <a:prstClr val="black">
                    <a:lumMod val="65000"/>
                    <a:lumOff val="35000"/>
                  </a:prstClr>
                </a:solidFill>
              </a:rPr>
              <a:t>5 tips to leverage stories, data, and relationships</a:t>
            </a:r>
            <a:endParaRPr lang="en-US" sz="2600" dirty="0">
              <a:solidFill>
                <a:prstClr val="black">
                  <a:lumMod val="65000"/>
                  <a:lumOff val="35000"/>
                </a:prstClr>
              </a:solidFill>
            </a:endParaRPr>
          </a:p>
        </p:txBody>
      </p:sp>
    </p:spTree>
    <p:extLst>
      <p:ext uri="{BB962C8B-B14F-4D97-AF65-F5344CB8AC3E}">
        <p14:creationId xmlns:p14="http://schemas.microsoft.com/office/powerpoint/2010/main" val="18395336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2"/>
          <p:cNvSpPr>
            <a:spLocks noChangeArrowheads="1"/>
          </p:cNvSpPr>
          <p:nvPr/>
        </p:nvSpPr>
        <p:spPr bwMode="auto">
          <a:xfrm>
            <a:off x="457201" y="395854"/>
            <a:ext cx="7848600" cy="553998"/>
          </a:xfrm>
          <a:prstGeom prst="rect">
            <a:avLst/>
          </a:prstGeom>
          <a:noFill/>
          <a:ln>
            <a:noFill/>
          </a:ln>
          <a:extLst/>
        </p:spPr>
        <p:txBody>
          <a:bodyPr wrap="square">
            <a:spAutoFit/>
          </a:bodyPr>
          <a:lstStyle>
            <a:lvl1pPr marL="457200" indent="-457200">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marL="0" indent="0" algn="ctr" fontAlgn="base">
              <a:spcBef>
                <a:spcPct val="0"/>
              </a:spcBef>
              <a:buClr>
                <a:srgbClr val="920000"/>
              </a:buClr>
              <a:buFont typeface="Arial" pitchFamily="34" charset="0"/>
              <a:buNone/>
            </a:pPr>
            <a:r>
              <a:rPr lang="en-US" sz="3000" b="1" dirty="0" smtClean="0">
                <a:solidFill>
                  <a:prstClr val="black">
                    <a:lumMod val="65000"/>
                    <a:lumOff val="35000"/>
                  </a:prstClr>
                </a:solidFill>
              </a:rPr>
              <a:t>Tip 1: Frame your story</a:t>
            </a:r>
            <a:r>
              <a:rPr lang="en-US" sz="3000" b="1" dirty="0">
                <a:solidFill>
                  <a:prstClr val="black">
                    <a:lumMod val="65000"/>
                    <a:lumOff val="35000"/>
                  </a:prstClr>
                </a:solidFill>
              </a:rPr>
              <a:t> </a:t>
            </a:r>
            <a:r>
              <a:rPr lang="en-US" sz="3000" b="1" dirty="0" smtClean="0">
                <a:solidFill>
                  <a:prstClr val="black">
                    <a:lumMod val="65000"/>
                    <a:lumOff val="35000"/>
                  </a:prstClr>
                </a:solidFill>
              </a:rPr>
              <a:t>for your audience</a:t>
            </a:r>
          </a:p>
        </p:txBody>
      </p:sp>
      <p:pic>
        <p:nvPicPr>
          <p:cNvPr id="22" name="Picture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214" y="5814540"/>
            <a:ext cx="1295786" cy="894354"/>
          </a:xfrm>
          <a:prstGeom prst="rect">
            <a:avLst/>
          </a:prstGeom>
        </p:spPr>
      </p:pic>
      <p:cxnSp>
        <p:nvCxnSpPr>
          <p:cNvPr id="23" name="Straight Connector 22"/>
          <p:cNvCxnSpPr/>
          <p:nvPr/>
        </p:nvCxnSpPr>
        <p:spPr>
          <a:xfrm>
            <a:off x="0" y="6858000"/>
            <a:ext cx="9144000" cy="0"/>
          </a:xfrm>
          <a:prstGeom prst="line">
            <a:avLst/>
          </a:prstGeom>
          <a:ln w="63500">
            <a:solidFill>
              <a:srgbClr val="D42E12"/>
            </a:solidFill>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sz="half" idx="1"/>
          </p:nvPr>
        </p:nvSpPr>
        <p:spPr>
          <a:xfrm>
            <a:off x="609600" y="1756371"/>
            <a:ext cx="4114800" cy="3251649"/>
          </a:xfrm>
        </p:spPr>
        <p:txBody>
          <a:bodyPr/>
          <a:lstStyle/>
          <a:p>
            <a:pPr>
              <a:buClr>
                <a:srgbClr val="C00000"/>
              </a:buClr>
            </a:pPr>
            <a:r>
              <a:rPr lang="en-US" dirty="0" smtClean="0"/>
              <a:t>CDHP research on effective messages about oral health</a:t>
            </a:r>
          </a:p>
          <a:p>
            <a:pPr>
              <a:buClr>
                <a:srgbClr val="C00000"/>
              </a:buClr>
            </a:pPr>
            <a:endParaRPr lang="en-US" dirty="0" smtClean="0"/>
          </a:p>
          <a:p>
            <a:pPr>
              <a:buClr>
                <a:srgbClr val="C00000"/>
              </a:buClr>
            </a:pPr>
            <a:r>
              <a:rPr lang="en-US" dirty="0" smtClean="0"/>
              <a:t>Why should they care? What’s your viewpoint? Would someone outside your field understand?</a:t>
            </a:r>
          </a:p>
          <a:p>
            <a:pPr>
              <a:buClr>
                <a:srgbClr val="C00000"/>
              </a:buClr>
            </a:pPr>
            <a:endParaRPr lang="en-US" dirty="0" smtClean="0"/>
          </a:p>
          <a:p>
            <a:pPr>
              <a:buClr>
                <a:srgbClr val="C00000"/>
              </a:buClr>
            </a:pPr>
            <a:endParaRPr lang="en-US" dirty="0" smtClean="0"/>
          </a:p>
          <a:p>
            <a:pPr>
              <a:buClr>
                <a:srgbClr val="C00000"/>
              </a:buClr>
            </a:pPr>
            <a:endParaRPr lang="en-US" dirty="0" smtClean="0"/>
          </a:p>
          <a:p>
            <a:pPr>
              <a:buClr>
                <a:srgbClr val="C00000"/>
              </a:buClr>
            </a:pPr>
            <a:endParaRPr lang="en-US" dirty="0" smtClean="0"/>
          </a:p>
          <a:p>
            <a:pPr>
              <a:buClr>
                <a:srgbClr val="C00000"/>
              </a:buClr>
            </a:pPr>
            <a:endParaRPr lang="en-US" dirty="0" smtClean="0"/>
          </a:p>
          <a:p>
            <a:pPr>
              <a:buClr>
                <a:srgbClr val="C00000"/>
              </a:buClr>
            </a:pPr>
            <a:endParaRPr lang="en-US" dirty="0"/>
          </a:p>
        </p:txBody>
      </p:sp>
      <p:pic>
        <p:nvPicPr>
          <p:cNvPr id="5" name="Content Placeholder 4"/>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5241504" y="1120728"/>
            <a:ext cx="3706816" cy="5588165"/>
          </a:xfrm>
          <a:prstGeom prst="rect">
            <a:avLst/>
          </a:prstGeom>
          <a:ln>
            <a:noFill/>
          </a:ln>
          <a:effectLst>
            <a:outerShdw blurRad="292100" dist="139700" dir="2700000" algn="tl" rotWithShape="0">
              <a:srgbClr val="333333">
                <a:alpha val="65000"/>
              </a:srgbClr>
            </a:outerShdw>
          </a:effectLst>
        </p:spPr>
      </p:pic>
      <p:sp>
        <p:nvSpPr>
          <p:cNvPr id="6" name="Card 5"/>
          <p:cNvSpPr/>
          <p:nvPr/>
        </p:nvSpPr>
        <p:spPr>
          <a:xfrm>
            <a:off x="11723" y="165251"/>
            <a:ext cx="1981200" cy="955477"/>
          </a:xfrm>
          <a:prstGeom prst="flowChartPunchedCard">
            <a:avLst/>
          </a:prstGeom>
          <a:solidFill>
            <a:srgbClr val="44E1D8">
              <a:alpha val="96863"/>
            </a:srgbClr>
          </a:solidFill>
          <a:ln>
            <a:noFill/>
          </a:ln>
        </p:spPr>
        <p:style>
          <a:lnRef idx="1">
            <a:schemeClr val="accent2"/>
          </a:lnRef>
          <a:fillRef idx="3">
            <a:schemeClr val="accent2"/>
          </a:fillRef>
          <a:effectRef idx="2">
            <a:schemeClr val="accent2"/>
          </a:effectRef>
          <a:fontRef idx="minor">
            <a:schemeClr val="lt1"/>
          </a:fontRef>
        </p:style>
        <p:txBody>
          <a:bodyPr wrap="square" rtlCol="0" anchor="ctr">
            <a:spAutoFit/>
          </a:bodyPr>
          <a:lstStyle/>
          <a:p>
            <a:pPr algn="ctr" eaLnBrk="0" fontAlgn="base" hangingPunct="0">
              <a:spcBef>
                <a:spcPct val="0"/>
              </a:spcBef>
              <a:spcAft>
                <a:spcPct val="0"/>
              </a:spcAft>
            </a:pPr>
            <a:r>
              <a:rPr lang="en-US" sz="4400" b="1" dirty="0" smtClean="0">
                <a:solidFill>
                  <a:prstClr val="white"/>
                </a:solidFill>
              </a:rPr>
              <a:t>Tip 1</a:t>
            </a:r>
            <a:endParaRPr lang="en-US" sz="1400" b="1" dirty="0" smtClean="0">
              <a:solidFill>
                <a:prstClr val="white"/>
              </a:solidFill>
            </a:endParaRPr>
          </a:p>
        </p:txBody>
      </p:sp>
      <p:sp>
        <p:nvSpPr>
          <p:cNvPr id="7" name="Folded Corner 6"/>
          <p:cNvSpPr/>
          <p:nvPr/>
        </p:nvSpPr>
        <p:spPr>
          <a:xfrm>
            <a:off x="1066800" y="949851"/>
            <a:ext cx="914400" cy="914400"/>
          </a:xfrm>
          <a:prstGeom prst="foldedCorner">
            <a:avLst/>
          </a:prstGeom>
          <a:noFill/>
          <a:ln>
            <a:noFill/>
          </a:ln>
        </p:spPr>
        <p:txBody>
          <a:bodyPr wrap="square" rtlCol="0" anchor="ctr">
            <a:spAutoFit/>
          </a:bodyPr>
          <a:lstStyle/>
          <a:p>
            <a:pPr algn="ctr" eaLnBrk="0" fontAlgn="base" hangingPunct="0">
              <a:spcBef>
                <a:spcPct val="0"/>
              </a:spcBef>
              <a:spcAft>
                <a:spcPct val="0"/>
              </a:spcAft>
            </a:pPr>
            <a:endParaRPr lang="en-US" sz="1500" u="sng" dirty="0" smtClean="0">
              <a:solidFill>
                <a:prstClr val="black"/>
              </a:solidFill>
            </a:endParaRPr>
          </a:p>
        </p:txBody>
      </p:sp>
    </p:spTree>
    <p:extLst>
      <p:ext uri="{BB962C8B-B14F-4D97-AF65-F5344CB8AC3E}">
        <p14:creationId xmlns:p14="http://schemas.microsoft.com/office/powerpoint/2010/main" val="4648372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2"/>
          <p:cNvSpPr>
            <a:spLocks noChangeArrowheads="1"/>
          </p:cNvSpPr>
          <p:nvPr/>
        </p:nvSpPr>
        <p:spPr bwMode="auto">
          <a:xfrm>
            <a:off x="457201" y="395854"/>
            <a:ext cx="7848600" cy="553998"/>
          </a:xfrm>
          <a:prstGeom prst="rect">
            <a:avLst/>
          </a:prstGeom>
          <a:noFill/>
          <a:ln>
            <a:noFill/>
          </a:ln>
          <a:extLst/>
        </p:spPr>
        <p:txBody>
          <a:bodyPr wrap="square">
            <a:spAutoFit/>
          </a:bodyPr>
          <a:lstStyle>
            <a:lvl1pPr marL="457200" indent="-457200">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marL="0" indent="0" algn="ctr" fontAlgn="base">
              <a:spcBef>
                <a:spcPct val="0"/>
              </a:spcBef>
              <a:buClr>
                <a:srgbClr val="920000"/>
              </a:buClr>
              <a:buFont typeface="Arial" pitchFamily="34" charset="0"/>
              <a:buNone/>
            </a:pPr>
            <a:r>
              <a:rPr lang="en-US" sz="3000" b="1" dirty="0" smtClean="0">
                <a:solidFill>
                  <a:prstClr val="black">
                    <a:lumMod val="65000"/>
                    <a:lumOff val="35000"/>
                  </a:prstClr>
                </a:solidFill>
              </a:rPr>
              <a:t>Tip 1: Frame your story</a:t>
            </a:r>
            <a:r>
              <a:rPr lang="en-US" sz="3000" b="1" dirty="0">
                <a:solidFill>
                  <a:prstClr val="black">
                    <a:lumMod val="65000"/>
                    <a:lumOff val="35000"/>
                  </a:prstClr>
                </a:solidFill>
              </a:rPr>
              <a:t> </a:t>
            </a:r>
            <a:r>
              <a:rPr lang="en-US" sz="3000" b="1" dirty="0" smtClean="0">
                <a:solidFill>
                  <a:prstClr val="black">
                    <a:lumMod val="65000"/>
                    <a:lumOff val="35000"/>
                  </a:prstClr>
                </a:solidFill>
              </a:rPr>
              <a:t>for your audience</a:t>
            </a:r>
          </a:p>
        </p:txBody>
      </p:sp>
      <p:pic>
        <p:nvPicPr>
          <p:cNvPr id="22" name="Picture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214" y="5814540"/>
            <a:ext cx="1295786" cy="894354"/>
          </a:xfrm>
          <a:prstGeom prst="rect">
            <a:avLst/>
          </a:prstGeom>
        </p:spPr>
      </p:pic>
      <p:cxnSp>
        <p:nvCxnSpPr>
          <p:cNvPr id="23" name="Straight Connector 22"/>
          <p:cNvCxnSpPr/>
          <p:nvPr/>
        </p:nvCxnSpPr>
        <p:spPr>
          <a:xfrm>
            <a:off x="0" y="6858000"/>
            <a:ext cx="9144000" cy="0"/>
          </a:xfrm>
          <a:prstGeom prst="line">
            <a:avLst/>
          </a:prstGeom>
          <a:ln w="63500">
            <a:solidFill>
              <a:srgbClr val="D42E12"/>
            </a:solidFill>
          </a:ln>
        </p:spPr>
        <p:style>
          <a:lnRef idx="1">
            <a:schemeClr val="accent1"/>
          </a:lnRef>
          <a:fillRef idx="0">
            <a:schemeClr val="accent1"/>
          </a:fillRef>
          <a:effectRef idx="0">
            <a:schemeClr val="accent1"/>
          </a:effectRef>
          <a:fontRef idx="minor">
            <a:schemeClr val="tx1"/>
          </a:fontRef>
        </p:style>
      </p:cxnSp>
      <p:pic>
        <p:nvPicPr>
          <p:cNvPr id="5" name="Content Placeholder 4"/>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3316337" y="1194951"/>
            <a:ext cx="5559325" cy="5513943"/>
          </a:xfrm>
          <a:prstGeom prst="rect">
            <a:avLst/>
          </a:prstGeom>
          <a:ln>
            <a:noFill/>
          </a:ln>
          <a:effectLst>
            <a:outerShdw blurRad="292100" dist="139700" dir="2700000" algn="tl" rotWithShape="0">
              <a:srgbClr val="333333">
                <a:alpha val="65000"/>
              </a:srgbClr>
            </a:outerShdw>
          </a:effectLst>
        </p:spPr>
      </p:pic>
      <p:sp>
        <p:nvSpPr>
          <p:cNvPr id="10" name="Content Placeholder 1"/>
          <p:cNvSpPr>
            <a:spLocks noGrp="1"/>
          </p:cNvSpPr>
          <p:nvPr>
            <p:ph sz="half" idx="1"/>
          </p:nvPr>
        </p:nvSpPr>
        <p:spPr>
          <a:xfrm>
            <a:off x="457201" y="1756371"/>
            <a:ext cx="2666999" cy="3653829"/>
          </a:xfrm>
        </p:spPr>
        <p:txBody>
          <a:bodyPr/>
          <a:lstStyle/>
          <a:p>
            <a:pPr>
              <a:buClr>
                <a:srgbClr val="C00000"/>
              </a:buClr>
            </a:pPr>
            <a:r>
              <a:rPr lang="en-US" dirty="0" smtClean="0"/>
              <a:t>Place people at the center. </a:t>
            </a:r>
            <a:r>
              <a:rPr lang="en-US" b="1" dirty="0" smtClean="0"/>
              <a:t>Example:</a:t>
            </a:r>
            <a:r>
              <a:rPr lang="en-US" dirty="0" smtClean="0"/>
              <a:t> CHIP &amp; Jessica’s family </a:t>
            </a:r>
          </a:p>
          <a:p>
            <a:pPr>
              <a:buClr>
                <a:srgbClr val="C00000"/>
              </a:buClr>
            </a:pPr>
            <a:endParaRPr lang="en-US" dirty="0" smtClean="0"/>
          </a:p>
          <a:p>
            <a:pPr>
              <a:buClr>
                <a:srgbClr val="C00000"/>
              </a:buClr>
            </a:pPr>
            <a:r>
              <a:rPr lang="en-US" dirty="0" smtClean="0"/>
              <a:t>Pull a good quote</a:t>
            </a:r>
          </a:p>
          <a:p>
            <a:pPr>
              <a:buClr>
                <a:srgbClr val="C00000"/>
              </a:buClr>
            </a:pPr>
            <a:endParaRPr lang="en-US" dirty="0" smtClean="0"/>
          </a:p>
          <a:p>
            <a:pPr>
              <a:buClr>
                <a:srgbClr val="C00000"/>
              </a:buClr>
            </a:pPr>
            <a:endParaRPr lang="en-US" dirty="0" smtClean="0"/>
          </a:p>
          <a:p>
            <a:pPr>
              <a:buClr>
                <a:srgbClr val="C00000"/>
              </a:buClr>
            </a:pPr>
            <a:endParaRPr lang="en-US" dirty="0" smtClean="0"/>
          </a:p>
          <a:p>
            <a:pPr>
              <a:buClr>
                <a:srgbClr val="C00000"/>
              </a:buClr>
            </a:pPr>
            <a:endParaRPr lang="en-US" dirty="0" smtClean="0"/>
          </a:p>
          <a:p>
            <a:pPr>
              <a:buClr>
                <a:srgbClr val="C00000"/>
              </a:buClr>
            </a:pPr>
            <a:endParaRPr lang="en-US" dirty="0"/>
          </a:p>
        </p:txBody>
      </p:sp>
      <p:sp>
        <p:nvSpPr>
          <p:cNvPr id="14" name="Card 13"/>
          <p:cNvSpPr/>
          <p:nvPr/>
        </p:nvSpPr>
        <p:spPr>
          <a:xfrm>
            <a:off x="11723" y="165251"/>
            <a:ext cx="1981200" cy="955477"/>
          </a:xfrm>
          <a:prstGeom prst="flowChartPunchedCard">
            <a:avLst/>
          </a:prstGeom>
          <a:solidFill>
            <a:srgbClr val="44E1D8">
              <a:alpha val="96863"/>
            </a:srgbClr>
          </a:solidFill>
          <a:ln>
            <a:noFill/>
          </a:ln>
        </p:spPr>
        <p:style>
          <a:lnRef idx="1">
            <a:schemeClr val="accent2"/>
          </a:lnRef>
          <a:fillRef idx="3">
            <a:schemeClr val="accent2"/>
          </a:fillRef>
          <a:effectRef idx="2">
            <a:schemeClr val="accent2"/>
          </a:effectRef>
          <a:fontRef idx="minor">
            <a:schemeClr val="lt1"/>
          </a:fontRef>
        </p:style>
        <p:txBody>
          <a:bodyPr wrap="square" rtlCol="0" anchor="ctr">
            <a:spAutoFit/>
          </a:bodyPr>
          <a:lstStyle/>
          <a:p>
            <a:pPr algn="ctr" eaLnBrk="0" fontAlgn="base" hangingPunct="0">
              <a:spcBef>
                <a:spcPct val="0"/>
              </a:spcBef>
              <a:spcAft>
                <a:spcPct val="0"/>
              </a:spcAft>
            </a:pPr>
            <a:r>
              <a:rPr lang="en-US" sz="4400" b="1" dirty="0" smtClean="0">
                <a:solidFill>
                  <a:prstClr val="white"/>
                </a:solidFill>
              </a:rPr>
              <a:t>Tip 1</a:t>
            </a:r>
            <a:endParaRPr lang="en-US" sz="1400" b="1" dirty="0" smtClean="0">
              <a:solidFill>
                <a:prstClr val="white"/>
              </a:solidFill>
            </a:endParaRPr>
          </a:p>
        </p:txBody>
      </p:sp>
    </p:spTree>
    <p:extLst>
      <p:ext uri="{BB962C8B-B14F-4D97-AF65-F5344CB8AC3E}">
        <p14:creationId xmlns:p14="http://schemas.microsoft.com/office/powerpoint/2010/main" val="37785195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2"/>
          <p:cNvSpPr>
            <a:spLocks noChangeArrowheads="1"/>
          </p:cNvSpPr>
          <p:nvPr/>
        </p:nvSpPr>
        <p:spPr bwMode="auto">
          <a:xfrm>
            <a:off x="457201" y="395854"/>
            <a:ext cx="7848600" cy="553998"/>
          </a:xfrm>
          <a:prstGeom prst="rect">
            <a:avLst/>
          </a:prstGeom>
          <a:noFill/>
          <a:ln>
            <a:noFill/>
          </a:ln>
          <a:extLst/>
        </p:spPr>
        <p:txBody>
          <a:bodyPr wrap="square">
            <a:spAutoFit/>
          </a:bodyPr>
          <a:lstStyle>
            <a:lvl1pPr marL="457200" indent="-457200">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marL="0" indent="0" algn="ctr" fontAlgn="base">
              <a:spcBef>
                <a:spcPct val="0"/>
              </a:spcBef>
              <a:buClr>
                <a:srgbClr val="920000"/>
              </a:buClr>
              <a:buFont typeface="Arial" pitchFamily="34" charset="0"/>
              <a:buNone/>
            </a:pPr>
            <a:r>
              <a:rPr lang="en-US" sz="3000" b="1" dirty="0" smtClean="0">
                <a:solidFill>
                  <a:prstClr val="black">
                    <a:lumMod val="65000"/>
                    <a:lumOff val="35000"/>
                  </a:prstClr>
                </a:solidFill>
              </a:rPr>
              <a:t>        Bring your solutions &amp; data to life</a:t>
            </a:r>
          </a:p>
        </p:txBody>
      </p:sp>
      <p:pic>
        <p:nvPicPr>
          <p:cNvPr id="22" name="Picture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214" y="5814540"/>
            <a:ext cx="1295786" cy="894354"/>
          </a:xfrm>
          <a:prstGeom prst="rect">
            <a:avLst/>
          </a:prstGeom>
        </p:spPr>
      </p:pic>
      <p:cxnSp>
        <p:nvCxnSpPr>
          <p:cNvPr id="23" name="Straight Connector 22"/>
          <p:cNvCxnSpPr/>
          <p:nvPr/>
        </p:nvCxnSpPr>
        <p:spPr>
          <a:xfrm>
            <a:off x="0" y="6858000"/>
            <a:ext cx="9144000" cy="0"/>
          </a:xfrm>
          <a:prstGeom prst="line">
            <a:avLst/>
          </a:prstGeom>
          <a:ln w="63500">
            <a:solidFill>
              <a:srgbClr val="D42E12"/>
            </a:solidFill>
          </a:ln>
        </p:spPr>
        <p:style>
          <a:lnRef idx="1">
            <a:schemeClr val="accent1"/>
          </a:lnRef>
          <a:fillRef idx="0">
            <a:schemeClr val="accent1"/>
          </a:fillRef>
          <a:effectRef idx="0">
            <a:schemeClr val="accent1"/>
          </a:effectRef>
          <a:fontRef idx="minor">
            <a:schemeClr val="tx1"/>
          </a:fontRef>
        </p:style>
      </p:cxnSp>
      <p:pic>
        <p:nvPicPr>
          <p:cNvPr id="5" name="Content Placeholder 4"/>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3048000" y="3550436"/>
            <a:ext cx="5830336" cy="2915168"/>
          </a:xfrm>
          <a:prstGeom prst="rect">
            <a:avLst/>
          </a:prstGeom>
          <a:ln>
            <a:noFill/>
          </a:ln>
          <a:effectLst>
            <a:outerShdw blurRad="292100" dist="139700" dir="2700000" algn="tl" rotWithShape="0">
              <a:srgbClr val="333333">
                <a:alpha val="65000"/>
              </a:srgbClr>
            </a:outerShdw>
          </a:effectLst>
        </p:spPr>
      </p:pic>
      <p:sp>
        <p:nvSpPr>
          <p:cNvPr id="7" name="Content Placeholder 1"/>
          <p:cNvSpPr txBox="1">
            <a:spLocks/>
          </p:cNvSpPr>
          <p:nvPr/>
        </p:nvSpPr>
        <p:spPr bwMode="auto">
          <a:xfrm>
            <a:off x="609600" y="1375895"/>
            <a:ext cx="4800600" cy="363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18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a:buClr>
                <a:srgbClr val="C00000"/>
              </a:buClr>
            </a:pPr>
            <a:r>
              <a:rPr lang="en-US" dirty="0" smtClean="0">
                <a:solidFill>
                  <a:prstClr val="black"/>
                </a:solidFill>
              </a:rPr>
              <a:t>Quotes</a:t>
            </a:r>
          </a:p>
          <a:p>
            <a:pPr>
              <a:buClr>
                <a:srgbClr val="C00000"/>
              </a:buClr>
            </a:pPr>
            <a:r>
              <a:rPr lang="en-US" dirty="0" smtClean="0">
                <a:solidFill>
                  <a:prstClr val="black"/>
                </a:solidFill>
              </a:rPr>
              <a:t>Photos</a:t>
            </a:r>
          </a:p>
          <a:p>
            <a:pPr>
              <a:buClr>
                <a:srgbClr val="C00000"/>
              </a:buClr>
            </a:pPr>
            <a:r>
              <a:rPr lang="en-US" dirty="0" smtClean="0">
                <a:solidFill>
                  <a:prstClr val="black"/>
                </a:solidFill>
              </a:rPr>
              <a:t>Infographics</a:t>
            </a:r>
          </a:p>
          <a:p>
            <a:pPr>
              <a:buClr>
                <a:srgbClr val="C00000"/>
              </a:buClr>
            </a:pPr>
            <a:endParaRPr lang="en-US" dirty="0" smtClean="0">
              <a:solidFill>
                <a:prstClr val="black"/>
              </a:solidFill>
            </a:endParaRPr>
          </a:p>
          <a:p>
            <a:pPr>
              <a:buClr>
                <a:srgbClr val="C00000"/>
              </a:buClr>
            </a:pPr>
            <a:endParaRPr lang="en-US" dirty="0" smtClean="0">
              <a:solidFill>
                <a:prstClr val="black"/>
              </a:solidFill>
            </a:endParaRPr>
          </a:p>
          <a:p>
            <a:pPr>
              <a:buClr>
                <a:srgbClr val="C00000"/>
              </a:buClr>
            </a:pPr>
            <a:endParaRPr lang="en-US" dirty="0" smtClean="0">
              <a:solidFill>
                <a:prstClr val="black"/>
              </a:solidFill>
            </a:endParaRPr>
          </a:p>
          <a:p>
            <a:pPr>
              <a:buClr>
                <a:srgbClr val="C00000"/>
              </a:buClr>
            </a:pPr>
            <a:endParaRPr lang="en-US" dirty="0" smtClean="0">
              <a:solidFill>
                <a:prstClr val="black"/>
              </a:solidFill>
            </a:endParaRPr>
          </a:p>
          <a:p>
            <a:pPr>
              <a:buClr>
                <a:srgbClr val="C00000"/>
              </a:buClr>
            </a:pPr>
            <a:endParaRPr lang="en-US" dirty="0" smtClean="0">
              <a:solidFill>
                <a:prstClr val="black"/>
              </a:solidFill>
            </a:endParaRPr>
          </a:p>
          <a:p>
            <a:pPr>
              <a:buClr>
                <a:srgbClr val="C00000"/>
              </a:buClr>
            </a:pPr>
            <a:endParaRPr lang="en-US" dirty="0" smtClean="0">
              <a:solidFill>
                <a:prstClr val="black"/>
              </a:solidFill>
            </a:endParaRPr>
          </a:p>
          <a:p>
            <a:pPr>
              <a:buClr>
                <a:srgbClr val="C00000"/>
              </a:buClr>
            </a:pPr>
            <a:endParaRPr lang="en-US" dirty="0" smtClean="0">
              <a:solidFill>
                <a:prstClr val="black"/>
              </a:solidFill>
            </a:endParaRPr>
          </a:p>
          <a:p>
            <a:pPr>
              <a:buClr>
                <a:srgbClr val="C00000"/>
              </a:buClr>
            </a:pPr>
            <a:endParaRPr lang="en-US" dirty="0" smtClean="0">
              <a:solidFill>
                <a:prstClr val="black"/>
              </a:solidFill>
            </a:endParaRPr>
          </a:p>
          <a:p>
            <a:pPr>
              <a:buClr>
                <a:srgbClr val="C00000"/>
              </a:buClr>
            </a:pPr>
            <a:endParaRPr lang="en-US" dirty="0">
              <a:solidFill>
                <a:prstClr val="black"/>
              </a:solidFill>
            </a:endParaRPr>
          </a:p>
        </p:txBody>
      </p:sp>
      <p:sp>
        <p:nvSpPr>
          <p:cNvPr id="10" name="Card 9"/>
          <p:cNvSpPr/>
          <p:nvPr/>
        </p:nvSpPr>
        <p:spPr>
          <a:xfrm>
            <a:off x="11723" y="165251"/>
            <a:ext cx="1981200" cy="955477"/>
          </a:xfrm>
          <a:prstGeom prst="flowChartPunchedCard">
            <a:avLst/>
          </a:prstGeom>
          <a:solidFill>
            <a:srgbClr val="44E1D8">
              <a:alpha val="96863"/>
            </a:srgbClr>
          </a:solidFill>
          <a:ln>
            <a:noFill/>
          </a:ln>
        </p:spPr>
        <p:style>
          <a:lnRef idx="1">
            <a:schemeClr val="accent2"/>
          </a:lnRef>
          <a:fillRef idx="3">
            <a:schemeClr val="accent2"/>
          </a:fillRef>
          <a:effectRef idx="2">
            <a:schemeClr val="accent2"/>
          </a:effectRef>
          <a:fontRef idx="minor">
            <a:schemeClr val="lt1"/>
          </a:fontRef>
        </p:style>
        <p:txBody>
          <a:bodyPr wrap="square" rtlCol="0" anchor="ctr">
            <a:spAutoFit/>
          </a:bodyPr>
          <a:lstStyle/>
          <a:p>
            <a:pPr algn="ctr" eaLnBrk="0" fontAlgn="base" hangingPunct="0">
              <a:spcBef>
                <a:spcPct val="0"/>
              </a:spcBef>
              <a:spcAft>
                <a:spcPct val="0"/>
              </a:spcAft>
            </a:pPr>
            <a:r>
              <a:rPr lang="en-US" sz="4400" b="1" dirty="0" smtClean="0">
                <a:solidFill>
                  <a:prstClr val="white"/>
                </a:solidFill>
              </a:rPr>
              <a:t>Tip 2</a:t>
            </a:r>
            <a:endParaRPr lang="en-US" sz="1400" b="1" dirty="0" smtClean="0">
              <a:solidFill>
                <a:prstClr val="white"/>
              </a:solidFill>
            </a:endParaRPr>
          </a:p>
        </p:txBody>
      </p:sp>
    </p:spTree>
    <p:extLst>
      <p:ext uri="{BB962C8B-B14F-4D97-AF65-F5344CB8AC3E}">
        <p14:creationId xmlns:p14="http://schemas.microsoft.com/office/powerpoint/2010/main" val="25507962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2"/>
          <p:cNvSpPr>
            <a:spLocks noChangeArrowheads="1"/>
          </p:cNvSpPr>
          <p:nvPr/>
        </p:nvSpPr>
        <p:spPr bwMode="auto">
          <a:xfrm>
            <a:off x="457201" y="395854"/>
            <a:ext cx="7848600" cy="553998"/>
          </a:xfrm>
          <a:prstGeom prst="rect">
            <a:avLst/>
          </a:prstGeom>
          <a:noFill/>
          <a:ln>
            <a:noFill/>
          </a:ln>
          <a:extLst/>
        </p:spPr>
        <p:txBody>
          <a:bodyPr wrap="square">
            <a:spAutoFit/>
          </a:bodyPr>
          <a:lstStyle>
            <a:lvl1pPr marL="457200" indent="-457200">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marL="0" indent="0" algn="ctr" fontAlgn="base">
              <a:spcBef>
                <a:spcPct val="0"/>
              </a:spcBef>
              <a:buClr>
                <a:srgbClr val="920000"/>
              </a:buClr>
              <a:buFont typeface="Arial" pitchFamily="34" charset="0"/>
              <a:buNone/>
            </a:pPr>
            <a:r>
              <a:rPr lang="en-US" sz="3000" b="1" dirty="0">
                <a:solidFill>
                  <a:prstClr val="black">
                    <a:lumMod val="65000"/>
                    <a:lumOff val="35000"/>
                  </a:prstClr>
                </a:solidFill>
              </a:rPr>
              <a:t> </a:t>
            </a:r>
            <a:r>
              <a:rPr lang="en-US" sz="3000" b="1" dirty="0" smtClean="0">
                <a:solidFill>
                  <a:prstClr val="black">
                    <a:lumMod val="65000"/>
                    <a:lumOff val="35000"/>
                  </a:prstClr>
                </a:solidFill>
              </a:rPr>
              <a:t>       Bring your solutions &amp; data to life</a:t>
            </a:r>
          </a:p>
        </p:txBody>
      </p:sp>
      <p:pic>
        <p:nvPicPr>
          <p:cNvPr id="22" name="Picture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214" y="5814540"/>
            <a:ext cx="1295786" cy="894354"/>
          </a:xfrm>
          <a:prstGeom prst="rect">
            <a:avLst/>
          </a:prstGeom>
        </p:spPr>
      </p:pic>
      <p:cxnSp>
        <p:nvCxnSpPr>
          <p:cNvPr id="23" name="Straight Connector 22"/>
          <p:cNvCxnSpPr/>
          <p:nvPr/>
        </p:nvCxnSpPr>
        <p:spPr>
          <a:xfrm>
            <a:off x="0" y="6858000"/>
            <a:ext cx="9144000" cy="0"/>
          </a:xfrm>
          <a:prstGeom prst="line">
            <a:avLst/>
          </a:prstGeom>
          <a:ln w="63500">
            <a:solidFill>
              <a:srgbClr val="D42E12"/>
            </a:solidFill>
          </a:ln>
        </p:spPr>
        <p:style>
          <a:lnRef idx="1">
            <a:schemeClr val="accent1"/>
          </a:lnRef>
          <a:fillRef idx="0">
            <a:schemeClr val="accent1"/>
          </a:fillRef>
          <a:effectRef idx="0">
            <a:schemeClr val="accent1"/>
          </a:effectRef>
          <a:fontRef idx="minor">
            <a:schemeClr val="tx1"/>
          </a:fontRef>
        </p:style>
      </p:cxnSp>
      <p:pic>
        <p:nvPicPr>
          <p:cNvPr id="5" name="Content Placeholder 4"/>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4114801" y="1094245"/>
            <a:ext cx="4191000" cy="5619362"/>
          </a:xfrm>
          <a:prstGeom prst="rect">
            <a:avLst/>
          </a:prstGeom>
          <a:ln w="6350">
            <a:solidFill>
              <a:schemeClr val="bg1">
                <a:lumMod val="50000"/>
              </a:schemeClr>
            </a:solidFill>
          </a:ln>
          <a:effectLst>
            <a:outerShdw blurRad="292100" dist="139700" dir="2700000" algn="tl" rotWithShape="0">
              <a:srgbClr val="333333">
                <a:alpha val="65000"/>
              </a:srgbClr>
            </a:outerShdw>
          </a:effectLst>
        </p:spPr>
      </p:pic>
      <p:sp>
        <p:nvSpPr>
          <p:cNvPr id="7" name="Content Placeholder 1"/>
          <p:cNvSpPr txBox="1">
            <a:spLocks/>
          </p:cNvSpPr>
          <p:nvPr/>
        </p:nvSpPr>
        <p:spPr bwMode="auto">
          <a:xfrm>
            <a:off x="609600" y="1375895"/>
            <a:ext cx="3276600" cy="363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18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a:buClr>
                <a:srgbClr val="C00000"/>
              </a:buClr>
            </a:pPr>
            <a:r>
              <a:rPr lang="en-US" dirty="0" smtClean="0">
                <a:solidFill>
                  <a:prstClr val="black"/>
                </a:solidFill>
              </a:rPr>
              <a:t>Quotes</a:t>
            </a:r>
          </a:p>
          <a:p>
            <a:pPr>
              <a:buClr>
                <a:srgbClr val="C00000"/>
              </a:buClr>
            </a:pPr>
            <a:r>
              <a:rPr lang="en-US" dirty="0" smtClean="0">
                <a:solidFill>
                  <a:prstClr val="black"/>
                </a:solidFill>
              </a:rPr>
              <a:t>Photos</a:t>
            </a:r>
          </a:p>
          <a:p>
            <a:pPr>
              <a:buClr>
                <a:srgbClr val="C00000"/>
              </a:buClr>
            </a:pPr>
            <a:r>
              <a:rPr lang="en-US" dirty="0" smtClean="0">
                <a:solidFill>
                  <a:prstClr val="black"/>
                </a:solidFill>
              </a:rPr>
              <a:t>Infographics</a:t>
            </a:r>
          </a:p>
          <a:p>
            <a:pPr>
              <a:buClr>
                <a:srgbClr val="C00000"/>
              </a:buClr>
            </a:pPr>
            <a:endParaRPr lang="en-US" dirty="0" smtClean="0">
              <a:solidFill>
                <a:prstClr val="black"/>
              </a:solidFill>
            </a:endParaRPr>
          </a:p>
          <a:p>
            <a:pPr>
              <a:buClr>
                <a:srgbClr val="C00000"/>
              </a:buClr>
            </a:pPr>
            <a:endParaRPr lang="en-US" dirty="0" smtClean="0">
              <a:solidFill>
                <a:prstClr val="black"/>
              </a:solidFill>
            </a:endParaRPr>
          </a:p>
          <a:p>
            <a:pPr>
              <a:buClr>
                <a:srgbClr val="C00000"/>
              </a:buClr>
            </a:pPr>
            <a:endParaRPr lang="en-US" dirty="0" smtClean="0">
              <a:solidFill>
                <a:prstClr val="black"/>
              </a:solidFill>
            </a:endParaRPr>
          </a:p>
          <a:p>
            <a:pPr>
              <a:buClr>
                <a:srgbClr val="C00000"/>
              </a:buClr>
            </a:pPr>
            <a:endParaRPr lang="en-US" dirty="0" smtClean="0">
              <a:solidFill>
                <a:prstClr val="black"/>
              </a:solidFill>
            </a:endParaRPr>
          </a:p>
          <a:p>
            <a:pPr>
              <a:buClr>
                <a:srgbClr val="C00000"/>
              </a:buClr>
            </a:pPr>
            <a:endParaRPr lang="en-US" dirty="0" smtClean="0">
              <a:solidFill>
                <a:prstClr val="black"/>
              </a:solidFill>
            </a:endParaRPr>
          </a:p>
          <a:p>
            <a:pPr>
              <a:buClr>
                <a:srgbClr val="C00000"/>
              </a:buClr>
            </a:pPr>
            <a:endParaRPr lang="en-US" dirty="0" smtClean="0">
              <a:solidFill>
                <a:prstClr val="black"/>
              </a:solidFill>
            </a:endParaRPr>
          </a:p>
          <a:p>
            <a:pPr>
              <a:buClr>
                <a:srgbClr val="C00000"/>
              </a:buClr>
            </a:pPr>
            <a:endParaRPr lang="en-US" dirty="0" smtClean="0">
              <a:solidFill>
                <a:prstClr val="black"/>
              </a:solidFill>
            </a:endParaRPr>
          </a:p>
          <a:p>
            <a:pPr>
              <a:buClr>
                <a:srgbClr val="C00000"/>
              </a:buClr>
            </a:pPr>
            <a:endParaRPr lang="en-US" dirty="0" smtClean="0">
              <a:solidFill>
                <a:prstClr val="black"/>
              </a:solidFill>
            </a:endParaRPr>
          </a:p>
          <a:p>
            <a:pPr>
              <a:buClr>
                <a:srgbClr val="C00000"/>
              </a:buClr>
            </a:pPr>
            <a:endParaRPr lang="en-US" dirty="0">
              <a:solidFill>
                <a:prstClr val="black"/>
              </a:solidFill>
            </a:endParaRPr>
          </a:p>
        </p:txBody>
      </p:sp>
      <p:sp>
        <p:nvSpPr>
          <p:cNvPr id="8" name="Card 7"/>
          <p:cNvSpPr/>
          <p:nvPr/>
        </p:nvSpPr>
        <p:spPr>
          <a:xfrm>
            <a:off x="11723" y="165251"/>
            <a:ext cx="1981200" cy="955477"/>
          </a:xfrm>
          <a:prstGeom prst="flowChartPunchedCard">
            <a:avLst/>
          </a:prstGeom>
          <a:solidFill>
            <a:srgbClr val="44E1D8">
              <a:alpha val="96863"/>
            </a:srgbClr>
          </a:solidFill>
          <a:ln>
            <a:noFill/>
          </a:ln>
        </p:spPr>
        <p:style>
          <a:lnRef idx="1">
            <a:schemeClr val="accent2"/>
          </a:lnRef>
          <a:fillRef idx="3">
            <a:schemeClr val="accent2"/>
          </a:fillRef>
          <a:effectRef idx="2">
            <a:schemeClr val="accent2"/>
          </a:effectRef>
          <a:fontRef idx="minor">
            <a:schemeClr val="lt1"/>
          </a:fontRef>
        </p:style>
        <p:txBody>
          <a:bodyPr wrap="square" rtlCol="0" anchor="ctr">
            <a:spAutoFit/>
          </a:bodyPr>
          <a:lstStyle/>
          <a:p>
            <a:pPr algn="ctr" eaLnBrk="0" fontAlgn="base" hangingPunct="0">
              <a:spcBef>
                <a:spcPct val="0"/>
              </a:spcBef>
              <a:spcAft>
                <a:spcPct val="0"/>
              </a:spcAft>
            </a:pPr>
            <a:r>
              <a:rPr lang="en-US" sz="4400" b="1" dirty="0" smtClean="0">
                <a:solidFill>
                  <a:prstClr val="white"/>
                </a:solidFill>
              </a:rPr>
              <a:t>Tip 2</a:t>
            </a:r>
            <a:endParaRPr lang="en-US" sz="1400" b="1" dirty="0" smtClean="0">
              <a:solidFill>
                <a:prstClr val="white"/>
              </a:solidFill>
            </a:endParaRPr>
          </a:p>
        </p:txBody>
      </p:sp>
    </p:spTree>
    <p:extLst>
      <p:ext uri="{BB962C8B-B14F-4D97-AF65-F5344CB8AC3E}">
        <p14:creationId xmlns:p14="http://schemas.microsoft.com/office/powerpoint/2010/main" val="3134484851"/>
      </p:ext>
    </p:extLst>
  </p:cSld>
  <p:clrMapOvr>
    <a:masterClrMapping/>
  </p:clrMapOvr>
  <p:timing>
    <p:tnLst>
      <p:par>
        <p:cTn id="1" dur="indefinite" restart="never" nodeType="tmRoot"/>
      </p:par>
    </p:tnLst>
  </p:timing>
</p:sld>
</file>

<file path=ppt/theme/theme1.xml><?xml version="1.0" encoding="utf-8"?>
<a:theme xmlns:a="http://schemas.openxmlformats.org/drawingml/2006/main" name="FUSA Theme">
  <a:themeElements>
    <a:clrScheme name="FUSA">
      <a:dk1>
        <a:srgbClr val="4C5B64"/>
      </a:dk1>
      <a:lt1>
        <a:sysClr val="window" lastClr="FFFFFF"/>
      </a:lt1>
      <a:dk2>
        <a:srgbClr val="35A1DA"/>
      </a:dk2>
      <a:lt2>
        <a:srgbClr val="F2F2F2"/>
      </a:lt2>
      <a:accent1>
        <a:srgbClr val="D11741"/>
      </a:accent1>
      <a:accent2>
        <a:srgbClr val="35A1DA"/>
      </a:accent2>
      <a:accent3>
        <a:srgbClr val="A8C68E"/>
      </a:accent3>
      <a:accent4>
        <a:srgbClr val="F5C24C"/>
      </a:accent4>
      <a:accent5>
        <a:srgbClr val="EA9B45"/>
      </a:accent5>
      <a:accent6>
        <a:srgbClr val="B46162"/>
      </a:accent6>
      <a:hlink>
        <a:srgbClr val="35A1DA"/>
      </a:hlink>
      <a:folHlink>
        <a:srgbClr val="35A1DA"/>
      </a:folHlink>
    </a:clrScheme>
    <a:fontScheme name="FUS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FUSA Theme">
  <a:themeElements>
    <a:clrScheme name="FUSA">
      <a:dk1>
        <a:srgbClr val="4C5B64"/>
      </a:dk1>
      <a:lt1>
        <a:sysClr val="window" lastClr="FFFFFF"/>
      </a:lt1>
      <a:dk2>
        <a:srgbClr val="35A1DA"/>
      </a:dk2>
      <a:lt2>
        <a:srgbClr val="F2F2F2"/>
      </a:lt2>
      <a:accent1>
        <a:srgbClr val="D11741"/>
      </a:accent1>
      <a:accent2>
        <a:srgbClr val="35A1DA"/>
      </a:accent2>
      <a:accent3>
        <a:srgbClr val="A8C68E"/>
      </a:accent3>
      <a:accent4>
        <a:srgbClr val="F5C24C"/>
      </a:accent4>
      <a:accent5>
        <a:srgbClr val="EA9B45"/>
      </a:accent5>
      <a:accent6>
        <a:srgbClr val="B46162"/>
      </a:accent6>
      <a:hlink>
        <a:srgbClr val="35A1DA"/>
      </a:hlink>
      <a:folHlink>
        <a:srgbClr val="35A1DA"/>
      </a:folHlink>
    </a:clrScheme>
    <a:fontScheme name="FUS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noFill/>
        </a:ln>
      </a:spPr>
      <a:bodyPr wrap="square">
        <a:spAutoFit/>
      </a:bodyPr>
      <a:lstStyle>
        <a:defPPr algn="ctr" eaLnBrk="0" hangingPunct="0">
          <a:defRPr sz="1500" u="sng" dirty="0" smtClean="0">
            <a:latin typeface="Calibri" pitchFamily="34" charset="0"/>
            <a:cs typeface="+mn-cs"/>
          </a:defRPr>
        </a:defPPr>
      </a:lstStyle>
    </a:spDef>
  </a:objectDefaults>
  <a:extraClrSchemeLst/>
</a:theme>
</file>

<file path=ppt/theme/theme4.xml><?xml version="1.0" encoding="utf-8"?>
<a:theme xmlns:a="http://schemas.openxmlformats.org/drawingml/2006/main" name="2_FUSA Theme">
  <a:themeElements>
    <a:clrScheme name="FUSA">
      <a:dk1>
        <a:srgbClr val="4C5B64"/>
      </a:dk1>
      <a:lt1>
        <a:sysClr val="window" lastClr="FFFFFF"/>
      </a:lt1>
      <a:dk2>
        <a:srgbClr val="35A1DA"/>
      </a:dk2>
      <a:lt2>
        <a:srgbClr val="F2F2F2"/>
      </a:lt2>
      <a:accent1>
        <a:srgbClr val="D11741"/>
      </a:accent1>
      <a:accent2>
        <a:srgbClr val="35A1DA"/>
      </a:accent2>
      <a:accent3>
        <a:srgbClr val="A8C68E"/>
      </a:accent3>
      <a:accent4>
        <a:srgbClr val="F5C24C"/>
      </a:accent4>
      <a:accent5>
        <a:srgbClr val="EA9B45"/>
      </a:accent5>
      <a:accent6>
        <a:srgbClr val="B46162"/>
      </a:accent6>
      <a:hlink>
        <a:srgbClr val="35A1DA"/>
      </a:hlink>
      <a:folHlink>
        <a:srgbClr val="35A1DA"/>
      </a:folHlink>
    </a:clrScheme>
    <a:fontScheme name="FUS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16352</TotalTime>
  <Words>2653</Words>
  <Application>Microsoft Office PowerPoint</Application>
  <PresentationFormat>On-screen Show (4:3)</PresentationFormat>
  <Paragraphs>257</Paragraphs>
  <Slides>18</Slides>
  <Notes>18</Notes>
  <HiddenSlides>0</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18</vt:i4>
      </vt:variant>
    </vt:vector>
  </HeadingPairs>
  <TitlesOfParts>
    <vt:vector size="31" baseType="lpstr">
      <vt:lpstr>Arial</vt:lpstr>
      <vt:lpstr>Calibri</vt:lpstr>
      <vt:lpstr>Mangal</vt:lpstr>
      <vt:lpstr>Segoe UI</vt:lpstr>
      <vt:lpstr>Segoe UI Black</vt:lpstr>
      <vt:lpstr>Segoe UI Semibold</vt:lpstr>
      <vt:lpstr>Segoe UI Semilight</vt:lpstr>
      <vt:lpstr>Times New Roman</vt:lpstr>
      <vt:lpstr>Wingdings</vt:lpstr>
      <vt:lpstr>FUSA Theme</vt:lpstr>
      <vt:lpstr>1_FUSA Theme</vt:lpstr>
      <vt:lpstr>Office Theme</vt:lpstr>
      <vt:lpstr>2_FUSA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Toshiba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Melissa</dc:creator>
  <cp:lastModifiedBy>Melissa Burroughs</cp:lastModifiedBy>
  <cp:revision>213</cp:revision>
  <dcterms:created xsi:type="dcterms:W3CDTF">2017-08-02T15:26:39Z</dcterms:created>
  <dcterms:modified xsi:type="dcterms:W3CDTF">2019-01-21T14:29:25Z</dcterms:modified>
</cp:coreProperties>
</file>