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41"/>
  </p:notesMasterIdLst>
  <p:handoutMasterIdLst>
    <p:handoutMasterId r:id="rId42"/>
  </p:handoutMasterIdLst>
  <p:sldIdLst>
    <p:sldId id="1208" r:id="rId2"/>
    <p:sldId id="1216" r:id="rId3"/>
    <p:sldId id="1220" r:id="rId4"/>
    <p:sldId id="1127" r:id="rId5"/>
    <p:sldId id="1223" r:id="rId6"/>
    <p:sldId id="1527" r:id="rId7"/>
    <p:sldId id="617" r:id="rId8"/>
    <p:sldId id="1460" r:id="rId9"/>
    <p:sldId id="1461" r:id="rId10"/>
    <p:sldId id="1197" r:id="rId11"/>
    <p:sldId id="1152" r:id="rId12"/>
    <p:sldId id="1142" r:id="rId13"/>
    <p:sldId id="1450" r:id="rId14"/>
    <p:sldId id="1153" r:id="rId15"/>
    <p:sldId id="1440" r:id="rId16"/>
    <p:sldId id="1454" r:id="rId17"/>
    <p:sldId id="1445" r:id="rId18"/>
    <p:sldId id="1130" r:id="rId19"/>
    <p:sldId id="1321" r:id="rId20"/>
    <p:sldId id="257" r:id="rId21"/>
    <p:sldId id="1441" r:id="rId22"/>
    <p:sldId id="1149" r:id="rId23"/>
    <p:sldId id="1116" r:id="rId24"/>
    <p:sldId id="1114" r:id="rId25"/>
    <p:sldId id="1167" r:id="rId26"/>
    <p:sldId id="1168" r:id="rId27"/>
    <p:sldId id="1230" r:id="rId28"/>
    <p:sldId id="1115" r:id="rId29"/>
    <p:sldId id="1210" r:id="rId30"/>
    <p:sldId id="1211" r:id="rId31"/>
    <p:sldId id="1212" r:id="rId32"/>
    <p:sldId id="1072" r:id="rId33"/>
    <p:sldId id="1512" r:id="rId34"/>
    <p:sldId id="1514" r:id="rId35"/>
    <p:sldId id="1529" r:id="rId36"/>
    <p:sldId id="1207" r:id="rId37"/>
    <p:sldId id="1196" r:id="rId38"/>
    <p:sldId id="1455" r:id="rId39"/>
    <p:sldId id="1530" r:id="rId4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96" autoAdjust="0"/>
    <p:restoredTop sz="91755" autoAdjust="0"/>
  </p:normalViewPr>
  <p:slideViewPr>
    <p:cSldViewPr>
      <p:cViewPr varScale="1">
        <p:scale>
          <a:sx n="65" d="100"/>
          <a:sy n="65" d="100"/>
        </p:scale>
        <p:origin x="30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2BD9F995-CDF8-4DF7-91A7-44B5544D9684}" type="datetimeFigureOut">
              <a:rPr lang="en-US" smtClean="0"/>
              <a:pPr/>
              <a:t>1/23/2019</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DBD4C3AC-6729-44DB-91B0-F3D4646864DC}" type="slidenum">
              <a:rPr lang="en-US" smtClean="0"/>
              <a:pPr/>
              <a:t>‹#›</a:t>
            </a:fld>
            <a:endParaRPr lang="en-US"/>
          </a:p>
        </p:txBody>
      </p:sp>
    </p:spTree>
    <p:extLst>
      <p:ext uri="{BB962C8B-B14F-4D97-AF65-F5344CB8AC3E}">
        <p14:creationId xmlns:p14="http://schemas.microsoft.com/office/powerpoint/2010/main" val="1466483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C6CE46B-C778-4552-A82C-0DAEFE92F416}" type="datetimeFigureOut">
              <a:rPr lang="en-US" smtClean="0"/>
              <a:pPr/>
              <a:t>1/23/2019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E3A2D296-5F91-4196-9A25-EF937016C48B}" type="slidenum">
              <a:rPr lang="en-US" smtClean="0"/>
              <a:pPr/>
              <a:t>‹#›</a:t>
            </a:fld>
            <a:endParaRPr lang="en-US"/>
          </a:p>
        </p:txBody>
      </p:sp>
    </p:spTree>
    <p:extLst>
      <p:ext uri="{BB962C8B-B14F-4D97-AF65-F5344CB8AC3E}">
        <p14:creationId xmlns:p14="http://schemas.microsoft.com/office/powerpoint/2010/main" val="451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5EB0-7EE4-465F-A985-77A299EEBE5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706CB58-9D5C-47FC-B4C0-0AF0E47E72F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F1280AA-6298-481D-B403-A25E8A214C60}"/>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5" name="Footer Placeholder 4">
            <a:extLst>
              <a:ext uri="{FF2B5EF4-FFF2-40B4-BE49-F238E27FC236}">
                <a16:creationId xmlns:a16="http://schemas.microsoft.com/office/drawing/2014/main" id="{4198FFBC-FD06-4085-A24F-AA73B38A8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C1572-B38D-416E-8064-DB39E0210522}"/>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762575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8B64-4A3B-45F4-900A-5A5127346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83D4FD-7222-4A80-AE62-5AA775180F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BEA1A-D259-45D0-8F49-89B28A89DEBF}"/>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5" name="Footer Placeholder 4">
            <a:extLst>
              <a:ext uri="{FF2B5EF4-FFF2-40B4-BE49-F238E27FC236}">
                <a16:creationId xmlns:a16="http://schemas.microsoft.com/office/drawing/2014/main" id="{5B5B462F-DC3C-4CA7-8736-929DA0AA8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3A3DD-FE32-4670-A519-46612BBDC1B0}"/>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3920110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D04A4C-768C-4702-B6D6-AA159441234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EEAE1B-9404-4E61-A5C6-68CEAEA9EE5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4F20F-26BB-41BB-AE37-0C83FBA57097}"/>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5" name="Footer Placeholder 4">
            <a:extLst>
              <a:ext uri="{FF2B5EF4-FFF2-40B4-BE49-F238E27FC236}">
                <a16:creationId xmlns:a16="http://schemas.microsoft.com/office/drawing/2014/main" id="{8327590D-5205-4DBF-969B-7235F4A27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FC079-6BFF-40CA-90FE-C1F9B537B645}"/>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877485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12546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op Blu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7535"/>
          <a:stretch/>
        </p:blipFill>
        <p:spPr>
          <a:xfrm>
            <a:off x="0" y="1570511"/>
            <a:ext cx="9144000" cy="4969626"/>
          </a:xfrm>
          <a:prstGeom prst="rect">
            <a:avLst/>
          </a:prstGeom>
        </p:spPr>
      </p:pic>
      <p:sp>
        <p:nvSpPr>
          <p:cNvPr id="2" name="Title 1"/>
          <p:cNvSpPr>
            <a:spLocks noGrp="1"/>
          </p:cNvSpPr>
          <p:nvPr>
            <p:ph type="title"/>
          </p:nvPr>
        </p:nvSpPr>
        <p:spPr>
          <a:xfrm>
            <a:off x="173736" y="-1"/>
            <a:ext cx="5730835" cy="1040427"/>
          </a:xfrm>
        </p:spPr>
        <p:txBody>
          <a:bodyPr/>
          <a:lstStyle/>
          <a:p>
            <a:r>
              <a:rPr lang="en-US" dirty="0"/>
              <a:t>Click to edit Master title style</a:t>
            </a:r>
          </a:p>
        </p:txBody>
      </p:sp>
      <p:sp>
        <p:nvSpPr>
          <p:cNvPr id="5" name="Text Placeholder 4"/>
          <p:cNvSpPr>
            <a:spLocks noGrp="1"/>
          </p:cNvSpPr>
          <p:nvPr>
            <p:ph type="body" sz="quarter" idx="10"/>
          </p:nvPr>
        </p:nvSpPr>
        <p:spPr>
          <a:xfrm>
            <a:off x="0" y="1049219"/>
            <a:ext cx="9144000" cy="521208"/>
          </a:xfrm>
          <a:solidFill>
            <a:srgbClr val="00294C"/>
          </a:solidFill>
        </p:spPr>
        <p:txBody>
          <a:bodyPr anchor="ctr" anchorCtr="0">
            <a:noAutofit/>
          </a:bodyPr>
          <a:lstStyle>
            <a:lvl1pPr marL="171450" indent="0">
              <a:buNone/>
              <a:defRPr sz="14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3291346154"/>
      </p:ext>
    </p:extLst>
  </p:cSld>
  <p:clrMapOvr>
    <a:masterClrMapping/>
  </p:clrMapOvr>
  <p:extLst mod="1">
    <p:ext uri="{DCECCB84-F9BA-43D5-87BE-67443E8EF086}">
      <p15:sldGuideLst xmlns:p15="http://schemas.microsoft.com/office/powerpoint/2012/main">
        <p15:guide id="1" orient="horz" pos="2160">
          <p15:clr>
            <a:srgbClr val="FBAE40"/>
          </p15:clr>
        </p15:guide>
        <p15:guide id="2" pos="54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Bottom Blu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49433"/>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0" y="1049219"/>
            <a:ext cx="9144000" cy="521208"/>
          </a:xfrm>
          <a:solidFill>
            <a:srgbClr val="00294C"/>
          </a:solidFill>
        </p:spPr>
        <p:txBody>
          <a:bodyPr anchor="ctr" anchorCtr="0">
            <a:noAutofit/>
          </a:bodyPr>
          <a:lstStyle>
            <a:lvl1pPr marL="171450" indent="0">
              <a:buNone/>
              <a:defRPr sz="14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3013716841"/>
      </p:ext>
    </p:extLst>
  </p:cSld>
  <p:clrMapOvr>
    <a:masterClrMapping/>
  </p:clrMapOvr>
  <p:extLst mod="1">
    <p:ext uri="{DCECCB84-F9BA-43D5-87BE-67443E8EF086}">
      <p15:sldGuideLst xmlns:p15="http://schemas.microsoft.com/office/powerpoint/2012/main">
        <p15:guide id="1" orient="horz" pos="2160">
          <p15:clr>
            <a:srgbClr val="FBAE40"/>
          </p15:clr>
        </p15:guide>
        <p15:guide id="2" pos="54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B33F-BC5A-4D76-A7BE-6942524F6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79943-BADD-4CC8-BAEE-C07373BDA2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A2819-E1C8-4176-85B9-85A9F2E4B3C1}"/>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5" name="Footer Placeholder 4">
            <a:extLst>
              <a:ext uri="{FF2B5EF4-FFF2-40B4-BE49-F238E27FC236}">
                <a16:creationId xmlns:a16="http://schemas.microsoft.com/office/drawing/2014/main" id="{D88ECDCC-A884-43A2-BD94-9062D6837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A7E70-4C98-4E6E-B7D7-596C33084828}"/>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1104544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46A6-6707-477A-B5EE-0416E915B57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4C8C0AE-56CD-44A0-9A97-27F14EA16B3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DA3F0C-6397-4D46-BDF2-071552C9ABFA}"/>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5" name="Footer Placeholder 4">
            <a:extLst>
              <a:ext uri="{FF2B5EF4-FFF2-40B4-BE49-F238E27FC236}">
                <a16:creationId xmlns:a16="http://schemas.microsoft.com/office/drawing/2014/main" id="{33D62ED6-3D54-46A2-B273-BA46DDDAA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1CC63-800C-40D8-B401-B95F9D096D35}"/>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2613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F786-C1B1-4843-B1C5-5707B7745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C1AD15-6841-433B-8110-8694DE1700B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118947-A88A-4BE2-B53E-8BA526D370CF}"/>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F77865-F94D-4B5E-A165-173A0434827C}"/>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6" name="Footer Placeholder 5">
            <a:extLst>
              <a:ext uri="{FF2B5EF4-FFF2-40B4-BE49-F238E27FC236}">
                <a16:creationId xmlns:a16="http://schemas.microsoft.com/office/drawing/2014/main" id="{1409535F-0690-41FE-B221-99006E7CE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92AE8-0744-4B6A-B89E-70C7B6A94AA2}"/>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1219344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815E-6FE8-4391-85D4-D437DBB368B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EE2AF5-9EA2-4BDA-856D-9455BCBA1EE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B31CC9B-7560-40F0-A51C-93FF592F252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3ABFE1-5151-4A61-9603-5E86DEC69B9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AA27C66-3FFC-404E-8E01-BDC3D8C176A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24AD1-140A-40C0-9F5B-CDC9A8DC2086}"/>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8" name="Footer Placeholder 7">
            <a:extLst>
              <a:ext uri="{FF2B5EF4-FFF2-40B4-BE49-F238E27FC236}">
                <a16:creationId xmlns:a16="http://schemas.microsoft.com/office/drawing/2014/main" id="{99776015-F5E6-479F-B821-1FFD38B1F3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1283B7-9A96-43F8-9F80-8F49F0AB2F88}"/>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243495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667B-9AB6-4A89-B1EC-50883BA773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2E1AF-E289-4C27-B5CB-B04702A69283}"/>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4" name="Footer Placeholder 3">
            <a:extLst>
              <a:ext uri="{FF2B5EF4-FFF2-40B4-BE49-F238E27FC236}">
                <a16:creationId xmlns:a16="http://schemas.microsoft.com/office/drawing/2014/main" id="{C37FA931-B04F-42C1-AFCC-01BA2484F1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8CB761-0575-47C8-A72B-2A81ADFD1255}"/>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309451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EA399-08DC-4094-88CD-F4CC3426F46D}"/>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3" name="Footer Placeholder 2">
            <a:extLst>
              <a:ext uri="{FF2B5EF4-FFF2-40B4-BE49-F238E27FC236}">
                <a16:creationId xmlns:a16="http://schemas.microsoft.com/office/drawing/2014/main" id="{E991F2A6-F997-4D24-A453-397B446B27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AFE1F3-2ED4-41BD-A55B-4ECCC2DE5813}"/>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240999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278B-29C8-4B5D-BA4B-04A34CC8DED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D954AB-8A7A-42E4-A060-2CB7CEE422D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64CF35-3852-4AA1-B5AF-48F879A6E4E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E232F93-90D9-4FEE-B9E8-35E839918B6E}"/>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6" name="Footer Placeholder 5">
            <a:extLst>
              <a:ext uri="{FF2B5EF4-FFF2-40B4-BE49-F238E27FC236}">
                <a16:creationId xmlns:a16="http://schemas.microsoft.com/office/drawing/2014/main" id="{8EE6E05D-C999-49EE-B99D-E8582242E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AF67F-E8FA-4620-9336-900AF87FDB06}"/>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1229978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B261-CD8E-4A51-BE6A-C252400ECDC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EFB5780-DA36-49FD-834F-E8636337D2B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37C2548-470B-427C-85C9-B436F8DA69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58DC4BA-38AB-4A59-B12E-EB45ECCAD937}"/>
              </a:ext>
            </a:extLst>
          </p:cNvPr>
          <p:cNvSpPr>
            <a:spLocks noGrp="1"/>
          </p:cNvSpPr>
          <p:nvPr>
            <p:ph type="dt" sz="half" idx="10"/>
          </p:nvPr>
        </p:nvSpPr>
        <p:spPr/>
        <p:txBody>
          <a:bodyPr/>
          <a:lstStyle/>
          <a:p>
            <a:fld id="{897A8FAF-8E5F-46C8-AF2E-10A13735DFED}" type="datetimeFigureOut">
              <a:rPr lang="en-US" smtClean="0"/>
              <a:pPr/>
              <a:t>1/23/2019</a:t>
            </a:fld>
            <a:endParaRPr lang="en-US"/>
          </a:p>
        </p:txBody>
      </p:sp>
      <p:sp>
        <p:nvSpPr>
          <p:cNvPr id="6" name="Footer Placeholder 5">
            <a:extLst>
              <a:ext uri="{FF2B5EF4-FFF2-40B4-BE49-F238E27FC236}">
                <a16:creationId xmlns:a16="http://schemas.microsoft.com/office/drawing/2014/main" id="{54E98772-BB7D-498F-89CA-812D3C169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A210-7022-4D41-9219-56694098FBDE}"/>
              </a:ext>
            </a:extLst>
          </p:cNvPr>
          <p:cNvSpPr>
            <a:spLocks noGrp="1"/>
          </p:cNvSpPr>
          <p:nvPr>
            <p:ph type="sldNum" sz="quarter" idx="12"/>
          </p:nvPr>
        </p:nvSpPr>
        <p:spPr/>
        <p:txBody>
          <a:bodyPr/>
          <a:lstStyle/>
          <a:p>
            <a:fld id="{D86E7BCE-82F9-4A4F-8D3C-A297F956D3B0}" type="slidenum">
              <a:rPr lang="en-US" smtClean="0"/>
              <a:pPr/>
              <a:t>‹#›</a:t>
            </a:fld>
            <a:endParaRPr lang="en-US"/>
          </a:p>
        </p:txBody>
      </p:sp>
    </p:spTree>
    <p:extLst>
      <p:ext uri="{BB962C8B-B14F-4D97-AF65-F5344CB8AC3E}">
        <p14:creationId xmlns:p14="http://schemas.microsoft.com/office/powerpoint/2010/main" val="665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CDDCA1-66DD-4071-94B1-AD19F5B2137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FD613-D85A-4FF1-AAD2-3DB51F83473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9C238-CC56-45DE-BF80-5E25B3AC188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7A8FAF-8E5F-46C8-AF2E-10A13735DFED}" type="datetimeFigureOut">
              <a:rPr lang="en-US" smtClean="0"/>
              <a:pPr/>
              <a:t>1/23/2019</a:t>
            </a:fld>
            <a:endParaRPr lang="en-US"/>
          </a:p>
        </p:txBody>
      </p:sp>
      <p:sp>
        <p:nvSpPr>
          <p:cNvPr id="5" name="Footer Placeholder 4">
            <a:extLst>
              <a:ext uri="{FF2B5EF4-FFF2-40B4-BE49-F238E27FC236}">
                <a16:creationId xmlns:a16="http://schemas.microsoft.com/office/drawing/2014/main" id="{F5FE653C-3B14-444E-94D3-AA4F0E97757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A8A62C-4968-4F90-A3D0-C1FAE1D5D30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6E7BCE-82F9-4A4F-8D3C-A297F956D3B0}" type="slidenum">
              <a:rPr lang="en-US" smtClean="0"/>
              <a:pPr/>
              <a:t>‹#›</a:t>
            </a:fld>
            <a:endParaRPr lang="en-US"/>
          </a:p>
        </p:txBody>
      </p:sp>
    </p:spTree>
    <p:extLst>
      <p:ext uri="{BB962C8B-B14F-4D97-AF65-F5344CB8AC3E}">
        <p14:creationId xmlns:p14="http://schemas.microsoft.com/office/powerpoint/2010/main" val="124833041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14"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image" Target="../media/image29.emf"/><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emf"/><Relationship Id="rId10" Type="http://schemas.openxmlformats.org/officeDocument/2006/relationships/image" Target="../media/image37.png"/><Relationship Id="rId4" Type="http://schemas.openxmlformats.org/officeDocument/2006/relationships/image" Target="../media/image31.emf"/><Relationship Id="rId9" Type="http://schemas.openxmlformats.org/officeDocument/2006/relationships/image" Target="../media/image36.png"/><Relationship Id="rId1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endParaRPr lang="en-US" dirty="0"/>
          </a:p>
        </p:txBody>
      </p:sp>
      <p:sp>
        <p:nvSpPr>
          <p:cNvPr id="6" name="Content Placeholder 5">
            <a:extLst>
              <a:ext uri="{FF2B5EF4-FFF2-40B4-BE49-F238E27FC236}">
                <a16:creationId xmlns:a16="http://schemas.microsoft.com/office/drawing/2014/main" id="{181E5FCF-9264-4504-8515-81FCA4FA0B6F}"/>
              </a:ext>
            </a:extLst>
          </p:cNvPr>
          <p:cNvSpPr>
            <a:spLocks noGrp="1"/>
          </p:cNvSpPr>
          <p:nvPr>
            <p:ph sz="quarter" idx="10"/>
          </p:nvPr>
        </p:nvSpPr>
        <p:spPr>
          <a:xfrm>
            <a:off x="762000" y="457200"/>
            <a:ext cx="7162800" cy="1143000"/>
          </a:xfrm>
        </p:spPr>
        <p:txBody>
          <a:bodyPr>
            <a:normAutofit fontScale="32500" lnSpcReduction="20000"/>
          </a:bodyPr>
          <a:lstStyle/>
          <a:p>
            <a:r>
              <a:rPr lang="en-US" sz="8600" b="1" i="1" dirty="0"/>
              <a:t>Families USA</a:t>
            </a:r>
          </a:p>
          <a:p>
            <a:endParaRPr lang="en-US" sz="5100" b="1" dirty="0"/>
          </a:p>
          <a:p>
            <a:r>
              <a:rPr lang="en-US" sz="10100" b="1" dirty="0"/>
              <a:t>Responding to Rural Health Challenges</a:t>
            </a:r>
            <a:endParaRPr lang="en-US" sz="10100" dirty="0"/>
          </a:p>
          <a:p>
            <a:endParaRPr lang="en-US" dirty="0"/>
          </a:p>
        </p:txBody>
      </p:sp>
      <p:pic>
        <p:nvPicPr>
          <p:cNvPr id="5" name="Picture 4" descr="NRHA_Louder.jpg">
            <a:extLst>
              <a:ext uri="{FF2B5EF4-FFF2-40B4-BE49-F238E27FC236}">
                <a16:creationId xmlns:a16="http://schemas.microsoft.com/office/drawing/2014/main" id="{2C4D0A9D-6B45-4F6A-AE7A-9D0DD76E59A7}"/>
              </a:ext>
            </a:extLst>
          </p:cNvPr>
          <p:cNvPicPr>
            <a:picLocks noChangeAspect="1"/>
          </p:cNvPicPr>
          <p:nvPr/>
        </p:nvPicPr>
        <p:blipFill>
          <a:blip r:embed="rId2" cstate="print"/>
          <a:srcRect r="35387" b="23529"/>
          <a:stretch>
            <a:fillRect/>
          </a:stretch>
        </p:blipFill>
        <p:spPr bwMode="auto">
          <a:xfrm>
            <a:off x="1084752" y="2362200"/>
            <a:ext cx="6517296" cy="3429000"/>
          </a:xfrm>
          <a:prstGeom prst="rect">
            <a:avLst/>
          </a:prstGeom>
          <a:noFill/>
          <a:ln w="9525">
            <a:noFill/>
            <a:miter lim="800000"/>
            <a:headEnd/>
            <a:tailEnd/>
          </a:ln>
        </p:spPr>
      </p:pic>
    </p:spTree>
    <p:extLst>
      <p:ext uri="{BB962C8B-B14F-4D97-AF65-F5344CB8AC3E}">
        <p14:creationId xmlns:p14="http://schemas.microsoft.com/office/powerpoint/2010/main" val="1758942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451" y="1143000"/>
            <a:ext cx="4794549" cy="5715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82757"/>
            <a:ext cx="4332886" cy="5715000"/>
          </a:xfrm>
          <a:prstGeom prst="rect">
            <a:avLst/>
          </a:prstGeom>
        </p:spPr>
      </p:pic>
      <p:sp>
        <p:nvSpPr>
          <p:cNvPr id="2" name="Rectangle 1"/>
          <p:cNvSpPr/>
          <p:nvPr/>
        </p:nvSpPr>
        <p:spPr>
          <a:xfrm>
            <a:off x="0" y="0"/>
            <a:ext cx="9144000" cy="118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 y="304799"/>
            <a:ext cx="6934200" cy="646331"/>
          </a:xfrm>
          <a:prstGeom prst="rect">
            <a:avLst/>
          </a:prstGeom>
          <a:noFill/>
        </p:spPr>
        <p:txBody>
          <a:bodyPr wrap="square" rtlCol="0">
            <a:spAutoFit/>
          </a:bodyPr>
          <a:lstStyle/>
          <a:p>
            <a:r>
              <a:rPr lang="en-US" sz="3600" b="1" dirty="0">
                <a:solidFill>
                  <a:schemeClr val="bg1"/>
                </a:solidFill>
              </a:rPr>
              <a:t>Deaths per 100,000 residents </a:t>
            </a:r>
          </a:p>
        </p:txBody>
      </p:sp>
    </p:spTree>
    <p:extLst>
      <p:ext uri="{BB962C8B-B14F-4D97-AF65-F5344CB8AC3E}">
        <p14:creationId xmlns:p14="http://schemas.microsoft.com/office/powerpoint/2010/main" val="2070914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4E9D54-562F-4FCF-AEB5-03DA9A4416B3}"/>
              </a:ext>
            </a:extLst>
          </p:cNvPr>
          <p:cNvSpPr>
            <a:spLocks noGrp="1"/>
          </p:cNvSpPr>
          <p:nvPr>
            <p:ph type="title"/>
          </p:nvPr>
        </p:nvSpPr>
        <p:spPr>
          <a:xfrm>
            <a:off x="482600" y="640080"/>
            <a:ext cx="2322320" cy="5613236"/>
          </a:xfrm>
        </p:spPr>
        <p:txBody>
          <a:bodyPr anchor="ctr">
            <a:normAutofit/>
          </a:bodyPr>
          <a:lstStyle/>
          <a:p>
            <a:r>
              <a:rPr lang="en-US" b="1">
                <a:solidFill>
                  <a:srgbClr val="FFFFFF"/>
                </a:solidFill>
              </a:rPr>
              <a:t>States at Greatest Risk</a:t>
            </a:r>
          </a:p>
        </p:txBody>
      </p:sp>
      <p:sp>
        <p:nvSpPr>
          <p:cNvPr id="3" name="Content Placeholder 2">
            <a:extLst>
              <a:ext uri="{FF2B5EF4-FFF2-40B4-BE49-F238E27FC236}">
                <a16:creationId xmlns:a16="http://schemas.microsoft.com/office/drawing/2014/main" id="{D4EED738-474D-4436-BE4D-39F0EA4798EA}"/>
              </a:ext>
            </a:extLst>
          </p:cNvPr>
          <p:cNvSpPr>
            <a:spLocks noGrp="1"/>
          </p:cNvSpPr>
          <p:nvPr>
            <p:ph idx="1"/>
          </p:nvPr>
        </p:nvSpPr>
        <p:spPr>
          <a:xfrm>
            <a:off x="3524863" y="640082"/>
            <a:ext cx="5136536" cy="2484884"/>
          </a:xfrm>
        </p:spPr>
        <p:txBody>
          <a:bodyPr anchor="ctr">
            <a:normAutofit/>
          </a:bodyPr>
          <a:lstStyle/>
          <a:p>
            <a:pPr marL="0" indent="0">
              <a:buNone/>
            </a:pPr>
            <a:r>
              <a:rPr lang="en-US" sz="3200" dirty="0">
                <a:solidFill>
                  <a:schemeClr val="accent1"/>
                </a:solidFill>
              </a:rPr>
              <a:t>Rural states at greatest risk of overdose deaths:</a:t>
            </a:r>
          </a:p>
          <a:p>
            <a:pPr lvl="1"/>
            <a:r>
              <a:rPr lang="en-US" sz="1700" dirty="0"/>
              <a:t>	</a:t>
            </a:r>
            <a:r>
              <a:rPr lang="en-US" sz="1700" b="1" dirty="0"/>
              <a:t>West Virginia (52.0 per 100,000)</a:t>
            </a:r>
          </a:p>
          <a:p>
            <a:pPr lvl="1"/>
            <a:r>
              <a:rPr lang="en-US" sz="1700" b="1" dirty="0"/>
              <a:t>    Ohio (39.1 per 100,000)</a:t>
            </a:r>
          </a:p>
          <a:p>
            <a:pPr lvl="1"/>
            <a:r>
              <a:rPr lang="en-US" sz="1700" b="1" dirty="0"/>
              <a:t>    New Hampshire (39.0 per 100,000)</a:t>
            </a:r>
          </a:p>
          <a:p>
            <a:pPr lvl="1"/>
            <a:r>
              <a:rPr lang="en-US" sz="1700" b="1" dirty="0"/>
              <a:t>    Pennsylvania (37.9 per 100,000)</a:t>
            </a:r>
          </a:p>
          <a:p>
            <a:pPr lvl="1"/>
            <a:r>
              <a:rPr lang="en-US" sz="1700" b="1" dirty="0"/>
              <a:t>    Kentucky (33.5 per 100,000)</a:t>
            </a:r>
          </a:p>
          <a:p>
            <a:endParaRPr lang="en-US" sz="1700" dirty="0"/>
          </a:p>
        </p:txBody>
      </p:sp>
      <p:pic>
        <p:nvPicPr>
          <p:cNvPr id="4" name="Picture 2" descr="opioid graph 4th district">
            <a:extLst>
              <a:ext uri="{FF2B5EF4-FFF2-40B4-BE49-F238E27FC236}">
                <a16:creationId xmlns:a16="http://schemas.microsoft.com/office/drawing/2014/main" id="{FA69B237-9010-4B7E-A871-EF3279D2F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529" y="3276600"/>
            <a:ext cx="5896471" cy="294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01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5746" name="Picture 2" descr="Related image">
            <a:extLst>
              <a:ext uri="{FF2B5EF4-FFF2-40B4-BE49-F238E27FC236}">
                <a16:creationId xmlns:a16="http://schemas.microsoft.com/office/drawing/2014/main" id="{8440A187-1682-46A7-BB81-D3FBAECCFE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1" y="10"/>
            <a:ext cx="9144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CFF08F07-F8E3-41B7-8BEC-525E4632BF1C}"/>
              </a:ext>
            </a:extLst>
          </p:cNvPr>
          <p:cNvSpPr>
            <a:spLocks noGrp="1"/>
          </p:cNvSpPr>
          <p:nvPr>
            <p:ph type="title"/>
          </p:nvPr>
        </p:nvSpPr>
        <p:spPr>
          <a:xfrm>
            <a:off x="568370" y="3149961"/>
            <a:ext cx="3153103" cy="1007066"/>
          </a:xfrm>
        </p:spPr>
        <p:txBody>
          <a:bodyPr>
            <a:normAutofit/>
          </a:bodyPr>
          <a:lstStyle/>
          <a:p>
            <a:pPr algn="ctr"/>
            <a:r>
              <a:rPr lang="en-US" sz="3150" b="1" dirty="0"/>
              <a:t>Opioids Ravage Rural America</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C9BE28-5B01-48AC-82CF-44CB3D786B72}"/>
              </a:ext>
            </a:extLst>
          </p:cNvPr>
          <p:cNvSpPr>
            <a:spLocks noGrp="1"/>
          </p:cNvSpPr>
          <p:nvPr>
            <p:ph idx="1"/>
          </p:nvPr>
        </p:nvSpPr>
        <p:spPr>
          <a:xfrm>
            <a:off x="430421" y="4277679"/>
            <a:ext cx="3444766" cy="1964879"/>
          </a:xfrm>
        </p:spPr>
        <p:txBody>
          <a:bodyPr anchor="ctr">
            <a:normAutofit/>
          </a:bodyPr>
          <a:lstStyle/>
          <a:p>
            <a:endParaRPr lang="en-US" sz="1100" dirty="0"/>
          </a:p>
          <a:p>
            <a:r>
              <a:rPr lang="en-US" sz="1100" dirty="0"/>
              <a:t>197 deaths each day. </a:t>
            </a:r>
          </a:p>
          <a:p>
            <a:r>
              <a:rPr lang="en-US" sz="1100" dirty="0"/>
              <a:t>Up 30% in 2017 from 2016. </a:t>
            </a:r>
          </a:p>
          <a:p>
            <a:r>
              <a:rPr lang="en-US" sz="1100" dirty="0"/>
              <a:t>In rural America opioid death rates quadrupled among those 18-25 years old and tripled for females.</a:t>
            </a:r>
            <a:r>
              <a:rPr lang="en-US" sz="1100" b="1" i="1" dirty="0"/>
              <a:t> </a:t>
            </a:r>
          </a:p>
          <a:p>
            <a:r>
              <a:rPr lang="en-US" sz="1100" b="1" i="1" dirty="0"/>
              <a:t>Death rate is 45% higher in rural counties.</a:t>
            </a:r>
          </a:p>
          <a:p>
            <a:r>
              <a:rPr lang="en-US" sz="1100" b="1" i="1" dirty="0"/>
              <a:t>“Forgotten people” of opioid epidemic – </a:t>
            </a:r>
            <a:r>
              <a:rPr lang="en-US" sz="1100" dirty="0"/>
              <a:t>Native Americans and Alaskan Natives – 30% under-reported.</a:t>
            </a:r>
          </a:p>
          <a:p>
            <a:endParaRPr lang="en-US" sz="1100" dirty="0"/>
          </a:p>
          <a:p>
            <a:endParaRPr lang="en-US" sz="1100" dirty="0"/>
          </a:p>
          <a:p>
            <a:endParaRPr lang="en-US" sz="1100" dirty="0"/>
          </a:p>
        </p:txBody>
      </p:sp>
    </p:spTree>
    <p:extLst>
      <p:ext uri="{BB962C8B-B14F-4D97-AF65-F5344CB8AC3E}">
        <p14:creationId xmlns:p14="http://schemas.microsoft.com/office/powerpoint/2010/main" val="1562802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3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AE3FC8-6ECF-4893-B4CA-F989F714598C}"/>
              </a:ext>
            </a:extLst>
          </p:cNvPr>
          <p:cNvSpPr>
            <a:spLocks noGrp="1"/>
          </p:cNvSpPr>
          <p:nvPr>
            <p:ph type="title"/>
          </p:nvPr>
        </p:nvSpPr>
        <p:spPr>
          <a:xfrm>
            <a:off x="393192" y="4767072"/>
            <a:ext cx="4945641" cy="1625210"/>
          </a:xfrm>
        </p:spPr>
        <p:txBody>
          <a:bodyPr>
            <a:normAutofit/>
          </a:bodyPr>
          <a:lstStyle/>
          <a:p>
            <a:pPr algn="r"/>
            <a:r>
              <a:rPr lang="en-US" dirty="0">
                <a:solidFill>
                  <a:srgbClr val="FFFFFF"/>
                </a:solidFill>
              </a:rPr>
              <a:t> </a:t>
            </a:r>
            <a:br>
              <a:rPr lang="en-US" dirty="0">
                <a:solidFill>
                  <a:srgbClr val="FFFFFF"/>
                </a:solidFill>
              </a:rPr>
            </a:br>
            <a:r>
              <a:rPr lang="en-US" dirty="0">
                <a:solidFill>
                  <a:srgbClr val="FFFFFF"/>
                </a:solidFill>
              </a:rPr>
              <a:t>Most vulnerable are at risk</a:t>
            </a:r>
          </a:p>
        </p:txBody>
      </p:sp>
      <p:pic>
        <p:nvPicPr>
          <p:cNvPr id="16386" name="Picture 2" descr="Image result for opioid withdrawal babies">
            <a:extLst>
              <a:ext uri="{FF2B5EF4-FFF2-40B4-BE49-F238E27FC236}">
                <a16:creationId xmlns:a16="http://schemas.microsoft.com/office/drawing/2014/main" id="{FDE047A3-D152-439B-AFDD-16857A0B41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76" r="2884"/>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D5A6EA1-D910-47B1-B5FE-3EAA1AF39542}"/>
              </a:ext>
            </a:extLst>
          </p:cNvPr>
          <p:cNvSpPr>
            <a:spLocks noGrp="1"/>
          </p:cNvSpPr>
          <p:nvPr>
            <p:ph idx="1"/>
          </p:nvPr>
        </p:nvSpPr>
        <p:spPr>
          <a:xfrm>
            <a:off x="6021989" y="917725"/>
            <a:ext cx="2568554" cy="4852362"/>
          </a:xfrm>
        </p:spPr>
        <p:txBody>
          <a:bodyPr anchor="ctr">
            <a:normAutofit/>
          </a:bodyPr>
          <a:lstStyle/>
          <a:p>
            <a:r>
              <a:rPr lang="en-US" sz="1700">
                <a:solidFill>
                  <a:srgbClr val="FFFFFF"/>
                </a:solidFill>
              </a:rPr>
              <a:t>Every 15 minutes a baby is born with opioid withdrawal syndrome.</a:t>
            </a:r>
          </a:p>
          <a:p>
            <a:r>
              <a:rPr lang="en-US" sz="1700">
                <a:solidFill>
                  <a:srgbClr val="FFFFFF"/>
                </a:solidFill>
              </a:rPr>
              <a:t>The number of babies who were exposed to opioids in the womb rose by more than five-fold in the last four years, according to a new analysis of Medicaid data.</a:t>
            </a:r>
          </a:p>
          <a:p>
            <a:r>
              <a:rPr lang="en-US" sz="1700">
                <a:solidFill>
                  <a:srgbClr val="FFFFFF"/>
                </a:solidFill>
              </a:rPr>
              <a:t>Dr. Stewart Patrick, Vanderbilt University Medical Center before an April, 2018 Senate Help Hearing</a:t>
            </a:r>
          </a:p>
          <a:p>
            <a:endParaRPr lang="en-US" sz="1700">
              <a:solidFill>
                <a:srgbClr val="FFFFFF"/>
              </a:solidFill>
            </a:endParaRPr>
          </a:p>
        </p:txBody>
      </p:sp>
    </p:spTree>
    <p:extLst>
      <p:ext uri="{BB962C8B-B14F-4D97-AF65-F5344CB8AC3E}">
        <p14:creationId xmlns:p14="http://schemas.microsoft.com/office/powerpoint/2010/main" val="4101687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4724" name="Picture 4" descr="Image result for west virginia town flooded with opioids">
            <a:extLst>
              <a:ext uri="{FF2B5EF4-FFF2-40B4-BE49-F238E27FC236}">
                <a16:creationId xmlns:a16="http://schemas.microsoft.com/office/drawing/2014/main" id="{AEE44BBA-E813-4C01-BCD3-7FD8A6D32B8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345" r="2655"/>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B8C0BFFF-E06C-4EBD-B0FC-FE8662D8BC65}"/>
              </a:ext>
            </a:extLst>
          </p:cNvPr>
          <p:cNvSpPr>
            <a:spLocks noGrp="1"/>
          </p:cNvSpPr>
          <p:nvPr>
            <p:ph type="title"/>
          </p:nvPr>
        </p:nvSpPr>
        <p:spPr>
          <a:xfrm>
            <a:off x="568370" y="3149961"/>
            <a:ext cx="3153103" cy="1007066"/>
          </a:xfrm>
        </p:spPr>
        <p:txBody>
          <a:bodyPr>
            <a:normAutofit/>
          </a:bodyPr>
          <a:lstStyle/>
          <a:p>
            <a:pPr algn="ctr"/>
            <a:r>
              <a:rPr lang="en-US" sz="3150" b="1" dirty="0">
                <a:solidFill>
                  <a:schemeClr val="accent1"/>
                </a:solidFill>
              </a:rPr>
              <a:t>Focus is on </a:t>
            </a:r>
            <a:br>
              <a:rPr lang="en-US" sz="3150" b="1" dirty="0">
                <a:solidFill>
                  <a:schemeClr val="accent1"/>
                </a:solidFill>
              </a:rPr>
            </a:br>
            <a:r>
              <a:rPr lang="en-US" sz="3150" b="1" dirty="0">
                <a:solidFill>
                  <a:schemeClr val="accent1"/>
                </a:solidFill>
              </a:rPr>
              <a:t>pill dumping…</a:t>
            </a:r>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22D75C-6FF8-463B-A15E-212A813FD3A0}"/>
              </a:ext>
            </a:extLst>
          </p:cNvPr>
          <p:cNvSpPr>
            <a:spLocks noGrp="1"/>
          </p:cNvSpPr>
          <p:nvPr>
            <p:ph idx="1"/>
          </p:nvPr>
        </p:nvSpPr>
        <p:spPr>
          <a:xfrm>
            <a:off x="430421" y="4277679"/>
            <a:ext cx="3444766" cy="1964879"/>
          </a:xfrm>
        </p:spPr>
        <p:txBody>
          <a:bodyPr anchor="ctr">
            <a:normAutofit/>
          </a:bodyPr>
          <a:lstStyle/>
          <a:p>
            <a:r>
              <a:rPr lang="en-US" sz="2000" dirty="0"/>
              <a:t>Kermit, West Virginia town of 3200 flooded with 21 million prescription painkillers, a state where more people have overdosed than any other</a:t>
            </a:r>
            <a:r>
              <a:rPr lang="en-US" sz="1575" dirty="0"/>
              <a:t>.</a:t>
            </a:r>
          </a:p>
        </p:txBody>
      </p:sp>
    </p:spTree>
    <p:extLst>
      <p:ext uri="{BB962C8B-B14F-4D97-AF65-F5344CB8AC3E}">
        <p14:creationId xmlns:p14="http://schemas.microsoft.com/office/powerpoint/2010/main" val="2270051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3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ADF755-F7B3-4B3F-95B6-9B53AAF0309D}"/>
              </a:ext>
            </a:extLst>
          </p:cNvPr>
          <p:cNvSpPr>
            <a:spLocks noGrp="1"/>
          </p:cNvSpPr>
          <p:nvPr>
            <p:ph type="title"/>
          </p:nvPr>
        </p:nvSpPr>
        <p:spPr>
          <a:xfrm>
            <a:off x="393192" y="4767072"/>
            <a:ext cx="4945641" cy="1625210"/>
          </a:xfrm>
        </p:spPr>
        <p:txBody>
          <a:bodyPr>
            <a:normAutofit/>
          </a:bodyPr>
          <a:lstStyle/>
          <a:p>
            <a:pPr algn="r"/>
            <a:r>
              <a:rPr lang="en-US" sz="2800">
                <a:solidFill>
                  <a:srgbClr val="FFFFFF"/>
                </a:solidFill>
              </a:rPr>
              <a:t>"I want you to feel shamed in your roles, respectively, in all of this," David McKinley (R-WV)</a:t>
            </a:r>
          </a:p>
        </p:txBody>
      </p:sp>
      <p:pic>
        <p:nvPicPr>
          <p:cNvPr id="9218" name="Picture 2" descr="Image result for blame game">
            <a:extLst>
              <a:ext uri="{FF2B5EF4-FFF2-40B4-BE49-F238E27FC236}">
                <a16:creationId xmlns:a16="http://schemas.microsoft.com/office/drawing/2014/main" id="{E8B991A1-A1AF-40D7-AD49-C9A79423DE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33" r="20691" b="-1"/>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5D23DD8-FA0F-42AF-BC74-59D5321606FC}"/>
              </a:ext>
            </a:extLst>
          </p:cNvPr>
          <p:cNvSpPr>
            <a:spLocks noGrp="1"/>
          </p:cNvSpPr>
          <p:nvPr>
            <p:ph idx="1"/>
          </p:nvPr>
        </p:nvSpPr>
        <p:spPr>
          <a:xfrm>
            <a:off x="6021989" y="917725"/>
            <a:ext cx="2568554" cy="4852362"/>
          </a:xfrm>
        </p:spPr>
        <p:txBody>
          <a:bodyPr anchor="ctr">
            <a:normAutofit/>
          </a:bodyPr>
          <a:lstStyle/>
          <a:p>
            <a:r>
              <a:rPr lang="en-US" sz="1200" dirty="0">
                <a:solidFill>
                  <a:srgbClr val="FFFFFF"/>
                </a:solidFill>
              </a:rPr>
              <a:t>May 8 – Energy and Commerce Oversight Hearing.</a:t>
            </a:r>
          </a:p>
          <a:p>
            <a:endParaRPr lang="en-US" sz="1200" dirty="0">
              <a:solidFill>
                <a:srgbClr val="FFFFFF"/>
              </a:solidFill>
            </a:endParaRPr>
          </a:p>
          <a:p>
            <a:r>
              <a:rPr lang="en-US" sz="1200" dirty="0">
                <a:solidFill>
                  <a:srgbClr val="FFFFFF"/>
                </a:solidFill>
              </a:rPr>
              <a:t>Drug manufactures blame physicians for over-prescribing</a:t>
            </a:r>
          </a:p>
          <a:p>
            <a:endParaRPr lang="en-US" sz="1200" dirty="0">
              <a:solidFill>
                <a:srgbClr val="FFFFFF"/>
              </a:solidFill>
            </a:endParaRPr>
          </a:p>
          <a:p>
            <a:r>
              <a:rPr lang="en-US" sz="1200" dirty="0">
                <a:solidFill>
                  <a:srgbClr val="FFFFFF"/>
                </a:solidFill>
              </a:rPr>
              <a:t>Two Family Discount Pharmacy locations in Mount Gay-Shamrock, population 1,779, and </a:t>
            </a:r>
            <a:r>
              <a:rPr lang="en-US" sz="1200" dirty="0" err="1">
                <a:solidFill>
                  <a:srgbClr val="FFFFFF"/>
                </a:solidFill>
              </a:rPr>
              <a:t>Stollings</a:t>
            </a:r>
            <a:r>
              <a:rPr lang="en-US" sz="1200" dirty="0">
                <a:solidFill>
                  <a:srgbClr val="FFFFFF"/>
                </a:solidFill>
              </a:rPr>
              <a:t>, population 316, received more than 20 million doses of hydrocodone and oxycodone between 2006 and 2016. The two pharmacies are just 3 miles apart.</a:t>
            </a:r>
          </a:p>
          <a:p>
            <a:endParaRPr lang="en-US" sz="1200" dirty="0">
              <a:solidFill>
                <a:srgbClr val="FFFFFF"/>
              </a:solidFill>
            </a:endParaRPr>
          </a:p>
          <a:p>
            <a:r>
              <a:rPr lang="en-US" sz="1200" dirty="0">
                <a:solidFill>
                  <a:srgbClr val="FFFFFF"/>
                </a:solidFill>
              </a:rPr>
              <a:t>Just one drug manufacturer supplied nearly 6 million  pills to the Mount Gay-Shamrock location between 2008 and 2012. That means the manufacturer shipped an average of 3,561 pills every day to this single pharmacy for four years, the House panel said.</a:t>
            </a:r>
          </a:p>
          <a:p>
            <a:endParaRPr lang="en-US" sz="1200" dirty="0">
              <a:solidFill>
                <a:srgbClr val="FFFFFF"/>
              </a:solidFill>
            </a:endParaRPr>
          </a:p>
        </p:txBody>
      </p:sp>
    </p:spTree>
    <p:extLst>
      <p:ext uri="{BB962C8B-B14F-4D97-AF65-F5344CB8AC3E}">
        <p14:creationId xmlns:p14="http://schemas.microsoft.com/office/powerpoint/2010/main" val="564576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Image result for american rural poverty">
            <a:extLst>
              <a:ext uri="{FF2B5EF4-FFF2-40B4-BE49-F238E27FC236}">
                <a16:creationId xmlns:a16="http://schemas.microsoft.com/office/drawing/2014/main" id="{4BFAE62F-25D7-4F7E-B8BE-F492B0898F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0" r="7908" b="-1"/>
          <a:stretch/>
        </p:blipFill>
        <p:spPr bwMode="auto">
          <a:xfrm>
            <a:off x="20" y="10"/>
            <a:ext cx="9143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ADD72DFA-7E41-4FA6-BBF2-8FD5474ED4E3}"/>
              </a:ext>
            </a:extLst>
          </p:cNvPr>
          <p:cNvSpPr>
            <a:spLocks noGrp="1"/>
          </p:cNvSpPr>
          <p:nvPr>
            <p:ph type="title"/>
          </p:nvPr>
        </p:nvSpPr>
        <p:spPr>
          <a:xfrm>
            <a:off x="568370" y="3149961"/>
            <a:ext cx="3153103" cy="1007066"/>
          </a:xfrm>
        </p:spPr>
        <p:txBody>
          <a:bodyPr>
            <a:normAutofit/>
          </a:bodyPr>
          <a:lstStyle/>
          <a:p>
            <a:pPr algn="ctr"/>
            <a:r>
              <a:rPr lang="en-US" sz="3150" dirty="0"/>
              <a:t>Poverty in Rural America</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9610F3-06FF-4B46-89EA-B4A67BD4FAF9}"/>
              </a:ext>
            </a:extLst>
          </p:cNvPr>
          <p:cNvSpPr>
            <a:spLocks noGrp="1"/>
          </p:cNvSpPr>
          <p:nvPr>
            <p:ph idx="1"/>
          </p:nvPr>
        </p:nvSpPr>
        <p:spPr>
          <a:xfrm>
            <a:off x="430421" y="4277679"/>
            <a:ext cx="3444766" cy="1964879"/>
          </a:xfrm>
        </p:spPr>
        <p:txBody>
          <a:bodyPr anchor="ctr">
            <a:normAutofit/>
          </a:bodyPr>
          <a:lstStyle/>
          <a:p>
            <a:r>
              <a:rPr lang="en-US" sz="2000" b="1" dirty="0"/>
              <a:t>In 1980, 70% of rural Americans living in poverty were working.</a:t>
            </a:r>
          </a:p>
          <a:p>
            <a:r>
              <a:rPr lang="en-US" sz="2000" b="1" dirty="0"/>
              <a:t>Today, less than half of the rural poor are working. </a:t>
            </a:r>
          </a:p>
          <a:p>
            <a:endParaRPr lang="en-US" sz="1575" dirty="0"/>
          </a:p>
        </p:txBody>
      </p:sp>
    </p:spTree>
    <p:extLst>
      <p:ext uri="{BB962C8B-B14F-4D97-AF65-F5344CB8AC3E}">
        <p14:creationId xmlns:p14="http://schemas.microsoft.com/office/powerpoint/2010/main" val="856391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326B05-5655-451B-A114-469CCC19CEFA}"/>
              </a:ext>
            </a:extLst>
          </p:cNvPr>
          <p:cNvSpPr>
            <a:spLocks noGrp="1"/>
          </p:cNvSpPr>
          <p:nvPr>
            <p:ph sz="quarter" idx="10"/>
          </p:nvPr>
        </p:nvSpPr>
        <p:spPr>
          <a:xfrm>
            <a:off x="152400" y="609600"/>
            <a:ext cx="8229600" cy="685800"/>
          </a:xfrm>
        </p:spPr>
        <p:txBody>
          <a:bodyPr>
            <a:normAutofit fontScale="47500" lnSpcReduction="20000"/>
          </a:bodyPr>
          <a:lstStyle/>
          <a:p>
            <a:r>
              <a:rPr lang="en-US" sz="5100" b="1" dirty="0">
                <a:solidFill>
                  <a:schemeClr val="accent1"/>
                </a:solidFill>
              </a:rPr>
              <a:t>Was the War on Poverty Lost?</a:t>
            </a:r>
          </a:p>
          <a:p>
            <a:r>
              <a:rPr lang="en-US" sz="4000" dirty="0">
                <a:solidFill>
                  <a:schemeClr val="accent1"/>
                </a:solidFill>
              </a:rPr>
              <a:t>Persistent Poverty in West Virginia</a:t>
            </a:r>
          </a:p>
        </p:txBody>
      </p:sp>
      <p:sp>
        <p:nvSpPr>
          <p:cNvPr id="3" name="Content Placeholder 2">
            <a:extLst>
              <a:ext uri="{FF2B5EF4-FFF2-40B4-BE49-F238E27FC236}">
                <a16:creationId xmlns:a16="http://schemas.microsoft.com/office/drawing/2014/main" id="{B7FE0E4F-928A-46EF-8EB9-0CD511FC4C37}"/>
              </a:ext>
            </a:extLst>
          </p:cNvPr>
          <p:cNvSpPr>
            <a:spLocks noGrp="1"/>
          </p:cNvSpPr>
          <p:nvPr>
            <p:ph sz="quarter" idx="11"/>
          </p:nvPr>
        </p:nvSpPr>
        <p:spPr>
          <a:xfrm>
            <a:off x="152400" y="1524000"/>
            <a:ext cx="4419600" cy="4724400"/>
          </a:xfrm>
        </p:spPr>
        <p:txBody>
          <a:bodyPr>
            <a:normAutofit fontScale="77500" lnSpcReduction="20000"/>
          </a:bodyPr>
          <a:lstStyle/>
          <a:p>
            <a:pPr marL="342900" indent="-342900">
              <a:buFont typeface="Arial" panose="020B0604020202020204" pitchFamily="34" charset="0"/>
              <a:buChar char="•"/>
            </a:pPr>
            <a:r>
              <a:rPr lang="en-US" dirty="0"/>
              <a:t>Despite economic growth, West Virginia was one of just two states to see its poverty rate increase from 2016 to 2017.  US. Census Bureau.</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336,301 West Virginians lived in poverty in 2017, for a total poverty rate of 19.1 percent - an increase of 1.2 percentage points from 2016. </a:t>
            </a:r>
          </a:p>
          <a:p>
            <a:pPr marL="342900" indent="-342900">
              <a:buFont typeface="Arial" panose="020B0604020202020204" pitchFamily="34" charset="0"/>
              <a:buChar char="•"/>
            </a:pPr>
            <a:r>
              <a:rPr lang="en-US" dirty="0"/>
              <a:t>West Virginia's poverty rate was 5.7 percent higher than the national average, and the state had the fourth highest poverty rate among all 50 states.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Mountain State's poverty rate has not declined since the end of the Great Recession.</a:t>
            </a:r>
          </a:p>
          <a:p>
            <a:pPr marL="342900" indent="-342900">
              <a:buFont typeface="Arial" panose="020B0604020202020204" pitchFamily="34" charset="0"/>
              <a:buChar char="•"/>
            </a:pPr>
            <a:endParaRPr lang="en-US" dirty="0"/>
          </a:p>
          <a:p>
            <a:endParaRPr lang="en-US" dirty="0"/>
          </a:p>
          <a:p>
            <a:r>
              <a:rPr lang="en-US" dirty="0"/>
              <a:t>“Rural poverty skyrockets as jobs move away,”   </a:t>
            </a:r>
          </a:p>
          <a:p>
            <a:r>
              <a:rPr lang="en-US" sz="1600" dirty="0"/>
              <a:t>			The Hill, December 5, 2017</a:t>
            </a:r>
          </a:p>
          <a:p>
            <a:endParaRPr lang="en-US" dirty="0"/>
          </a:p>
        </p:txBody>
      </p:sp>
      <p:pic>
        <p:nvPicPr>
          <p:cNvPr id="5" name="Picture 5" descr="NRHA_YVL_Waves.jpg">
            <a:extLst>
              <a:ext uri="{FF2B5EF4-FFF2-40B4-BE49-F238E27FC236}">
                <a16:creationId xmlns:a16="http://schemas.microsoft.com/office/drawing/2014/main" id="{4921869A-98F5-4802-BBF6-7BBD36E06A33}"/>
              </a:ext>
            </a:extLst>
          </p:cNvPr>
          <p:cNvPicPr>
            <a:picLocks noChangeAspect="1"/>
          </p:cNvPicPr>
          <p:nvPr/>
        </p:nvPicPr>
        <p:blipFill>
          <a:blip r:embed="rId2" cstate="print"/>
          <a:srcRect b="10445"/>
          <a:stretch>
            <a:fillRect/>
          </a:stretch>
        </p:blipFill>
        <p:spPr bwMode="auto">
          <a:xfrm>
            <a:off x="0" y="5715000"/>
            <a:ext cx="9144000" cy="1129748"/>
          </a:xfrm>
          <a:prstGeom prst="rect">
            <a:avLst/>
          </a:prstGeom>
          <a:noFill/>
          <a:ln w="9525">
            <a:noFill/>
            <a:miter lim="800000"/>
            <a:headEnd/>
            <a:tailEnd/>
          </a:ln>
        </p:spPr>
      </p:pic>
      <p:pic>
        <p:nvPicPr>
          <p:cNvPr id="4102" name="Picture 6" descr="Image result for poverty west virginia">
            <a:extLst>
              <a:ext uri="{FF2B5EF4-FFF2-40B4-BE49-F238E27FC236}">
                <a16:creationId xmlns:a16="http://schemas.microsoft.com/office/drawing/2014/main" id="{7244EE97-E106-4B61-8919-9F028D1DB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77882"/>
            <a:ext cx="4696829" cy="4066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sident Lyndon Baines Johnson visit to Tom Fletcher's home in Kentucky was part of a tour of poverty stricken areas of the U.S. (Photo by Walter Bennett/Time &amp; Life Pictures/Getty Images).">
            <a:extLst>
              <a:ext uri="{FF2B5EF4-FFF2-40B4-BE49-F238E27FC236}">
                <a16:creationId xmlns:a16="http://schemas.microsoft.com/office/drawing/2014/main" id="{2F142B91-4AB0-43C8-9B43-11680E6AB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252"/>
            <a:ext cx="4572000" cy="276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18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C52C9-9C4A-49F1-8C40-E7B962406BCA}"/>
              </a:ext>
            </a:extLst>
          </p:cNvPr>
          <p:cNvSpPr>
            <a:spLocks noGrp="1"/>
          </p:cNvSpPr>
          <p:nvPr>
            <p:ph sz="quarter" idx="10"/>
          </p:nvPr>
        </p:nvSpPr>
        <p:spPr/>
        <p:txBody>
          <a:bodyPr/>
          <a:lstStyle/>
          <a:p>
            <a:endParaRPr lang="en-US"/>
          </a:p>
        </p:txBody>
      </p:sp>
      <p:sp>
        <p:nvSpPr>
          <p:cNvPr id="3" name="Content Placeholder 2">
            <a:extLst>
              <a:ext uri="{FF2B5EF4-FFF2-40B4-BE49-F238E27FC236}">
                <a16:creationId xmlns:a16="http://schemas.microsoft.com/office/drawing/2014/main" id="{9667C9DE-21DF-4855-A4FA-FA2E7B60D813}"/>
              </a:ext>
            </a:extLst>
          </p:cNvPr>
          <p:cNvSpPr>
            <a:spLocks noGrp="1"/>
          </p:cNvSpPr>
          <p:nvPr>
            <p:ph sz="quarter" idx="11"/>
          </p:nvPr>
        </p:nvSpPr>
        <p:spPr/>
        <p:txBody>
          <a:bodyPr/>
          <a:lstStyle/>
          <a:p>
            <a:endParaRPr lang="en-US"/>
          </a:p>
        </p:txBody>
      </p:sp>
      <p:pic>
        <p:nvPicPr>
          <p:cNvPr id="421890" name="Picture 2" descr="Image result for job growth in American urban rural chart">
            <a:extLst>
              <a:ext uri="{FF2B5EF4-FFF2-40B4-BE49-F238E27FC236}">
                <a16:creationId xmlns:a16="http://schemas.microsoft.com/office/drawing/2014/main" id="{075C9D7D-70CE-429B-BC42-E3D8AFCA0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599"/>
            <a:ext cx="8734425" cy="650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662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A256-31AB-4444-B7F2-384355CD0B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85C193-F09A-428F-949B-F219F6891614}"/>
              </a:ext>
            </a:extLst>
          </p:cNvPr>
          <p:cNvSpPr>
            <a:spLocks noGrp="1"/>
          </p:cNvSpPr>
          <p:nvPr>
            <p:ph idx="1"/>
          </p:nvPr>
        </p:nvSpPr>
        <p:spPr/>
        <p:txBody>
          <a:bodyPr/>
          <a:lstStyle/>
          <a:p>
            <a:endParaRPr lang="en-US"/>
          </a:p>
        </p:txBody>
      </p:sp>
      <p:pic>
        <p:nvPicPr>
          <p:cNvPr id="6146" name="Picture 2" descr="Image result for state map of Medicaid expansion">
            <a:extLst>
              <a:ext uri="{FF2B5EF4-FFF2-40B4-BE49-F238E27FC236}">
                <a16:creationId xmlns:a16="http://schemas.microsoft.com/office/drawing/2014/main" id="{2326ACA1-5B7D-409A-98C1-0A93229D2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72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RHA_Louder.jpg"/>
          <p:cNvPicPr>
            <a:picLocks noChangeAspect="1"/>
          </p:cNvPicPr>
          <p:nvPr/>
        </p:nvPicPr>
        <p:blipFill>
          <a:blip r:embed="rId2" cstate="print"/>
          <a:srcRect r="35387" b="23529"/>
          <a:stretch>
            <a:fillRect/>
          </a:stretch>
        </p:blipFill>
        <p:spPr bwMode="auto">
          <a:xfrm>
            <a:off x="3706812" y="5618163"/>
            <a:ext cx="1501775" cy="790141"/>
          </a:xfrm>
          <a:prstGeom prst="rect">
            <a:avLst/>
          </a:prstGeom>
          <a:noFill/>
          <a:ln w="9525">
            <a:noFill/>
            <a:miter lim="800000"/>
            <a:headEnd/>
            <a:tailEnd/>
          </a:ln>
        </p:spPr>
      </p:pic>
      <p:sp>
        <p:nvSpPr>
          <p:cNvPr id="5" name="Title 4"/>
          <p:cNvSpPr>
            <a:spLocks noGrp="1"/>
          </p:cNvSpPr>
          <p:nvPr>
            <p:ph type="title"/>
          </p:nvPr>
        </p:nvSpPr>
        <p:spPr>
          <a:xfrm>
            <a:off x="628650" y="963877"/>
            <a:ext cx="2620771" cy="4930246"/>
          </a:xfrm>
        </p:spPr>
        <p:txBody>
          <a:bodyPr>
            <a:normAutofit/>
          </a:bodyPr>
          <a:lstStyle/>
          <a:p>
            <a:pPr algn="r"/>
            <a:r>
              <a:rPr lang="en-US" sz="3700" b="1">
                <a:solidFill>
                  <a:schemeClr val="accent1"/>
                </a:solidFill>
              </a:rPr>
              <a:t>The National Rural Health Association</a:t>
            </a:r>
          </a:p>
        </p:txBody>
      </p:sp>
      <p:sp>
        <p:nvSpPr>
          <p:cNvPr id="6" name="Content Placeholder 5"/>
          <p:cNvSpPr>
            <a:spLocks noGrp="1"/>
          </p:cNvSpPr>
          <p:nvPr>
            <p:ph idx="1"/>
          </p:nvPr>
        </p:nvSpPr>
        <p:spPr>
          <a:xfrm>
            <a:off x="3732023" y="963877"/>
            <a:ext cx="4783327" cy="4930246"/>
          </a:xfrm>
        </p:spPr>
        <p:txBody>
          <a:bodyPr anchor="ctr">
            <a:normAutofit/>
          </a:bodyPr>
          <a:lstStyle/>
          <a:p>
            <a:pPr marL="0" indent="0">
              <a:buNone/>
            </a:pPr>
            <a:r>
              <a:rPr lang="en-US" sz="2100" i="1">
                <a:latin typeface="Times New Roman" panose="02020603050405020304" pitchFamily="18" charset="0"/>
                <a:ea typeface="Times New Roman" panose="02020603050405020304" pitchFamily="18" charset="0"/>
              </a:rPr>
              <a:t>NRHA is a national nonprofit membership organization with more than 21,000 members, made up of a diverse collection of individuals and organizations, all of whom share the common bond of ensuring all rural communities have access to quality, affordable health care. Our mission is to provide leadership on rural health issues.  </a:t>
            </a:r>
            <a:endParaRPr lang="en-US" sz="2100">
              <a:latin typeface="Times New Roman" panose="02020603050405020304" pitchFamily="18" charset="0"/>
              <a:ea typeface="Times New Roman" panose="02020603050405020304" pitchFamily="18" charset="0"/>
            </a:endParaRPr>
          </a:p>
          <a:p>
            <a:endParaRPr lang="en-US" sz="2100"/>
          </a:p>
        </p:txBody>
      </p:sp>
    </p:spTree>
    <p:extLst>
      <p:ext uri="{BB962C8B-B14F-4D97-AF65-F5344CB8AC3E}">
        <p14:creationId xmlns:p14="http://schemas.microsoft.com/office/powerpoint/2010/main" val="2743025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D937A7C-BF2E-448E-B3A0-6BDD1F4347A0}"/>
              </a:ext>
            </a:extLst>
          </p:cNvPr>
          <p:cNvSpPr>
            <a:spLocks noGrp="1"/>
          </p:cNvSpPr>
          <p:nvPr>
            <p:ph type="title"/>
          </p:nvPr>
        </p:nvSpPr>
        <p:spPr>
          <a:xfrm>
            <a:off x="482600" y="640080"/>
            <a:ext cx="2322320" cy="5613236"/>
          </a:xfrm>
        </p:spPr>
        <p:txBody>
          <a:bodyPr anchor="ctr">
            <a:normAutofit/>
          </a:bodyPr>
          <a:lstStyle/>
          <a:p>
            <a:r>
              <a:rPr lang="en-US" sz="2800">
                <a:solidFill>
                  <a:srgbClr val="FFFFFF"/>
                </a:solidFill>
              </a:rPr>
              <a:t>Medicaid Work Requirements – Arkansas </a:t>
            </a:r>
          </a:p>
        </p:txBody>
      </p:sp>
      <p:sp>
        <p:nvSpPr>
          <p:cNvPr id="5" name="Content Placeholder 4">
            <a:extLst>
              <a:ext uri="{FF2B5EF4-FFF2-40B4-BE49-F238E27FC236}">
                <a16:creationId xmlns:a16="http://schemas.microsoft.com/office/drawing/2014/main" id="{428DDAC5-3B7A-47D5-9340-049BA09B2E6C}"/>
              </a:ext>
            </a:extLst>
          </p:cNvPr>
          <p:cNvSpPr>
            <a:spLocks noGrp="1"/>
          </p:cNvSpPr>
          <p:nvPr>
            <p:ph idx="1"/>
          </p:nvPr>
        </p:nvSpPr>
        <p:spPr>
          <a:xfrm>
            <a:off x="3524863" y="304800"/>
            <a:ext cx="5136536" cy="5029200"/>
          </a:xfrm>
        </p:spPr>
        <p:txBody>
          <a:bodyPr anchor="ctr">
            <a:normAutofit/>
          </a:bodyPr>
          <a:lstStyle/>
          <a:p>
            <a:pPr marL="0" indent="0">
              <a:buNone/>
            </a:pPr>
            <a:r>
              <a:rPr lang="en-US" sz="2000" b="1" dirty="0">
                <a:latin typeface="Calibri" panose="020F0502020204030204" pitchFamily="34" charset="0"/>
                <a:ea typeface="Calibri" panose="020F0502020204030204" pitchFamily="34" charset="0"/>
                <a:cs typeface="Calibri" panose="020F0502020204030204" pitchFamily="34" charset="0"/>
              </a:rPr>
              <a:t>More than 17,000 Arkansans could lose Medicaid over work requirements</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Could be the first state  to lose coverage under rules that took effect in June.  </a:t>
            </a:r>
          </a:p>
          <a:p>
            <a:r>
              <a:rPr lang="en-US" sz="2000" dirty="0">
                <a:latin typeface="Calibri" panose="020F0502020204030204" pitchFamily="34" charset="0"/>
                <a:ea typeface="Calibri" panose="020F0502020204030204" pitchFamily="34" charset="0"/>
                <a:cs typeface="Calibri" panose="020F0502020204030204" pitchFamily="34" charset="0"/>
              </a:rPr>
              <a:t>New rules  condition Medicaid enrollment on employment or community engagement. Arkansas is the only state enforcing such a requirement.</a:t>
            </a:r>
          </a:p>
          <a:p>
            <a:r>
              <a:rPr lang="en-US" sz="2000" dirty="0">
                <a:latin typeface="Calibri" panose="020F0502020204030204" pitchFamily="34" charset="0"/>
                <a:ea typeface="Calibri" panose="020F0502020204030204" pitchFamily="34" charset="0"/>
                <a:cs typeface="Calibri" panose="020F0502020204030204" pitchFamily="34" charset="0"/>
              </a:rPr>
              <a:t>The state has been criticized over its requirement that hours be reported online. </a:t>
            </a:r>
          </a:p>
          <a:p>
            <a:pPr marL="0" indent="0">
              <a:buNone/>
            </a:pPr>
            <a:endParaRPr lang="en-US" sz="900" dirty="0"/>
          </a:p>
        </p:txBody>
      </p:sp>
      <p:pic>
        <p:nvPicPr>
          <p:cNvPr id="11" name="Picture 5" descr="NRHA_YVL_Waves.jpg">
            <a:extLst>
              <a:ext uri="{FF2B5EF4-FFF2-40B4-BE49-F238E27FC236}">
                <a16:creationId xmlns:a16="http://schemas.microsoft.com/office/drawing/2014/main" id="{2D42765A-0252-4681-92AD-03DF65EA7B98}"/>
              </a:ext>
            </a:extLst>
          </p:cNvPr>
          <p:cNvPicPr>
            <a:picLocks noChangeAspect="1"/>
          </p:cNvPicPr>
          <p:nvPr/>
        </p:nvPicPr>
        <p:blipFill>
          <a:blip r:embed="rId2" cstate="print"/>
          <a:srcRect b="10445"/>
          <a:stretch>
            <a:fillRect/>
          </a:stretch>
        </p:blipFill>
        <p:spPr bwMode="auto">
          <a:xfrm>
            <a:off x="3044951" y="5486400"/>
            <a:ext cx="6099049" cy="1371600"/>
          </a:xfrm>
          <a:prstGeom prst="rect">
            <a:avLst/>
          </a:prstGeom>
          <a:noFill/>
        </p:spPr>
      </p:pic>
    </p:spTree>
    <p:extLst>
      <p:ext uri="{BB962C8B-B14F-4D97-AF65-F5344CB8AC3E}">
        <p14:creationId xmlns:p14="http://schemas.microsoft.com/office/powerpoint/2010/main" val="2880498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8321F-4468-4CBB-ABD4-1C52D6298B41}"/>
              </a:ext>
            </a:extLst>
          </p:cNvPr>
          <p:cNvSpPr>
            <a:spLocks noGrp="1"/>
          </p:cNvSpPr>
          <p:nvPr>
            <p:ph type="title"/>
          </p:nvPr>
        </p:nvSpPr>
        <p:spPr>
          <a:xfrm>
            <a:off x="533400" y="306909"/>
            <a:ext cx="4736475" cy="1678329"/>
          </a:xfrm>
        </p:spPr>
        <p:txBody>
          <a:bodyPr>
            <a:normAutofit/>
          </a:bodyPr>
          <a:lstStyle/>
          <a:p>
            <a:r>
              <a:rPr lang="en-US" sz="2700" b="1" i="1" dirty="0">
                <a:solidFill>
                  <a:schemeClr val="accent1">
                    <a:lumMod val="75000"/>
                  </a:schemeClr>
                </a:solidFill>
              </a:rPr>
              <a:t>“Health Advocacy Groups unite to push for Medicaid expansion”</a:t>
            </a:r>
            <a:br>
              <a:rPr lang="en-US" sz="2700" b="1" dirty="0">
                <a:solidFill>
                  <a:schemeClr val="accent1">
                    <a:lumMod val="75000"/>
                  </a:schemeClr>
                </a:solidFill>
              </a:rPr>
            </a:br>
            <a:endParaRPr lang="en-US" sz="2700" dirty="0">
              <a:solidFill>
                <a:schemeClr val="accent1">
                  <a:lumMod val="75000"/>
                </a:schemeClr>
              </a:solidFill>
            </a:endParaRPr>
          </a:p>
        </p:txBody>
      </p:sp>
      <p:sp>
        <p:nvSpPr>
          <p:cNvPr id="3" name="Content Placeholder 2">
            <a:extLst>
              <a:ext uri="{FF2B5EF4-FFF2-40B4-BE49-F238E27FC236}">
                <a16:creationId xmlns:a16="http://schemas.microsoft.com/office/drawing/2014/main" id="{773CDB1A-279D-4B2E-9BEC-599C379D9588}"/>
              </a:ext>
            </a:extLst>
          </p:cNvPr>
          <p:cNvSpPr>
            <a:spLocks noGrp="1"/>
          </p:cNvSpPr>
          <p:nvPr>
            <p:ph idx="1"/>
          </p:nvPr>
        </p:nvSpPr>
        <p:spPr>
          <a:xfrm>
            <a:off x="533399" y="1524000"/>
            <a:ext cx="4736475" cy="4876800"/>
          </a:xfrm>
        </p:spPr>
        <p:txBody>
          <a:bodyPr>
            <a:normAutofit lnSpcReduction="10000"/>
          </a:bodyPr>
          <a:lstStyle/>
          <a:p>
            <a:r>
              <a:rPr lang="en-US" sz="2000" dirty="0"/>
              <a:t>"It's hard to look at people in the face and tell them to pull themselves up by their bootstraps when they can't afford boots," said Rebecca Jolley of Rural Health Association of Tennessee.</a:t>
            </a:r>
          </a:p>
          <a:p>
            <a:r>
              <a:rPr lang="en-US" sz="2000" dirty="0"/>
              <a:t>Jolley said </a:t>
            </a:r>
            <a:r>
              <a:rPr lang="en-US" sz="2000" b="1" dirty="0">
                <a:highlight>
                  <a:srgbClr val="FFFF00"/>
                </a:highlight>
              </a:rPr>
              <a:t>18 to 22% of people in rural Tennessee communities are uninsured</a:t>
            </a:r>
            <a:r>
              <a:rPr lang="en-US" sz="2000" dirty="0"/>
              <a:t>. She said that's not the only problem they face.</a:t>
            </a:r>
          </a:p>
          <a:p>
            <a:r>
              <a:rPr lang="en-US" sz="2000" dirty="0"/>
              <a:t>"We have seen </a:t>
            </a:r>
            <a:r>
              <a:rPr lang="en-US" sz="2000" dirty="0">
                <a:highlight>
                  <a:srgbClr val="FFFF00"/>
                </a:highlight>
              </a:rPr>
              <a:t>eight hospital closures </a:t>
            </a:r>
            <a:r>
              <a:rPr lang="en-US" sz="2000" dirty="0"/>
              <a:t>in the recent past," she said. "Travel times increase for everyone. For people in cases of emergency, it can be a matter of life and death literally. </a:t>
            </a:r>
            <a:r>
              <a:rPr lang="en-US" sz="2000" b="1" i="1" dirty="0">
                <a:highlight>
                  <a:srgbClr val="FFFF00"/>
                </a:highlight>
              </a:rPr>
              <a:t>If you want to see a small town not thrive, close its hospital</a:t>
            </a:r>
            <a:r>
              <a:rPr lang="en-US" sz="2000" dirty="0"/>
              <a:t>. We have a lot more in peril of closing. A lot of our rural hospitals are surviving on bare bones, negative margins."</a:t>
            </a:r>
          </a:p>
          <a:p>
            <a:endParaRPr lang="en-US" sz="1600" dirty="0"/>
          </a:p>
        </p:txBody>
      </p:sp>
      <p:pic>
        <p:nvPicPr>
          <p:cNvPr id="4" name="Picture 4" descr="http://mckenziebanner.tn.siteadmin.newsmemory.com/site/wp-content/uploads/sites/60/2017/06/Hospital-Closure-Forum.png">
            <a:extLst>
              <a:ext uri="{FF2B5EF4-FFF2-40B4-BE49-F238E27FC236}">
                <a16:creationId xmlns:a16="http://schemas.microsoft.com/office/drawing/2014/main" id="{43858F11-E4B6-4DEA-A6A0-F42E69EFD8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941" r="6" b="12663"/>
          <a:stretch/>
        </p:blipFill>
        <p:spPr bwMode="auto">
          <a:xfrm>
            <a:off x="5872163" y="306909"/>
            <a:ext cx="303180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becca Jolley">
            <a:extLst>
              <a:ext uri="{FF2B5EF4-FFF2-40B4-BE49-F238E27FC236}">
                <a16:creationId xmlns:a16="http://schemas.microsoft.com/office/drawing/2014/main" id="{4291B1D3-DA78-4895-BE27-3A07A2BD6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0" r="7270"/>
          <a:stretch/>
        </p:blipFill>
        <p:spPr bwMode="auto">
          <a:xfrm>
            <a:off x="5872163" y="2828925"/>
            <a:ext cx="3031807" cy="338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716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sp>
        <p:nvSpPr>
          <p:cNvPr id="3" name="Content Placeholder 2"/>
          <p:cNvSpPr>
            <a:spLocks noGrp="1"/>
          </p:cNvSpPr>
          <p:nvPr>
            <p:ph sz="quarter" idx="1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83" y="457200"/>
            <a:ext cx="8369796" cy="6096000"/>
          </a:xfrm>
          <a:prstGeom prst="rect">
            <a:avLst/>
          </a:prstGeom>
        </p:spPr>
      </p:pic>
      <p:sp>
        <p:nvSpPr>
          <p:cNvPr id="5" name="TextBox 4"/>
          <p:cNvSpPr txBox="1"/>
          <p:nvPr/>
        </p:nvSpPr>
        <p:spPr>
          <a:xfrm>
            <a:off x="378383" y="0"/>
            <a:ext cx="7089217" cy="523220"/>
          </a:xfrm>
          <a:prstGeom prst="rect">
            <a:avLst/>
          </a:prstGeom>
          <a:noFill/>
        </p:spPr>
        <p:txBody>
          <a:bodyPr wrap="square" rtlCol="0">
            <a:spAutoFit/>
          </a:bodyPr>
          <a:lstStyle/>
          <a:p>
            <a:r>
              <a:rPr lang="en-US" sz="2800" b="1" dirty="0">
                <a:solidFill>
                  <a:schemeClr val="tx2"/>
                </a:solidFill>
              </a:rPr>
              <a:t>Hospital Closure Crisis</a:t>
            </a:r>
          </a:p>
        </p:txBody>
      </p:sp>
    </p:spTree>
    <p:extLst>
      <p:ext uri="{BB962C8B-B14F-4D97-AF65-F5344CB8AC3E}">
        <p14:creationId xmlns:p14="http://schemas.microsoft.com/office/powerpoint/2010/main" val="4080528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886700" cy="466146"/>
          </a:xfrm>
        </p:spPr>
        <p:txBody>
          <a:bodyPr>
            <a:noAutofit/>
          </a:bodyPr>
          <a:lstStyle/>
          <a:p>
            <a:pPr eaLnBrk="1" fontAlgn="auto" hangingPunct="1">
              <a:spcAft>
                <a:spcPts val="0"/>
              </a:spcAft>
              <a:defRPr/>
            </a:pPr>
            <a:r>
              <a:rPr lang="en-US" sz="3200" b="1" dirty="0">
                <a:solidFill>
                  <a:schemeClr val="tx2"/>
                </a:solidFill>
                <a:ea typeface="+mj-ea"/>
              </a:rPr>
              <a:t>Rural Hospital Closures and Risk of Closures</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773292" y="4596071"/>
            <a:ext cx="142136" cy="1092200"/>
          </a:xfrm>
          <a:prstGeom prst="rect">
            <a:avLst/>
          </a:prstGeom>
        </p:spPr>
      </p:pic>
      <p:sp>
        <p:nvSpPr>
          <p:cNvPr id="16" name="TextBox 15"/>
          <p:cNvSpPr txBox="1"/>
          <p:nvPr/>
        </p:nvSpPr>
        <p:spPr>
          <a:xfrm>
            <a:off x="8305800" y="5026968"/>
            <a:ext cx="381000" cy="230832"/>
          </a:xfrm>
          <a:prstGeom prst="rect">
            <a:avLst/>
          </a:prstGeom>
          <a:noFill/>
        </p:spPr>
        <p:txBody>
          <a:bodyPr wrap="square">
            <a:spAutoFit/>
          </a:bodyPr>
          <a:lstStyle/>
          <a:p>
            <a:pPr defTabSz="457200" fontAlgn="auto">
              <a:spcBef>
                <a:spcPts val="0"/>
              </a:spcBef>
              <a:spcAft>
                <a:spcPts val="0"/>
              </a:spcAft>
              <a:defRPr/>
            </a:pPr>
            <a:r>
              <a:rPr lang="en-US" sz="900" b="1" dirty="0">
                <a:solidFill>
                  <a:schemeClr val="accent6"/>
                </a:solidFill>
                <a:latin typeface="+mn-lt"/>
              </a:rPr>
              <a:t>35%</a:t>
            </a:r>
          </a:p>
        </p:txBody>
      </p:sp>
      <p:sp>
        <p:nvSpPr>
          <p:cNvPr id="14" name="Rectangle 13"/>
          <p:cNvSpPr/>
          <p:nvPr/>
        </p:nvSpPr>
        <p:spPr>
          <a:xfrm>
            <a:off x="6282262" y="5024739"/>
            <a:ext cx="1146468" cy="230832"/>
          </a:xfrm>
          <a:prstGeom prst="rect">
            <a:avLst/>
          </a:prstGeom>
        </p:spPr>
        <p:txBody>
          <a:bodyPr wrap="none">
            <a:spAutoFit/>
          </a:bodyPr>
          <a:lstStyle/>
          <a:p>
            <a:r>
              <a:rPr lang="en-US" sz="900" b="1" dirty="0">
                <a:solidFill>
                  <a:srgbClr val="404040"/>
                </a:solidFill>
                <a:latin typeface="+mn-lt"/>
              </a:rPr>
              <a:t>Percent Vulnerable </a:t>
            </a:r>
            <a:endParaRPr lang="en-US" b="1" dirty="0">
              <a:latin typeface="+mn-lt"/>
            </a:endParaRPr>
          </a:p>
        </p:txBody>
      </p:sp>
      <p:sp>
        <p:nvSpPr>
          <p:cNvPr id="19" name="TextBox 18"/>
          <p:cNvSpPr txBox="1"/>
          <p:nvPr/>
        </p:nvSpPr>
        <p:spPr>
          <a:xfrm>
            <a:off x="1676400" y="5026968"/>
            <a:ext cx="381000" cy="215444"/>
          </a:xfrm>
          <a:prstGeom prst="rect">
            <a:avLst/>
          </a:prstGeom>
          <a:noFill/>
        </p:spPr>
        <p:txBody>
          <a:bodyPr wrap="square">
            <a:spAutoFit/>
          </a:bodyPr>
          <a:lstStyle/>
          <a:p>
            <a:pPr defTabSz="457200" fontAlgn="auto">
              <a:spcBef>
                <a:spcPts val="0"/>
              </a:spcBef>
              <a:spcAft>
                <a:spcPts val="0"/>
              </a:spcAft>
              <a:defRPr/>
            </a:pPr>
            <a:r>
              <a:rPr lang="en-US" sz="800" b="1" dirty="0">
                <a:solidFill>
                  <a:srgbClr val="E33830"/>
                </a:solidFill>
                <a:latin typeface="+mn-lt"/>
              </a:rPr>
              <a:t>X</a:t>
            </a:r>
          </a:p>
        </p:txBody>
      </p:sp>
      <p:pic>
        <p:nvPicPr>
          <p:cNvPr id="3" name="Picture 2"/>
          <p:cNvPicPr>
            <a:picLocks noChangeAspect="1"/>
          </p:cNvPicPr>
          <p:nvPr/>
        </p:nvPicPr>
        <p:blipFill>
          <a:blip r:embed="rId3" cstate="print"/>
          <a:stretch>
            <a:fillRect/>
          </a:stretch>
        </p:blipFill>
        <p:spPr>
          <a:xfrm>
            <a:off x="64509" y="990600"/>
            <a:ext cx="8994015" cy="5867400"/>
          </a:xfrm>
          <a:prstGeom prst="rect">
            <a:avLst/>
          </a:prstGeom>
        </p:spPr>
      </p:pic>
      <p:sp>
        <p:nvSpPr>
          <p:cNvPr id="9" name="TextBox 8"/>
          <p:cNvSpPr txBox="1"/>
          <p:nvPr/>
        </p:nvSpPr>
        <p:spPr>
          <a:xfrm>
            <a:off x="609600" y="1447800"/>
            <a:ext cx="1295400" cy="120032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7200" dirty="0"/>
              <a:t>95</a:t>
            </a:r>
          </a:p>
        </p:txBody>
      </p:sp>
    </p:spTree>
    <p:extLst>
      <p:ext uri="{BB962C8B-B14F-4D97-AF65-F5344CB8AC3E}">
        <p14:creationId xmlns:p14="http://schemas.microsoft.com/office/powerpoint/2010/main" val="99033592"/>
      </p:ext>
    </p:extLst>
  </p:cSld>
  <p:clrMapOvr>
    <a:masterClrMapping/>
  </p:clrMapOvr>
  <p:transition advTm="7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0187" y="3505199"/>
            <a:ext cx="2549883" cy="20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57200"/>
            <a:ext cx="4477215" cy="226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270"/>
            <a:ext cx="2881745" cy="20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52599"/>
            <a:ext cx="3142720" cy="1855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2720" y="3939981"/>
            <a:ext cx="3467468"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 y="4736648"/>
            <a:ext cx="3254203" cy="216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5600" y="2209800"/>
            <a:ext cx="2966952" cy="2036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9726" y="5518125"/>
            <a:ext cx="2644274" cy="129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9672" y="1867858"/>
            <a:ext cx="3050398" cy="234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8800" y="1"/>
            <a:ext cx="3505200" cy="283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03" y="3607733"/>
            <a:ext cx="3338513"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83610" y="5557929"/>
            <a:ext cx="4058402" cy="132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24400" y="1600200"/>
            <a:ext cx="1844307" cy="2087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9" name="Picture 2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27099" y="4736648"/>
            <a:ext cx="2654383" cy="114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81745" y="28270"/>
            <a:ext cx="2814670" cy="769441"/>
          </a:xfrm>
          <a:prstGeom prst="rect">
            <a:avLst/>
          </a:prstGeom>
          <a:noFill/>
        </p:spPr>
        <p:txBody>
          <a:bodyPr wrap="square" rtlCol="0">
            <a:spAutoFit/>
          </a:bodyPr>
          <a:lstStyle/>
          <a:p>
            <a:r>
              <a:rPr lang="en-US" sz="2200" b="1" dirty="0">
                <a:solidFill>
                  <a:schemeClr val="tx2"/>
                </a:solidFill>
              </a:rPr>
              <a:t>Rural Hospital Closures Continue…</a:t>
            </a:r>
          </a:p>
        </p:txBody>
      </p:sp>
    </p:spTree>
    <p:extLst>
      <p:ext uri="{BB962C8B-B14F-4D97-AF65-F5344CB8AC3E}">
        <p14:creationId xmlns:p14="http://schemas.microsoft.com/office/powerpoint/2010/main" val="2117084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0D7A5F-B4C3-4F31-BE17-787A142ED806}"/>
              </a:ext>
            </a:extLst>
          </p:cNvPr>
          <p:cNvSpPr>
            <a:spLocks noGrp="1"/>
          </p:cNvSpPr>
          <p:nvPr>
            <p:ph type="title" idx="4294967295"/>
          </p:nvPr>
        </p:nvSpPr>
        <p:spPr>
          <a:xfrm>
            <a:off x="0" y="365125"/>
            <a:ext cx="7886700" cy="684213"/>
          </a:xfrm>
        </p:spPr>
        <p:txBody>
          <a:bodyPr>
            <a:normAutofit/>
          </a:bodyPr>
          <a:lstStyle/>
          <a:p>
            <a:r>
              <a:rPr lang="en-US" b="1" dirty="0">
                <a:solidFill>
                  <a:schemeClr val="tx2"/>
                </a:solidFill>
              </a:rPr>
              <a:t>Rural Health Safety Net is Under Fire </a:t>
            </a:r>
            <a:r>
              <a:rPr lang="en-US" dirty="0"/>
              <a:t>Pressure</a:t>
            </a:r>
          </a:p>
        </p:txBody>
      </p:sp>
      <p:pic>
        <p:nvPicPr>
          <p:cNvPr id="4" name="Picture 3">
            <a:extLst>
              <a:ext uri="{FF2B5EF4-FFF2-40B4-BE49-F238E27FC236}">
                <a16:creationId xmlns:a16="http://schemas.microsoft.com/office/drawing/2014/main" id="{E68A4CAB-64FE-4D6C-890F-FD79F17E7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3356" y="5364406"/>
            <a:ext cx="2912165" cy="590029"/>
          </a:xfrm>
          <a:prstGeom prst="rect">
            <a:avLst/>
          </a:prstGeom>
        </p:spPr>
      </p:pic>
      <p:pic>
        <p:nvPicPr>
          <p:cNvPr id="7" name="Picture 6">
            <a:extLst>
              <a:ext uri="{FF2B5EF4-FFF2-40B4-BE49-F238E27FC236}">
                <a16:creationId xmlns:a16="http://schemas.microsoft.com/office/drawing/2014/main" id="{1DA6EEE4-F3BE-49CF-8D16-B113FA27C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98" y="2057400"/>
            <a:ext cx="4892050" cy="4118496"/>
          </a:xfrm>
          <a:prstGeom prst="rect">
            <a:avLst/>
          </a:prstGeom>
        </p:spPr>
      </p:pic>
      <p:sp>
        <p:nvSpPr>
          <p:cNvPr id="11" name="Content Placeholder 9">
            <a:extLst>
              <a:ext uri="{FF2B5EF4-FFF2-40B4-BE49-F238E27FC236}">
                <a16:creationId xmlns:a16="http://schemas.microsoft.com/office/drawing/2014/main" id="{37B48D54-F2F2-45E6-ABA2-700EAA0DACE2}"/>
              </a:ext>
            </a:extLst>
          </p:cNvPr>
          <p:cNvSpPr txBox="1">
            <a:spLocks/>
          </p:cNvSpPr>
          <p:nvPr/>
        </p:nvSpPr>
        <p:spPr>
          <a:xfrm>
            <a:off x="69845" y="1295401"/>
            <a:ext cx="4793375" cy="5542792"/>
          </a:xfrm>
          <a:prstGeom prst="rect">
            <a:avLst/>
          </a:prstGeom>
        </p:spPr>
        <p:txBody>
          <a:bodyPr/>
          <a:lstStyle>
            <a:lvl1pPr marL="342900" indent="-342900" algn="l" defTabSz="914400" rtl="0" eaLnBrk="1" latinLnBrk="0" hangingPunct="1">
              <a:lnSpc>
                <a:spcPct val="120000"/>
              </a:lnSpc>
              <a:spcBef>
                <a:spcPts val="0"/>
              </a:spcBef>
              <a:spcAft>
                <a:spcPts val="600"/>
              </a:spcAft>
              <a:buClr>
                <a:srgbClr val="00294C"/>
              </a:buClr>
              <a:buSzPct val="70000"/>
              <a:buFont typeface="Wingdings" panose="05000000000000000000" pitchFamily="2" charset="2"/>
              <a:buChar char=""/>
              <a:defRPr lang="en-US" sz="20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342900" algn="l" defTabSz="914400" rtl="0" eaLnBrk="1" latinLnBrk="0" hangingPunct="1">
              <a:lnSpc>
                <a:spcPct val="120000"/>
              </a:lnSpc>
              <a:spcBef>
                <a:spcPts val="0"/>
              </a:spcBef>
              <a:spcAft>
                <a:spcPts val="600"/>
              </a:spcAft>
              <a:buClr>
                <a:srgbClr val="00294C"/>
              </a:buClr>
              <a:buSzPct val="70000"/>
              <a:buFont typeface="Wingdings" panose="05000000000000000000" pitchFamily="2" charset="2"/>
              <a:buChar char=""/>
              <a:defRPr lang="en-US" sz="16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69963" indent="-282575" algn="l" defTabSz="914400" rtl="0" eaLnBrk="1" latinLnBrk="0" hangingPunct="1">
              <a:lnSpc>
                <a:spcPct val="120000"/>
              </a:lnSpc>
              <a:spcBef>
                <a:spcPts val="600"/>
              </a:spcBef>
              <a:spcAft>
                <a:spcPts val="600"/>
              </a:spcAft>
              <a:buClr>
                <a:srgbClr val="00294C"/>
              </a:buClr>
              <a:buFont typeface="Wingdings" panose="05000000000000000000" pitchFamily="2" charset="2"/>
              <a:buChar char=""/>
              <a:defRPr lang="en-US" sz="1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3325" indent="-233363" algn="l" defTabSz="914400" rtl="0" eaLnBrk="1" latinLnBrk="0" hangingPunct="1">
              <a:lnSpc>
                <a:spcPct val="120000"/>
              </a:lnSpc>
              <a:spcBef>
                <a:spcPts val="600"/>
              </a:spcBef>
              <a:spcAft>
                <a:spcPts val="600"/>
              </a:spcAft>
              <a:buClr>
                <a:srgbClr val="00294C"/>
              </a:buClr>
              <a:buFont typeface="Calibri" panose="020F0502020204030204" pitchFamily="34" charset="0"/>
              <a:buChar char="—"/>
              <a:defRPr lang="en-US" sz="12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accent1"/>
                </a:solidFill>
              </a:rPr>
              <a:t>Current and Pending Health Policies Negatively Impact Rural Providers</a:t>
            </a:r>
          </a:p>
        </p:txBody>
      </p:sp>
      <p:pic>
        <p:nvPicPr>
          <p:cNvPr id="15" name="Picture 14">
            <a:extLst>
              <a:ext uri="{FF2B5EF4-FFF2-40B4-BE49-F238E27FC236}">
                <a16:creationId xmlns:a16="http://schemas.microsoft.com/office/drawing/2014/main" id="{FF990E03-F43B-4E0B-8AF1-608CA48BF2EE}"/>
              </a:ext>
            </a:extLst>
          </p:cNvPr>
          <p:cNvPicPr>
            <a:picLocks noChangeAspect="1"/>
          </p:cNvPicPr>
          <p:nvPr/>
        </p:nvPicPr>
        <p:blipFill rotWithShape="1">
          <a:blip r:embed="rId4"/>
          <a:srcRect l="31402"/>
          <a:stretch/>
        </p:blipFill>
        <p:spPr>
          <a:xfrm>
            <a:off x="4917773" y="3566260"/>
            <a:ext cx="2968927" cy="1398531"/>
          </a:xfrm>
          <a:prstGeom prst="rect">
            <a:avLst/>
          </a:prstGeom>
        </p:spPr>
      </p:pic>
      <p:sp>
        <p:nvSpPr>
          <p:cNvPr id="17" name="Content Placeholder 9">
            <a:extLst>
              <a:ext uri="{FF2B5EF4-FFF2-40B4-BE49-F238E27FC236}">
                <a16:creationId xmlns:a16="http://schemas.microsoft.com/office/drawing/2014/main" id="{AFB144F8-CD2B-4EB6-8409-857F54B59815}"/>
              </a:ext>
            </a:extLst>
          </p:cNvPr>
          <p:cNvSpPr txBox="1">
            <a:spLocks/>
          </p:cNvSpPr>
          <p:nvPr/>
        </p:nvSpPr>
        <p:spPr>
          <a:xfrm>
            <a:off x="4863220" y="1448954"/>
            <a:ext cx="3922737" cy="608446"/>
          </a:xfrm>
          <a:prstGeom prst="rect">
            <a:avLst/>
          </a:prstGeom>
        </p:spPr>
        <p:txBody>
          <a:bodyPr/>
          <a:lstStyle>
            <a:lvl1pPr marL="342900" indent="-342900" algn="l" defTabSz="914400" rtl="0" eaLnBrk="1" latinLnBrk="0" hangingPunct="1">
              <a:lnSpc>
                <a:spcPct val="120000"/>
              </a:lnSpc>
              <a:spcBef>
                <a:spcPts val="0"/>
              </a:spcBef>
              <a:spcAft>
                <a:spcPts val="600"/>
              </a:spcAft>
              <a:buClr>
                <a:srgbClr val="00294C"/>
              </a:buClr>
              <a:buSzPct val="70000"/>
              <a:buFont typeface="Wingdings" panose="05000000000000000000" pitchFamily="2" charset="2"/>
              <a:buChar char=""/>
              <a:defRPr lang="en-US" sz="20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342900" algn="l" defTabSz="914400" rtl="0" eaLnBrk="1" latinLnBrk="0" hangingPunct="1">
              <a:lnSpc>
                <a:spcPct val="120000"/>
              </a:lnSpc>
              <a:spcBef>
                <a:spcPts val="0"/>
              </a:spcBef>
              <a:spcAft>
                <a:spcPts val="600"/>
              </a:spcAft>
              <a:buClr>
                <a:srgbClr val="00294C"/>
              </a:buClr>
              <a:buSzPct val="70000"/>
              <a:buFont typeface="Wingdings" panose="05000000000000000000" pitchFamily="2" charset="2"/>
              <a:buChar char=""/>
              <a:defRPr lang="en-US" sz="16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69963" indent="-282575" algn="l" defTabSz="914400" rtl="0" eaLnBrk="1" latinLnBrk="0" hangingPunct="1">
              <a:lnSpc>
                <a:spcPct val="120000"/>
              </a:lnSpc>
              <a:spcBef>
                <a:spcPts val="600"/>
              </a:spcBef>
              <a:spcAft>
                <a:spcPts val="600"/>
              </a:spcAft>
              <a:buClr>
                <a:srgbClr val="00294C"/>
              </a:buClr>
              <a:buFont typeface="Wingdings" panose="05000000000000000000" pitchFamily="2" charset="2"/>
              <a:buChar char=""/>
              <a:defRPr lang="en-US" sz="1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3325" indent="-233363" algn="l" defTabSz="914400" rtl="0" eaLnBrk="1" latinLnBrk="0" hangingPunct="1">
              <a:lnSpc>
                <a:spcPct val="120000"/>
              </a:lnSpc>
              <a:spcBef>
                <a:spcPts val="600"/>
              </a:spcBef>
              <a:spcAft>
                <a:spcPts val="600"/>
              </a:spcAft>
              <a:buClr>
                <a:srgbClr val="00294C"/>
              </a:buClr>
              <a:buFont typeface="Calibri" panose="020F0502020204030204" pitchFamily="34" charset="0"/>
              <a:buChar char="—"/>
              <a:defRPr lang="en-US" sz="12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accent5"/>
                </a:solidFill>
              </a:rPr>
              <a:t>Total Rural Hospitals Operating in the Red Jumped Four Percentage Points Since Last Year</a:t>
            </a:r>
          </a:p>
        </p:txBody>
      </p:sp>
      <p:pic>
        <p:nvPicPr>
          <p:cNvPr id="19" name="Picture 18">
            <a:extLst>
              <a:ext uri="{FF2B5EF4-FFF2-40B4-BE49-F238E27FC236}">
                <a16:creationId xmlns:a16="http://schemas.microsoft.com/office/drawing/2014/main" id="{B915EE74-F40C-4D9C-A278-B2F3F6F136AB}"/>
              </a:ext>
            </a:extLst>
          </p:cNvPr>
          <p:cNvPicPr>
            <a:picLocks noChangeAspect="1"/>
          </p:cNvPicPr>
          <p:nvPr/>
        </p:nvPicPr>
        <p:blipFill rotWithShape="1">
          <a:blip r:embed="rId4"/>
          <a:srcRect r="70289"/>
          <a:stretch/>
        </p:blipFill>
        <p:spPr>
          <a:xfrm>
            <a:off x="6060938" y="2501673"/>
            <a:ext cx="1493747" cy="1229566"/>
          </a:xfrm>
          <a:prstGeom prst="rect">
            <a:avLst/>
          </a:prstGeom>
        </p:spPr>
      </p:pic>
      <p:pic>
        <p:nvPicPr>
          <p:cNvPr id="10" name="Picture 5" descr="NRHA_YVL_Waves.jpg">
            <a:extLst>
              <a:ext uri="{FF2B5EF4-FFF2-40B4-BE49-F238E27FC236}">
                <a16:creationId xmlns:a16="http://schemas.microsoft.com/office/drawing/2014/main" id="{BEB02394-A8E8-4DF7-BF37-8A91B4FF4AC1}"/>
              </a:ext>
            </a:extLst>
          </p:cNvPr>
          <p:cNvPicPr>
            <a:picLocks noChangeAspect="1"/>
          </p:cNvPicPr>
          <p:nvPr/>
        </p:nvPicPr>
        <p:blipFill>
          <a:blip r:embed="rId5" cstate="print"/>
          <a:srcRect b="10445"/>
          <a:stretch>
            <a:fillRect/>
          </a:stretch>
        </p:blipFill>
        <p:spPr bwMode="auto">
          <a:xfrm>
            <a:off x="0" y="6175896"/>
            <a:ext cx="9144000" cy="590029"/>
          </a:xfrm>
          <a:prstGeom prst="rect">
            <a:avLst/>
          </a:prstGeom>
          <a:noFill/>
          <a:ln w="9525">
            <a:noFill/>
            <a:miter lim="800000"/>
            <a:headEnd/>
            <a:tailEnd/>
          </a:ln>
        </p:spPr>
      </p:pic>
    </p:spTree>
    <p:extLst>
      <p:ext uri="{BB962C8B-B14F-4D97-AF65-F5344CB8AC3E}">
        <p14:creationId xmlns:p14="http://schemas.microsoft.com/office/powerpoint/2010/main" val="2931361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8541C0-9D37-4AFC-A839-70FDF2D117BD}"/>
              </a:ext>
            </a:extLst>
          </p:cNvPr>
          <p:cNvSpPr>
            <a:spLocks noGrp="1"/>
          </p:cNvSpPr>
          <p:nvPr>
            <p:ph sz="quarter" idx="10"/>
          </p:nvPr>
        </p:nvSpPr>
        <p:spPr>
          <a:xfrm>
            <a:off x="152400" y="228600"/>
            <a:ext cx="7467600" cy="1066800"/>
          </a:xfrm>
        </p:spPr>
        <p:txBody>
          <a:bodyPr>
            <a:normAutofit/>
          </a:bodyPr>
          <a:lstStyle/>
          <a:p>
            <a:r>
              <a:rPr lang="en-US" sz="2800" b="1" dirty="0"/>
              <a:t>Why are hospitals losing money?</a:t>
            </a:r>
          </a:p>
          <a:p>
            <a:r>
              <a:rPr lang="en-US" b="1" dirty="0"/>
              <a:t>RURAL PROVIDERS ARE SUBSIDIZING CARE.</a:t>
            </a:r>
          </a:p>
        </p:txBody>
      </p:sp>
      <p:sp>
        <p:nvSpPr>
          <p:cNvPr id="3" name="Content Placeholder 2">
            <a:extLst>
              <a:ext uri="{FF2B5EF4-FFF2-40B4-BE49-F238E27FC236}">
                <a16:creationId xmlns:a16="http://schemas.microsoft.com/office/drawing/2014/main" id="{5E50B507-0382-4311-B048-1C2CE414B399}"/>
              </a:ext>
            </a:extLst>
          </p:cNvPr>
          <p:cNvSpPr>
            <a:spLocks noGrp="1"/>
          </p:cNvSpPr>
          <p:nvPr>
            <p:ph sz="quarter" idx="11"/>
          </p:nvPr>
        </p:nvSpPr>
        <p:spPr>
          <a:xfrm>
            <a:off x="533400" y="1143000"/>
            <a:ext cx="7848600" cy="3886200"/>
          </a:xfrm>
        </p:spPr>
        <p:txBody>
          <a:bodyPr>
            <a:normAutofit/>
          </a:bodyPr>
          <a:lstStyle/>
          <a:p>
            <a:pPr marL="0" indent="0"/>
            <a:r>
              <a:rPr lang="en-US" sz="2400" dirty="0"/>
              <a:t>Impact of Bad Debt</a:t>
            </a:r>
          </a:p>
          <a:p>
            <a:pPr lvl="1">
              <a:buFont typeface="Arial" panose="020B0604020202020204" pitchFamily="34" charset="0"/>
              <a:buChar char="•"/>
            </a:pPr>
            <a:r>
              <a:rPr lang="en-US" sz="2000" dirty="0"/>
              <a:t>Medicare and Medicaid bad debt has increased by nearly 50% since the ACA was signed into law.</a:t>
            </a:r>
          </a:p>
          <a:p>
            <a:pPr lvl="1">
              <a:buFont typeface="Arial" panose="020B0604020202020204" pitchFamily="34" charset="0"/>
              <a:buChar char="•"/>
            </a:pPr>
            <a:r>
              <a:rPr lang="en-US" sz="2000" dirty="0"/>
              <a:t>Bad debt cuts cause $3.8 billion over 10 years to be lost.</a:t>
            </a:r>
          </a:p>
          <a:p>
            <a:pPr lvl="1">
              <a:buFont typeface="Arial" panose="020B0604020202020204" pitchFamily="34" charset="0"/>
              <a:buChar char="•"/>
            </a:pPr>
            <a:r>
              <a:rPr lang="en-US" sz="2000" dirty="0"/>
              <a:t>Sequestration cuts are also forcing doors to close.</a:t>
            </a:r>
          </a:p>
        </p:txBody>
      </p:sp>
      <p:pic>
        <p:nvPicPr>
          <p:cNvPr id="7" name="Picture 2" descr="Image result for hospital charity care">
            <a:extLst>
              <a:ext uri="{FF2B5EF4-FFF2-40B4-BE49-F238E27FC236}">
                <a16:creationId xmlns:a16="http://schemas.microsoft.com/office/drawing/2014/main" id="{E1EBB88F-4711-4DFB-BC01-A486E1479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342" y="3117273"/>
            <a:ext cx="599158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NRHA_YVL_Waves.jpg">
            <a:extLst>
              <a:ext uri="{FF2B5EF4-FFF2-40B4-BE49-F238E27FC236}">
                <a16:creationId xmlns:a16="http://schemas.microsoft.com/office/drawing/2014/main" id="{B12AF242-7803-449C-A8A6-B51541596E5B}"/>
              </a:ext>
            </a:extLst>
          </p:cNvPr>
          <p:cNvPicPr>
            <a:picLocks noChangeAspect="1"/>
          </p:cNvPicPr>
          <p:nvPr/>
        </p:nvPicPr>
        <p:blipFill>
          <a:blip r:embed="rId3" cstate="print"/>
          <a:srcRect b="10445"/>
          <a:stretch>
            <a:fillRect/>
          </a:stretch>
        </p:blipFill>
        <p:spPr bwMode="auto">
          <a:xfrm>
            <a:off x="0" y="6019800"/>
            <a:ext cx="9144000" cy="746125"/>
          </a:xfrm>
          <a:prstGeom prst="rect">
            <a:avLst/>
          </a:prstGeom>
          <a:noFill/>
          <a:ln w="9525">
            <a:noFill/>
            <a:miter lim="800000"/>
            <a:headEnd/>
            <a:tailEnd/>
          </a:ln>
        </p:spPr>
      </p:pic>
    </p:spTree>
    <p:extLst>
      <p:ext uri="{BB962C8B-B14F-4D97-AF65-F5344CB8AC3E}">
        <p14:creationId xmlns:p14="http://schemas.microsoft.com/office/powerpoint/2010/main" val="330219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how many rural hospitals in georgia">
            <a:extLst>
              <a:ext uri="{FF2B5EF4-FFF2-40B4-BE49-F238E27FC236}">
                <a16:creationId xmlns:a16="http://schemas.microsoft.com/office/drawing/2014/main" id="{FEA1BC97-0E0E-4D82-BE5D-090110C225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16" r="5581" b="-3"/>
          <a:stretch/>
        </p:blipFill>
        <p:spPr bwMode="auto">
          <a:xfrm>
            <a:off x="20" y="10"/>
            <a:ext cx="9143980" cy="42621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BFFDAA-8205-40E0-B177-8ADCF5FA8FAB}"/>
              </a:ext>
            </a:extLst>
          </p:cNvPr>
          <p:cNvSpPr>
            <a:spLocks noGrp="1"/>
          </p:cNvSpPr>
          <p:nvPr>
            <p:ph type="title"/>
          </p:nvPr>
        </p:nvSpPr>
        <p:spPr>
          <a:xfrm>
            <a:off x="603748" y="4551037"/>
            <a:ext cx="3766337" cy="1509931"/>
          </a:xfrm>
        </p:spPr>
        <p:txBody>
          <a:bodyPr>
            <a:normAutofit/>
          </a:bodyPr>
          <a:lstStyle/>
          <a:p>
            <a:r>
              <a:rPr lang="en-US" sz="3500" b="1" dirty="0">
                <a:solidFill>
                  <a:schemeClr val="accent1">
                    <a:lumMod val="75000"/>
                  </a:schemeClr>
                </a:solidFill>
              </a:rPr>
              <a:t>State snapshot: Georgia </a:t>
            </a:r>
          </a:p>
        </p:txBody>
      </p:sp>
      <p:sp>
        <p:nvSpPr>
          <p:cNvPr id="3" name="Content Placeholder 2">
            <a:extLst>
              <a:ext uri="{FF2B5EF4-FFF2-40B4-BE49-F238E27FC236}">
                <a16:creationId xmlns:a16="http://schemas.microsoft.com/office/drawing/2014/main" id="{D08485A4-754E-4A79-B4E9-426937B86DE5}"/>
              </a:ext>
            </a:extLst>
          </p:cNvPr>
          <p:cNvSpPr>
            <a:spLocks noGrp="1"/>
          </p:cNvSpPr>
          <p:nvPr>
            <p:ph idx="1"/>
          </p:nvPr>
        </p:nvSpPr>
        <p:spPr>
          <a:xfrm>
            <a:off x="4773917" y="4551037"/>
            <a:ext cx="3773576" cy="1925963"/>
          </a:xfrm>
        </p:spPr>
        <p:txBody>
          <a:bodyPr anchor="ctr">
            <a:normAutofit/>
          </a:bodyPr>
          <a:lstStyle/>
          <a:p>
            <a:r>
              <a:rPr lang="en-US" sz="1800" dirty="0">
                <a:solidFill>
                  <a:srgbClr val="000000"/>
                </a:solidFill>
              </a:rPr>
              <a:t>Over half of Georgia’s rural hospitals are losing money.</a:t>
            </a:r>
          </a:p>
          <a:p>
            <a:r>
              <a:rPr lang="en-US" sz="1800" dirty="0">
                <a:solidFill>
                  <a:srgbClr val="000000"/>
                </a:solidFill>
              </a:rPr>
              <a:t>6 have closed since ACA was signed into law (2010).</a:t>
            </a:r>
          </a:p>
          <a:p>
            <a:pPr marL="0" indent="0">
              <a:buNone/>
            </a:pPr>
            <a:endParaRPr lang="en-US" sz="1100" dirty="0">
              <a:solidFill>
                <a:srgbClr val="000000"/>
              </a:solidFill>
            </a:endParaRPr>
          </a:p>
        </p:txBody>
      </p:sp>
      <p:pic>
        <p:nvPicPr>
          <p:cNvPr id="7" name="Picture 5" descr="NRHA_YVL_Waves.jpg">
            <a:extLst>
              <a:ext uri="{FF2B5EF4-FFF2-40B4-BE49-F238E27FC236}">
                <a16:creationId xmlns:a16="http://schemas.microsoft.com/office/drawing/2014/main" id="{A7861DBF-3C28-4EF1-A597-EBE722AFC905}"/>
              </a:ext>
            </a:extLst>
          </p:cNvPr>
          <p:cNvPicPr>
            <a:picLocks noChangeAspect="1"/>
          </p:cNvPicPr>
          <p:nvPr/>
        </p:nvPicPr>
        <p:blipFill>
          <a:blip r:embed="rId3" cstate="print"/>
          <a:srcRect b="10445"/>
          <a:stretch>
            <a:fillRect/>
          </a:stretch>
        </p:blipFill>
        <p:spPr bwMode="auto">
          <a:xfrm>
            <a:off x="0" y="6324600"/>
            <a:ext cx="9144000" cy="441325"/>
          </a:xfrm>
          <a:prstGeom prst="rect">
            <a:avLst/>
          </a:prstGeom>
          <a:noFill/>
          <a:ln w="9525">
            <a:noFill/>
            <a:miter lim="800000"/>
            <a:headEnd/>
            <a:tailEnd/>
          </a:ln>
        </p:spPr>
      </p:pic>
    </p:spTree>
    <p:extLst>
      <p:ext uri="{BB962C8B-B14F-4D97-AF65-F5344CB8AC3E}">
        <p14:creationId xmlns:p14="http://schemas.microsoft.com/office/powerpoint/2010/main" val="64233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2AE62A-775B-4072-91DA-4C199430C32F}"/>
              </a:ext>
            </a:extLst>
          </p:cNvPr>
          <p:cNvSpPr>
            <a:spLocks noGrp="1"/>
          </p:cNvSpPr>
          <p:nvPr>
            <p:ph sz="quarter" idx="10"/>
          </p:nvPr>
        </p:nvSpPr>
        <p:spPr>
          <a:xfrm>
            <a:off x="0" y="0"/>
            <a:ext cx="9144000" cy="6858000"/>
          </a:xfrm>
          <a:solidFill>
            <a:schemeClr val="accent1">
              <a:lumMod val="20000"/>
              <a:lumOff val="80000"/>
            </a:schemeClr>
          </a:solidFill>
          <a:ln>
            <a:noFill/>
          </a:ln>
        </p:spPr>
        <p:txBody>
          <a:bodyPr>
            <a:normAutofit/>
          </a:bodyPr>
          <a:lstStyle/>
          <a:p>
            <a:r>
              <a:rPr lang="en-US" b="1" dirty="0">
                <a:solidFill>
                  <a:schemeClr val="tx2"/>
                </a:solidFill>
              </a:rPr>
              <a:t>  </a:t>
            </a:r>
          </a:p>
          <a:p>
            <a:r>
              <a:rPr lang="en-US" sz="2400" b="1" dirty="0">
                <a:solidFill>
                  <a:schemeClr val="tx2"/>
                </a:solidFill>
              </a:rPr>
              <a:t>“If you want to watch a rural community die, kill its hospital”</a:t>
            </a:r>
          </a:p>
          <a:p>
            <a:r>
              <a:rPr lang="en-US" b="1" dirty="0">
                <a:solidFill>
                  <a:schemeClr val="tx2"/>
                </a:solidFill>
              </a:rPr>
              <a:t>    						</a:t>
            </a:r>
            <a:r>
              <a:rPr lang="en-US" sz="1200" b="1" dirty="0">
                <a:solidFill>
                  <a:schemeClr val="tx2"/>
                </a:solidFill>
              </a:rPr>
              <a:t>		Sept. 22, 2017, HuffPost</a:t>
            </a:r>
          </a:p>
          <a:p>
            <a:endParaRPr lang="en-US" sz="1200" b="1" dirty="0">
              <a:solidFill>
                <a:schemeClr val="tx2"/>
              </a:solidFill>
            </a:endParaRPr>
          </a:p>
          <a:p>
            <a:endParaRPr lang="en-US" sz="1200" b="1" dirty="0">
              <a:solidFill>
                <a:schemeClr val="tx2"/>
              </a:solidFill>
            </a:endParaRPr>
          </a:p>
          <a:p>
            <a:endParaRPr lang="en-US" sz="1200" b="1" dirty="0">
              <a:solidFill>
                <a:schemeClr val="tx2"/>
              </a:solidFill>
            </a:endParaRPr>
          </a:p>
          <a:p>
            <a:endParaRPr lang="en-US" sz="1200" b="1" dirty="0">
              <a:solidFill>
                <a:schemeClr val="tx2"/>
              </a:solidFill>
            </a:endParaRPr>
          </a:p>
          <a:p>
            <a:endParaRPr lang="en-US" b="1" dirty="0">
              <a:solidFill>
                <a:schemeClr val="tx2"/>
              </a:solidFill>
            </a:endParaRPr>
          </a:p>
          <a:p>
            <a:endParaRPr lang="en-US" dirty="0"/>
          </a:p>
        </p:txBody>
      </p:sp>
      <p:sp>
        <p:nvSpPr>
          <p:cNvPr id="3" name="Content Placeholder 2">
            <a:extLst>
              <a:ext uri="{FF2B5EF4-FFF2-40B4-BE49-F238E27FC236}">
                <a16:creationId xmlns:a16="http://schemas.microsoft.com/office/drawing/2014/main" id="{E775C390-4367-4A7A-A10C-6BE489AA1102}"/>
              </a:ext>
            </a:extLst>
          </p:cNvPr>
          <p:cNvSpPr>
            <a:spLocks noGrp="1"/>
          </p:cNvSpPr>
          <p:nvPr>
            <p:ph sz="quarter" idx="11"/>
          </p:nvPr>
        </p:nvSpPr>
        <p:spPr>
          <a:xfrm>
            <a:off x="152400" y="1371600"/>
            <a:ext cx="7543800" cy="4953000"/>
          </a:xfrm>
        </p:spPr>
        <p:txBody>
          <a:bodyPr>
            <a:normAutofit fontScale="85000" lnSpcReduction="10000"/>
          </a:bodyPr>
          <a:lstStyle/>
          <a:p>
            <a:r>
              <a:rPr lang="en-US" dirty="0"/>
              <a:t>       GLENWOOD, Ga. ―    After the Lower Oconee Community Hospital shut down in June 2014, other mainstays of the community followed. The bank and the pharmacy in the small town of Glenwood shuttered. Then the only grocery store in all of Wheeler County closed in the middle of August this year.</a:t>
            </a:r>
          </a:p>
          <a:p>
            <a:endParaRPr lang="en-US" dirty="0"/>
          </a:p>
          <a:p>
            <a:r>
              <a:rPr lang="en-US" dirty="0"/>
              <a:t>	On Glenwood’s main street, building after building is now for sale, closing, falling apart or infested with weeds growing through the foundation’s cracks… </a:t>
            </a:r>
          </a:p>
          <a:p>
            <a:br>
              <a:rPr lang="en-US" dirty="0"/>
            </a:br>
            <a:r>
              <a:rPr lang="en-US" dirty="0"/>
              <a:t>The hospital’s closure eliminated the county’s biggest health care provider and dispatched yet another major employer. Glenwood’s mayor of 34 years, G.M. Joiner, doubts that the town will ever recover.</a:t>
            </a:r>
          </a:p>
          <a:p>
            <a:endParaRPr lang="en-US" dirty="0"/>
          </a:p>
          <a:p>
            <a:r>
              <a:rPr lang="en-US" dirty="0"/>
              <a:t>	“It’s been devastating,” the 72-year-old mayor said, leaning on one of the counters in Glenwood’s one-room city hall. “I tell folks that move here, ‘This is a beautiful place to live, but you better have brought money, because you can’t make any here.’”</a:t>
            </a:r>
          </a:p>
          <a:p>
            <a:endParaRPr lang="en-US" dirty="0"/>
          </a:p>
          <a:p>
            <a:r>
              <a:rPr lang="en-US" dirty="0"/>
              <a:t>	Rural hospitals are in danger across the country, their closures both a symptom of economic trouble in small-town America and a catalyst for further decline.</a:t>
            </a:r>
          </a:p>
          <a:p>
            <a:endParaRPr lang="en-US" dirty="0"/>
          </a:p>
        </p:txBody>
      </p:sp>
      <p:pic>
        <p:nvPicPr>
          <p:cNvPr id="4" name="Picture 5" descr="NRHA_YVL_Waves.jpg">
            <a:extLst>
              <a:ext uri="{FF2B5EF4-FFF2-40B4-BE49-F238E27FC236}">
                <a16:creationId xmlns:a16="http://schemas.microsoft.com/office/drawing/2014/main" id="{92BEA788-C64E-4173-BB36-97F1E51143D9}"/>
              </a:ext>
            </a:extLst>
          </p:cNvPr>
          <p:cNvPicPr>
            <a:picLocks noChangeAspect="1"/>
          </p:cNvPicPr>
          <p:nvPr/>
        </p:nvPicPr>
        <p:blipFill>
          <a:blip r:embed="rId2" cstate="print"/>
          <a:srcRect b="10445"/>
          <a:stretch>
            <a:fillRect/>
          </a:stretch>
        </p:blipFill>
        <p:spPr bwMode="auto">
          <a:xfrm>
            <a:off x="0" y="6172200"/>
            <a:ext cx="9144000" cy="593725"/>
          </a:xfrm>
          <a:prstGeom prst="rect">
            <a:avLst/>
          </a:prstGeom>
          <a:noFill/>
          <a:ln w="9525">
            <a:noFill/>
            <a:miter lim="800000"/>
            <a:headEnd/>
            <a:tailEnd/>
          </a:ln>
        </p:spPr>
      </p:pic>
    </p:spTree>
    <p:extLst>
      <p:ext uri="{BB962C8B-B14F-4D97-AF65-F5344CB8AC3E}">
        <p14:creationId xmlns:p14="http://schemas.microsoft.com/office/powerpoint/2010/main" val="344143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ural America's Maternity Health Care Problem">
            <a:extLst>
              <a:ext uri="{FF2B5EF4-FFF2-40B4-BE49-F238E27FC236}">
                <a16:creationId xmlns:a16="http://schemas.microsoft.com/office/drawing/2014/main" id="{9685F1D8-F0C2-41F7-9139-F5631D4D612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336" r="8578" b="-1"/>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ADDE83-9BB4-4E16-BCA7-BF09741A7616}"/>
              </a:ext>
            </a:extLst>
          </p:cNvPr>
          <p:cNvSpPr>
            <a:spLocks noGrp="1"/>
          </p:cNvSpPr>
          <p:nvPr>
            <p:ph type="title"/>
          </p:nvPr>
        </p:nvSpPr>
        <p:spPr>
          <a:xfrm>
            <a:off x="491490" y="365125"/>
            <a:ext cx="3840085" cy="1692794"/>
          </a:xfrm>
        </p:spPr>
        <p:txBody>
          <a:bodyPr>
            <a:normAutofit/>
          </a:bodyPr>
          <a:lstStyle/>
          <a:p>
            <a:pPr>
              <a:lnSpc>
                <a:spcPct val="90000"/>
              </a:lnSpc>
            </a:pPr>
            <a:r>
              <a:rPr lang="en-US" sz="3700" b="1" dirty="0"/>
              <a:t>Maternity Care is Disappearing in </a:t>
            </a:r>
            <a:br>
              <a:rPr lang="en-US" sz="3700" b="1" dirty="0"/>
            </a:br>
            <a:r>
              <a:rPr lang="en-US" sz="3700" b="1" dirty="0"/>
              <a:t>Rural America</a:t>
            </a:r>
          </a:p>
        </p:txBody>
      </p:sp>
      <p:sp>
        <p:nvSpPr>
          <p:cNvPr id="3" name="Content Placeholder 2">
            <a:extLst>
              <a:ext uri="{FF2B5EF4-FFF2-40B4-BE49-F238E27FC236}">
                <a16:creationId xmlns:a16="http://schemas.microsoft.com/office/drawing/2014/main" id="{4A7E8A89-A65D-4451-92E7-C6C4D8DE56AC}"/>
              </a:ext>
            </a:extLst>
          </p:cNvPr>
          <p:cNvSpPr>
            <a:spLocks noGrp="1"/>
          </p:cNvSpPr>
          <p:nvPr>
            <p:ph idx="1"/>
          </p:nvPr>
        </p:nvSpPr>
        <p:spPr>
          <a:xfrm>
            <a:off x="491490" y="2575034"/>
            <a:ext cx="3840085" cy="3462228"/>
          </a:xfrm>
        </p:spPr>
        <p:txBody>
          <a:bodyPr>
            <a:normAutofit/>
          </a:bodyPr>
          <a:lstStyle/>
          <a:p>
            <a:pPr lvl="0"/>
            <a:r>
              <a:rPr lang="en-US" sz="2400" dirty="0"/>
              <a:t>In 1985, 24% of rural counties lacked OB services. Today, 54% of rural counties are without hospital based obstetrics.</a:t>
            </a:r>
          </a:p>
          <a:p>
            <a:pPr lvl="0"/>
            <a:r>
              <a:rPr lang="en-US" sz="2400" dirty="0"/>
              <a:t>More than 200 rural maternity wards closed between 2004 and 2014.</a:t>
            </a:r>
          </a:p>
          <a:p>
            <a:endParaRPr lang="en-US" sz="1600" dirty="0"/>
          </a:p>
        </p:txBody>
      </p:sp>
      <p:pic>
        <p:nvPicPr>
          <p:cNvPr id="6" name="Picture 5" descr="NRHA_YVL_Waves.jpg">
            <a:extLst>
              <a:ext uri="{FF2B5EF4-FFF2-40B4-BE49-F238E27FC236}">
                <a16:creationId xmlns:a16="http://schemas.microsoft.com/office/drawing/2014/main" id="{76DA9A23-1C32-4C9B-A516-138C0EADBF29}"/>
              </a:ext>
            </a:extLst>
          </p:cNvPr>
          <p:cNvPicPr>
            <a:picLocks noChangeAspect="1"/>
          </p:cNvPicPr>
          <p:nvPr/>
        </p:nvPicPr>
        <p:blipFill>
          <a:blip r:embed="rId3" cstate="print"/>
          <a:srcRect b="10445"/>
          <a:stretch>
            <a:fillRect/>
          </a:stretch>
        </p:blipFill>
        <p:spPr bwMode="auto">
          <a:xfrm>
            <a:off x="0" y="6037262"/>
            <a:ext cx="9144000" cy="728663"/>
          </a:xfrm>
          <a:prstGeom prst="rect">
            <a:avLst/>
          </a:prstGeom>
          <a:noFill/>
          <a:ln w="9525">
            <a:noFill/>
            <a:miter lim="800000"/>
            <a:headEnd/>
            <a:tailEnd/>
          </a:ln>
        </p:spPr>
      </p:pic>
    </p:spTree>
    <p:extLst>
      <p:ext uri="{BB962C8B-B14F-4D97-AF65-F5344CB8AC3E}">
        <p14:creationId xmlns:p14="http://schemas.microsoft.com/office/powerpoint/2010/main" val="108302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1A476F-7201-4CF6-8B99-285BE03E2C9B}"/>
              </a:ext>
            </a:extLst>
          </p:cNvPr>
          <p:cNvSpPr>
            <a:spLocks noGrp="1"/>
          </p:cNvSpPr>
          <p:nvPr>
            <p:ph sz="quarter" idx="10"/>
          </p:nvPr>
        </p:nvSpPr>
        <p:spPr>
          <a:xfrm>
            <a:off x="381000" y="152400"/>
            <a:ext cx="7391400" cy="1143000"/>
          </a:xfrm>
        </p:spPr>
        <p:txBody>
          <a:bodyPr>
            <a:noAutofit/>
          </a:bodyPr>
          <a:lstStyle/>
          <a:p>
            <a:r>
              <a:rPr lang="en-US" sz="4400" b="1" dirty="0"/>
              <a:t>The continuing challenges in rural America…</a:t>
            </a:r>
          </a:p>
        </p:txBody>
      </p:sp>
      <p:sp>
        <p:nvSpPr>
          <p:cNvPr id="3" name="Content Placeholder 2">
            <a:extLst>
              <a:ext uri="{FF2B5EF4-FFF2-40B4-BE49-F238E27FC236}">
                <a16:creationId xmlns:a16="http://schemas.microsoft.com/office/drawing/2014/main" id="{71690879-B96E-46B9-A8EC-63E2B0DC8021}"/>
              </a:ext>
            </a:extLst>
          </p:cNvPr>
          <p:cNvSpPr>
            <a:spLocks noGrp="1"/>
          </p:cNvSpPr>
          <p:nvPr>
            <p:ph sz="quarter" idx="11"/>
          </p:nvPr>
        </p:nvSpPr>
        <p:spPr>
          <a:xfrm>
            <a:off x="2667000" y="2030412"/>
            <a:ext cx="5715000" cy="3719076"/>
          </a:xfrm>
        </p:spPr>
        <p:txBody>
          <a:bodyPr/>
          <a:lstStyle/>
          <a:p>
            <a:endParaRPr lang="en-US" dirty="0"/>
          </a:p>
          <a:p>
            <a:endParaRPr lang="en-US" dirty="0"/>
          </a:p>
          <a:p>
            <a:endParaRPr lang="en-US" dirty="0"/>
          </a:p>
        </p:txBody>
      </p:sp>
      <p:sp>
        <p:nvSpPr>
          <p:cNvPr id="5" name="TextBox 4">
            <a:extLst>
              <a:ext uri="{FF2B5EF4-FFF2-40B4-BE49-F238E27FC236}">
                <a16:creationId xmlns:a16="http://schemas.microsoft.com/office/drawing/2014/main" id="{1B496654-D917-4177-B014-4FB1C6C06BBE}"/>
              </a:ext>
            </a:extLst>
          </p:cNvPr>
          <p:cNvSpPr txBox="1"/>
          <p:nvPr/>
        </p:nvSpPr>
        <p:spPr>
          <a:xfrm>
            <a:off x="0" y="1447800"/>
            <a:ext cx="2667000" cy="5601533"/>
          </a:xfrm>
          <a:prstGeom prst="rect">
            <a:avLst/>
          </a:prstGeom>
          <a:noFill/>
        </p:spPr>
        <p:txBody>
          <a:bodyPr wrap="square" rtlCol="0">
            <a:spAutoFit/>
          </a:bodyPr>
          <a:lstStyle/>
          <a:p>
            <a:endParaRPr lang="en-US" sz="2800" b="1" dirty="0"/>
          </a:p>
          <a:p>
            <a:pPr marL="285750" indent="-285750">
              <a:buFont typeface="Arial" panose="020B0604020202020204" pitchFamily="34" charset="0"/>
              <a:buChar char="•"/>
            </a:pPr>
            <a:r>
              <a:rPr lang="en-US" sz="2400" b="1" dirty="0"/>
              <a:t>Workforce Shortages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Vulnerable Populations: older, poorer, sicker</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Chronic Poverty</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Geography</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More Uninsured</a:t>
            </a:r>
          </a:p>
          <a:p>
            <a:endParaRPr lang="en-US" dirty="0"/>
          </a:p>
        </p:txBody>
      </p:sp>
      <p:pic>
        <p:nvPicPr>
          <p:cNvPr id="3074" name="Picture 2" descr="Image result for west virginia">
            <a:extLst>
              <a:ext uri="{FF2B5EF4-FFF2-40B4-BE49-F238E27FC236}">
                <a16:creationId xmlns:a16="http://schemas.microsoft.com/office/drawing/2014/main" id="{617FBE9B-9094-4DA4-8BBC-520634A77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996" y="1447800"/>
            <a:ext cx="6365004"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93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6770" name="Picture 2" descr="Image result for rural maternity care">
            <a:extLst>
              <a:ext uri="{FF2B5EF4-FFF2-40B4-BE49-F238E27FC236}">
                <a16:creationId xmlns:a16="http://schemas.microsoft.com/office/drawing/2014/main" id="{9194A571-9C3A-46ED-A047-555B4DA80B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82" r="23006"/>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08D437-917A-4550-AF30-9E24A343D838}"/>
              </a:ext>
            </a:extLst>
          </p:cNvPr>
          <p:cNvSpPr>
            <a:spLocks noGrp="1"/>
          </p:cNvSpPr>
          <p:nvPr>
            <p:ph type="title"/>
          </p:nvPr>
        </p:nvSpPr>
        <p:spPr>
          <a:xfrm>
            <a:off x="491490" y="365125"/>
            <a:ext cx="3840085" cy="1692794"/>
          </a:xfrm>
        </p:spPr>
        <p:txBody>
          <a:bodyPr>
            <a:normAutofit/>
          </a:bodyPr>
          <a:lstStyle/>
          <a:p>
            <a:r>
              <a:rPr lang="en-US" b="1"/>
              <a:t>Rural Obstetric Factors</a:t>
            </a:r>
          </a:p>
        </p:txBody>
      </p:sp>
      <p:sp>
        <p:nvSpPr>
          <p:cNvPr id="3" name="Content Placeholder 2">
            <a:extLst>
              <a:ext uri="{FF2B5EF4-FFF2-40B4-BE49-F238E27FC236}">
                <a16:creationId xmlns:a16="http://schemas.microsoft.com/office/drawing/2014/main" id="{3DF3FADF-8321-4501-9228-9BB3F37A6D10}"/>
              </a:ext>
            </a:extLst>
          </p:cNvPr>
          <p:cNvSpPr>
            <a:spLocks noGrp="1"/>
          </p:cNvSpPr>
          <p:nvPr>
            <p:ph idx="1"/>
          </p:nvPr>
        </p:nvSpPr>
        <p:spPr>
          <a:xfrm>
            <a:off x="491490" y="2438406"/>
            <a:ext cx="4080510" cy="4419579"/>
          </a:xfrm>
        </p:spPr>
        <p:txBody>
          <a:bodyPr>
            <a:normAutofit/>
          </a:bodyPr>
          <a:lstStyle/>
          <a:p>
            <a:r>
              <a:rPr lang="en-US" sz="1800" dirty="0"/>
              <a:t>Rural areas have higher rates of chronic conditions that make pregnancy more challenging, higher rates of childbirth-related hemorrhages and higher rates of maternal and infant deaths.</a:t>
            </a:r>
          </a:p>
          <a:p>
            <a:endParaRPr lang="en-US" sz="1800" dirty="0"/>
          </a:p>
          <a:p>
            <a:r>
              <a:rPr lang="en-US" sz="1800" dirty="0"/>
              <a:t>Half of rural women in rural communities live more than the recommended 30 minutes from a hospital offering maternity services.</a:t>
            </a:r>
          </a:p>
          <a:p>
            <a:endParaRPr lang="en-US" sz="1800" dirty="0"/>
          </a:p>
          <a:p>
            <a:r>
              <a:rPr lang="en-US" sz="1800" dirty="0"/>
              <a:t>Workforce shortages and medical liability costs. </a:t>
            </a:r>
          </a:p>
          <a:p>
            <a:endParaRPr lang="en-US" sz="1600" dirty="0"/>
          </a:p>
          <a:p>
            <a:endParaRPr lang="en-US" sz="1600" dirty="0"/>
          </a:p>
        </p:txBody>
      </p:sp>
      <p:pic>
        <p:nvPicPr>
          <p:cNvPr id="5" name="Picture 5" descr="NRHA_YVL_Waves.jpg">
            <a:extLst>
              <a:ext uri="{FF2B5EF4-FFF2-40B4-BE49-F238E27FC236}">
                <a16:creationId xmlns:a16="http://schemas.microsoft.com/office/drawing/2014/main" id="{7D9FB308-FA21-48B2-9E84-E11948A7DDA2}"/>
              </a:ext>
            </a:extLst>
          </p:cNvPr>
          <p:cNvPicPr>
            <a:picLocks noChangeAspect="1"/>
          </p:cNvPicPr>
          <p:nvPr/>
        </p:nvPicPr>
        <p:blipFill>
          <a:blip r:embed="rId3" cstate="print"/>
          <a:srcRect b="10445"/>
          <a:stretch>
            <a:fillRect/>
          </a:stretch>
        </p:blipFill>
        <p:spPr bwMode="auto">
          <a:xfrm>
            <a:off x="0" y="6248400"/>
            <a:ext cx="9144000" cy="517525"/>
          </a:xfrm>
          <a:prstGeom prst="rect">
            <a:avLst/>
          </a:prstGeom>
          <a:noFill/>
          <a:ln w="9525">
            <a:noFill/>
            <a:miter lim="800000"/>
            <a:headEnd/>
            <a:tailEnd/>
          </a:ln>
        </p:spPr>
      </p:pic>
    </p:spTree>
    <p:extLst>
      <p:ext uri="{BB962C8B-B14F-4D97-AF65-F5344CB8AC3E}">
        <p14:creationId xmlns:p14="http://schemas.microsoft.com/office/powerpoint/2010/main" val="836230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E6B7-5023-4A77-A407-A031AD32FF21}"/>
              </a:ext>
            </a:extLst>
          </p:cNvPr>
          <p:cNvSpPr>
            <a:spLocks noGrp="1"/>
          </p:cNvSpPr>
          <p:nvPr>
            <p:ph type="title"/>
          </p:nvPr>
        </p:nvSpPr>
        <p:spPr>
          <a:xfrm>
            <a:off x="457200" y="274638"/>
            <a:ext cx="8229600" cy="563562"/>
          </a:xfrm>
        </p:spPr>
        <p:txBody>
          <a:bodyPr>
            <a:normAutofit/>
          </a:bodyPr>
          <a:lstStyle/>
          <a:p>
            <a:r>
              <a:rPr lang="en-US" b="1" dirty="0">
                <a:solidFill>
                  <a:schemeClr val="tx2"/>
                </a:solidFill>
              </a:rPr>
              <a:t>Rural Minority Mothers and Babies</a:t>
            </a:r>
          </a:p>
        </p:txBody>
      </p:sp>
      <p:sp>
        <p:nvSpPr>
          <p:cNvPr id="3" name="Content Placeholder 2">
            <a:extLst>
              <a:ext uri="{FF2B5EF4-FFF2-40B4-BE49-F238E27FC236}">
                <a16:creationId xmlns:a16="http://schemas.microsoft.com/office/drawing/2014/main" id="{780BE30E-F92B-44D1-A6B1-48FD1E6E71C3}"/>
              </a:ext>
            </a:extLst>
          </p:cNvPr>
          <p:cNvSpPr>
            <a:spLocks noGrp="1"/>
          </p:cNvSpPr>
          <p:nvPr>
            <p:ph idx="1"/>
          </p:nvPr>
        </p:nvSpPr>
        <p:spPr>
          <a:xfrm>
            <a:off x="762000" y="990600"/>
            <a:ext cx="7543800" cy="5135563"/>
          </a:xfrm>
        </p:spPr>
        <p:txBody>
          <a:bodyPr/>
          <a:lstStyle/>
          <a:p>
            <a:pPr marL="0" indent="0">
              <a:buNone/>
            </a:pPr>
            <a:r>
              <a:rPr lang="en-US" i="1" dirty="0"/>
              <a:t>Rural counties with higher percentages of African American women were </a:t>
            </a:r>
            <a:r>
              <a:rPr lang="en-US" i="1" dirty="0">
                <a:highlight>
                  <a:srgbClr val="FFFF00"/>
                </a:highlight>
              </a:rPr>
              <a:t>more than 10 times as likely </a:t>
            </a:r>
            <a:r>
              <a:rPr lang="en-US" i="1" dirty="0"/>
              <a:t>as rural counties with higher percentages of white women to have never had hospital-based obstetric services and </a:t>
            </a:r>
            <a:r>
              <a:rPr lang="en-US" i="1" dirty="0">
                <a:highlight>
                  <a:srgbClr val="FFFF00"/>
                </a:highlight>
              </a:rPr>
              <a:t>more than 4 times </a:t>
            </a:r>
            <a:r>
              <a:rPr lang="en-US" i="1" dirty="0"/>
              <a:t>as likely to have lost obstetric services between 2004-2014.  </a:t>
            </a:r>
          </a:p>
          <a:p>
            <a:pPr marL="0" indent="0">
              <a:buNone/>
            </a:pPr>
            <a:r>
              <a:rPr lang="en-US" sz="1800" i="1" dirty="0"/>
              <a:t>				University of MN Rural Health Research Center</a:t>
            </a:r>
          </a:p>
          <a:p>
            <a:endParaRPr lang="en-US" dirty="0"/>
          </a:p>
        </p:txBody>
      </p:sp>
      <p:pic>
        <p:nvPicPr>
          <p:cNvPr id="413698" name="Picture 2" descr="Image result for rural maternity care">
            <a:extLst>
              <a:ext uri="{FF2B5EF4-FFF2-40B4-BE49-F238E27FC236}">
                <a16:creationId xmlns:a16="http://schemas.microsoft.com/office/drawing/2014/main" id="{BB7F061E-96AC-40A1-BE54-FE0EE1833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179618"/>
            <a:ext cx="448003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NRHA_YVL_Waves.jpg">
            <a:extLst>
              <a:ext uri="{FF2B5EF4-FFF2-40B4-BE49-F238E27FC236}">
                <a16:creationId xmlns:a16="http://schemas.microsoft.com/office/drawing/2014/main" id="{29F5A589-2A39-42AC-9BEF-AE27E07A52CE}"/>
              </a:ext>
            </a:extLst>
          </p:cNvPr>
          <p:cNvPicPr>
            <a:picLocks noChangeAspect="1"/>
          </p:cNvPicPr>
          <p:nvPr/>
        </p:nvPicPr>
        <p:blipFill>
          <a:blip r:embed="rId3" cstate="print"/>
          <a:srcRect b="10445"/>
          <a:stretch>
            <a:fillRect/>
          </a:stretch>
        </p:blipFill>
        <p:spPr bwMode="auto">
          <a:xfrm>
            <a:off x="0" y="5715000"/>
            <a:ext cx="9144000" cy="1050925"/>
          </a:xfrm>
          <a:prstGeom prst="rect">
            <a:avLst/>
          </a:prstGeom>
          <a:noFill/>
          <a:ln w="9525">
            <a:noFill/>
            <a:miter lim="800000"/>
            <a:headEnd/>
            <a:tailEnd/>
          </a:ln>
        </p:spPr>
      </p:pic>
    </p:spTree>
    <p:extLst>
      <p:ext uri="{BB962C8B-B14F-4D97-AF65-F5344CB8AC3E}">
        <p14:creationId xmlns:p14="http://schemas.microsoft.com/office/powerpoint/2010/main" val="1546271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1066800"/>
          </a:xfrm>
        </p:spPr>
        <p:txBody>
          <a:bodyPr>
            <a:normAutofit/>
          </a:bodyPr>
          <a:lstStyle/>
          <a:p>
            <a:r>
              <a:rPr lang="en-US" b="1" dirty="0">
                <a:solidFill>
                  <a:schemeClr val="tx2"/>
                </a:solidFill>
              </a:rPr>
              <a:t>The politically powerful are listening…</a:t>
            </a:r>
            <a:br>
              <a:rPr lang="en-US" b="1" dirty="0">
                <a:solidFill>
                  <a:schemeClr val="tx2"/>
                </a:solidFill>
              </a:rPr>
            </a:br>
            <a:endParaRPr lang="en-US" b="1" dirty="0">
              <a:solidFill>
                <a:schemeClr val="tx2"/>
              </a:solidFill>
            </a:endParaRPr>
          </a:p>
        </p:txBody>
      </p:sp>
      <p:sp>
        <p:nvSpPr>
          <p:cNvPr id="5" name="Content Placeholder 4">
            <a:extLst>
              <a:ext uri="{FF2B5EF4-FFF2-40B4-BE49-F238E27FC236}">
                <a16:creationId xmlns:a16="http://schemas.microsoft.com/office/drawing/2014/main" id="{63D115D8-9269-4638-A049-EE44CF7F8B18}"/>
              </a:ext>
            </a:extLst>
          </p:cNvPr>
          <p:cNvSpPr>
            <a:spLocks noGrp="1"/>
          </p:cNvSpPr>
          <p:nvPr>
            <p:ph idx="1"/>
          </p:nvPr>
        </p:nvSpPr>
        <p:spPr/>
        <p:txBody>
          <a:bodyPr/>
          <a:lstStyle/>
          <a:p>
            <a:endParaRPr lang="en-US" dirty="0"/>
          </a:p>
        </p:txBody>
      </p:sp>
      <p:pic>
        <p:nvPicPr>
          <p:cNvPr id="4106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142999"/>
            <a:ext cx="8382000" cy="40448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5215649"/>
            <a:ext cx="8229600" cy="2123658"/>
          </a:xfrm>
          <a:prstGeom prst="rect">
            <a:avLst/>
          </a:prstGeom>
          <a:noFill/>
        </p:spPr>
        <p:txBody>
          <a:bodyPr wrap="square" rtlCol="0">
            <a:spAutoFit/>
          </a:bodyPr>
          <a:lstStyle/>
          <a:p>
            <a:r>
              <a:rPr lang="en-US" sz="3200" dirty="0"/>
              <a:t>“</a:t>
            </a:r>
            <a:r>
              <a:rPr lang="en-US" sz="2800" dirty="0"/>
              <a:t>If we’ve learned nothing from the last election, it’s that we can’t listen to rural America enough.”   </a:t>
            </a:r>
            <a:r>
              <a:rPr lang="en-US" sz="3200" dirty="0"/>
              <a:t>		</a:t>
            </a:r>
            <a:r>
              <a:rPr lang="en-US" sz="2400" dirty="0"/>
              <a:t>Senate Minority Leader Chuck Schumer</a:t>
            </a:r>
          </a:p>
          <a:p>
            <a:endParaRPr lang="en-US" sz="3600" b="1" dirty="0">
              <a:solidFill>
                <a:schemeClr val="accent1"/>
              </a:solidFill>
            </a:endParaRPr>
          </a:p>
        </p:txBody>
      </p:sp>
    </p:spTree>
    <p:extLst>
      <p:ext uri="{BB962C8B-B14F-4D97-AF65-F5344CB8AC3E}">
        <p14:creationId xmlns:p14="http://schemas.microsoft.com/office/powerpoint/2010/main" val="1250848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DFB0BA-2571-4B45-99A1-B213332D3911}"/>
              </a:ext>
            </a:extLst>
          </p:cNvPr>
          <p:cNvSpPr>
            <a:spLocks noGrp="1"/>
          </p:cNvSpPr>
          <p:nvPr>
            <p:ph type="title"/>
          </p:nvPr>
        </p:nvSpPr>
        <p:spPr>
          <a:xfrm>
            <a:off x="393193" y="4767072"/>
            <a:ext cx="3950208" cy="1625210"/>
          </a:xfrm>
        </p:spPr>
        <p:txBody>
          <a:bodyPr>
            <a:normAutofit/>
          </a:bodyPr>
          <a:lstStyle/>
          <a:p>
            <a:pPr algn="r"/>
            <a:r>
              <a:rPr lang="en-US" b="1" dirty="0">
                <a:solidFill>
                  <a:srgbClr val="FFFFFF"/>
                </a:solidFill>
              </a:rPr>
              <a:t>Rural Victories:  Appropriations</a:t>
            </a:r>
          </a:p>
        </p:txBody>
      </p:sp>
      <p:pic>
        <p:nvPicPr>
          <p:cNvPr id="3074" name="Picture 2" descr="Related image">
            <a:extLst>
              <a:ext uri="{FF2B5EF4-FFF2-40B4-BE49-F238E27FC236}">
                <a16:creationId xmlns:a16="http://schemas.microsoft.com/office/drawing/2014/main" id="{E7243B23-DC30-4359-AE7A-C1FAF8620F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2" r="29628"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0508083-E76E-4C85-AD75-E7484B7930E9}"/>
              </a:ext>
            </a:extLst>
          </p:cNvPr>
          <p:cNvSpPr>
            <a:spLocks noGrp="1"/>
          </p:cNvSpPr>
          <p:nvPr>
            <p:ph idx="1"/>
          </p:nvPr>
        </p:nvSpPr>
        <p:spPr>
          <a:xfrm>
            <a:off x="6021989" y="609600"/>
            <a:ext cx="2568554" cy="5486399"/>
          </a:xfrm>
        </p:spPr>
        <p:txBody>
          <a:bodyPr anchor="ctr">
            <a:normAutofit lnSpcReduction="10000"/>
          </a:bodyPr>
          <a:lstStyle/>
          <a:p>
            <a:r>
              <a:rPr lang="en-US" sz="1800" dirty="0">
                <a:solidFill>
                  <a:srgbClr val="FFFFFF"/>
                </a:solidFill>
              </a:rPr>
              <a:t>First time in more than a decade, a L-HHS Bill has been approved by Congress.  </a:t>
            </a:r>
          </a:p>
          <a:p>
            <a:endParaRPr lang="en-US" sz="1800" dirty="0">
              <a:solidFill>
                <a:srgbClr val="FFFFFF"/>
              </a:solidFill>
            </a:endParaRPr>
          </a:p>
          <a:p>
            <a:r>
              <a:rPr lang="en-US" sz="1800" dirty="0">
                <a:solidFill>
                  <a:srgbClr val="FFFFFF"/>
                </a:solidFill>
              </a:rPr>
              <a:t>Unprecedented Funding for:</a:t>
            </a:r>
          </a:p>
          <a:p>
            <a:pPr lvl="1"/>
            <a:r>
              <a:rPr lang="en-US" dirty="0">
                <a:solidFill>
                  <a:srgbClr val="FFFFFF"/>
                </a:solidFill>
              </a:rPr>
              <a:t>Rural Health Safety Net;</a:t>
            </a:r>
          </a:p>
          <a:p>
            <a:pPr lvl="1"/>
            <a:r>
              <a:rPr lang="en-US" dirty="0">
                <a:solidFill>
                  <a:srgbClr val="FFFFFF"/>
                </a:solidFill>
              </a:rPr>
              <a:t>Opioid prevention funding;</a:t>
            </a:r>
          </a:p>
          <a:p>
            <a:pPr lvl="1"/>
            <a:r>
              <a:rPr lang="en-US" dirty="0">
                <a:solidFill>
                  <a:srgbClr val="FFFFFF"/>
                </a:solidFill>
              </a:rPr>
              <a:t>National Institute of Health.</a:t>
            </a:r>
          </a:p>
          <a:p>
            <a:endParaRPr lang="en-US" sz="1800" dirty="0">
              <a:solidFill>
                <a:srgbClr val="FFFFFF"/>
              </a:solidFill>
            </a:endParaRPr>
          </a:p>
          <a:p>
            <a:r>
              <a:rPr lang="en-US" sz="1800" dirty="0">
                <a:solidFill>
                  <a:srgbClr val="FFFFFF"/>
                </a:solidFill>
              </a:rPr>
              <a:t>Remember also operating off of 2-7ear budget bill that passed in February, which included significant rural funding.</a:t>
            </a:r>
          </a:p>
          <a:p>
            <a:endParaRPr lang="en-US" sz="1800" dirty="0">
              <a:solidFill>
                <a:srgbClr val="FFFFFF"/>
              </a:solidFill>
            </a:endParaRPr>
          </a:p>
          <a:p>
            <a:endParaRPr lang="en-US" sz="1600" dirty="0">
              <a:solidFill>
                <a:srgbClr val="FFFFFF"/>
              </a:solidFill>
            </a:endParaRPr>
          </a:p>
        </p:txBody>
      </p:sp>
    </p:spTree>
    <p:extLst>
      <p:ext uri="{BB962C8B-B14F-4D97-AF65-F5344CB8AC3E}">
        <p14:creationId xmlns:p14="http://schemas.microsoft.com/office/powerpoint/2010/main" val="3086008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B6A1-1F65-4004-8A5B-F6B96A0808A5}"/>
              </a:ext>
            </a:extLst>
          </p:cNvPr>
          <p:cNvSpPr>
            <a:spLocks noGrp="1"/>
          </p:cNvSpPr>
          <p:nvPr>
            <p:ph type="title"/>
          </p:nvPr>
        </p:nvSpPr>
        <p:spPr>
          <a:xfrm>
            <a:off x="609601" y="76200"/>
            <a:ext cx="6015364" cy="990600"/>
          </a:xfrm>
        </p:spPr>
        <p:txBody>
          <a:bodyPr>
            <a:normAutofit/>
          </a:bodyPr>
          <a:lstStyle/>
          <a:p>
            <a:r>
              <a:rPr lang="en-US" sz="2700" b="1" dirty="0">
                <a:solidFill>
                  <a:srgbClr val="0070C0"/>
                </a:solidFill>
              </a:rPr>
              <a:t>Opioid Funding Bill.  Huge amounts of spending.</a:t>
            </a:r>
          </a:p>
        </p:txBody>
      </p:sp>
      <p:sp>
        <p:nvSpPr>
          <p:cNvPr id="3" name="Content Placeholder 2">
            <a:extLst>
              <a:ext uri="{FF2B5EF4-FFF2-40B4-BE49-F238E27FC236}">
                <a16:creationId xmlns:a16="http://schemas.microsoft.com/office/drawing/2014/main" id="{494C64F1-D77B-40CB-AD1D-AB82B019EDB0}"/>
              </a:ext>
            </a:extLst>
          </p:cNvPr>
          <p:cNvSpPr>
            <a:spLocks noGrp="1"/>
          </p:cNvSpPr>
          <p:nvPr>
            <p:ph idx="1"/>
          </p:nvPr>
        </p:nvSpPr>
        <p:spPr>
          <a:xfrm>
            <a:off x="359815" y="1066800"/>
            <a:ext cx="5583785" cy="5867400"/>
          </a:xfrm>
        </p:spPr>
        <p:txBody>
          <a:bodyPr anchor="ctr">
            <a:normAutofit lnSpcReduction="10000"/>
          </a:bodyPr>
          <a:lstStyle/>
          <a:p>
            <a:pPr lvl="0"/>
            <a:r>
              <a:rPr lang="en-US" sz="1400" b="1" dirty="0"/>
              <a:t>Changes funding formula </a:t>
            </a:r>
            <a:r>
              <a:rPr lang="en-US" sz="1400" dirty="0"/>
              <a:t>for states to receive funds - - will help rural states with most significant problem. </a:t>
            </a:r>
          </a:p>
          <a:p>
            <a:pPr lvl="0"/>
            <a:r>
              <a:rPr lang="en-US" sz="1400" b="1" dirty="0"/>
              <a:t>Expands Medicaid Inpatient Coverage.</a:t>
            </a:r>
          </a:p>
          <a:p>
            <a:pPr lvl="0"/>
            <a:r>
              <a:rPr lang="en-US" sz="1400" b="1" dirty="0"/>
              <a:t>Technical Assistance and Grants for Tribes </a:t>
            </a:r>
          </a:p>
          <a:p>
            <a:pPr lvl="0"/>
            <a:r>
              <a:rPr lang="en-US" sz="1400" b="1" dirty="0"/>
              <a:t>First Responder Training</a:t>
            </a:r>
            <a:r>
              <a:rPr lang="en-US" sz="1400" dirty="0"/>
              <a:t> –allows first responders to administer a drug or device, like naloxone, to treat an opioid overdose.</a:t>
            </a:r>
          </a:p>
          <a:p>
            <a:pPr lvl="0"/>
            <a:r>
              <a:rPr lang="en-US" sz="1400" b="1" dirty="0"/>
              <a:t>Health Providers Shortages Areas</a:t>
            </a:r>
            <a:r>
              <a:rPr lang="en-US" sz="1400" dirty="0"/>
              <a:t> – Allows National Health Services Corps (NHSC) to provide services in schools and with mental health professional shortages. </a:t>
            </a:r>
          </a:p>
          <a:p>
            <a:pPr lvl="0"/>
            <a:r>
              <a:rPr lang="en-US" sz="1400" b="1" dirty="0"/>
              <a:t>Loan Repayment for Substance Abuse Treatment Providers </a:t>
            </a:r>
            <a:r>
              <a:rPr lang="en-US" sz="1400" dirty="0"/>
              <a:t>–  modifies NHSC for behavioral health providers practicing in substance use disorder treatment facilities in mental health professional shortage areas through NHSC.</a:t>
            </a:r>
          </a:p>
          <a:p>
            <a:r>
              <a:rPr lang="en-US" sz="1400" b="1" dirty="0"/>
              <a:t>Grants for Communities Building Programs</a:t>
            </a:r>
            <a:r>
              <a:rPr lang="en-US" sz="1400" dirty="0"/>
              <a:t>. </a:t>
            </a:r>
          </a:p>
          <a:p>
            <a:pPr lvl="0"/>
            <a:r>
              <a:rPr lang="en-US" sz="1400" b="1" dirty="0"/>
              <a:t>Expanding Medication Assisted-Treatment  (MAT) </a:t>
            </a:r>
            <a:r>
              <a:rPr lang="en-US" sz="1400" dirty="0"/>
              <a:t>for Recovery from Addiction </a:t>
            </a:r>
          </a:p>
          <a:p>
            <a:pPr lvl="0"/>
            <a:r>
              <a:rPr lang="en-US" sz="1400" b="1" dirty="0"/>
              <a:t>Eliminates Certain Site Requirements for Telemedicine</a:t>
            </a:r>
            <a:r>
              <a:rPr lang="en-US" sz="1400" dirty="0"/>
              <a:t>  under Medicare.</a:t>
            </a:r>
          </a:p>
          <a:p>
            <a:pPr lvl="0"/>
            <a:r>
              <a:rPr lang="en-US" sz="1400" b="1" dirty="0"/>
              <a:t>Improving Access to Telemedicine</a:t>
            </a:r>
            <a:r>
              <a:rPr lang="en-US" sz="1400" dirty="0"/>
              <a:t> –  allows use of MAT through the use of telemedicine.</a:t>
            </a:r>
          </a:p>
          <a:p>
            <a:r>
              <a:rPr lang="en-US" sz="1400" b="1" dirty="0"/>
              <a:t>Neonatal Abstinence Syndrome (NAS) </a:t>
            </a:r>
            <a:r>
              <a:rPr lang="en-US" sz="1400" dirty="0"/>
              <a:t>-  Provides support for NAS care in residential pediatric recovery centers and for services to mothers and caretakers under Medicaid. (Like Lily’s Place in WV).</a:t>
            </a:r>
          </a:p>
          <a:p>
            <a:r>
              <a:rPr lang="en-US" sz="1400" b="1" dirty="0"/>
              <a:t>Huge SMHSA and Centers for Disease Control Research increases.</a:t>
            </a:r>
            <a:br>
              <a:rPr lang="en-US" sz="1400" b="1" dirty="0"/>
            </a:br>
            <a:r>
              <a:rPr lang="en-US" sz="1400" b="1" dirty="0"/>
              <a:t> </a:t>
            </a:r>
          </a:p>
          <a:p>
            <a:endParaRPr lang="en-US" sz="5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Checkmark">
            <a:extLst>
              <a:ext uri="{FF2B5EF4-FFF2-40B4-BE49-F238E27FC236}">
                <a16:creationId xmlns:a16="http://schemas.microsoft.com/office/drawing/2014/main" id="{1D0AC3D8-14E1-427A-B6CC-CFBE4D444E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3755800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E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EAB754-687E-4D8B-8E02-5CE4DA256F72}"/>
              </a:ext>
            </a:extLst>
          </p:cNvPr>
          <p:cNvSpPr>
            <a:spLocks noGrp="1"/>
          </p:cNvSpPr>
          <p:nvPr>
            <p:ph type="title"/>
          </p:nvPr>
        </p:nvSpPr>
        <p:spPr>
          <a:xfrm>
            <a:off x="393193" y="4767072"/>
            <a:ext cx="4559808" cy="1625210"/>
          </a:xfrm>
        </p:spPr>
        <p:txBody>
          <a:bodyPr>
            <a:normAutofit/>
          </a:bodyPr>
          <a:lstStyle/>
          <a:p>
            <a:pPr algn="r"/>
            <a:r>
              <a:rPr lang="en-US" dirty="0">
                <a:solidFill>
                  <a:srgbClr val="FFFFFF"/>
                </a:solidFill>
              </a:rPr>
              <a:t>More Rural Victories:</a:t>
            </a:r>
          </a:p>
        </p:txBody>
      </p:sp>
      <p:pic>
        <p:nvPicPr>
          <p:cNvPr id="4" name="Picture 2" descr="foreign">
            <a:extLst>
              <a:ext uri="{FF2B5EF4-FFF2-40B4-BE49-F238E27FC236}">
                <a16:creationId xmlns:a16="http://schemas.microsoft.com/office/drawing/2014/main" id="{334BB764-E789-430F-AF64-CCAD21E88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783"/>
          <a:stretch/>
        </p:blipFill>
        <p:spPr bwMode="auto">
          <a:xfrm>
            <a:off x="291948" y="232304"/>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CAAC445-516A-4387-A55F-1D2E8B20EF5F}"/>
              </a:ext>
            </a:extLst>
          </p:cNvPr>
          <p:cNvSpPr>
            <a:spLocks noGrp="1"/>
          </p:cNvSpPr>
          <p:nvPr>
            <p:ph idx="1"/>
          </p:nvPr>
        </p:nvSpPr>
        <p:spPr>
          <a:xfrm>
            <a:off x="6021989" y="917724"/>
            <a:ext cx="2568554" cy="5102075"/>
          </a:xfrm>
        </p:spPr>
        <p:txBody>
          <a:bodyPr anchor="ctr">
            <a:normAutofit/>
          </a:bodyPr>
          <a:lstStyle/>
          <a:p>
            <a:r>
              <a:rPr lang="en-US" sz="2000" dirty="0">
                <a:solidFill>
                  <a:srgbClr val="FFFFFF"/>
                </a:solidFill>
              </a:rPr>
              <a:t>New Rural Health Title in bill</a:t>
            </a:r>
          </a:p>
          <a:p>
            <a:r>
              <a:rPr lang="en-US" sz="2000" dirty="0">
                <a:solidFill>
                  <a:srgbClr val="FFFFFF"/>
                </a:solidFill>
              </a:rPr>
              <a:t>Rural Health Liaison</a:t>
            </a:r>
          </a:p>
          <a:p>
            <a:r>
              <a:rPr lang="en-US" sz="2000" dirty="0">
                <a:solidFill>
                  <a:srgbClr val="FFFFFF"/>
                </a:solidFill>
              </a:rPr>
              <a:t>Farer Suicide Prevention</a:t>
            </a:r>
          </a:p>
          <a:p>
            <a:r>
              <a:rPr lang="en-US" sz="2000" dirty="0">
                <a:solidFill>
                  <a:srgbClr val="FFFFFF"/>
                </a:solidFill>
              </a:rPr>
              <a:t>Loan Assistance Program</a:t>
            </a:r>
          </a:p>
          <a:p>
            <a:endParaRPr lang="en-US" sz="2000" dirty="0">
              <a:solidFill>
                <a:srgbClr val="FFFFFF"/>
              </a:solidFill>
            </a:endParaRPr>
          </a:p>
          <a:p>
            <a:r>
              <a:rPr lang="en-US" sz="2000" dirty="0">
                <a:solidFill>
                  <a:srgbClr val="FFFFFF"/>
                </a:solidFill>
              </a:rPr>
              <a:t>USDA conducting Series of roundtables on how to improve economic development and health in rural farm communities</a:t>
            </a:r>
            <a:r>
              <a:rPr lang="en-US" sz="1700" dirty="0">
                <a:solidFill>
                  <a:srgbClr val="FFFFFF"/>
                </a:solidFill>
              </a:rPr>
              <a:t>.</a:t>
            </a:r>
          </a:p>
        </p:txBody>
      </p:sp>
    </p:spTree>
    <p:extLst>
      <p:ext uri="{BB962C8B-B14F-4D97-AF65-F5344CB8AC3E}">
        <p14:creationId xmlns:p14="http://schemas.microsoft.com/office/powerpoint/2010/main" val="3820015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AF7C41-CC85-4CAD-BE47-53E3F2DC3130}"/>
              </a:ext>
            </a:extLst>
          </p:cNvPr>
          <p:cNvSpPr>
            <a:spLocks noGrp="1"/>
          </p:cNvSpPr>
          <p:nvPr>
            <p:ph sz="quarter" idx="10"/>
          </p:nvPr>
        </p:nvSpPr>
        <p:spPr>
          <a:xfrm>
            <a:off x="761999" y="457200"/>
            <a:ext cx="7335129" cy="990600"/>
          </a:xfrm>
        </p:spPr>
        <p:txBody>
          <a:bodyPr>
            <a:noAutofit/>
          </a:bodyPr>
          <a:lstStyle/>
          <a:p>
            <a:r>
              <a:rPr lang="en-US" sz="2800" b="1" dirty="0"/>
              <a:t>  And, the power of rural helped stop the Senate from turning Medicaid into block grants.</a:t>
            </a:r>
          </a:p>
        </p:txBody>
      </p:sp>
      <p:sp>
        <p:nvSpPr>
          <p:cNvPr id="3" name="Content Placeholder 2">
            <a:extLst>
              <a:ext uri="{FF2B5EF4-FFF2-40B4-BE49-F238E27FC236}">
                <a16:creationId xmlns:a16="http://schemas.microsoft.com/office/drawing/2014/main" id="{70A32665-4E26-4A9B-8ECF-A4BF0A642E2C}"/>
              </a:ext>
            </a:extLst>
          </p:cNvPr>
          <p:cNvSpPr>
            <a:spLocks noGrp="1"/>
          </p:cNvSpPr>
          <p:nvPr>
            <p:ph sz="quarter" idx="11"/>
          </p:nvPr>
        </p:nvSpPr>
        <p:spPr/>
        <p:txBody>
          <a:bodyPr/>
          <a:lstStyle/>
          <a:p>
            <a:endParaRPr lang="en-US"/>
          </a:p>
        </p:txBody>
      </p:sp>
      <p:pic>
        <p:nvPicPr>
          <p:cNvPr id="423938" name="Picture 2" descr="Image result for susan collins">
            <a:extLst>
              <a:ext uri="{FF2B5EF4-FFF2-40B4-BE49-F238E27FC236}">
                <a16:creationId xmlns:a16="http://schemas.microsoft.com/office/drawing/2014/main" id="{C0685A1C-5E3A-4870-9079-676B6D462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929" y="1600200"/>
            <a:ext cx="73152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NRHA_YVL_Waves.jpg">
            <a:extLst>
              <a:ext uri="{FF2B5EF4-FFF2-40B4-BE49-F238E27FC236}">
                <a16:creationId xmlns:a16="http://schemas.microsoft.com/office/drawing/2014/main" id="{81ECF9F5-D9FB-49B0-AF15-5E20BAA9A3E7}"/>
              </a:ext>
            </a:extLst>
          </p:cNvPr>
          <p:cNvPicPr>
            <a:picLocks noChangeAspect="1"/>
          </p:cNvPicPr>
          <p:nvPr/>
        </p:nvPicPr>
        <p:blipFill>
          <a:blip r:embed="rId3" cstate="print"/>
          <a:srcRect b="10445"/>
          <a:stretch>
            <a:fillRect/>
          </a:stretch>
        </p:blipFill>
        <p:spPr bwMode="auto">
          <a:xfrm>
            <a:off x="0" y="5943600"/>
            <a:ext cx="9144000" cy="822325"/>
          </a:xfrm>
          <a:prstGeom prst="rect">
            <a:avLst/>
          </a:prstGeom>
          <a:noFill/>
          <a:ln w="9525">
            <a:noFill/>
            <a:miter lim="800000"/>
            <a:headEnd/>
            <a:tailEnd/>
          </a:ln>
        </p:spPr>
      </p:pic>
    </p:spTree>
    <p:extLst>
      <p:ext uri="{BB962C8B-B14F-4D97-AF65-F5344CB8AC3E}">
        <p14:creationId xmlns:p14="http://schemas.microsoft.com/office/powerpoint/2010/main" val="596384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D1F7F-65EE-425E-82E6-90164E093AA5}"/>
              </a:ext>
            </a:extLst>
          </p:cNvPr>
          <p:cNvSpPr>
            <a:spLocks noGrp="1"/>
          </p:cNvSpPr>
          <p:nvPr>
            <p:ph idx="4294967295"/>
          </p:nvPr>
        </p:nvSpPr>
        <p:spPr>
          <a:xfrm>
            <a:off x="304800" y="3124200"/>
            <a:ext cx="8534400" cy="3124200"/>
          </a:xfrm>
        </p:spPr>
        <p:txBody>
          <a:bodyPr>
            <a:normAutofit/>
          </a:bodyPr>
          <a:lstStyle/>
          <a:p>
            <a:pPr marL="0" indent="0">
              <a:buNone/>
            </a:pPr>
            <a:r>
              <a:rPr lang="en-US" sz="2800" b="1" i="1" dirty="0">
                <a:solidFill>
                  <a:schemeClr val="tx2"/>
                </a:solidFill>
              </a:rPr>
              <a:t>“If Medicaid is cut, that hospital will not survive. It’s the biggest employer in town. It has 180 good-paying jobs. So not only would people lose access to health care that they need, it would be a devastating blow to the community. You could go all over the state and find that would be true.”</a:t>
            </a:r>
          </a:p>
          <a:p>
            <a:pPr marL="2628900" lvl="6" indent="0">
              <a:buNone/>
            </a:pPr>
            <a:endParaRPr lang="en-US" dirty="0"/>
          </a:p>
          <a:p>
            <a:pPr marL="2628900" lvl="6" indent="0">
              <a:buNone/>
            </a:pPr>
            <a:r>
              <a:rPr lang="en-US" dirty="0"/>
              <a:t>Senator Susan Collins speaking about rural hospital in Greenville, Maine.</a:t>
            </a:r>
          </a:p>
          <a:p>
            <a:endParaRPr lang="en-US" dirty="0"/>
          </a:p>
          <a:p>
            <a:endParaRPr lang="en-US" dirty="0"/>
          </a:p>
        </p:txBody>
      </p:sp>
      <p:pic>
        <p:nvPicPr>
          <p:cNvPr id="4" name="Picture 5" descr="NRHA_YVL_Waves.jpg">
            <a:extLst>
              <a:ext uri="{FF2B5EF4-FFF2-40B4-BE49-F238E27FC236}">
                <a16:creationId xmlns:a16="http://schemas.microsoft.com/office/drawing/2014/main" id="{82B37E58-6906-4833-AA91-6E267BC57181}"/>
              </a:ext>
            </a:extLst>
          </p:cNvPr>
          <p:cNvPicPr>
            <a:picLocks noChangeAspect="1"/>
          </p:cNvPicPr>
          <p:nvPr/>
        </p:nvPicPr>
        <p:blipFill>
          <a:blip r:embed="rId2" cstate="print"/>
          <a:srcRect b="10445"/>
          <a:stretch>
            <a:fillRect/>
          </a:stretch>
        </p:blipFill>
        <p:spPr bwMode="auto">
          <a:xfrm>
            <a:off x="0" y="5943600"/>
            <a:ext cx="9144000" cy="822325"/>
          </a:xfrm>
          <a:prstGeom prst="rect">
            <a:avLst/>
          </a:prstGeom>
          <a:noFill/>
          <a:ln w="9525">
            <a:noFill/>
            <a:miter lim="800000"/>
            <a:headEnd/>
            <a:tailEnd/>
          </a:ln>
        </p:spPr>
      </p:pic>
      <p:pic>
        <p:nvPicPr>
          <p:cNvPr id="5" name="Picture 2" descr="Image result for greenville maine hospital">
            <a:extLst>
              <a:ext uri="{FF2B5EF4-FFF2-40B4-BE49-F238E27FC236}">
                <a16:creationId xmlns:a16="http://schemas.microsoft.com/office/drawing/2014/main" id="{F05D6D9E-002A-4E05-8416-9DAC1B91B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053519"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607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F052E6-1BF1-40A4-BD9E-B3EB9143A209}"/>
              </a:ext>
            </a:extLst>
          </p:cNvPr>
          <p:cNvSpPr>
            <a:spLocks noGrp="1"/>
          </p:cNvSpPr>
          <p:nvPr>
            <p:ph sz="quarter" idx="10"/>
          </p:nvPr>
        </p:nvSpPr>
        <p:spPr>
          <a:xfrm>
            <a:off x="762000" y="457200"/>
            <a:ext cx="7696200" cy="838200"/>
          </a:xfrm>
        </p:spPr>
        <p:txBody>
          <a:bodyPr>
            <a:noAutofit/>
          </a:bodyPr>
          <a:lstStyle/>
          <a:p>
            <a:r>
              <a:rPr lang="en-US" sz="4400" b="1" dirty="0"/>
              <a:t> How to meet these challenges:  Empower Rural America</a:t>
            </a:r>
          </a:p>
        </p:txBody>
      </p:sp>
      <p:sp>
        <p:nvSpPr>
          <p:cNvPr id="3" name="Content Placeholder 2">
            <a:extLst>
              <a:ext uri="{FF2B5EF4-FFF2-40B4-BE49-F238E27FC236}">
                <a16:creationId xmlns:a16="http://schemas.microsoft.com/office/drawing/2014/main" id="{4E2ECAB1-AE2C-4306-974A-DC349C46338D}"/>
              </a:ext>
            </a:extLst>
          </p:cNvPr>
          <p:cNvSpPr>
            <a:spLocks noGrp="1"/>
          </p:cNvSpPr>
          <p:nvPr>
            <p:ph sz="quarter" idx="11"/>
          </p:nvPr>
        </p:nvSpPr>
        <p:spPr>
          <a:xfrm>
            <a:off x="304800" y="1981200"/>
            <a:ext cx="4267200" cy="4343400"/>
          </a:xfrm>
        </p:spPr>
        <p:txBody>
          <a:bodyPr>
            <a:normAutofit lnSpcReduction="10000"/>
          </a:bodyPr>
          <a:lstStyle/>
          <a:p>
            <a:pPr marL="457200" lvl="0" indent="-457200">
              <a:buFont typeface="+mj-lt"/>
              <a:buAutoNum type="arabicPeriod"/>
            </a:pPr>
            <a:r>
              <a:rPr lang="en-US" sz="2400" dirty="0"/>
              <a:t>Keep the doors open</a:t>
            </a:r>
          </a:p>
          <a:p>
            <a:pPr lvl="1"/>
            <a:r>
              <a:rPr lang="en-US" sz="2400" dirty="0"/>
              <a:t>Stop Medicare cuts </a:t>
            </a:r>
          </a:p>
          <a:p>
            <a:pPr lvl="1"/>
            <a:r>
              <a:rPr lang="en-US" sz="2400" dirty="0"/>
              <a:t>Expand Medicaid</a:t>
            </a:r>
          </a:p>
          <a:p>
            <a:pPr marL="457200" lvl="0" indent="-457200">
              <a:buFont typeface="+mj-lt"/>
              <a:buAutoNum type="arabicPeriod"/>
            </a:pPr>
            <a:r>
              <a:rPr lang="en-US" sz="2400" dirty="0"/>
              <a:t>Invest in rural America</a:t>
            </a:r>
          </a:p>
          <a:p>
            <a:pPr lvl="1"/>
            <a:r>
              <a:rPr lang="en-US" sz="2400" dirty="0"/>
              <a:t>Improve workforce shortages</a:t>
            </a:r>
          </a:p>
          <a:p>
            <a:pPr lvl="1"/>
            <a:r>
              <a:rPr lang="en-US" sz="2400" dirty="0"/>
              <a:t>Invest in broadband and telehealth</a:t>
            </a:r>
          </a:p>
          <a:p>
            <a:pPr marL="457200" lvl="0" indent="-457200">
              <a:buFont typeface="+mj-lt"/>
              <a:buAutoNum type="arabicPeriod"/>
            </a:pPr>
            <a:r>
              <a:rPr lang="en-US" sz="2400" dirty="0"/>
              <a:t>Support stable funding</a:t>
            </a:r>
          </a:p>
          <a:p>
            <a:pPr marL="342900" lvl="1" indent="0">
              <a:buNone/>
            </a:pPr>
            <a:r>
              <a:rPr lang="en-US" sz="2000" dirty="0"/>
              <a:t>	(appropriations)</a:t>
            </a:r>
          </a:p>
          <a:p>
            <a:pPr marL="457200" lvl="0" indent="-457200">
              <a:buFont typeface="+mj-lt"/>
              <a:buAutoNum type="arabicPeriod"/>
            </a:pPr>
            <a:r>
              <a:rPr lang="en-US" sz="2400" dirty="0"/>
              <a:t>Create a sustainable new payment model</a:t>
            </a:r>
          </a:p>
          <a:p>
            <a:pPr lvl="0">
              <a:buFont typeface="Arial" panose="020B0604020202020204" pitchFamily="34" charset="0"/>
              <a:buChar char="•"/>
            </a:pPr>
            <a:endParaRPr lang="en-US" dirty="0">
              <a:solidFill>
                <a:srgbClr val="10253F"/>
              </a:solidFill>
            </a:endParaRPr>
          </a:p>
          <a:p>
            <a:endParaRPr lang="en-US" dirty="0"/>
          </a:p>
          <a:p>
            <a:endParaRPr lang="en-US" dirty="0"/>
          </a:p>
        </p:txBody>
      </p:sp>
      <p:pic>
        <p:nvPicPr>
          <p:cNvPr id="9220" name="Picture 4" descr="http://www.modernhealthcare.com/apps/pbcsi.dll/storyimage/CH/20180612/NEWS/180619972/AR/0/AR-180619972.jpg?lmt=201806131622&amp;q=70&amp;maxw=600&amp;maxh=600">
            <a:extLst>
              <a:ext uri="{FF2B5EF4-FFF2-40B4-BE49-F238E27FC236}">
                <a16:creationId xmlns:a16="http://schemas.microsoft.com/office/drawing/2014/main" id="{4F7C2392-B2D0-4C9B-8A4D-FC9166BE7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48768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891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endParaRPr lang="en-US" dirty="0"/>
          </a:p>
        </p:txBody>
      </p:sp>
      <p:pic>
        <p:nvPicPr>
          <p:cNvPr id="4" name="Picture 3" descr="NRHA_Louder.jpg"/>
          <p:cNvPicPr>
            <a:picLocks noChangeAspect="1"/>
          </p:cNvPicPr>
          <p:nvPr/>
        </p:nvPicPr>
        <p:blipFill>
          <a:blip r:embed="rId2" cstate="print"/>
          <a:srcRect r="35387" b="23529"/>
          <a:stretch>
            <a:fillRect/>
          </a:stretch>
        </p:blipFill>
        <p:spPr bwMode="auto">
          <a:xfrm>
            <a:off x="6602896" y="5510686"/>
            <a:ext cx="2514600" cy="1323028"/>
          </a:xfrm>
          <a:prstGeom prst="rect">
            <a:avLst/>
          </a:prstGeom>
          <a:noFill/>
          <a:ln w="9525">
            <a:noFill/>
            <a:miter lim="800000"/>
            <a:headEnd/>
            <a:tailEnd/>
          </a:ln>
        </p:spPr>
      </p:pic>
      <p:sp>
        <p:nvSpPr>
          <p:cNvPr id="6" name="Content Placeholder 5">
            <a:extLst>
              <a:ext uri="{FF2B5EF4-FFF2-40B4-BE49-F238E27FC236}">
                <a16:creationId xmlns:a16="http://schemas.microsoft.com/office/drawing/2014/main" id="{181E5FCF-9264-4504-8515-81FCA4FA0B6F}"/>
              </a:ext>
            </a:extLst>
          </p:cNvPr>
          <p:cNvSpPr>
            <a:spLocks noGrp="1"/>
          </p:cNvSpPr>
          <p:nvPr>
            <p:ph sz="quarter" idx="10"/>
          </p:nvPr>
        </p:nvSpPr>
        <p:spPr>
          <a:xfrm>
            <a:off x="762000" y="90237"/>
            <a:ext cx="7162800" cy="1676400"/>
          </a:xfrm>
        </p:spPr>
        <p:txBody>
          <a:bodyPr>
            <a:normAutofit fontScale="47500" lnSpcReduction="20000"/>
          </a:bodyPr>
          <a:lstStyle/>
          <a:p>
            <a:pPr algn="ctr"/>
            <a:r>
              <a:rPr lang="en-US" sz="7300" b="1" dirty="0"/>
              <a:t>Thank you.  NRHA looks forward to continued collaboration with Families USA</a:t>
            </a:r>
          </a:p>
          <a:p>
            <a:pPr algn="ctr"/>
            <a:r>
              <a:rPr lang="en-US" sz="5000" b="1" dirty="0"/>
              <a:t>Maggie Elehwany, VP of Government Affairs</a:t>
            </a:r>
          </a:p>
          <a:p>
            <a:pPr algn="ctr"/>
            <a:endParaRPr lang="en-US" sz="7300" dirty="0"/>
          </a:p>
          <a:p>
            <a:endParaRPr lang="en-US" dirty="0"/>
          </a:p>
        </p:txBody>
      </p:sp>
      <p:pic>
        <p:nvPicPr>
          <p:cNvPr id="2" name="Picture 2" descr="Image result for appalachia">
            <a:extLst>
              <a:ext uri="{FF2B5EF4-FFF2-40B4-BE49-F238E27FC236}">
                <a16:creationId xmlns:a16="http://schemas.microsoft.com/office/drawing/2014/main" id="{E8D98578-06F5-41F2-8E67-C70941E0C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1600200"/>
            <a:ext cx="913201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716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42" name="Picture 2" descr="https://www.ruralhealthinfo.org/rural-maps/mapfiles/hpsa-primary-car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0"/>
            <a:ext cx="8458200" cy="5525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5943600"/>
            <a:ext cx="8763000" cy="91440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tx2">
                    <a:lumMod val="75000"/>
                  </a:schemeClr>
                </a:solidFill>
              </a:rPr>
              <a:t>6,000 areas in the U.S. are primary care health shortage areas; </a:t>
            </a:r>
          </a:p>
          <a:p>
            <a:pPr marL="285750" indent="-285750">
              <a:buFont typeface="Arial" panose="020B0604020202020204" pitchFamily="34" charset="0"/>
              <a:buChar char="•"/>
            </a:pPr>
            <a:r>
              <a:rPr lang="en-US" b="1" dirty="0">
                <a:solidFill>
                  <a:schemeClr val="tx2">
                    <a:lumMod val="75000"/>
                  </a:schemeClr>
                </a:solidFill>
              </a:rPr>
              <a:t>4,300 areas are dental health shortage areas; and </a:t>
            </a:r>
          </a:p>
          <a:p>
            <a:pPr marL="285750" indent="-285750">
              <a:buFont typeface="Arial" panose="020B0604020202020204" pitchFamily="34" charset="0"/>
              <a:buChar char="•"/>
            </a:pPr>
            <a:r>
              <a:rPr lang="en-US" b="1" dirty="0">
                <a:solidFill>
                  <a:schemeClr val="tx2">
                    <a:lumMod val="75000"/>
                  </a:schemeClr>
                </a:solidFill>
              </a:rPr>
              <a:t>3,500 areas are short of mental health shortage areas.</a:t>
            </a:r>
          </a:p>
        </p:txBody>
      </p:sp>
    </p:spTree>
    <p:extLst>
      <p:ext uri="{BB962C8B-B14F-4D97-AF65-F5344CB8AC3E}">
        <p14:creationId xmlns:p14="http://schemas.microsoft.com/office/powerpoint/2010/main" val="374919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1000" y="76199"/>
            <a:ext cx="7620000" cy="1147847"/>
          </a:xfrm>
        </p:spPr>
        <p:txBody>
          <a:bodyPr>
            <a:normAutofit fontScale="77500" lnSpcReduction="20000"/>
          </a:bodyPr>
          <a:lstStyle/>
          <a:p>
            <a:r>
              <a:rPr lang="en-US" sz="5700" b="1" dirty="0"/>
              <a:t> Rural Mortality Rates:</a:t>
            </a:r>
          </a:p>
          <a:p>
            <a:r>
              <a:rPr lang="en-US" sz="4100" b="1" i="1" dirty="0"/>
              <a:t>                          A R</a:t>
            </a:r>
            <a:r>
              <a:rPr lang="en-US" sz="3600" b="1" i="1" dirty="0"/>
              <a:t>ural Divide in American Death</a:t>
            </a:r>
          </a:p>
        </p:txBody>
      </p:sp>
      <p:sp>
        <p:nvSpPr>
          <p:cNvPr id="3" name="Content Placeholder 2"/>
          <p:cNvSpPr>
            <a:spLocks noGrp="1"/>
          </p:cNvSpPr>
          <p:nvPr>
            <p:ph sz="quarter" idx="11"/>
          </p:nvPr>
        </p:nvSpPr>
        <p:spPr>
          <a:xfrm>
            <a:off x="228600" y="1066800"/>
            <a:ext cx="8382000" cy="4778615"/>
          </a:xfrm>
        </p:spPr>
        <p:txBody>
          <a:bodyPr>
            <a:normAutofit fontScale="55000" lnSpcReduction="20000"/>
          </a:bodyPr>
          <a:lstStyle/>
          <a:p>
            <a:pPr fontAlgn="auto"/>
            <a:r>
              <a:rPr lang="en-US" sz="3400" b="1" dirty="0"/>
              <a:t>Center for Disease Control January, 2017 Study:</a:t>
            </a:r>
          </a:p>
          <a:p>
            <a:pPr fontAlgn="auto"/>
            <a:endParaRPr lang="en-US" b="1" dirty="0"/>
          </a:p>
          <a:p>
            <a:pPr fontAlgn="auto"/>
            <a:r>
              <a:rPr lang="en-US" sz="3300" b="1" i="1" dirty="0"/>
              <a:t>“The death rate gap between urban and rural America is getting wider”</a:t>
            </a:r>
          </a:p>
          <a:p>
            <a:pPr fontAlgn="auto"/>
            <a:endParaRPr lang="en-US" i="1" dirty="0"/>
          </a:p>
          <a:p>
            <a:pPr fontAlgn="auto">
              <a:buFont typeface="Arial" panose="020B0604020202020204" pitchFamily="34" charset="0"/>
              <a:buChar char="•"/>
            </a:pPr>
            <a:r>
              <a:rPr lang="en-US" sz="2400" dirty="0"/>
              <a:t>Rates of the five leading causes of death — heart disease, cancer, unintentional injuries, chronic respiratory disease, and stroke — are higher among rural Americans. </a:t>
            </a:r>
          </a:p>
          <a:p>
            <a:pPr fontAlgn="auto">
              <a:buFont typeface="Arial" panose="020B0604020202020204" pitchFamily="34" charset="0"/>
              <a:buChar char="•"/>
            </a:pPr>
            <a:endParaRPr lang="en-US" sz="2400" dirty="0"/>
          </a:p>
          <a:p>
            <a:pPr fontAlgn="auto">
              <a:buFont typeface="Arial" panose="020B0604020202020204" pitchFamily="34" charset="0"/>
              <a:buChar char="•"/>
            </a:pPr>
            <a:r>
              <a:rPr lang="en-US" sz="2400" dirty="0"/>
              <a:t>Infant mortality rates are 20% higher than in large urban counties. </a:t>
            </a:r>
          </a:p>
          <a:p>
            <a:pPr fontAlgn="auto">
              <a:buFont typeface="Arial" panose="020B0604020202020204" pitchFamily="34" charset="0"/>
              <a:buChar char="•"/>
            </a:pPr>
            <a:endParaRPr lang="en-US" sz="2400" i="1" dirty="0"/>
          </a:p>
          <a:p>
            <a:pPr>
              <a:buFont typeface="Arial" panose="020B0604020202020204" pitchFamily="34" charset="0"/>
              <a:buChar char="•"/>
            </a:pPr>
            <a:r>
              <a:rPr lang="en-US" sz="2400" dirty="0"/>
              <a:t>Mortality is tied to income and geography.</a:t>
            </a:r>
          </a:p>
          <a:p>
            <a:pPr>
              <a:buFont typeface="Arial" panose="020B0604020202020204" pitchFamily="34" charset="0"/>
              <a:buChar char="•"/>
            </a:pPr>
            <a:endParaRPr lang="en-US" sz="2400" dirty="0"/>
          </a:p>
          <a:p>
            <a:pPr>
              <a:buFont typeface="Arial" panose="020B0604020202020204" pitchFamily="34" charset="0"/>
              <a:buChar char="•"/>
            </a:pPr>
            <a:r>
              <a:rPr lang="en-US" sz="2400" dirty="0"/>
              <a:t>Minorities, especially Native Americans die consistently prematurely nation-wide, but more pronounced in rural.</a:t>
            </a:r>
          </a:p>
          <a:p>
            <a:pPr>
              <a:buFont typeface="Arial" panose="020B0604020202020204" pitchFamily="34" charset="0"/>
              <a:buChar char="•"/>
            </a:pPr>
            <a:endParaRPr lang="en-US" sz="2400" dirty="0"/>
          </a:p>
          <a:p>
            <a:pPr>
              <a:buFont typeface="Arial" panose="020B0604020202020204" pitchFamily="34" charset="0"/>
              <a:buChar char="•"/>
            </a:pPr>
            <a:r>
              <a:rPr lang="en-US" sz="2400" dirty="0"/>
              <a:t>Startling increase in mortality of white, rural women. Causes:</a:t>
            </a:r>
          </a:p>
          <a:p>
            <a:pPr lvl="1"/>
            <a:r>
              <a:rPr lang="en-US" sz="2400" dirty="0"/>
              <a:t>Risky lifestyle (smoking, alcohol abuse, opioid abuse, obesity)</a:t>
            </a:r>
          </a:p>
          <a:p>
            <a:pPr lvl="1"/>
            <a:r>
              <a:rPr lang="en-US" sz="2400" dirty="0"/>
              <a:t>Environmental cancer clusters</a:t>
            </a:r>
          </a:p>
          <a:p>
            <a:pPr lvl="1"/>
            <a:r>
              <a:rPr lang="en-US" sz="2400" dirty="0"/>
              <a:t>Suicides</a:t>
            </a:r>
          </a:p>
          <a:p>
            <a:pPr fontAlgn="auto"/>
            <a:endParaRPr lang="en-US" b="1" dirty="0"/>
          </a:p>
          <a:p>
            <a:pPr fontAlgn="auto"/>
            <a:endParaRPr lang="en-US" dirty="0"/>
          </a:p>
          <a:p>
            <a:pPr fontAlgn="auto"/>
            <a:r>
              <a:rPr lang="en-US" dirty="0"/>
              <a:t>							 January 2017</a:t>
            </a:r>
          </a:p>
          <a:p>
            <a:pPr fontAlgn="auto"/>
            <a:endParaRPr lang="en-US" i="1" dirty="0"/>
          </a:p>
          <a:p>
            <a:pPr fontAlgn="auto"/>
            <a:endParaRPr lang="en-US" i="1" dirty="0"/>
          </a:p>
          <a:p>
            <a:pPr fontAlgn="auto"/>
            <a:endParaRPr lang="en-US" i="1" dirty="0"/>
          </a:p>
        </p:txBody>
      </p:sp>
      <p:pic>
        <p:nvPicPr>
          <p:cNvPr id="4" name="Picture 5" descr="NRHA_YVL_Waves.jpg"/>
          <p:cNvPicPr>
            <a:picLocks noChangeAspect="1"/>
          </p:cNvPicPr>
          <p:nvPr/>
        </p:nvPicPr>
        <p:blipFill>
          <a:blip r:embed="rId2" cstate="print"/>
          <a:srcRect b="10445"/>
          <a:stretch>
            <a:fillRect/>
          </a:stretch>
        </p:blipFill>
        <p:spPr bwMode="auto">
          <a:xfrm>
            <a:off x="0" y="5943599"/>
            <a:ext cx="9144000" cy="943897"/>
          </a:xfrm>
          <a:prstGeom prst="rect">
            <a:avLst/>
          </a:prstGeom>
          <a:noFill/>
          <a:ln w="9525">
            <a:noFill/>
            <a:miter lim="800000"/>
            <a:headEnd/>
            <a:tailEnd/>
          </a:ln>
        </p:spPr>
      </p:pic>
      <p:pic>
        <p:nvPicPr>
          <p:cNvPr id="5" name="Picture 2" descr="Image result for rural opioid ab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05399"/>
            <a:ext cx="9144000" cy="171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42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www.cdc.gov/pcd/issues/2015/images/14_0442_01.jpg"/>
          <p:cNvPicPr>
            <a:picLocks noChangeAspect="1" noChangeArrowheads="1"/>
          </p:cNvPicPr>
          <p:nvPr/>
        </p:nvPicPr>
        <p:blipFill>
          <a:blip r:embed="rId2" cstate="print"/>
          <a:srcRect/>
          <a:stretch>
            <a:fillRect/>
          </a:stretch>
        </p:blipFill>
        <p:spPr bwMode="auto">
          <a:xfrm>
            <a:off x="457200" y="762000"/>
            <a:ext cx="8229600" cy="5983569"/>
          </a:xfrm>
          <a:prstGeom prst="rect">
            <a:avLst/>
          </a:prstGeom>
          <a:noFill/>
        </p:spPr>
      </p:pic>
      <p:sp>
        <p:nvSpPr>
          <p:cNvPr id="2" name="TextBox 1"/>
          <p:cNvSpPr txBox="1"/>
          <p:nvPr/>
        </p:nvSpPr>
        <p:spPr>
          <a:xfrm>
            <a:off x="315598" y="152400"/>
            <a:ext cx="8371202" cy="400110"/>
          </a:xfrm>
          <a:prstGeom prst="rect">
            <a:avLst/>
          </a:prstGeom>
          <a:noFill/>
        </p:spPr>
        <p:txBody>
          <a:bodyPr wrap="none" rtlCol="0">
            <a:spAutoFit/>
          </a:bodyPr>
          <a:lstStyle/>
          <a:p>
            <a:pPr eaLnBrk="0" fontAlgn="base" hangingPunct="0">
              <a:spcBef>
                <a:spcPct val="0"/>
              </a:spcBef>
              <a:spcAft>
                <a:spcPct val="0"/>
              </a:spcAft>
            </a:pPr>
            <a:r>
              <a:rPr lang="en-US" sz="2000" b="1" dirty="0">
                <a:solidFill>
                  <a:srgbClr val="3B6E8F"/>
                </a:solidFill>
                <a:latin typeface="Arial" panose="020B0604020202020204" pitchFamily="34" charset="0"/>
                <a:ea typeface="MS PGothic" panose="020B0600070205080204" pitchFamily="34" charset="-128"/>
                <a:cs typeface="Arial" charset="0"/>
              </a:rPr>
              <a:t>Prevalence of Medicare Patients with 6 or more Chronic Conditions</a:t>
            </a:r>
          </a:p>
        </p:txBody>
      </p:sp>
    </p:spTree>
    <p:extLst>
      <p:ext uri="{BB962C8B-B14F-4D97-AF65-F5344CB8AC3E}">
        <p14:creationId xmlns:p14="http://schemas.microsoft.com/office/powerpoint/2010/main" val="3960137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Image result for opioid crisis">
            <a:extLst>
              <a:ext uri="{FF2B5EF4-FFF2-40B4-BE49-F238E27FC236}">
                <a16:creationId xmlns:a16="http://schemas.microsoft.com/office/drawing/2014/main" id="{B3E124E8-7CA4-4629-B6AA-D805DAD771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05" r="11527"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63AD20-AB81-4043-B7B4-CD534B6DE233}"/>
              </a:ext>
            </a:extLst>
          </p:cNvPr>
          <p:cNvSpPr>
            <a:spLocks noGrp="1"/>
          </p:cNvSpPr>
          <p:nvPr>
            <p:ph type="ctrTitle"/>
          </p:nvPr>
        </p:nvSpPr>
        <p:spPr>
          <a:xfrm>
            <a:off x="6016515" y="228601"/>
            <a:ext cx="2889031" cy="914400"/>
          </a:xfrm>
        </p:spPr>
        <p:txBody>
          <a:bodyPr>
            <a:normAutofit fontScale="90000"/>
          </a:bodyPr>
          <a:lstStyle/>
          <a:p>
            <a:r>
              <a:rPr lang="en-US" sz="3500" dirty="0"/>
              <a:t>The Rural Opioid Crisis</a:t>
            </a:r>
          </a:p>
        </p:txBody>
      </p:sp>
    </p:spTree>
    <p:extLst>
      <p:ext uri="{BB962C8B-B14F-4D97-AF65-F5344CB8AC3E}">
        <p14:creationId xmlns:p14="http://schemas.microsoft.com/office/powerpoint/2010/main" val="422139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92162"/>
          </a:xfrm>
        </p:spPr>
        <p:txBody>
          <a:bodyPr/>
          <a:lstStyle/>
          <a:p>
            <a:pPr algn="l"/>
            <a:r>
              <a:rPr lang="en-US" b="1" dirty="0">
                <a:solidFill>
                  <a:schemeClr val="tx2"/>
                </a:solidFill>
              </a:rPr>
              <a:t>Mapping the Opioid Crisis</a:t>
            </a:r>
          </a:p>
        </p:txBody>
      </p:sp>
      <p:pic>
        <p:nvPicPr>
          <p:cNvPr id="6" name="Content Placeholder 5"/>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 y="1417638"/>
            <a:ext cx="9144000" cy="5434012"/>
          </a:xfrm>
        </p:spPr>
      </p:pic>
      <p:pic>
        <p:nvPicPr>
          <p:cNvPr id="4" name="Picture 3" descr="NRHA_Louder.jpg"/>
          <p:cNvPicPr>
            <a:picLocks noChangeAspect="1"/>
          </p:cNvPicPr>
          <p:nvPr/>
        </p:nvPicPr>
        <p:blipFill>
          <a:blip r:embed="rId3" cstate="print"/>
          <a:srcRect r="35387" b="23529"/>
          <a:stretch>
            <a:fillRect/>
          </a:stretch>
        </p:blipFill>
        <p:spPr bwMode="auto">
          <a:xfrm>
            <a:off x="7612407" y="62623"/>
            <a:ext cx="1501775" cy="790141"/>
          </a:xfrm>
          <a:prstGeom prst="rect">
            <a:avLst/>
          </a:prstGeom>
          <a:noFill/>
          <a:ln w="9525">
            <a:noFill/>
            <a:miter lim="800000"/>
            <a:headEnd/>
            <a:tailEnd/>
          </a:ln>
        </p:spPr>
      </p:pic>
    </p:spTree>
    <p:extLst>
      <p:ext uri="{BB962C8B-B14F-4D97-AF65-F5344CB8AC3E}">
        <p14:creationId xmlns:p14="http://schemas.microsoft.com/office/powerpoint/2010/main" val="1071215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7" y="990600"/>
            <a:ext cx="9104263" cy="5847522"/>
          </a:xfrm>
          <a:prstGeom prst="rect">
            <a:avLst/>
          </a:prstGeom>
        </p:spPr>
      </p:pic>
      <p:sp>
        <p:nvSpPr>
          <p:cNvPr id="2" name="Rectangle 1"/>
          <p:cNvSpPr/>
          <p:nvPr/>
        </p:nvSpPr>
        <p:spPr>
          <a:xfrm>
            <a:off x="0" y="0"/>
            <a:ext cx="914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rPr>
              <a:t>Deaths per 100,000 residents </a:t>
            </a:r>
          </a:p>
        </p:txBody>
      </p:sp>
    </p:spTree>
    <p:extLst>
      <p:ext uri="{BB962C8B-B14F-4D97-AF65-F5344CB8AC3E}">
        <p14:creationId xmlns:p14="http://schemas.microsoft.com/office/powerpoint/2010/main" val="2943868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1387</Words>
  <Application>Microsoft Office PowerPoint</Application>
  <PresentationFormat>On-screen Show (4:3)</PresentationFormat>
  <Paragraphs>194</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Courier New</vt:lpstr>
      <vt:lpstr>Times New Roman</vt:lpstr>
      <vt:lpstr>Verdana</vt:lpstr>
      <vt:lpstr>Wingdings</vt:lpstr>
      <vt:lpstr>Office Theme</vt:lpstr>
      <vt:lpstr>PowerPoint Presentation</vt:lpstr>
      <vt:lpstr>The National Rural Health Association</vt:lpstr>
      <vt:lpstr>PowerPoint Presentation</vt:lpstr>
      <vt:lpstr>PowerPoint Presentation</vt:lpstr>
      <vt:lpstr>PowerPoint Presentation</vt:lpstr>
      <vt:lpstr>PowerPoint Presentation</vt:lpstr>
      <vt:lpstr>The Rural Opioid Crisis</vt:lpstr>
      <vt:lpstr>Mapping the Opioid Crisis</vt:lpstr>
      <vt:lpstr>PowerPoint Presentation</vt:lpstr>
      <vt:lpstr>PowerPoint Presentation</vt:lpstr>
      <vt:lpstr>States at Greatest Risk</vt:lpstr>
      <vt:lpstr>Opioids Ravage Rural America</vt:lpstr>
      <vt:lpstr>  Most vulnerable are at risk</vt:lpstr>
      <vt:lpstr>Focus is on  pill dumping…</vt:lpstr>
      <vt:lpstr>"I want you to feel shamed in your roles, respectively, in all of this," David McKinley (R-WV)</vt:lpstr>
      <vt:lpstr>Poverty in Rural America</vt:lpstr>
      <vt:lpstr>PowerPoint Presentation</vt:lpstr>
      <vt:lpstr>PowerPoint Presentation</vt:lpstr>
      <vt:lpstr>PowerPoint Presentation</vt:lpstr>
      <vt:lpstr>Medicaid Work Requirements – Arkansas </vt:lpstr>
      <vt:lpstr>“Health Advocacy Groups unite to push for Medicaid expansion” </vt:lpstr>
      <vt:lpstr>PowerPoint Presentation</vt:lpstr>
      <vt:lpstr>Rural Hospital Closures and Risk of Closures</vt:lpstr>
      <vt:lpstr>PowerPoint Presentation</vt:lpstr>
      <vt:lpstr>Rural Health Safety Net is Under Fire Pressure</vt:lpstr>
      <vt:lpstr>PowerPoint Presentation</vt:lpstr>
      <vt:lpstr>State snapshot: Georgia </vt:lpstr>
      <vt:lpstr>PowerPoint Presentation</vt:lpstr>
      <vt:lpstr>Maternity Care is Disappearing in  Rural America</vt:lpstr>
      <vt:lpstr>Rural Obstetric Factors</vt:lpstr>
      <vt:lpstr>Rural Minority Mothers and Babies</vt:lpstr>
      <vt:lpstr>The politically powerful are listening… </vt:lpstr>
      <vt:lpstr>Rural Victories:  Appropriations</vt:lpstr>
      <vt:lpstr>Opioid Funding Bill.  Huge amounts of spending.</vt:lpstr>
      <vt:lpstr>More Rural Victories: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Elehwany</dc:creator>
  <cp:lastModifiedBy>Maggie Elehwany</cp:lastModifiedBy>
  <cp:revision>12</cp:revision>
  <dcterms:created xsi:type="dcterms:W3CDTF">2018-10-19T00:52:41Z</dcterms:created>
  <dcterms:modified xsi:type="dcterms:W3CDTF">2019-01-24T03:25:17Z</dcterms:modified>
</cp:coreProperties>
</file>