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13" r:id="rId3"/>
    <p:sldId id="259" r:id="rId4"/>
    <p:sldId id="262" r:id="rId5"/>
    <p:sldId id="283" r:id="rId6"/>
    <p:sldId id="307" r:id="rId7"/>
    <p:sldId id="308" r:id="rId8"/>
    <p:sldId id="296" r:id="rId9"/>
    <p:sldId id="304" r:id="rId10"/>
    <p:sldId id="309" r:id="rId11"/>
    <p:sldId id="310" r:id="rId12"/>
    <p:sldId id="298" r:id="rId13"/>
    <p:sldId id="299" r:id="rId14"/>
    <p:sldId id="305" r:id="rId15"/>
    <p:sldId id="324" r:id="rId16"/>
    <p:sldId id="306" r:id="rId17"/>
    <p:sldId id="277" r:id="rId18"/>
    <p:sldId id="323" r:id="rId19"/>
    <p:sldId id="314" r:id="rId20"/>
    <p:sldId id="315" r:id="rId21"/>
    <p:sldId id="316" r:id="rId22"/>
    <p:sldId id="317" r:id="rId23"/>
    <p:sldId id="318" r:id="rId24"/>
    <p:sldId id="322" r:id="rId25"/>
    <p:sldId id="311" r:id="rId26"/>
    <p:sldId id="321" r:id="rId2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hyperlink" Target="https://www.ajpmonline.org/article/S0749-3797(18)30005-9/fulltext" TargetMode="Externa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diagrams/_rels/data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hyperlink" Target="https://www.ajpmonline.org/article/S0749-3797(18)30005-9/fulltext" TargetMode="External"/><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A69B4A-71DD-459B-8D0B-4968237EA05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C5FCCC44-0EF9-4E3F-BEDF-8D4F72C6823D}">
      <dgm:prSet phldrT="[Text]"/>
      <dgm:spPr>
        <a:solidFill>
          <a:schemeClr val="bg1"/>
        </a:solidFill>
        <a:ln>
          <a:solidFill>
            <a:schemeClr val="tx1"/>
          </a:solidFill>
        </a:ln>
      </dgm:spPr>
      <dgm:t>
        <a:bodyPr/>
        <a:lstStyle/>
        <a:p>
          <a:r>
            <a:rPr lang="en-US" dirty="0">
              <a:solidFill>
                <a:schemeClr val="tx1"/>
              </a:solidFill>
            </a:rPr>
            <a:t>SW CHI Program Areas</a:t>
          </a:r>
        </a:p>
      </dgm:t>
    </dgm:pt>
    <dgm:pt modelId="{4E315E2A-2DE4-4889-98ED-F7A82679F6B6}" type="parTrans" cxnId="{91614EBB-A12B-4095-97B8-937B8E5737A4}">
      <dgm:prSet/>
      <dgm:spPr/>
      <dgm:t>
        <a:bodyPr/>
        <a:lstStyle/>
        <a:p>
          <a:endParaRPr lang="en-US"/>
        </a:p>
      </dgm:t>
    </dgm:pt>
    <dgm:pt modelId="{2F2E27FA-6750-47D6-A39F-01514D8EA45A}" type="sibTrans" cxnId="{91614EBB-A12B-4095-97B8-937B8E5737A4}">
      <dgm:prSet/>
      <dgm:spPr/>
      <dgm:t>
        <a:bodyPr/>
        <a:lstStyle/>
        <a:p>
          <a:endParaRPr lang="en-US"/>
        </a:p>
      </dgm:t>
    </dgm:pt>
    <dgm:pt modelId="{6935F722-8BB4-4287-B39D-BBD8448F18BC}">
      <dgm:prSet phldrT="[Text]"/>
      <dgm:spPr/>
      <dgm:t>
        <a:bodyPr/>
        <a:lstStyle/>
        <a:p>
          <a:r>
            <a:rPr lang="en-US" dirty="0"/>
            <a:t>Prevention and </a:t>
          </a:r>
        </a:p>
        <a:p>
          <a:r>
            <a:rPr lang="en-US" dirty="0"/>
            <a:t>Community Collaborations</a:t>
          </a:r>
        </a:p>
      </dgm:t>
    </dgm:pt>
    <dgm:pt modelId="{41AA778D-D35D-42F9-97AE-6E8550BBAE38}" type="parTrans" cxnId="{DCF34C93-602B-4FC7-9A1B-7DADB3789EC6}">
      <dgm:prSet/>
      <dgm:spPr/>
      <dgm:t>
        <a:bodyPr/>
        <a:lstStyle/>
        <a:p>
          <a:endParaRPr lang="en-US"/>
        </a:p>
      </dgm:t>
    </dgm:pt>
    <dgm:pt modelId="{B1A10D6D-0779-4BBB-9FB9-8A820424958E}" type="sibTrans" cxnId="{DCF34C93-602B-4FC7-9A1B-7DADB3789EC6}">
      <dgm:prSet/>
      <dgm:spPr/>
      <dgm:t>
        <a:bodyPr/>
        <a:lstStyle/>
        <a:p>
          <a:endParaRPr lang="en-US"/>
        </a:p>
      </dgm:t>
    </dgm:pt>
    <dgm:pt modelId="{4F406CAF-6F0C-4204-B2B1-7CED0AC63B0A}">
      <dgm:prSet phldrT="[Text]"/>
      <dgm:spPr/>
      <dgm:t>
        <a:bodyPr/>
        <a:lstStyle/>
        <a:p>
          <a:r>
            <a:rPr lang="en-US" dirty="0"/>
            <a:t>Workforce</a:t>
          </a:r>
        </a:p>
      </dgm:t>
    </dgm:pt>
    <dgm:pt modelId="{46C88281-1979-40B0-8572-AF60704B6C5C}" type="parTrans" cxnId="{79772EEE-B2C7-4B87-8CA3-ACF71F726739}">
      <dgm:prSet/>
      <dgm:spPr/>
      <dgm:t>
        <a:bodyPr/>
        <a:lstStyle/>
        <a:p>
          <a:endParaRPr lang="en-US"/>
        </a:p>
      </dgm:t>
    </dgm:pt>
    <dgm:pt modelId="{B5E58E5F-37F5-4DD5-8A56-084639DACE52}" type="sibTrans" cxnId="{79772EEE-B2C7-4B87-8CA3-ACF71F726739}">
      <dgm:prSet/>
      <dgm:spPr/>
      <dgm:t>
        <a:bodyPr/>
        <a:lstStyle/>
        <a:p>
          <a:endParaRPr lang="en-US"/>
        </a:p>
      </dgm:t>
    </dgm:pt>
    <dgm:pt modelId="{0E68DDBE-D436-4C4F-B7CF-EFC9898D5102}">
      <dgm:prSet phldrT="[Text]"/>
      <dgm:spPr/>
      <dgm:t>
        <a:bodyPr/>
        <a:lstStyle/>
        <a:p>
          <a:r>
            <a:rPr lang="en-US" dirty="0"/>
            <a:t>Research </a:t>
          </a:r>
          <a:r>
            <a:rPr lang="en-US"/>
            <a:t>and </a:t>
          </a:r>
        </a:p>
        <a:p>
          <a:r>
            <a:rPr lang="en-US"/>
            <a:t>Development</a:t>
          </a:r>
          <a:endParaRPr lang="en-US" dirty="0"/>
        </a:p>
      </dgm:t>
    </dgm:pt>
    <dgm:pt modelId="{13867CC3-62AF-4225-A159-85AA8BD8F908}" type="parTrans" cxnId="{7E43F1CF-F6E3-4DB6-BE99-77E061CFAAD3}">
      <dgm:prSet/>
      <dgm:spPr/>
      <dgm:t>
        <a:bodyPr/>
        <a:lstStyle/>
        <a:p>
          <a:endParaRPr lang="en-US"/>
        </a:p>
      </dgm:t>
    </dgm:pt>
    <dgm:pt modelId="{3143CA99-9F1A-4AF0-9D5E-8A85BB295CEF}" type="sibTrans" cxnId="{7E43F1CF-F6E3-4DB6-BE99-77E061CFAAD3}">
      <dgm:prSet/>
      <dgm:spPr/>
      <dgm:t>
        <a:bodyPr/>
        <a:lstStyle/>
        <a:p>
          <a:endParaRPr lang="en-US"/>
        </a:p>
      </dgm:t>
    </dgm:pt>
    <dgm:pt modelId="{23263F88-CEAF-4DC2-BF9D-98051CEFC2AA}">
      <dgm:prSet phldrT="[Text]"/>
      <dgm:spPr>
        <a:solidFill>
          <a:srgbClr val="00B050"/>
        </a:solidFill>
      </dgm:spPr>
      <dgm:t>
        <a:bodyPr/>
        <a:lstStyle/>
        <a:p>
          <a:r>
            <a:rPr lang="en-US" dirty="0"/>
            <a:t>Susan</a:t>
          </a:r>
          <a:r>
            <a:rPr lang="en-US" baseline="0" dirty="0"/>
            <a:t> Wilger</a:t>
          </a:r>
        </a:p>
        <a:p>
          <a:r>
            <a:rPr lang="en-US" baseline="0" dirty="0"/>
            <a:t>Marisol Diaz</a:t>
          </a:r>
          <a:endParaRPr lang="en-US" dirty="0"/>
        </a:p>
      </dgm:t>
    </dgm:pt>
    <dgm:pt modelId="{CDF7ACFA-227E-4872-9785-5B51C45FC668}" type="parTrans" cxnId="{6EC4D83B-0473-437D-9F4B-F65AA82F1B0D}">
      <dgm:prSet/>
      <dgm:spPr/>
      <dgm:t>
        <a:bodyPr/>
        <a:lstStyle/>
        <a:p>
          <a:endParaRPr lang="en-US"/>
        </a:p>
      </dgm:t>
    </dgm:pt>
    <dgm:pt modelId="{9DE34E46-BC19-4B31-9AB2-8F3BF8FCC2EF}" type="sibTrans" cxnId="{6EC4D83B-0473-437D-9F4B-F65AA82F1B0D}">
      <dgm:prSet/>
      <dgm:spPr/>
      <dgm:t>
        <a:bodyPr/>
        <a:lstStyle/>
        <a:p>
          <a:endParaRPr lang="en-US"/>
        </a:p>
      </dgm:t>
    </dgm:pt>
    <dgm:pt modelId="{C346DBD3-18AE-4432-86EB-C60A968C83A8}">
      <dgm:prSet phldrT="[Text]"/>
      <dgm:spPr>
        <a:solidFill>
          <a:srgbClr val="00B050"/>
        </a:solidFill>
      </dgm:spPr>
      <dgm:t>
        <a:bodyPr/>
        <a:lstStyle/>
        <a:p>
          <a:r>
            <a:rPr lang="en-US" dirty="0"/>
            <a:t>Holley Hudgins</a:t>
          </a:r>
        </a:p>
      </dgm:t>
    </dgm:pt>
    <dgm:pt modelId="{BB86E479-74F4-48E7-AE13-24ACCD787A40}" type="parTrans" cxnId="{D1BEFB8A-25A5-4062-9AE6-1D36235FC84F}">
      <dgm:prSet/>
      <dgm:spPr/>
      <dgm:t>
        <a:bodyPr/>
        <a:lstStyle/>
        <a:p>
          <a:endParaRPr lang="en-US"/>
        </a:p>
      </dgm:t>
    </dgm:pt>
    <dgm:pt modelId="{9C0D5178-3764-46A1-9969-896ECC8D54D9}" type="sibTrans" cxnId="{D1BEFB8A-25A5-4062-9AE6-1D36235FC84F}">
      <dgm:prSet/>
      <dgm:spPr/>
      <dgm:t>
        <a:bodyPr/>
        <a:lstStyle/>
        <a:p>
          <a:endParaRPr lang="en-US"/>
        </a:p>
      </dgm:t>
    </dgm:pt>
    <dgm:pt modelId="{45FBA158-6423-4597-BC77-F7459ACD2DF8}">
      <dgm:prSet phldrT="[Text]"/>
      <dgm:spPr>
        <a:solidFill>
          <a:srgbClr val="00B050"/>
        </a:solidFill>
      </dgm:spPr>
      <dgm:t>
        <a:bodyPr/>
        <a:lstStyle/>
        <a:p>
          <a:r>
            <a:rPr lang="en-US" dirty="0"/>
            <a:t>Susan Wilger </a:t>
          </a:r>
        </a:p>
        <a:p>
          <a:r>
            <a:rPr lang="en-US" dirty="0"/>
            <a:t>Alisha Herrick</a:t>
          </a:r>
        </a:p>
      </dgm:t>
    </dgm:pt>
    <dgm:pt modelId="{564A1A1C-3B19-494D-AF2E-885FADA78499}" type="parTrans" cxnId="{16F2887A-B51A-4F6E-8349-BBAA26232E1E}">
      <dgm:prSet/>
      <dgm:spPr/>
      <dgm:t>
        <a:bodyPr/>
        <a:lstStyle/>
        <a:p>
          <a:endParaRPr lang="en-US"/>
        </a:p>
      </dgm:t>
    </dgm:pt>
    <dgm:pt modelId="{48A6B532-86D6-4D05-BC10-BD40CEBD8AC4}" type="sibTrans" cxnId="{16F2887A-B51A-4F6E-8349-BBAA26232E1E}">
      <dgm:prSet/>
      <dgm:spPr/>
      <dgm:t>
        <a:bodyPr/>
        <a:lstStyle/>
        <a:p>
          <a:endParaRPr lang="en-US"/>
        </a:p>
      </dgm:t>
    </dgm:pt>
    <dgm:pt modelId="{D0C22D0E-C611-4BA4-B8AD-821E8C5DB8ED}">
      <dgm:prSet phldrT="[Text]"/>
      <dgm:spPr/>
      <dgm:t>
        <a:bodyPr/>
        <a:lstStyle/>
        <a:p>
          <a:r>
            <a:rPr lang="en-US" dirty="0"/>
            <a:t>Administration</a:t>
          </a:r>
        </a:p>
      </dgm:t>
    </dgm:pt>
    <dgm:pt modelId="{D922C0C3-BF34-4D2D-B18F-6C7D0EB3A094}" type="parTrans" cxnId="{50D16788-80F4-42F2-BE46-7CFC8BA9F911}">
      <dgm:prSet/>
      <dgm:spPr/>
      <dgm:t>
        <a:bodyPr/>
        <a:lstStyle/>
        <a:p>
          <a:endParaRPr lang="en-US"/>
        </a:p>
      </dgm:t>
    </dgm:pt>
    <dgm:pt modelId="{BD5508BA-4398-4013-8315-0FA0DF3400F7}" type="sibTrans" cxnId="{50D16788-80F4-42F2-BE46-7CFC8BA9F911}">
      <dgm:prSet/>
      <dgm:spPr/>
      <dgm:t>
        <a:bodyPr/>
        <a:lstStyle/>
        <a:p>
          <a:endParaRPr lang="en-US"/>
        </a:p>
      </dgm:t>
    </dgm:pt>
    <dgm:pt modelId="{0E75843A-C495-49B8-81E3-E0BD8FDD4AED}">
      <dgm:prSet phldrT="[Text]"/>
      <dgm:spPr>
        <a:solidFill>
          <a:srgbClr val="00B050"/>
        </a:solidFill>
      </dgm:spPr>
      <dgm:t>
        <a:bodyPr/>
        <a:lstStyle/>
        <a:p>
          <a:r>
            <a:rPr lang="en-US" dirty="0"/>
            <a:t>Lucinda Tecca</a:t>
          </a:r>
        </a:p>
      </dgm:t>
    </dgm:pt>
    <dgm:pt modelId="{083D41FC-95B1-4288-BC7B-2EA3875622F8}" type="parTrans" cxnId="{1DBD7074-EF98-47DF-88C9-64E91F7EF555}">
      <dgm:prSet/>
      <dgm:spPr/>
      <dgm:t>
        <a:bodyPr/>
        <a:lstStyle/>
        <a:p>
          <a:endParaRPr lang="en-US"/>
        </a:p>
      </dgm:t>
    </dgm:pt>
    <dgm:pt modelId="{B60513BB-461E-484B-867F-73F0BBEC1F2B}" type="sibTrans" cxnId="{1DBD7074-EF98-47DF-88C9-64E91F7EF555}">
      <dgm:prSet/>
      <dgm:spPr/>
      <dgm:t>
        <a:bodyPr/>
        <a:lstStyle/>
        <a:p>
          <a:endParaRPr lang="en-US"/>
        </a:p>
      </dgm:t>
    </dgm:pt>
    <dgm:pt modelId="{E5A520CE-3D84-4058-ADDF-384BF5E1C537}" type="pres">
      <dgm:prSet presAssocID="{70A69B4A-71DD-459B-8D0B-4968237EA055}" presName="Name0" presStyleCnt="0">
        <dgm:presLayoutVars>
          <dgm:chPref val="1"/>
          <dgm:dir/>
          <dgm:animOne val="branch"/>
          <dgm:animLvl val="lvl"/>
          <dgm:resizeHandles val="exact"/>
        </dgm:presLayoutVars>
      </dgm:prSet>
      <dgm:spPr/>
    </dgm:pt>
    <dgm:pt modelId="{EE2D08C9-D718-42A4-893B-EEA82A6E544B}" type="pres">
      <dgm:prSet presAssocID="{C5FCCC44-0EF9-4E3F-BEDF-8D4F72C6823D}" presName="root1" presStyleCnt="0"/>
      <dgm:spPr/>
    </dgm:pt>
    <dgm:pt modelId="{7CCE08D8-E3C2-44BD-A88E-1E61CACD7D2B}" type="pres">
      <dgm:prSet presAssocID="{C5FCCC44-0EF9-4E3F-BEDF-8D4F72C6823D}" presName="LevelOneTextNode" presStyleLbl="node0" presStyleIdx="0" presStyleCnt="1">
        <dgm:presLayoutVars>
          <dgm:chPref val="3"/>
        </dgm:presLayoutVars>
      </dgm:prSet>
      <dgm:spPr/>
    </dgm:pt>
    <dgm:pt modelId="{0930BE71-4498-431A-AB17-18D4344B9D9C}" type="pres">
      <dgm:prSet presAssocID="{C5FCCC44-0EF9-4E3F-BEDF-8D4F72C6823D}" presName="level2hierChild" presStyleCnt="0"/>
      <dgm:spPr/>
    </dgm:pt>
    <dgm:pt modelId="{28C1B22D-2DCC-4293-AF5E-F8CEB9E12025}" type="pres">
      <dgm:prSet presAssocID="{41AA778D-D35D-42F9-97AE-6E8550BBAE38}" presName="conn2-1" presStyleLbl="parChTrans1D2" presStyleIdx="0" presStyleCnt="4"/>
      <dgm:spPr/>
    </dgm:pt>
    <dgm:pt modelId="{08E60C15-977A-4037-9DB0-BB9584FE22BD}" type="pres">
      <dgm:prSet presAssocID="{41AA778D-D35D-42F9-97AE-6E8550BBAE38}" presName="connTx" presStyleLbl="parChTrans1D2" presStyleIdx="0" presStyleCnt="4"/>
      <dgm:spPr/>
    </dgm:pt>
    <dgm:pt modelId="{2E615E3D-1634-433D-82FA-08F0F902BBC0}" type="pres">
      <dgm:prSet presAssocID="{6935F722-8BB4-4287-B39D-BBD8448F18BC}" presName="root2" presStyleCnt="0"/>
      <dgm:spPr/>
    </dgm:pt>
    <dgm:pt modelId="{EE0EACDF-D76B-42B5-878B-3A09B8F00796}" type="pres">
      <dgm:prSet presAssocID="{6935F722-8BB4-4287-B39D-BBD8448F18BC}" presName="LevelTwoTextNode" presStyleLbl="node2" presStyleIdx="0" presStyleCnt="4">
        <dgm:presLayoutVars>
          <dgm:chPref val="3"/>
        </dgm:presLayoutVars>
      </dgm:prSet>
      <dgm:spPr/>
    </dgm:pt>
    <dgm:pt modelId="{814D2F91-8C33-43C5-8DDD-6D6E21AF303A}" type="pres">
      <dgm:prSet presAssocID="{6935F722-8BB4-4287-B39D-BBD8448F18BC}" presName="level3hierChild" presStyleCnt="0"/>
      <dgm:spPr/>
    </dgm:pt>
    <dgm:pt modelId="{AEF00524-1B5D-48C2-97A3-0627839395A1}" type="pres">
      <dgm:prSet presAssocID="{CDF7ACFA-227E-4872-9785-5B51C45FC668}" presName="conn2-1" presStyleLbl="parChTrans1D3" presStyleIdx="0" presStyleCnt="4"/>
      <dgm:spPr/>
    </dgm:pt>
    <dgm:pt modelId="{A10A6E3D-25E4-4357-97A1-D3975E77ABFE}" type="pres">
      <dgm:prSet presAssocID="{CDF7ACFA-227E-4872-9785-5B51C45FC668}" presName="connTx" presStyleLbl="parChTrans1D3" presStyleIdx="0" presStyleCnt="4"/>
      <dgm:spPr/>
    </dgm:pt>
    <dgm:pt modelId="{3ACD2E97-7A47-41AF-81FD-5D4E1160C1A1}" type="pres">
      <dgm:prSet presAssocID="{23263F88-CEAF-4DC2-BF9D-98051CEFC2AA}" presName="root2" presStyleCnt="0"/>
      <dgm:spPr/>
    </dgm:pt>
    <dgm:pt modelId="{9D5C4C64-5EAA-4585-AAB9-3D9067C6F269}" type="pres">
      <dgm:prSet presAssocID="{23263F88-CEAF-4DC2-BF9D-98051CEFC2AA}" presName="LevelTwoTextNode" presStyleLbl="node3" presStyleIdx="0" presStyleCnt="4">
        <dgm:presLayoutVars>
          <dgm:chPref val="3"/>
        </dgm:presLayoutVars>
      </dgm:prSet>
      <dgm:spPr/>
    </dgm:pt>
    <dgm:pt modelId="{D9EA2B51-E352-42AB-9C80-EA0423116470}" type="pres">
      <dgm:prSet presAssocID="{23263F88-CEAF-4DC2-BF9D-98051CEFC2AA}" presName="level3hierChild" presStyleCnt="0"/>
      <dgm:spPr/>
    </dgm:pt>
    <dgm:pt modelId="{FB1E6053-CBEB-4472-BC2B-1528E51D44D0}" type="pres">
      <dgm:prSet presAssocID="{46C88281-1979-40B0-8572-AF60704B6C5C}" presName="conn2-1" presStyleLbl="parChTrans1D2" presStyleIdx="1" presStyleCnt="4"/>
      <dgm:spPr/>
    </dgm:pt>
    <dgm:pt modelId="{D11068A7-F517-4A95-B244-F0B2222E4AFC}" type="pres">
      <dgm:prSet presAssocID="{46C88281-1979-40B0-8572-AF60704B6C5C}" presName="connTx" presStyleLbl="parChTrans1D2" presStyleIdx="1" presStyleCnt="4"/>
      <dgm:spPr/>
    </dgm:pt>
    <dgm:pt modelId="{CA82F68D-C415-4665-A802-DCA8FBA78F09}" type="pres">
      <dgm:prSet presAssocID="{4F406CAF-6F0C-4204-B2B1-7CED0AC63B0A}" presName="root2" presStyleCnt="0"/>
      <dgm:spPr/>
    </dgm:pt>
    <dgm:pt modelId="{4E136786-B689-48A5-9545-139C717FC614}" type="pres">
      <dgm:prSet presAssocID="{4F406CAF-6F0C-4204-B2B1-7CED0AC63B0A}" presName="LevelTwoTextNode" presStyleLbl="node2" presStyleIdx="1" presStyleCnt="4">
        <dgm:presLayoutVars>
          <dgm:chPref val="3"/>
        </dgm:presLayoutVars>
      </dgm:prSet>
      <dgm:spPr/>
    </dgm:pt>
    <dgm:pt modelId="{7FFE4FF4-0342-4C44-BBAB-1E738F2608D5}" type="pres">
      <dgm:prSet presAssocID="{4F406CAF-6F0C-4204-B2B1-7CED0AC63B0A}" presName="level3hierChild" presStyleCnt="0"/>
      <dgm:spPr/>
    </dgm:pt>
    <dgm:pt modelId="{8EADB77D-187C-4857-8940-A475C9B66D90}" type="pres">
      <dgm:prSet presAssocID="{BB86E479-74F4-48E7-AE13-24ACCD787A40}" presName="conn2-1" presStyleLbl="parChTrans1D3" presStyleIdx="1" presStyleCnt="4"/>
      <dgm:spPr/>
    </dgm:pt>
    <dgm:pt modelId="{C8C7AC6F-8FAA-42E4-A059-45113833293E}" type="pres">
      <dgm:prSet presAssocID="{BB86E479-74F4-48E7-AE13-24ACCD787A40}" presName="connTx" presStyleLbl="parChTrans1D3" presStyleIdx="1" presStyleCnt="4"/>
      <dgm:spPr/>
    </dgm:pt>
    <dgm:pt modelId="{3B67F85A-7006-41E4-BCD1-8D98D6FDF6E2}" type="pres">
      <dgm:prSet presAssocID="{C346DBD3-18AE-4432-86EB-C60A968C83A8}" presName="root2" presStyleCnt="0"/>
      <dgm:spPr/>
    </dgm:pt>
    <dgm:pt modelId="{A2A53A4B-3CBB-498B-AF2B-1A0BAA8879D2}" type="pres">
      <dgm:prSet presAssocID="{C346DBD3-18AE-4432-86EB-C60A968C83A8}" presName="LevelTwoTextNode" presStyleLbl="node3" presStyleIdx="1" presStyleCnt="4">
        <dgm:presLayoutVars>
          <dgm:chPref val="3"/>
        </dgm:presLayoutVars>
      </dgm:prSet>
      <dgm:spPr/>
    </dgm:pt>
    <dgm:pt modelId="{7EF5160D-05EA-449E-B006-586CCA1BE643}" type="pres">
      <dgm:prSet presAssocID="{C346DBD3-18AE-4432-86EB-C60A968C83A8}" presName="level3hierChild" presStyleCnt="0"/>
      <dgm:spPr/>
    </dgm:pt>
    <dgm:pt modelId="{63C99684-DE62-4C53-A30F-C8F585DB346C}" type="pres">
      <dgm:prSet presAssocID="{13867CC3-62AF-4225-A159-85AA8BD8F908}" presName="conn2-1" presStyleLbl="parChTrans1D2" presStyleIdx="2" presStyleCnt="4"/>
      <dgm:spPr/>
    </dgm:pt>
    <dgm:pt modelId="{487260E9-8056-4AEF-86D0-4F40EC64D8DC}" type="pres">
      <dgm:prSet presAssocID="{13867CC3-62AF-4225-A159-85AA8BD8F908}" presName="connTx" presStyleLbl="parChTrans1D2" presStyleIdx="2" presStyleCnt="4"/>
      <dgm:spPr/>
    </dgm:pt>
    <dgm:pt modelId="{E952619F-4BC6-4E54-8CDF-F4A326C79775}" type="pres">
      <dgm:prSet presAssocID="{0E68DDBE-D436-4C4F-B7CF-EFC9898D5102}" presName="root2" presStyleCnt="0"/>
      <dgm:spPr/>
    </dgm:pt>
    <dgm:pt modelId="{7A735035-D264-4B67-80FF-2D064ADE8EBC}" type="pres">
      <dgm:prSet presAssocID="{0E68DDBE-D436-4C4F-B7CF-EFC9898D5102}" presName="LevelTwoTextNode" presStyleLbl="node2" presStyleIdx="2" presStyleCnt="4">
        <dgm:presLayoutVars>
          <dgm:chPref val="3"/>
        </dgm:presLayoutVars>
      </dgm:prSet>
      <dgm:spPr/>
    </dgm:pt>
    <dgm:pt modelId="{B0B54D6E-7B96-4A54-BD03-B472B5F9850B}" type="pres">
      <dgm:prSet presAssocID="{0E68DDBE-D436-4C4F-B7CF-EFC9898D5102}" presName="level3hierChild" presStyleCnt="0"/>
      <dgm:spPr/>
    </dgm:pt>
    <dgm:pt modelId="{77D3E414-D960-48E8-A110-E03C3E68A7E6}" type="pres">
      <dgm:prSet presAssocID="{564A1A1C-3B19-494D-AF2E-885FADA78499}" presName="conn2-1" presStyleLbl="parChTrans1D3" presStyleIdx="2" presStyleCnt="4"/>
      <dgm:spPr/>
    </dgm:pt>
    <dgm:pt modelId="{7F743B3F-7E94-4B11-B88A-3F45F4F0C150}" type="pres">
      <dgm:prSet presAssocID="{564A1A1C-3B19-494D-AF2E-885FADA78499}" presName="connTx" presStyleLbl="parChTrans1D3" presStyleIdx="2" presStyleCnt="4"/>
      <dgm:spPr/>
    </dgm:pt>
    <dgm:pt modelId="{1F512F94-3778-45CB-9FA4-ED381BF03DAA}" type="pres">
      <dgm:prSet presAssocID="{45FBA158-6423-4597-BC77-F7459ACD2DF8}" presName="root2" presStyleCnt="0"/>
      <dgm:spPr/>
    </dgm:pt>
    <dgm:pt modelId="{F18C7876-6AD5-420C-AFC0-2D6E0F9D0375}" type="pres">
      <dgm:prSet presAssocID="{45FBA158-6423-4597-BC77-F7459ACD2DF8}" presName="LevelTwoTextNode" presStyleLbl="node3" presStyleIdx="2" presStyleCnt="4">
        <dgm:presLayoutVars>
          <dgm:chPref val="3"/>
        </dgm:presLayoutVars>
      </dgm:prSet>
      <dgm:spPr/>
    </dgm:pt>
    <dgm:pt modelId="{E98CE0EB-6B7E-4DA7-90A8-1CE3A5AFEDE5}" type="pres">
      <dgm:prSet presAssocID="{45FBA158-6423-4597-BC77-F7459ACD2DF8}" presName="level3hierChild" presStyleCnt="0"/>
      <dgm:spPr/>
    </dgm:pt>
    <dgm:pt modelId="{D66424F7-CB9A-45B7-BD73-84107CF26B6A}" type="pres">
      <dgm:prSet presAssocID="{D922C0C3-BF34-4D2D-B18F-6C7D0EB3A094}" presName="conn2-1" presStyleLbl="parChTrans1D2" presStyleIdx="3" presStyleCnt="4"/>
      <dgm:spPr/>
    </dgm:pt>
    <dgm:pt modelId="{29D98960-F514-4074-B6F6-424236CB1916}" type="pres">
      <dgm:prSet presAssocID="{D922C0C3-BF34-4D2D-B18F-6C7D0EB3A094}" presName="connTx" presStyleLbl="parChTrans1D2" presStyleIdx="3" presStyleCnt="4"/>
      <dgm:spPr/>
    </dgm:pt>
    <dgm:pt modelId="{0952870C-C760-4BBF-AF58-A5A0B302CA80}" type="pres">
      <dgm:prSet presAssocID="{D0C22D0E-C611-4BA4-B8AD-821E8C5DB8ED}" presName="root2" presStyleCnt="0"/>
      <dgm:spPr/>
    </dgm:pt>
    <dgm:pt modelId="{099069E4-20E3-4A55-B700-B67CDF5FB33E}" type="pres">
      <dgm:prSet presAssocID="{D0C22D0E-C611-4BA4-B8AD-821E8C5DB8ED}" presName="LevelTwoTextNode" presStyleLbl="node2" presStyleIdx="3" presStyleCnt="4">
        <dgm:presLayoutVars>
          <dgm:chPref val="3"/>
        </dgm:presLayoutVars>
      </dgm:prSet>
      <dgm:spPr/>
    </dgm:pt>
    <dgm:pt modelId="{1DCE8BDD-5332-4CCD-94C6-75F34D60E3A9}" type="pres">
      <dgm:prSet presAssocID="{D0C22D0E-C611-4BA4-B8AD-821E8C5DB8ED}" presName="level3hierChild" presStyleCnt="0"/>
      <dgm:spPr/>
    </dgm:pt>
    <dgm:pt modelId="{4650823B-2EE3-46F0-BB76-C04501CB781E}" type="pres">
      <dgm:prSet presAssocID="{083D41FC-95B1-4288-BC7B-2EA3875622F8}" presName="conn2-1" presStyleLbl="parChTrans1D3" presStyleIdx="3" presStyleCnt="4"/>
      <dgm:spPr/>
    </dgm:pt>
    <dgm:pt modelId="{4EB9F7A7-6E5B-4A92-9F19-FEF02AC52A08}" type="pres">
      <dgm:prSet presAssocID="{083D41FC-95B1-4288-BC7B-2EA3875622F8}" presName="connTx" presStyleLbl="parChTrans1D3" presStyleIdx="3" presStyleCnt="4"/>
      <dgm:spPr/>
    </dgm:pt>
    <dgm:pt modelId="{E90620B2-1E40-4CB0-ABBC-E1EAB5154DF7}" type="pres">
      <dgm:prSet presAssocID="{0E75843A-C495-49B8-81E3-E0BD8FDD4AED}" presName="root2" presStyleCnt="0"/>
      <dgm:spPr/>
    </dgm:pt>
    <dgm:pt modelId="{678C670A-9AD9-439B-AE1E-BA9D46FBCE65}" type="pres">
      <dgm:prSet presAssocID="{0E75843A-C495-49B8-81E3-E0BD8FDD4AED}" presName="LevelTwoTextNode" presStyleLbl="node3" presStyleIdx="3" presStyleCnt="4">
        <dgm:presLayoutVars>
          <dgm:chPref val="3"/>
        </dgm:presLayoutVars>
      </dgm:prSet>
      <dgm:spPr/>
    </dgm:pt>
    <dgm:pt modelId="{607CA108-66F4-4B94-B56C-299EE1B7A175}" type="pres">
      <dgm:prSet presAssocID="{0E75843A-C495-49B8-81E3-E0BD8FDD4AED}" presName="level3hierChild" presStyleCnt="0"/>
      <dgm:spPr/>
    </dgm:pt>
  </dgm:ptLst>
  <dgm:cxnLst>
    <dgm:cxn modelId="{20B57214-A725-4D26-ABEE-7DD9E88C5932}" type="presOf" srcId="{D922C0C3-BF34-4D2D-B18F-6C7D0EB3A094}" destId="{D66424F7-CB9A-45B7-BD73-84107CF26B6A}" srcOrd="0" destOrd="0" presId="urn:microsoft.com/office/officeart/2008/layout/HorizontalMultiLevelHierarchy"/>
    <dgm:cxn modelId="{CDC9851D-E5BE-480D-BCAA-5BB7DCAD7C62}" type="presOf" srcId="{564A1A1C-3B19-494D-AF2E-885FADA78499}" destId="{77D3E414-D960-48E8-A110-E03C3E68A7E6}" srcOrd="0" destOrd="0" presId="urn:microsoft.com/office/officeart/2008/layout/HorizontalMultiLevelHierarchy"/>
    <dgm:cxn modelId="{D6647D1F-548F-4F62-BDAA-96E51E6EA0DB}" type="presOf" srcId="{0E68DDBE-D436-4C4F-B7CF-EFC9898D5102}" destId="{7A735035-D264-4B67-80FF-2D064ADE8EBC}" srcOrd="0" destOrd="0" presId="urn:microsoft.com/office/officeart/2008/layout/HorizontalMultiLevelHierarchy"/>
    <dgm:cxn modelId="{70975323-DC72-42C1-B2DE-F03BCB88E501}" type="presOf" srcId="{46C88281-1979-40B0-8572-AF60704B6C5C}" destId="{D11068A7-F517-4A95-B244-F0B2222E4AFC}" srcOrd="1" destOrd="0" presId="urn:microsoft.com/office/officeart/2008/layout/HorizontalMultiLevelHierarchy"/>
    <dgm:cxn modelId="{801F7927-3785-4795-8CEB-E7B547DF8FB5}" type="presOf" srcId="{564A1A1C-3B19-494D-AF2E-885FADA78499}" destId="{7F743B3F-7E94-4B11-B88A-3F45F4F0C150}" srcOrd="1" destOrd="0" presId="urn:microsoft.com/office/officeart/2008/layout/HorizontalMultiLevelHierarchy"/>
    <dgm:cxn modelId="{FD47AC3A-203E-41F5-A3E7-B14F1A90FC82}" type="presOf" srcId="{CDF7ACFA-227E-4872-9785-5B51C45FC668}" destId="{A10A6E3D-25E4-4357-97A1-D3975E77ABFE}" srcOrd="1" destOrd="0" presId="urn:microsoft.com/office/officeart/2008/layout/HorizontalMultiLevelHierarchy"/>
    <dgm:cxn modelId="{6EC4D83B-0473-437D-9F4B-F65AA82F1B0D}" srcId="{6935F722-8BB4-4287-B39D-BBD8448F18BC}" destId="{23263F88-CEAF-4DC2-BF9D-98051CEFC2AA}" srcOrd="0" destOrd="0" parTransId="{CDF7ACFA-227E-4872-9785-5B51C45FC668}" sibTransId="{9DE34E46-BC19-4B31-9AB2-8F3BF8FCC2EF}"/>
    <dgm:cxn modelId="{F84CC03F-65C5-4D36-9435-A6603123AEC7}" type="presOf" srcId="{D0C22D0E-C611-4BA4-B8AD-821E8C5DB8ED}" destId="{099069E4-20E3-4A55-B700-B67CDF5FB33E}" srcOrd="0" destOrd="0" presId="urn:microsoft.com/office/officeart/2008/layout/HorizontalMultiLevelHierarchy"/>
    <dgm:cxn modelId="{D3E60642-6890-406E-93C8-0450B365B7E3}" type="presOf" srcId="{23263F88-CEAF-4DC2-BF9D-98051CEFC2AA}" destId="{9D5C4C64-5EAA-4585-AAB9-3D9067C6F269}" srcOrd="0" destOrd="0" presId="urn:microsoft.com/office/officeart/2008/layout/HorizontalMultiLevelHierarchy"/>
    <dgm:cxn modelId="{2BFA4E48-8B87-4FA2-853C-18CE64893B1D}" type="presOf" srcId="{D922C0C3-BF34-4D2D-B18F-6C7D0EB3A094}" destId="{29D98960-F514-4074-B6F6-424236CB1916}" srcOrd="1" destOrd="0" presId="urn:microsoft.com/office/officeart/2008/layout/HorizontalMultiLevelHierarchy"/>
    <dgm:cxn modelId="{C717CB51-4C6C-4042-BA11-4DBB65829FC7}" type="presOf" srcId="{BB86E479-74F4-48E7-AE13-24ACCD787A40}" destId="{C8C7AC6F-8FAA-42E4-A059-45113833293E}" srcOrd="1" destOrd="0" presId="urn:microsoft.com/office/officeart/2008/layout/HorizontalMultiLevelHierarchy"/>
    <dgm:cxn modelId="{1DBD7074-EF98-47DF-88C9-64E91F7EF555}" srcId="{D0C22D0E-C611-4BA4-B8AD-821E8C5DB8ED}" destId="{0E75843A-C495-49B8-81E3-E0BD8FDD4AED}" srcOrd="0" destOrd="0" parTransId="{083D41FC-95B1-4288-BC7B-2EA3875622F8}" sibTransId="{B60513BB-461E-484B-867F-73F0BBEC1F2B}"/>
    <dgm:cxn modelId="{60F18655-3D35-4790-A836-59C8F22059A1}" type="presOf" srcId="{0E75843A-C495-49B8-81E3-E0BD8FDD4AED}" destId="{678C670A-9AD9-439B-AE1E-BA9D46FBCE65}" srcOrd="0" destOrd="0" presId="urn:microsoft.com/office/officeart/2008/layout/HorizontalMultiLevelHierarchy"/>
    <dgm:cxn modelId="{16F2887A-B51A-4F6E-8349-BBAA26232E1E}" srcId="{0E68DDBE-D436-4C4F-B7CF-EFC9898D5102}" destId="{45FBA158-6423-4597-BC77-F7459ACD2DF8}" srcOrd="0" destOrd="0" parTransId="{564A1A1C-3B19-494D-AF2E-885FADA78499}" sibTransId="{48A6B532-86D6-4D05-BC10-BD40CEBD8AC4}"/>
    <dgm:cxn modelId="{FEC7C283-9173-49D4-9046-364E96306A97}" type="presOf" srcId="{C5FCCC44-0EF9-4E3F-BEDF-8D4F72C6823D}" destId="{7CCE08D8-E3C2-44BD-A88E-1E61CACD7D2B}" srcOrd="0" destOrd="0" presId="urn:microsoft.com/office/officeart/2008/layout/HorizontalMultiLevelHierarchy"/>
    <dgm:cxn modelId="{50D16788-80F4-42F2-BE46-7CFC8BA9F911}" srcId="{C5FCCC44-0EF9-4E3F-BEDF-8D4F72C6823D}" destId="{D0C22D0E-C611-4BA4-B8AD-821E8C5DB8ED}" srcOrd="3" destOrd="0" parTransId="{D922C0C3-BF34-4D2D-B18F-6C7D0EB3A094}" sibTransId="{BD5508BA-4398-4013-8315-0FA0DF3400F7}"/>
    <dgm:cxn modelId="{D1BEFB8A-25A5-4062-9AE6-1D36235FC84F}" srcId="{4F406CAF-6F0C-4204-B2B1-7CED0AC63B0A}" destId="{C346DBD3-18AE-4432-86EB-C60A968C83A8}" srcOrd="0" destOrd="0" parTransId="{BB86E479-74F4-48E7-AE13-24ACCD787A40}" sibTransId="{9C0D5178-3764-46A1-9969-896ECC8D54D9}"/>
    <dgm:cxn modelId="{7D469A8C-8AAE-48F3-A729-DE3AA29BF0A8}" type="presOf" srcId="{41AA778D-D35D-42F9-97AE-6E8550BBAE38}" destId="{28C1B22D-2DCC-4293-AF5E-F8CEB9E12025}" srcOrd="0" destOrd="0" presId="urn:microsoft.com/office/officeart/2008/layout/HorizontalMultiLevelHierarchy"/>
    <dgm:cxn modelId="{DCF34C93-602B-4FC7-9A1B-7DADB3789EC6}" srcId="{C5FCCC44-0EF9-4E3F-BEDF-8D4F72C6823D}" destId="{6935F722-8BB4-4287-B39D-BBD8448F18BC}" srcOrd="0" destOrd="0" parTransId="{41AA778D-D35D-42F9-97AE-6E8550BBAE38}" sibTransId="{B1A10D6D-0779-4BBB-9FB9-8A820424958E}"/>
    <dgm:cxn modelId="{47A77398-6DC3-494D-A73D-41C710E239AE}" type="presOf" srcId="{46C88281-1979-40B0-8572-AF60704B6C5C}" destId="{FB1E6053-CBEB-4472-BC2B-1528E51D44D0}" srcOrd="0" destOrd="0" presId="urn:microsoft.com/office/officeart/2008/layout/HorizontalMultiLevelHierarchy"/>
    <dgm:cxn modelId="{7373A0A9-DD38-4B6F-ABF4-07FA4655E377}" type="presOf" srcId="{70A69B4A-71DD-459B-8D0B-4968237EA055}" destId="{E5A520CE-3D84-4058-ADDF-384BF5E1C537}" srcOrd="0" destOrd="0" presId="urn:microsoft.com/office/officeart/2008/layout/HorizontalMultiLevelHierarchy"/>
    <dgm:cxn modelId="{EADFA4B0-43E9-46D0-9F58-9514DEF579AE}" type="presOf" srcId="{CDF7ACFA-227E-4872-9785-5B51C45FC668}" destId="{AEF00524-1B5D-48C2-97A3-0627839395A1}" srcOrd="0" destOrd="0" presId="urn:microsoft.com/office/officeart/2008/layout/HorizontalMultiLevelHierarchy"/>
    <dgm:cxn modelId="{F3E051B6-52DB-4E2A-9B94-355638164DC3}" type="presOf" srcId="{BB86E479-74F4-48E7-AE13-24ACCD787A40}" destId="{8EADB77D-187C-4857-8940-A475C9B66D90}" srcOrd="0" destOrd="0" presId="urn:microsoft.com/office/officeart/2008/layout/HorizontalMultiLevelHierarchy"/>
    <dgm:cxn modelId="{EDA673B9-D118-465D-9AA1-C5B14844C64A}" type="presOf" srcId="{13867CC3-62AF-4225-A159-85AA8BD8F908}" destId="{63C99684-DE62-4C53-A30F-C8F585DB346C}" srcOrd="0" destOrd="0" presId="urn:microsoft.com/office/officeart/2008/layout/HorizontalMultiLevelHierarchy"/>
    <dgm:cxn modelId="{91614EBB-A12B-4095-97B8-937B8E5737A4}" srcId="{70A69B4A-71DD-459B-8D0B-4968237EA055}" destId="{C5FCCC44-0EF9-4E3F-BEDF-8D4F72C6823D}" srcOrd="0" destOrd="0" parTransId="{4E315E2A-2DE4-4889-98ED-F7A82679F6B6}" sibTransId="{2F2E27FA-6750-47D6-A39F-01514D8EA45A}"/>
    <dgm:cxn modelId="{D98C5AC4-FE80-463D-B2AF-E0D6EBB83C97}" type="presOf" srcId="{4F406CAF-6F0C-4204-B2B1-7CED0AC63B0A}" destId="{4E136786-B689-48A5-9545-139C717FC614}" srcOrd="0" destOrd="0" presId="urn:microsoft.com/office/officeart/2008/layout/HorizontalMultiLevelHierarchy"/>
    <dgm:cxn modelId="{21B524C6-C35A-42D1-98DB-FB0DF4CA005C}" type="presOf" srcId="{083D41FC-95B1-4288-BC7B-2EA3875622F8}" destId="{4EB9F7A7-6E5B-4A92-9F19-FEF02AC52A08}" srcOrd="1" destOrd="0" presId="urn:microsoft.com/office/officeart/2008/layout/HorizontalMultiLevelHierarchy"/>
    <dgm:cxn modelId="{7E43F1CF-F6E3-4DB6-BE99-77E061CFAAD3}" srcId="{C5FCCC44-0EF9-4E3F-BEDF-8D4F72C6823D}" destId="{0E68DDBE-D436-4C4F-B7CF-EFC9898D5102}" srcOrd="2" destOrd="0" parTransId="{13867CC3-62AF-4225-A159-85AA8BD8F908}" sibTransId="{3143CA99-9F1A-4AF0-9D5E-8A85BB295CEF}"/>
    <dgm:cxn modelId="{C99884D1-B2A7-471A-BB3C-E3F0A11DCF98}" type="presOf" srcId="{13867CC3-62AF-4225-A159-85AA8BD8F908}" destId="{487260E9-8056-4AEF-86D0-4F40EC64D8DC}" srcOrd="1" destOrd="0" presId="urn:microsoft.com/office/officeart/2008/layout/HorizontalMultiLevelHierarchy"/>
    <dgm:cxn modelId="{2C0A4DE1-C04C-4061-B0B0-4C4D5BDC69DF}" type="presOf" srcId="{6935F722-8BB4-4287-B39D-BBD8448F18BC}" destId="{EE0EACDF-D76B-42B5-878B-3A09B8F00796}" srcOrd="0" destOrd="0" presId="urn:microsoft.com/office/officeart/2008/layout/HorizontalMultiLevelHierarchy"/>
    <dgm:cxn modelId="{A77EA5E1-41D1-4775-9018-655C915461E4}" type="presOf" srcId="{083D41FC-95B1-4288-BC7B-2EA3875622F8}" destId="{4650823B-2EE3-46F0-BB76-C04501CB781E}" srcOrd="0" destOrd="0" presId="urn:microsoft.com/office/officeart/2008/layout/HorizontalMultiLevelHierarchy"/>
    <dgm:cxn modelId="{7F9664E9-753E-4CBD-BFBA-E57306B3D699}" type="presOf" srcId="{C346DBD3-18AE-4432-86EB-C60A968C83A8}" destId="{A2A53A4B-3CBB-498B-AF2B-1A0BAA8879D2}" srcOrd="0" destOrd="0" presId="urn:microsoft.com/office/officeart/2008/layout/HorizontalMultiLevelHierarchy"/>
    <dgm:cxn modelId="{79772EEE-B2C7-4B87-8CA3-ACF71F726739}" srcId="{C5FCCC44-0EF9-4E3F-BEDF-8D4F72C6823D}" destId="{4F406CAF-6F0C-4204-B2B1-7CED0AC63B0A}" srcOrd="1" destOrd="0" parTransId="{46C88281-1979-40B0-8572-AF60704B6C5C}" sibTransId="{B5E58E5F-37F5-4DD5-8A56-084639DACE52}"/>
    <dgm:cxn modelId="{C61C63F5-17AB-460A-9A9E-BA58AC90F528}" type="presOf" srcId="{45FBA158-6423-4597-BC77-F7459ACD2DF8}" destId="{F18C7876-6AD5-420C-AFC0-2D6E0F9D0375}" srcOrd="0" destOrd="0" presId="urn:microsoft.com/office/officeart/2008/layout/HorizontalMultiLevelHierarchy"/>
    <dgm:cxn modelId="{1DF1C1FB-A533-4E78-82DC-4187E26FD239}" type="presOf" srcId="{41AA778D-D35D-42F9-97AE-6E8550BBAE38}" destId="{08E60C15-977A-4037-9DB0-BB9584FE22BD}" srcOrd="1" destOrd="0" presId="urn:microsoft.com/office/officeart/2008/layout/HorizontalMultiLevelHierarchy"/>
    <dgm:cxn modelId="{92BCCBA6-C316-4033-BEF9-6B529D961101}" type="presParOf" srcId="{E5A520CE-3D84-4058-ADDF-384BF5E1C537}" destId="{EE2D08C9-D718-42A4-893B-EEA82A6E544B}" srcOrd="0" destOrd="0" presId="urn:microsoft.com/office/officeart/2008/layout/HorizontalMultiLevelHierarchy"/>
    <dgm:cxn modelId="{CE78A82A-65C0-48EB-831E-00DFD470BCD9}" type="presParOf" srcId="{EE2D08C9-D718-42A4-893B-EEA82A6E544B}" destId="{7CCE08D8-E3C2-44BD-A88E-1E61CACD7D2B}" srcOrd="0" destOrd="0" presId="urn:microsoft.com/office/officeart/2008/layout/HorizontalMultiLevelHierarchy"/>
    <dgm:cxn modelId="{CE0B52B2-2697-4B10-9E5C-DF75CFF9A0AC}" type="presParOf" srcId="{EE2D08C9-D718-42A4-893B-EEA82A6E544B}" destId="{0930BE71-4498-431A-AB17-18D4344B9D9C}" srcOrd="1" destOrd="0" presId="urn:microsoft.com/office/officeart/2008/layout/HorizontalMultiLevelHierarchy"/>
    <dgm:cxn modelId="{F0030D66-2122-42F7-9408-C279C11AB942}" type="presParOf" srcId="{0930BE71-4498-431A-AB17-18D4344B9D9C}" destId="{28C1B22D-2DCC-4293-AF5E-F8CEB9E12025}" srcOrd="0" destOrd="0" presId="urn:microsoft.com/office/officeart/2008/layout/HorizontalMultiLevelHierarchy"/>
    <dgm:cxn modelId="{80CA7798-75D2-4016-9FF7-91947C8F044C}" type="presParOf" srcId="{28C1B22D-2DCC-4293-AF5E-F8CEB9E12025}" destId="{08E60C15-977A-4037-9DB0-BB9584FE22BD}" srcOrd="0" destOrd="0" presId="urn:microsoft.com/office/officeart/2008/layout/HorizontalMultiLevelHierarchy"/>
    <dgm:cxn modelId="{0CA02323-9E55-41F9-B7BF-353ABCC905C0}" type="presParOf" srcId="{0930BE71-4498-431A-AB17-18D4344B9D9C}" destId="{2E615E3D-1634-433D-82FA-08F0F902BBC0}" srcOrd="1" destOrd="0" presId="urn:microsoft.com/office/officeart/2008/layout/HorizontalMultiLevelHierarchy"/>
    <dgm:cxn modelId="{6B76FE0A-C54D-46A1-83E7-E02D55D0B2A3}" type="presParOf" srcId="{2E615E3D-1634-433D-82FA-08F0F902BBC0}" destId="{EE0EACDF-D76B-42B5-878B-3A09B8F00796}" srcOrd="0" destOrd="0" presId="urn:microsoft.com/office/officeart/2008/layout/HorizontalMultiLevelHierarchy"/>
    <dgm:cxn modelId="{35D95C71-7069-494C-BBAE-21CA6CDA6439}" type="presParOf" srcId="{2E615E3D-1634-433D-82FA-08F0F902BBC0}" destId="{814D2F91-8C33-43C5-8DDD-6D6E21AF303A}" srcOrd="1" destOrd="0" presId="urn:microsoft.com/office/officeart/2008/layout/HorizontalMultiLevelHierarchy"/>
    <dgm:cxn modelId="{3415EFA1-0748-45F4-8B68-04F306B696FA}" type="presParOf" srcId="{814D2F91-8C33-43C5-8DDD-6D6E21AF303A}" destId="{AEF00524-1B5D-48C2-97A3-0627839395A1}" srcOrd="0" destOrd="0" presId="urn:microsoft.com/office/officeart/2008/layout/HorizontalMultiLevelHierarchy"/>
    <dgm:cxn modelId="{625A557C-386B-47CF-8B2D-FB1559F25E7F}" type="presParOf" srcId="{AEF00524-1B5D-48C2-97A3-0627839395A1}" destId="{A10A6E3D-25E4-4357-97A1-D3975E77ABFE}" srcOrd="0" destOrd="0" presId="urn:microsoft.com/office/officeart/2008/layout/HorizontalMultiLevelHierarchy"/>
    <dgm:cxn modelId="{BB4A978F-2133-4A78-9C1C-1853CA6215B0}" type="presParOf" srcId="{814D2F91-8C33-43C5-8DDD-6D6E21AF303A}" destId="{3ACD2E97-7A47-41AF-81FD-5D4E1160C1A1}" srcOrd="1" destOrd="0" presId="urn:microsoft.com/office/officeart/2008/layout/HorizontalMultiLevelHierarchy"/>
    <dgm:cxn modelId="{967A3EB8-CCF4-4FC8-BD87-2D5AAF94364D}" type="presParOf" srcId="{3ACD2E97-7A47-41AF-81FD-5D4E1160C1A1}" destId="{9D5C4C64-5EAA-4585-AAB9-3D9067C6F269}" srcOrd="0" destOrd="0" presId="urn:microsoft.com/office/officeart/2008/layout/HorizontalMultiLevelHierarchy"/>
    <dgm:cxn modelId="{FF61D7F8-1E91-4776-8917-820F20D3293D}" type="presParOf" srcId="{3ACD2E97-7A47-41AF-81FD-5D4E1160C1A1}" destId="{D9EA2B51-E352-42AB-9C80-EA0423116470}" srcOrd="1" destOrd="0" presId="urn:microsoft.com/office/officeart/2008/layout/HorizontalMultiLevelHierarchy"/>
    <dgm:cxn modelId="{59939CE0-9C76-47D3-BFD4-D40D2A86F461}" type="presParOf" srcId="{0930BE71-4498-431A-AB17-18D4344B9D9C}" destId="{FB1E6053-CBEB-4472-BC2B-1528E51D44D0}" srcOrd="2" destOrd="0" presId="urn:microsoft.com/office/officeart/2008/layout/HorizontalMultiLevelHierarchy"/>
    <dgm:cxn modelId="{DAB0CB7D-67A1-4B28-A293-ACAF09AE1589}" type="presParOf" srcId="{FB1E6053-CBEB-4472-BC2B-1528E51D44D0}" destId="{D11068A7-F517-4A95-B244-F0B2222E4AFC}" srcOrd="0" destOrd="0" presId="urn:microsoft.com/office/officeart/2008/layout/HorizontalMultiLevelHierarchy"/>
    <dgm:cxn modelId="{6B128A0B-4708-4189-A259-F61CF985F06E}" type="presParOf" srcId="{0930BE71-4498-431A-AB17-18D4344B9D9C}" destId="{CA82F68D-C415-4665-A802-DCA8FBA78F09}" srcOrd="3" destOrd="0" presId="urn:microsoft.com/office/officeart/2008/layout/HorizontalMultiLevelHierarchy"/>
    <dgm:cxn modelId="{DE61C7D0-8A85-444F-9BFC-7462CCA248E7}" type="presParOf" srcId="{CA82F68D-C415-4665-A802-DCA8FBA78F09}" destId="{4E136786-B689-48A5-9545-139C717FC614}" srcOrd="0" destOrd="0" presId="urn:microsoft.com/office/officeart/2008/layout/HorizontalMultiLevelHierarchy"/>
    <dgm:cxn modelId="{E24E88DB-AF2D-4620-914B-68A20D28CE6C}" type="presParOf" srcId="{CA82F68D-C415-4665-A802-DCA8FBA78F09}" destId="{7FFE4FF4-0342-4C44-BBAB-1E738F2608D5}" srcOrd="1" destOrd="0" presId="urn:microsoft.com/office/officeart/2008/layout/HorizontalMultiLevelHierarchy"/>
    <dgm:cxn modelId="{5DE13479-60A8-4F06-BA06-2C73A0B4BB4D}" type="presParOf" srcId="{7FFE4FF4-0342-4C44-BBAB-1E738F2608D5}" destId="{8EADB77D-187C-4857-8940-A475C9B66D90}" srcOrd="0" destOrd="0" presId="urn:microsoft.com/office/officeart/2008/layout/HorizontalMultiLevelHierarchy"/>
    <dgm:cxn modelId="{03130A7A-731A-46B8-8963-AEB308C5D460}" type="presParOf" srcId="{8EADB77D-187C-4857-8940-A475C9B66D90}" destId="{C8C7AC6F-8FAA-42E4-A059-45113833293E}" srcOrd="0" destOrd="0" presId="urn:microsoft.com/office/officeart/2008/layout/HorizontalMultiLevelHierarchy"/>
    <dgm:cxn modelId="{9F9BD299-BA51-4473-BC89-EDADF6A21AFE}" type="presParOf" srcId="{7FFE4FF4-0342-4C44-BBAB-1E738F2608D5}" destId="{3B67F85A-7006-41E4-BCD1-8D98D6FDF6E2}" srcOrd="1" destOrd="0" presId="urn:microsoft.com/office/officeart/2008/layout/HorizontalMultiLevelHierarchy"/>
    <dgm:cxn modelId="{2F17F9A9-3DB7-47FF-9D58-40C966167180}" type="presParOf" srcId="{3B67F85A-7006-41E4-BCD1-8D98D6FDF6E2}" destId="{A2A53A4B-3CBB-498B-AF2B-1A0BAA8879D2}" srcOrd="0" destOrd="0" presId="urn:microsoft.com/office/officeart/2008/layout/HorizontalMultiLevelHierarchy"/>
    <dgm:cxn modelId="{66DBBD2E-88A5-4F96-9170-31A3D0A0FFA2}" type="presParOf" srcId="{3B67F85A-7006-41E4-BCD1-8D98D6FDF6E2}" destId="{7EF5160D-05EA-449E-B006-586CCA1BE643}" srcOrd="1" destOrd="0" presId="urn:microsoft.com/office/officeart/2008/layout/HorizontalMultiLevelHierarchy"/>
    <dgm:cxn modelId="{D67E90A1-55A0-488B-9D2A-D52EBA96C799}" type="presParOf" srcId="{0930BE71-4498-431A-AB17-18D4344B9D9C}" destId="{63C99684-DE62-4C53-A30F-C8F585DB346C}" srcOrd="4" destOrd="0" presId="urn:microsoft.com/office/officeart/2008/layout/HorizontalMultiLevelHierarchy"/>
    <dgm:cxn modelId="{13599D83-F5FF-492B-9849-92DB5851AD0F}" type="presParOf" srcId="{63C99684-DE62-4C53-A30F-C8F585DB346C}" destId="{487260E9-8056-4AEF-86D0-4F40EC64D8DC}" srcOrd="0" destOrd="0" presId="urn:microsoft.com/office/officeart/2008/layout/HorizontalMultiLevelHierarchy"/>
    <dgm:cxn modelId="{285BA606-7F6A-4886-A920-8EEE41A5F894}" type="presParOf" srcId="{0930BE71-4498-431A-AB17-18D4344B9D9C}" destId="{E952619F-4BC6-4E54-8CDF-F4A326C79775}" srcOrd="5" destOrd="0" presId="urn:microsoft.com/office/officeart/2008/layout/HorizontalMultiLevelHierarchy"/>
    <dgm:cxn modelId="{FD33959B-F94D-4F76-8407-C69E8353DE7E}" type="presParOf" srcId="{E952619F-4BC6-4E54-8CDF-F4A326C79775}" destId="{7A735035-D264-4B67-80FF-2D064ADE8EBC}" srcOrd="0" destOrd="0" presId="urn:microsoft.com/office/officeart/2008/layout/HorizontalMultiLevelHierarchy"/>
    <dgm:cxn modelId="{32600926-F4BB-4DDB-A760-ECF17641F446}" type="presParOf" srcId="{E952619F-4BC6-4E54-8CDF-F4A326C79775}" destId="{B0B54D6E-7B96-4A54-BD03-B472B5F9850B}" srcOrd="1" destOrd="0" presId="urn:microsoft.com/office/officeart/2008/layout/HorizontalMultiLevelHierarchy"/>
    <dgm:cxn modelId="{3BB122A2-6C93-4C17-82C1-4B36BD6F70F5}" type="presParOf" srcId="{B0B54D6E-7B96-4A54-BD03-B472B5F9850B}" destId="{77D3E414-D960-48E8-A110-E03C3E68A7E6}" srcOrd="0" destOrd="0" presId="urn:microsoft.com/office/officeart/2008/layout/HorizontalMultiLevelHierarchy"/>
    <dgm:cxn modelId="{C1C3B060-EF7C-4162-A7F5-0F953C1BAC48}" type="presParOf" srcId="{77D3E414-D960-48E8-A110-E03C3E68A7E6}" destId="{7F743B3F-7E94-4B11-B88A-3F45F4F0C150}" srcOrd="0" destOrd="0" presId="urn:microsoft.com/office/officeart/2008/layout/HorizontalMultiLevelHierarchy"/>
    <dgm:cxn modelId="{137796E3-1B09-4ACE-9AFE-2FA676445F20}" type="presParOf" srcId="{B0B54D6E-7B96-4A54-BD03-B472B5F9850B}" destId="{1F512F94-3778-45CB-9FA4-ED381BF03DAA}" srcOrd="1" destOrd="0" presId="urn:microsoft.com/office/officeart/2008/layout/HorizontalMultiLevelHierarchy"/>
    <dgm:cxn modelId="{AB3B6167-9668-4161-BAF8-C1ADDEA45392}" type="presParOf" srcId="{1F512F94-3778-45CB-9FA4-ED381BF03DAA}" destId="{F18C7876-6AD5-420C-AFC0-2D6E0F9D0375}" srcOrd="0" destOrd="0" presId="urn:microsoft.com/office/officeart/2008/layout/HorizontalMultiLevelHierarchy"/>
    <dgm:cxn modelId="{1CFB791B-13AA-4B62-9613-9817792FAF5C}" type="presParOf" srcId="{1F512F94-3778-45CB-9FA4-ED381BF03DAA}" destId="{E98CE0EB-6B7E-4DA7-90A8-1CE3A5AFEDE5}" srcOrd="1" destOrd="0" presId="urn:microsoft.com/office/officeart/2008/layout/HorizontalMultiLevelHierarchy"/>
    <dgm:cxn modelId="{9014030E-77FA-4760-8D4B-180588C5A431}" type="presParOf" srcId="{0930BE71-4498-431A-AB17-18D4344B9D9C}" destId="{D66424F7-CB9A-45B7-BD73-84107CF26B6A}" srcOrd="6" destOrd="0" presId="urn:microsoft.com/office/officeart/2008/layout/HorizontalMultiLevelHierarchy"/>
    <dgm:cxn modelId="{085FDC6C-097F-4A75-BBF7-5FD4EC9F811F}" type="presParOf" srcId="{D66424F7-CB9A-45B7-BD73-84107CF26B6A}" destId="{29D98960-F514-4074-B6F6-424236CB1916}" srcOrd="0" destOrd="0" presId="urn:microsoft.com/office/officeart/2008/layout/HorizontalMultiLevelHierarchy"/>
    <dgm:cxn modelId="{3776886E-7845-48BE-975E-8ACD5526492C}" type="presParOf" srcId="{0930BE71-4498-431A-AB17-18D4344B9D9C}" destId="{0952870C-C760-4BBF-AF58-A5A0B302CA80}" srcOrd="7" destOrd="0" presId="urn:microsoft.com/office/officeart/2008/layout/HorizontalMultiLevelHierarchy"/>
    <dgm:cxn modelId="{4E0BA998-2FE7-4B75-BDF8-E5E94295D29A}" type="presParOf" srcId="{0952870C-C760-4BBF-AF58-A5A0B302CA80}" destId="{099069E4-20E3-4A55-B700-B67CDF5FB33E}" srcOrd="0" destOrd="0" presId="urn:microsoft.com/office/officeart/2008/layout/HorizontalMultiLevelHierarchy"/>
    <dgm:cxn modelId="{386981F9-510D-4CCA-90F9-879310AF8A53}" type="presParOf" srcId="{0952870C-C760-4BBF-AF58-A5A0B302CA80}" destId="{1DCE8BDD-5332-4CCD-94C6-75F34D60E3A9}" srcOrd="1" destOrd="0" presId="urn:microsoft.com/office/officeart/2008/layout/HorizontalMultiLevelHierarchy"/>
    <dgm:cxn modelId="{A1A3BF82-2183-4727-9435-F8B0699BB68D}" type="presParOf" srcId="{1DCE8BDD-5332-4CCD-94C6-75F34D60E3A9}" destId="{4650823B-2EE3-46F0-BB76-C04501CB781E}" srcOrd="0" destOrd="0" presId="urn:microsoft.com/office/officeart/2008/layout/HorizontalMultiLevelHierarchy"/>
    <dgm:cxn modelId="{0DEC9FD7-5AFD-4D42-AD92-7E35C715466F}" type="presParOf" srcId="{4650823B-2EE3-46F0-BB76-C04501CB781E}" destId="{4EB9F7A7-6E5B-4A92-9F19-FEF02AC52A08}" srcOrd="0" destOrd="0" presId="urn:microsoft.com/office/officeart/2008/layout/HorizontalMultiLevelHierarchy"/>
    <dgm:cxn modelId="{F0E754A4-6974-4B61-9B32-9414DDE78D87}" type="presParOf" srcId="{1DCE8BDD-5332-4CCD-94C6-75F34D60E3A9}" destId="{E90620B2-1E40-4CB0-ABBC-E1EAB5154DF7}" srcOrd="1" destOrd="0" presId="urn:microsoft.com/office/officeart/2008/layout/HorizontalMultiLevelHierarchy"/>
    <dgm:cxn modelId="{AFC6466D-15B2-40F3-BEBA-1F3826431AAF}" type="presParOf" srcId="{E90620B2-1E40-4CB0-ABBC-E1EAB5154DF7}" destId="{678C670A-9AD9-439B-AE1E-BA9D46FBCE65}" srcOrd="0" destOrd="0" presId="urn:microsoft.com/office/officeart/2008/layout/HorizontalMultiLevelHierarchy"/>
    <dgm:cxn modelId="{45FEAF91-E68D-411F-A179-67DE9DA78DFD}" type="presParOf" srcId="{E90620B2-1E40-4CB0-ABBC-E1EAB5154DF7}" destId="{607CA108-66F4-4B94-B56C-299EE1B7A17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FE74A7-79BD-49D0-86C1-A1E5C8C09B0C}"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3DA86ABC-8196-4B23-9EA8-FD5E9950B580}">
      <dgm:prSet/>
      <dgm:spPr/>
      <dgm:t>
        <a:bodyPr/>
        <a:lstStyle/>
        <a:p>
          <a:r>
            <a:rPr lang="en-US"/>
            <a:t>The CDC reports 43.4 million adults suffered from some sort of behavioral health issue including mental illness, substance abuse, or other psychiatric condition in 2015 alone. </a:t>
          </a:r>
        </a:p>
      </dgm:t>
    </dgm:pt>
    <dgm:pt modelId="{E6CB5981-894B-47B7-ADFB-51796EDEBBD8}" type="parTrans" cxnId="{F4F1F51F-EF32-424B-8B2E-E9076E5F973A}">
      <dgm:prSet/>
      <dgm:spPr/>
      <dgm:t>
        <a:bodyPr/>
        <a:lstStyle/>
        <a:p>
          <a:endParaRPr lang="en-US"/>
        </a:p>
      </dgm:t>
    </dgm:pt>
    <dgm:pt modelId="{4D5E612C-7030-4457-B2B2-BF0A93B9BE5B}" type="sibTrans" cxnId="{F4F1F51F-EF32-424B-8B2E-E9076E5F973A}">
      <dgm:prSet/>
      <dgm:spPr/>
      <dgm:t>
        <a:bodyPr/>
        <a:lstStyle/>
        <a:p>
          <a:endParaRPr lang="en-US"/>
        </a:p>
      </dgm:t>
    </dgm:pt>
    <dgm:pt modelId="{1E6B35AB-A048-48E5-BF3A-89078008F994}">
      <dgm:prSet/>
      <dgm:spPr/>
      <dgm:t>
        <a:bodyPr/>
        <a:lstStyle/>
        <a:p>
          <a:r>
            <a:rPr lang="en-US" b="1"/>
            <a:t>Access To Care</a:t>
          </a:r>
          <a:endParaRPr lang="en-US"/>
        </a:p>
      </dgm:t>
    </dgm:pt>
    <dgm:pt modelId="{AC36518A-38EA-4F37-A365-3C8A67B3DC04}" type="parTrans" cxnId="{326D35C6-F28E-47D2-ADFB-CF3528E287FE}">
      <dgm:prSet/>
      <dgm:spPr/>
      <dgm:t>
        <a:bodyPr/>
        <a:lstStyle/>
        <a:p>
          <a:endParaRPr lang="en-US"/>
        </a:p>
      </dgm:t>
    </dgm:pt>
    <dgm:pt modelId="{B54C71EC-254F-4053-B963-4937E41AFF35}" type="sibTrans" cxnId="{326D35C6-F28E-47D2-ADFB-CF3528E287FE}">
      <dgm:prSet/>
      <dgm:spPr/>
      <dgm:t>
        <a:bodyPr/>
        <a:lstStyle/>
        <a:p>
          <a:endParaRPr lang="en-US"/>
        </a:p>
      </dgm:t>
    </dgm:pt>
    <dgm:pt modelId="{13411BBE-12E4-422B-A621-ED3511A1D277}">
      <dgm:prSet/>
      <dgm:spPr/>
      <dgm:t>
        <a:bodyPr/>
        <a:lstStyle/>
        <a:p>
          <a:r>
            <a:rPr lang="en-US"/>
            <a:t>65% of Non-Metropolitan counties in the U.S. don’t have a single psychiatrist</a:t>
          </a:r>
        </a:p>
      </dgm:t>
    </dgm:pt>
    <dgm:pt modelId="{B1DA0ECD-58F1-4E5E-93AB-9C9E608470D5}" type="parTrans" cxnId="{A920137D-3C7A-4836-8C1E-C2B95C1D22F9}">
      <dgm:prSet/>
      <dgm:spPr/>
      <dgm:t>
        <a:bodyPr/>
        <a:lstStyle/>
        <a:p>
          <a:endParaRPr lang="en-US"/>
        </a:p>
      </dgm:t>
    </dgm:pt>
    <dgm:pt modelId="{33F2C0DD-6A39-4B23-85B8-C596B64B035E}" type="sibTrans" cxnId="{A920137D-3C7A-4836-8C1E-C2B95C1D22F9}">
      <dgm:prSet/>
      <dgm:spPr/>
      <dgm:t>
        <a:bodyPr/>
        <a:lstStyle/>
        <a:p>
          <a:endParaRPr lang="en-US"/>
        </a:p>
      </dgm:t>
    </dgm:pt>
    <dgm:pt modelId="{C3EDF9D1-BB85-4FBD-9B1A-AD57084D0523}">
      <dgm:prSet/>
      <dgm:spPr/>
      <dgm:t>
        <a:bodyPr/>
        <a:lstStyle/>
        <a:p>
          <a:r>
            <a:rPr lang="en-US"/>
            <a:t>47% of Non-Metropolitan counties in the U.S. don’t have a single psychologist </a:t>
          </a:r>
        </a:p>
      </dgm:t>
    </dgm:pt>
    <dgm:pt modelId="{AEF0A6F4-B35A-41F3-AD3B-CD72E9E27E7A}" type="parTrans" cxnId="{B054EF78-B263-41EA-92C3-BF008721DB2D}">
      <dgm:prSet/>
      <dgm:spPr/>
      <dgm:t>
        <a:bodyPr/>
        <a:lstStyle/>
        <a:p>
          <a:endParaRPr lang="en-US"/>
        </a:p>
      </dgm:t>
    </dgm:pt>
    <dgm:pt modelId="{ADDA8FA2-DE9E-459C-89B9-F4D6E8353E54}" type="sibTrans" cxnId="{B054EF78-B263-41EA-92C3-BF008721DB2D}">
      <dgm:prSet/>
      <dgm:spPr/>
      <dgm:t>
        <a:bodyPr/>
        <a:lstStyle/>
        <a:p>
          <a:endParaRPr lang="en-US"/>
        </a:p>
      </dgm:t>
    </dgm:pt>
    <dgm:pt modelId="{7B3B971E-BB37-44A2-9F33-FE7F392EF522}">
      <dgm:prSet/>
      <dgm:spPr/>
      <dgm:t>
        <a:bodyPr/>
        <a:lstStyle/>
        <a:p>
          <a:r>
            <a:rPr lang="en-US"/>
            <a:t>June 2018</a:t>
          </a:r>
          <a:r>
            <a:rPr lang="en-US" u="sng">
              <a:hlinkClick xmlns:r="http://schemas.openxmlformats.org/officeDocument/2006/relationships" r:id="rId1"/>
            </a:rPr>
            <a:t> Study - American Journal of Preventive Medicine</a:t>
          </a:r>
          <a:r>
            <a:rPr lang="en-US"/>
            <a:t> </a:t>
          </a:r>
        </a:p>
      </dgm:t>
    </dgm:pt>
    <dgm:pt modelId="{964FEC12-9D14-45E5-A5D6-4D9B72FF67E8}" type="parTrans" cxnId="{9821DDD0-C191-4952-88D9-B3F5C73A8861}">
      <dgm:prSet/>
      <dgm:spPr/>
      <dgm:t>
        <a:bodyPr/>
        <a:lstStyle/>
        <a:p>
          <a:endParaRPr lang="en-US"/>
        </a:p>
      </dgm:t>
    </dgm:pt>
    <dgm:pt modelId="{922D84FF-D069-42E6-B7E4-834A3AA5EBD2}" type="sibTrans" cxnId="{9821DDD0-C191-4952-88D9-B3F5C73A8861}">
      <dgm:prSet/>
      <dgm:spPr/>
      <dgm:t>
        <a:bodyPr/>
        <a:lstStyle/>
        <a:p>
          <a:endParaRPr lang="en-US"/>
        </a:p>
      </dgm:t>
    </dgm:pt>
    <dgm:pt modelId="{89441335-99B6-4AC2-BA0C-BCE6C5301FAA}" type="pres">
      <dgm:prSet presAssocID="{D4FE74A7-79BD-49D0-86C1-A1E5C8C09B0C}" presName="root" presStyleCnt="0">
        <dgm:presLayoutVars>
          <dgm:dir/>
          <dgm:resizeHandles val="exact"/>
        </dgm:presLayoutVars>
      </dgm:prSet>
      <dgm:spPr/>
    </dgm:pt>
    <dgm:pt modelId="{8ADE5C3B-3273-470A-A216-E09EC731C01A}" type="pres">
      <dgm:prSet presAssocID="{3DA86ABC-8196-4B23-9EA8-FD5E9950B580}" presName="compNode" presStyleCnt="0"/>
      <dgm:spPr/>
    </dgm:pt>
    <dgm:pt modelId="{77725A8C-8740-48EB-AE3F-E01C021036FA}" type="pres">
      <dgm:prSet presAssocID="{3DA86ABC-8196-4B23-9EA8-FD5E9950B580}" presName="bgRect" presStyleLbl="bgShp" presStyleIdx="0" presStyleCnt="5"/>
      <dgm:spPr/>
    </dgm:pt>
    <dgm:pt modelId="{02D0CB9D-67FE-4749-A367-7BB4AD87B3B2}" type="pres">
      <dgm:prSet presAssocID="{3DA86ABC-8196-4B23-9EA8-FD5E9950B580}"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rain in head"/>
        </a:ext>
      </dgm:extLst>
    </dgm:pt>
    <dgm:pt modelId="{80896B89-4743-4D53-A298-1DEB203C0480}" type="pres">
      <dgm:prSet presAssocID="{3DA86ABC-8196-4B23-9EA8-FD5E9950B580}" presName="spaceRect" presStyleCnt="0"/>
      <dgm:spPr/>
    </dgm:pt>
    <dgm:pt modelId="{B06209CC-9A1B-4A7B-ABE5-A95205B3DD24}" type="pres">
      <dgm:prSet presAssocID="{3DA86ABC-8196-4B23-9EA8-FD5E9950B580}" presName="parTx" presStyleLbl="revTx" presStyleIdx="0" presStyleCnt="5">
        <dgm:presLayoutVars>
          <dgm:chMax val="0"/>
          <dgm:chPref val="0"/>
        </dgm:presLayoutVars>
      </dgm:prSet>
      <dgm:spPr/>
    </dgm:pt>
    <dgm:pt modelId="{3AED268F-BE17-442E-8868-B43A888ECBB1}" type="pres">
      <dgm:prSet presAssocID="{4D5E612C-7030-4457-B2B2-BF0A93B9BE5B}" presName="sibTrans" presStyleCnt="0"/>
      <dgm:spPr/>
    </dgm:pt>
    <dgm:pt modelId="{5E86F6AE-12CA-48F6-B0E5-024DC7D54BA0}" type="pres">
      <dgm:prSet presAssocID="{1E6B35AB-A048-48E5-BF3A-89078008F994}" presName="compNode" presStyleCnt="0"/>
      <dgm:spPr/>
    </dgm:pt>
    <dgm:pt modelId="{C933B50E-FD0B-4B2B-A1F6-65440EE42FFE}" type="pres">
      <dgm:prSet presAssocID="{1E6B35AB-A048-48E5-BF3A-89078008F994}" presName="bgRect" presStyleLbl="bgShp" presStyleIdx="1" presStyleCnt="5"/>
      <dgm:spPr/>
    </dgm:pt>
    <dgm:pt modelId="{AC5B8231-2BC4-406F-9581-07769D88F25F}" type="pres">
      <dgm:prSet presAssocID="{1E6B35AB-A048-48E5-BF3A-89078008F994}" presName="iconRect" presStyleLbl="node1" presStyleIdx="1"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tethoscope"/>
        </a:ext>
      </dgm:extLst>
    </dgm:pt>
    <dgm:pt modelId="{9B5B304E-93C1-4CD3-BF1F-AADAA395889B}" type="pres">
      <dgm:prSet presAssocID="{1E6B35AB-A048-48E5-BF3A-89078008F994}" presName="spaceRect" presStyleCnt="0"/>
      <dgm:spPr/>
    </dgm:pt>
    <dgm:pt modelId="{541B160E-E93B-4CEC-8CDA-782A921126C4}" type="pres">
      <dgm:prSet presAssocID="{1E6B35AB-A048-48E5-BF3A-89078008F994}" presName="parTx" presStyleLbl="revTx" presStyleIdx="1" presStyleCnt="5">
        <dgm:presLayoutVars>
          <dgm:chMax val="0"/>
          <dgm:chPref val="0"/>
        </dgm:presLayoutVars>
      </dgm:prSet>
      <dgm:spPr/>
    </dgm:pt>
    <dgm:pt modelId="{FBC3276B-1786-4196-A2D2-E3A26689E15A}" type="pres">
      <dgm:prSet presAssocID="{B54C71EC-254F-4053-B963-4937E41AFF35}" presName="sibTrans" presStyleCnt="0"/>
      <dgm:spPr/>
    </dgm:pt>
    <dgm:pt modelId="{465CE84A-B021-4D7A-9985-86C0F5B5627A}" type="pres">
      <dgm:prSet presAssocID="{13411BBE-12E4-422B-A621-ED3511A1D277}" presName="compNode" presStyleCnt="0"/>
      <dgm:spPr/>
    </dgm:pt>
    <dgm:pt modelId="{545F7EB8-28E0-4207-BEBD-852A21475B08}" type="pres">
      <dgm:prSet presAssocID="{13411BBE-12E4-422B-A621-ED3511A1D277}" presName="bgRect" presStyleLbl="bgShp" presStyleIdx="2" presStyleCnt="5"/>
      <dgm:spPr/>
    </dgm:pt>
    <dgm:pt modelId="{66829F9D-116F-4041-ACFB-19EC06640C46}" type="pres">
      <dgm:prSet presAssocID="{13411BBE-12E4-422B-A621-ED3511A1D277}" presName="iconRect" presStyleLbl="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edical"/>
        </a:ext>
      </dgm:extLst>
    </dgm:pt>
    <dgm:pt modelId="{921701F4-1E78-45C7-A135-045CFE8053E3}" type="pres">
      <dgm:prSet presAssocID="{13411BBE-12E4-422B-A621-ED3511A1D277}" presName="spaceRect" presStyleCnt="0"/>
      <dgm:spPr/>
    </dgm:pt>
    <dgm:pt modelId="{DA9FF6F1-7B2C-4496-955B-C2A26DBA1F83}" type="pres">
      <dgm:prSet presAssocID="{13411BBE-12E4-422B-A621-ED3511A1D277}" presName="parTx" presStyleLbl="revTx" presStyleIdx="2" presStyleCnt="5">
        <dgm:presLayoutVars>
          <dgm:chMax val="0"/>
          <dgm:chPref val="0"/>
        </dgm:presLayoutVars>
      </dgm:prSet>
      <dgm:spPr/>
    </dgm:pt>
    <dgm:pt modelId="{B263714A-CAB1-4838-9696-9B2A5EEEC1D7}" type="pres">
      <dgm:prSet presAssocID="{33F2C0DD-6A39-4B23-85B8-C596B64B035E}" presName="sibTrans" presStyleCnt="0"/>
      <dgm:spPr/>
    </dgm:pt>
    <dgm:pt modelId="{62509683-02A0-41F8-8153-5AC06B079561}" type="pres">
      <dgm:prSet presAssocID="{C3EDF9D1-BB85-4FBD-9B1A-AD57084D0523}" presName="compNode" presStyleCnt="0"/>
      <dgm:spPr/>
    </dgm:pt>
    <dgm:pt modelId="{C87DC82E-34CF-4F6E-AF35-F87AE8E40E20}" type="pres">
      <dgm:prSet presAssocID="{C3EDF9D1-BB85-4FBD-9B1A-AD57084D0523}" presName="bgRect" presStyleLbl="bgShp" presStyleIdx="3" presStyleCnt="5"/>
      <dgm:spPr/>
    </dgm:pt>
    <dgm:pt modelId="{182B0539-8004-4C85-BE72-F49AD7A52ECF}" type="pres">
      <dgm:prSet presAssocID="{C3EDF9D1-BB85-4FBD-9B1A-AD57084D0523}" presName="iconRect" presStyleLbl="node1" presStyleIdx="3"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Marker"/>
        </a:ext>
      </dgm:extLst>
    </dgm:pt>
    <dgm:pt modelId="{F4E39950-B284-470F-8F70-CC5F9C2A4826}" type="pres">
      <dgm:prSet presAssocID="{C3EDF9D1-BB85-4FBD-9B1A-AD57084D0523}" presName="spaceRect" presStyleCnt="0"/>
      <dgm:spPr/>
    </dgm:pt>
    <dgm:pt modelId="{49D2A053-282A-4E7F-AA1A-385102C32295}" type="pres">
      <dgm:prSet presAssocID="{C3EDF9D1-BB85-4FBD-9B1A-AD57084D0523}" presName="parTx" presStyleLbl="revTx" presStyleIdx="3" presStyleCnt="5">
        <dgm:presLayoutVars>
          <dgm:chMax val="0"/>
          <dgm:chPref val="0"/>
        </dgm:presLayoutVars>
      </dgm:prSet>
      <dgm:spPr/>
    </dgm:pt>
    <dgm:pt modelId="{C94520E3-905D-4B01-871D-E7DF87AC128B}" type="pres">
      <dgm:prSet presAssocID="{ADDA8FA2-DE9E-459C-89B9-F4D6E8353E54}" presName="sibTrans" presStyleCnt="0"/>
      <dgm:spPr/>
    </dgm:pt>
    <dgm:pt modelId="{9C19D98A-9697-4858-A1D8-9856E36775D6}" type="pres">
      <dgm:prSet presAssocID="{7B3B971E-BB37-44A2-9F33-FE7F392EF522}" presName="compNode" presStyleCnt="0"/>
      <dgm:spPr/>
    </dgm:pt>
    <dgm:pt modelId="{E41BD7CC-CA58-4BF1-91D6-2B16915ADB31}" type="pres">
      <dgm:prSet presAssocID="{7B3B971E-BB37-44A2-9F33-FE7F392EF522}" presName="bgRect" presStyleLbl="bgShp" presStyleIdx="4" presStyleCnt="5"/>
      <dgm:spPr/>
    </dgm:pt>
    <dgm:pt modelId="{29591CA7-A9FD-4BAA-93B8-FE134F3D24D3}" type="pres">
      <dgm:prSet presAssocID="{7B3B971E-BB37-44A2-9F33-FE7F392EF522}" presName="iconRect" presStyleLbl="node1" presStyleIdx="4"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Books"/>
        </a:ext>
      </dgm:extLst>
    </dgm:pt>
    <dgm:pt modelId="{2934FE48-5A10-4239-835F-98E3A3BEA20C}" type="pres">
      <dgm:prSet presAssocID="{7B3B971E-BB37-44A2-9F33-FE7F392EF522}" presName="spaceRect" presStyleCnt="0"/>
      <dgm:spPr/>
    </dgm:pt>
    <dgm:pt modelId="{3B7DA828-F7AF-4E36-A71F-8D61FDFDC896}" type="pres">
      <dgm:prSet presAssocID="{7B3B971E-BB37-44A2-9F33-FE7F392EF522}" presName="parTx" presStyleLbl="revTx" presStyleIdx="4" presStyleCnt="5">
        <dgm:presLayoutVars>
          <dgm:chMax val="0"/>
          <dgm:chPref val="0"/>
        </dgm:presLayoutVars>
      </dgm:prSet>
      <dgm:spPr/>
    </dgm:pt>
  </dgm:ptLst>
  <dgm:cxnLst>
    <dgm:cxn modelId="{B8220B1B-FC3C-4751-908D-C2346C06D14C}" type="presOf" srcId="{1E6B35AB-A048-48E5-BF3A-89078008F994}" destId="{541B160E-E93B-4CEC-8CDA-782A921126C4}" srcOrd="0" destOrd="0" presId="urn:microsoft.com/office/officeart/2018/2/layout/IconVerticalSolidList"/>
    <dgm:cxn modelId="{87CFF21E-9A23-4E1D-B376-66264D8B5272}" type="presOf" srcId="{3DA86ABC-8196-4B23-9EA8-FD5E9950B580}" destId="{B06209CC-9A1B-4A7B-ABE5-A95205B3DD24}" srcOrd="0" destOrd="0" presId="urn:microsoft.com/office/officeart/2018/2/layout/IconVerticalSolidList"/>
    <dgm:cxn modelId="{F4F1F51F-EF32-424B-8B2E-E9076E5F973A}" srcId="{D4FE74A7-79BD-49D0-86C1-A1E5C8C09B0C}" destId="{3DA86ABC-8196-4B23-9EA8-FD5E9950B580}" srcOrd="0" destOrd="0" parTransId="{E6CB5981-894B-47B7-ADFB-51796EDEBBD8}" sibTransId="{4D5E612C-7030-4457-B2B2-BF0A93B9BE5B}"/>
    <dgm:cxn modelId="{0EB7FF2A-1EF8-40C2-BF6D-E6E3CCFDEB8B}" type="presOf" srcId="{13411BBE-12E4-422B-A621-ED3511A1D277}" destId="{DA9FF6F1-7B2C-4496-955B-C2A26DBA1F83}" srcOrd="0" destOrd="0" presId="urn:microsoft.com/office/officeart/2018/2/layout/IconVerticalSolidList"/>
    <dgm:cxn modelId="{DBD0EA5F-DF24-4936-B893-3B05D3E3D3D4}" type="presOf" srcId="{7B3B971E-BB37-44A2-9F33-FE7F392EF522}" destId="{3B7DA828-F7AF-4E36-A71F-8D61FDFDC896}" srcOrd="0" destOrd="0" presId="urn:microsoft.com/office/officeart/2018/2/layout/IconVerticalSolidList"/>
    <dgm:cxn modelId="{B054EF78-B263-41EA-92C3-BF008721DB2D}" srcId="{D4FE74A7-79BD-49D0-86C1-A1E5C8C09B0C}" destId="{C3EDF9D1-BB85-4FBD-9B1A-AD57084D0523}" srcOrd="3" destOrd="0" parTransId="{AEF0A6F4-B35A-41F3-AD3B-CD72E9E27E7A}" sibTransId="{ADDA8FA2-DE9E-459C-89B9-F4D6E8353E54}"/>
    <dgm:cxn modelId="{A920137D-3C7A-4836-8C1E-C2B95C1D22F9}" srcId="{D4FE74A7-79BD-49D0-86C1-A1E5C8C09B0C}" destId="{13411BBE-12E4-422B-A621-ED3511A1D277}" srcOrd="2" destOrd="0" parTransId="{B1DA0ECD-58F1-4E5E-93AB-9C9E608470D5}" sibTransId="{33F2C0DD-6A39-4B23-85B8-C596B64B035E}"/>
    <dgm:cxn modelId="{E3B66EA1-56D2-470E-A2EB-218465807CD8}" type="presOf" srcId="{C3EDF9D1-BB85-4FBD-9B1A-AD57084D0523}" destId="{49D2A053-282A-4E7F-AA1A-385102C32295}" srcOrd="0" destOrd="0" presId="urn:microsoft.com/office/officeart/2018/2/layout/IconVerticalSolidList"/>
    <dgm:cxn modelId="{326D35C6-F28E-47D2-ADFB-CF3528E287FE}" srcId="{D4FE74A7-79BD-49D0-86C1-A1E5C8C09B0C}" destId="{1E6B35AB-A048-48E5-BF3A-89078008F994}" srcOrd="1" destOrd="0" parTransId="{AC36518A-38EA-4F37-A365-3C8A67B3DC04}" sibTransId="{B54C71EC-254F-4053-B963-4937E41AFF35}"/>
    <dgm:cxn modelId="{9821DDD0-C191-4952-88D9-B3F5C73A8861}" srcId="{D4FE74A7-79BD-49D0-86C1-A1E5C8C09B0C}" destId="{7B3B971E-BB37-44A2-9F33-FE7F392EF522}" srcOrd="4" destOrd="0" parTransId="{964FEC12-9D14-45E5-A5D6-4D9B72FF67E8}" sibTransId="{922D84FF-D069-42E6-B7E4-834A3AA5EBD2}"/>
    <dgm:cxn modelId="{7DE133DE-C8B0-4175-9EA8-B92DDCD42A5A}" type="presOf" srcId="{D4FE74A7-79BD-49D0-86C1-A1E5C8C09B0C}" destId="{89441335-99B6-4AC2-BA0C-BCE6C5301FAA}" srcOrd="0" destOrd="0" presId="urn:microsoft.com/office/officeart/2018/2/layout/IconVerticalSolidList"/>
    <dgm:cxn modelId="{4239FEC6-37D5-4EE2-8C92-A08FA83D1679}" type="presParOf" srcId="{89441335-99B6-4AC2-BA0C-BCE6C5301FAA}" destId="{8ADE5C3B-3273-470A-A216-E09EC731C01A}" srcOrd="0" destOrd="0" presId="urn:microsoft.com/office/officeart/2018/2/layout/IconVerticalSolidList"/>
    <dgm:cxn modelId="{88B61966-940A-40AB-B8B4-68085CFF8191}" type="presParOf" srcId="{8ADE5C3B-3273-470A-A216-E09EC731C01A}" destId="{77725A8C-8740-48EB-AE3F-E01C021036FA}" srcOrd="0" destOrd="0" presId="urn:microsoft.com/office/officeart/2018/2/layout/IconVerticalSolidList"/>
    <dgm:cxn modelId="{18BC4ED3-B17A-4FE0-ABA5-9BDA52ECE8D4}" type="presParOf" srcId="{8ADE5C3B-3273-470A-A216-E09EC731C01A}" destId="{02D0CB9D-67FE-4749-A367-7BB4AD87B3B2}" srcOrd="1" destOrd="0" presId="urn:microsoft.com/office/officeart/2018/2/layout/IconVerticalSolidList"/>
    <dgm:cxn modelId="{CC0BE02F-562E-4041-B095-A24ABAE756DE}" type="presParOf" srcId="{8ADE5C3B-3273-470A-A216-E09EC731C01A}" destId="{80896B89-4743-4D53-A298-1DEB203C0480}" srcOrd="2" destOrd="0" presId="urn:microsoft.com/office/officeart/2018/2/layout/IconVerticalSolidList"/>
    <dgm:cxn modelId="{FD4E8BC4-D853-4DE6-B426-203EE59EC1D9}" type="presParOf" srcId="{8ADE5C3B-3273-470A-A216-E09EC731C01A}" destId="{B06209CC-9A1B-4A7B-ABE5-A95205B3DD24}" srcOrd="3" destOrd="0" presId="urn:microsoft.com/office/officeart/2018/2/layout/IconVerticalSolidList"/>
    <dgm:cxn modelId="{10170A56-993E-46C7-81D5-5A70A7CC7320}" type="presParOf" srcId="{89441335-99B6-4AC2-BA0C-BCE6C5301FAA}" destId="{3AED268F-BE17-442E-8868-B43A888ECBB1}" srcOrd="1" destOrd="0" presId="urn:microsoft.com/office/officeart/2018/2/layout/IconVerticalSolidList"/>
    <dgm:cxn modelId="{448CEECC-CFF7-4190-8F8F-F444A18800B2}" type="presParOf" srcId="{89441335-99B6-4AC2-BA0C-BCE6C5301FAA}" destId="{5E86F6AE-12CA-48F6-B0E5-024DC7D54BA0}" srcOrd="2" destOrd="0" presId="urn:microsoft.com/office/officeart/2018/2/layout/IconVerticalSolidList"/>
    <dgm:cxn modelId="{D1D69F30-2950-4F13-8D7C-3428BBF515BD}" type="presParOf" srcId="{5E86F6AE-12CA-48F6-B0E5-024DC7D54BA0}" destId="{C933B50E-FD0B-4B2B-A1F6-65440EE42FFE}" srcOrd="0" destOrd="0" presId="urn:microsoft.com/office/officeart/2018/2/layout/IconVerticalSolidList"/>
    <dgm:cxn modelId="{EF0A41AE-38F4-4B02-9785-ED462B3E66B8}" type="presParOf" srcId="{5E86F6AE-12CA-48F6-B0E5-024DC7D54BA0}" destId="{AC5B8231-2BC4-406F-9581-07769D88F25F}" srcOrd="1" destOrd="0" presId="urn:microsoft.com/office/officeart/2018/2/layout/IconVerticalSolidList"/>
    <dgm:cxn modelId="{83B54777-701F-466E-9F6B-05DDBAB82779}" type="presParOf" srcId="{5E86F6AE-12CA-48F6-B0E5-024DC7D54BA0}" destId="{9B5B304E-93C1-4CD3-BF1F-AADAA395889B}" srcOrd="2" destOrd="0" presId="urn:microsoft.com/office/officeart/2018/2/layout/IconVerticalSolidList"/>
    <dgm:cxn modelId="{B67E0DD3-8BBF-4D21-BFFE-D780771B5489}" type="presParOf" srcId="{5E86F6AE-12CA-48F6-B0E5-024DC7D54BA0}" destId="{541B160E-E93B-4CEC-8CDA-782A921126C4}" srcOrd="3" destOrd="0" presId="urn:microsoft.com/office/officeart/2018/2/layout/IconVerticalSolidList"/>
    <dgm:cxn modelId="{74B85E86-947B-41A0-9B97-7CFFD61B19D2}" type="presParOf" srcId="{89441335-99B6-4AC2-BA0C-BCE6C5301FAA}" destId="{FBC3276B-1786-4196-A2D2-E3A26689E15A}" srcOrd="3" destOrd="0" presId="urn:microsoft.com/office/officeart/2018/2/layout/IconVerticalSolidList"/>
    <dgm:cxn modelId="{995E4D64-7033-4493-8716-E3827C40FDCC}" type="presParOf" srcId="{89441335-99B6-4AC2-BA0C-BCE6C5301FAA}" destId="{465CE84A-B021-4D7A-9985-86C0F5B5627A}" srcOrd="4" destOrd="0" presId="urn:microsoft.com/office/officeart/2018/2/layout/IconVerticalSolidList"/>
    <dgm:cxn modelId="{B69222B1-55B1-4D5C-A43C-E92034038292}" type="presParOf" srcId="{465CE84A-B021-4D7A-9985-86C0F5B5627A}" destId="{545F7EB8-28E0-4207-BEBD-852A21475B08}" srcOrd="0" destOrd="0" presId="urn:microsoft.com/office/officeart/2018/2/layout/IconVerticalSolidList"/>
    <dgm:cxn modelId="{8E9E35B4-2757-4F9E-8B33-E72515ADF2B8}" type="presParOf" srcId="{465CE84A-B021-4D7A-9985-86C0F5B5627A}" destId="{66829F9D-116F-4041-ACFB-19EC06640C46}" srcOrd="1" destOrd="0" presId="urn:microsoft.com/office/officeart/2018/2/layout/IconVerticalSolidList"/>
    <dgm:cxn modelId="{7E7DD4DD-DC2A-45A3-B761-621203F3FA40}" type="presParOf" srcId="{465CE84A-B021-4D7A-9985-86C0F5B5627A}" destId="{921701F4-1E78-45C7-A135-045CFE8053E3}" srcOrd="2" destOrd="0" presId="urn:microsoft.com/office/officeart/2018/2/layout/IconVerticalSolidList"/>
    <dgm:cxn modelId="{63E87F34-3959-4695-BE98-953C7297488A}" type="presParOf" srcId="{465CE84A-B021-4D7A-9985-86C0F5B5627A}" destId="{DA9FF6F1-7B2C-4496-955B-C2A26DBA1F83}" srcOrd="3" destOrd="0" presId="urn:microsoft.com/office/officeart/2018/2/layout/IconVerticalSolidList"/>
    <dgm:cxn modelId="{8065E6AB-49CF-42F2-8433-F8B6A34A40A4}" type="presParOf" srcId="{89441335-99B6-4AC2-BA0C-BCE6C5301FAA}" destId="{B263714A-CAB1-4838-9696-9B2A5EEEC1D7}" srcOrd="5" destOrd="0" presId="urn:microsoft.com/office/officeart/2018/2/layout/IconVerticalSolidList"/>
    <dgm:cxn modelId="{6BD6C84B-CD3C-49BA-AA14-71EFAFDA4B30}" type="presParOf" srcId="{89441335-99B6-4AC2-BA0C-BCE6C5301FAA}" destId="{62509683-02A0-41F8-8153-5AC06B079561}" srcOrd="6" destOrd="0" presId="urn:microsoft.com/office/officeart/2018/2/layout/IconVerticalSolidList"/>
    <dgm:cxn modelId="{6877D6CC-6C22-4D0E-853D-E27439666251}" type="presParOf" srcId="{62509683-02A0-41F8-8153-5AC06B079561}" destId="{C87DC82E-34CF-4F6E-AF35-F87AE8E40E20}" srcOrd="0" destOrd="0" presId="urn:microsoft.com/office/officeart/2018/2/layout/IconVerticalSolidList"/>
    <dgm:cxn modelId="{C2C1A112-6453-48AD-8621-C4E3DF5FCAC5}" type="presParOf" srcId="{62509683-02A0-41F8-8153-5AC06B079561}" destId="{182B0539-8004-4C85-BE72-F49AD7A52ECF}" srcOrd="1" destOrd="0" presId="urn:microsoft.com/office/officeart/2018/2/layout/IconVerticalSolidList"/>
    <dgm:cxn modelId="{199E0968-B7AC-4278-90DD-7401B75AEA37}" type="presParOf" srcId="{62509683-02A0-41F8-8153-5AC06B079561}" destId="{F4E39950-B284-470F-8F70-CC5F9C2A4826}" srcOrd="2" destOrd="0" presId="urn:microsoft.com/office/officeart/2018/2/layout/IconVerticalSolidList"/>
    <dgm:cxn modelId="{920A6271-30C7-4BAE-B50D-26FF5851F02D}" type="presParOf" srcId="{62509683-02A0-41F8-8153-5AC06B079561}" destId="{49D2A053-282A-4E7F-AA1A-385102C32295}" srcOrd="3" destOrd="0" presId="urn:microsoft.com/office/officeart/2018/2/layout/IconVerticalSolidList"/>
    <dgm:cxn modelId="{FA5070A2-2008-4DA5-AB9C-F8C43BD64143}" type="presParOf" srcId="{89441335-99B6-4AC2-BA0C-BCE6C5301FAA}" destId="{C94520E3-905D-4B01-871D-E7DF87AC128B}" srcOrd="7" destOrd="0" presId="urn:microsoft.com/office/officeart/2018/2/layout/IconVerticalSolidList"/>
    <dgm:cxn modelId="{68793A74-8540-470F-88E5-DF1CCAADBFAC}" type="presParOf" srcId="{89441335-99B6-4AC2-BA0C-BCE6C5301FAA}" destId="{9C19D98A-9697-4858-A1D8-9856E36775D6}" srcOrd="8" destOrd="0" presId="urn:microsoft.com/office/officeart/2018/2/layout/IconVerticalSolidList"/>
    <dgm:cxn modelId="{ACA4CD1C-A2DA-40E6-B62D-4CF4348A853D}" type="presParOf" srcId="{9C19D98A-9697-4858-A1D8-9856E36775D6}" destId="{E41BD7CC-CA58-4BF1-91D6-2B16915ADB31}" srcOrd="0" destOrd="0" presId="urn:microsoft.com/office/officeart/2018/2/layout/IconVerticalSolidList"/>
    <dgm:cxn modelId="{7C458E07-833D-4033-A3B5-61DDD46EAD08}" type="presParOf" srcId="{9C19D98A-9697-4858-A1D8-9856E36775D6}" destId="{29591CA7-A9FD-4BAA-93B8-FE134F3D24D3}" srcOrd="1" destOrd="0" presId="urn:microsoft.com/office/officeart/2018/2/layout/IconVerticalSolidList"/>
    <dgm:cxn modelId="{11BFBF53-98A5-44AB-B49D-1536C7D0B09F}" type="presParOf" srcId="{9C19D98A-9697-4858-A1D8-9856E36775D6}" destId="{2934FE48-5A10-4239-835F-98E3A3BEA20C}" srcOrd="2" destOrd="0" presId="urn:microsoft.com/office/officeart/2018/2/layout/IconVerticalSolidList"/>
    <dgm:cxn modelId="{571AFF91-ADF5-4487-86AE-D826889E3B3B}" type="presParOf" srcId="{9C19D98A-9697-4858-A1D8-9856E36775D6}" destId="{3B7DA828-F7AF-4E36-A71F-8D61FDFDC89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80F620-ED65-4B80-997B-E7ABFE5AA6AF}"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49C3B595-CE80-4E0D-AA9B-CDD2E0EA005B}">
      <dgm:prSet/>
      <dgm:spPr/>
      <dgm:t>
        <a:bodyPr/>
        <a:lstStyle/>
        <a:p>
          <a:r>
            <a:rPr lang="en-US"/>
            <a:t>Urban Hospital get paid on a DRG basis which can accommodate GME payments as additions to Revenue</a:t>
          </a:r>
        </a:p>
      </dgm:t>
    </dgm:pt>
    <dgm:pt modelId="{67C6D27E-BFDA-4CB6-A3BE-6E6BD38AB0E3}" type="parTrans" cxnId="{75F2EA23-0718-4736-B9D4-C36A1E202F84}">
      <dgm:prSet/>
      <dgm:spPr/>
      <dgm:t>
        <a:bodyPr/>
        <a:lstStyle/>
        <a:p>
          <a:endParaRPr lang="en-US"/>
        </a:p>
      </dgm:t>
    </dgm:pt>
    <dgm:pt modelId="{8E5B3648-841A-42D8-AD49-231D24D5A12E}" type="sibTrans" cxnId="{75F2EA23-0718-4736-B9D4-C36A1E202F84}">
      <dgm:prSet/>
      <dgm:spPr/>
      <dgm:t>
        <a:bodyPr/>
        <a:lstStyle/>
        <a:p>
          <a:endParaRPr lang="en-US"/>
        </a:p>
      </dgm:t>
    </dgm:pt>
    <dgm:pt modelId="{879DAF63-8954-4653-88B4-50C055D671C9}">
      <dgm:prSet/>
      <dgm:spPr/>
      <dgm:t>
        <a:bodyPr/>
        <a:lstStyle/>
        <a:p>
          <a:r>
            <a:rPr lang="en-US"/>
            <a:t>In this model the more revenue you generate, the more GME you make.  This encourages expensive care so +/- 80% of physicians being trained in the US are not trained to serve rural or frontier areas due to the cost of care and the lack of volume to support it.</a:t>
          </a:r>
        </a:p>
      </dgm:t>
    </dgm:pt>
    <dgm:pt modelId="{4EC74156-91C1-4AC0-A973-B5D23EAA441D}" type="parTrans" cxnId="{68B6E55A-D801-4AE6-88A2-4CF1B1D7AF70}">
      <dgm:prSet/>
      <dgm:spPr/>
      <dgm:t>
        <a:bodyPr/>
        <a:lstStyle/>
        <a:p>
          <a:endParaRPr lang="en-US"/>
        </a:p>
      </dgm:t>
    </dgm:pt>
    <dgm:pt modelId="{554755F6-DC64-4905-AAF5-398C8613F01A}" type="sibTrans" cxnId="{68B6E55A-D801-4AE6-88A2-4CF1B1D7AF70}">
      <dgm:prSet/>
      <dgm:spPr/>
      <dgm:t>
        <a:bodyPr/>
        <a:lstStyle/>
        <a:p>
          <a:endParaRPr lang="en-US"/>
        </a:p>
      </dgm:t>
    </dgm:pt>
    <dgm:pt modelId="{CB4F7731-EAD8-4A39-856E-1BF05AB4507E}">
      <dgm:prSet/>
      <dgm:spPr/>
      <dgm:t>
        <a:bodyPr/>
        <a:lstStyle/>
        <a:p>
          <a:r>
            <a:rPr lang="en-US"/>
            <a:t>Medicare rules often exclude rural hospital participation or even GME growth in small urban areas proximate to rural places.</a:t>
          </a:r>
        </a:p>
      </dgm:t>
    </dgm:pt>
    <dgm:pt modelId="{C5EB7AC7-4914-4F77-A6CE-ECD99C3241C1}" type="parTrans" cxnId="{DA7905DD-AB33-4B2C-89E7-8A0BD26C400C}">
      <dgm:prSet/>
      <dgm:spPr/>
      <dgm:t>
        <a:bodyPr/>
        <a:lstStyle/>
        <a:p>
          <a:endParaRPr lang="en-US"/>
        </a:p>
      </dgm:t>
    </dgm:pt>
    <dgm:pt modelId="{EAF0CAF2-A456-47E7-97BD-C951FA4FC82B}" type="sibTrans" cxnId="{DA7905DD-AB33-4B2C-89E7-8A0BD26C400C}">
      <dgm:prSet/>
      <dgm:spPr/>
      <dgm:t>
        <a:bodyPr/>
        <a:lstStyle/>
        <a:p>
          <a:endParaRPr lang="en-US"/>
        </a:p>
      </dgm:t>
    </dgm:pt>
    <dgm:pt modelId="{75319A9C-0582-410C-994E-DD81B98A7F9D}">
      <dgm:prSet/>
      <dgm:spPr/>
      <dgm:t>
        <a:bodyPr/>
        <a:lstStyle/>
        <a:p>
          <a:r>
            <a:rPr lang="en-US"/>
            <a:t>Rural Hospitals and FQHC as paid on a PPS basis which complicates them benefitting from GME provision.</a:t>
          </a:r>
        </a:p>
      </dgm:t>
    </dgm:pt>
    <dgm:pt modelId="{66BD2700-265F-4B2E-96E2-74E50E0BF0EE}" type="parTrans" cxnId="{FB441D52-420D-44F3-AFFF-4EC35FD27968}">
      <dgm:prSet/>
      <dgm:spPr/>
      <dgm:t>
        <a:bodyPr/>
        <a:lstStyle/>
        <a:p>
          <a:endParaRPr lang="en-US"/>
        </a:p>
      </dgm:t>
    </dgm:pt>
    <dgm:pt modelId="{4D59B3F1-346F-41BB-A5E2-B744BCBAB800}" type="sibTrans" cxnId="{FB441D52-420D-44F3-AFFF-4EC35FD27968}">
      <dgm:prSet/>
      <dgm:spPr/>
      <dgm:t>
        <a:bodyPr/>
        <a:lstStyle/>
        <a:p>
          <a:endParaRPr lang="en-US"/>
        </a:p>
      </dgm:t>
    </dgm:pt>
    <dgm:pt modelId="{1A0DE1A3-D86E-4DFD-BC93-F3AB432E3A7E}">
      <dgm:prSet/>
      <dgm:spPr/>
      <dgm:t>
        <a:bodyPr/>
        <a:lstStyle/>
        <a:p>
          <a:r>
            <a:rPr lang="en-US"/>
            <a:t>Medicaid has more flexibility than Medicare in GME payment models</a:t>
          </a:r>
        </a:p>
      </dgm:t>
    </dgm:pt>
    <dgm:pt modelId="{2B26E60D-CCF9-4AB0-845A-A7ACC424BA0F}" type="parTrans" cxnId="{763C44F6-49FE-46AF-ADA2-01A5C567AFA5}">
      <dgm:prSet/>
      <dgm:spPr/>
      <dgm:t>
        <a:bodyPr/>
        <a:lstStyle/>
        <a:p>
          <a:endParaRPr lang="en-US"/>
        </a:p>
      </dgm:t>
    </dgm:pt>
    <dgm:pt modelId="{E41D7AAA-B8CF-4FBC-A32E-86FF80198EEB}" type="sibTrans" cxnId="{763C44F6-49FE-46AF-ADA2-01A5C567AFA5}">
      <dgm:prSet/>
      <dgm:spPr/>
      <dgm:t>
        <a:bodyPr/>
        <a:lstStyle/>
        <a:p>
          <a:endParaRPr lang="en-US"/>
        </a:p>
      </dgm:t>
    </dgm:pt>
    <dgm:pt modelId="{AC663B91-3D39-42ED-8345-6A60BAB4FB0D}" type="pres">
      <dgm:prSet presAssocID="{D180F620-ED65-4B80-997B-E7ABFE5AA6AF}" presName="root" presStyleCnt="0">
        <dgm:presLayoutVars>
          <dgm:dir/>
          <dgm:resizeHandles val="exact"/>
        </dgm:presLayoutVars>
      </dgm:prSet>
      <dgm:spPr/>
    </dgm:pt>
    <dgm:pt modelId="{4FBB5AEA-56E0-4536-B697-B135C68D0264}" type="pres">
      <dgm:prSet presAssocID="{49C3B595-CE80-4E0D-AA9B-CDD2E0EA005B}" presName="compNode" presStyleCnt="0"/>
      <dgm:spPr/>
    </dgm:pt>
    <dgm:pt modelId="{0DC4277B-402A-444F-8E96-35733A7B35AB}" type="pres">
      <dgm:prSet presAssocID="{49C3B595-CE80-4E0D-AA9B-CDD2E0EA005B}" presName="bgRect" presStyleLbl="bgShp" presStyleIdx="0" presStyleCnt="4"/>
      <dgm:spPr/>
    </dgm:pt>
    <dgm:pt modelId="{E6B09B60-5B10-45BC-80E4-1835D377EC57}" type="pres">
      <dgm:prSet presAssocID="{49C3B595-CE80-4E0D-AA9B-CDD2E0EA005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852C108C-1627-465E-A180-685BAEA92430}" type="pres">
      <dgm:prSet presAssocID="{49C3B595-CE80-4E0D-AA9B-CDD2E0EA005B}" presName="spaceRect" presStyleCnt="0"/>
      <dgm:spPr/>
    </dgm:pt>
    <dgm:pt modelId="{FAA35D36-4CC0-429D-948A-2FAB1D19EC7D}" type="pres">
      <dgm:prSet presAssocID="{49C3B595-CE80-4E0D-AA9B-CDD2E0EA005B}" presName="parTx" presStyleLbl="revTx" presStyleIdx="0" presStyleCnt="5">
        <dgm:presLayoutVars>
          <dgm:chMax val="0"/>
          <dgm:chPref val="0"/>
        </dgm:presLayoutVars>
      </dgm:prSet>
      <dgm:spPr/>
    </dgm:pt>
    <dgm:pt modelId="{3B742F11-9C19-4351-ADD5-5B304976020B}" type="pres">
      <dgm:prSet presAssocID="{49C3B595-CE80-4E0D-AA9B-CDD2E0EA005B}" presName="desTx" presStyleLbl="revTx" presStyleIdx="1" presStyleCnt="5">
        <dgm:presLayoutVars/>
      </dgm:prSet>
      <dgm:spPr/>
    </dgm:pt>
    <dgm:pt modelId="{ADA72CD2-0C97-4785-B466-E3266640446F}" type="pres">
      <dgm:prSet presAssocID="{8E5B3648-841A-42D8-AD49-231D24D5A12E}" presName="sibTrans" presStyleCnt="0"/>
      <dgm:spPr/>
    </dgm:pt>
    <dgm:pt modelId="{651FFA5F-EA18-4A96-8664-D0BA7CCB60EA}" type="pres">
      <dgm:prSet presAssocID="{CB4F7731-EAD8-4A39-856E-1BF05AB4507E}" presName="compNode" presStyleCnt="0"/>
      <dgm:spPr/>
    </dgm:pt>
    <dgm:pt modelId="{9BEA30E1-A878-460C-BCB3-5C23234AC213}" type="pres">
      <dgm:prSet presAssocID="{CB4F7731-EAD8-4A39-856E-1BF05AB4507E}" presName="bgRect" presStyleLbl="bgShp" presStyleIdx="1" presStyleCnt="4"/>
      <dgm:spPr/>
    </dgm:pt>
    <dgm:pt modelId="{41BA66AB-A41A-4102-AD6F-E66D9EF6E9BA}" type="pres">
      <dgm:prSet presAssocID="{CB4F7731-EAD8-4A39-856E-1BF05AB4507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ty"/>
        </a:ext>
      </dgm:extLst>
    </dgm:pt>
    <dgm:pt modelId="{292B1C28-D303-4DFA-843B-D7969D086422}" type="pres">
      <dgm:prSet presAssocID="{CB4F7731-EAD8-4A39-856E-1BF05AB4507E}" presName="spaceRect" presStyleCnt="0"/>
      <dgm:spPr/>
    </dgm:pt>
    <dgm:pt modelId="{CF2CB6A2-0F9D-4608-A747-2B6DEB8AF944}" type="pres">
      <dgm:prSet presAssocID="{CB4F7731-EAD8-4A39-856E-1BF05AB4507E}" presName="parTx" presStyleLbl="revTx" presStyleIdx="2" presStyleCnt="5">
        <dgm:presLayoutVars>
          <dgm:chMax val="0"/>
          <dgm:chPref val="0"/>
        </dgm:presLayoutVars>
      </dgm:prSet>
      <dgm:spPr/>
    </dgm:pt>
    <dgm:pt modelId="{93D1D942-ED54-4B27-A9DA-CB94334FE4CF}" type="pres">
      <dgm:prSet presAssocID="{EAF0CAF2-A456-47E7-97BD-C951FA4FC82B}" presName="sibTrans" presStyleCnt="0"/>
      <dgm:spPr/>
    </dgm:pt>
    <dgm:pt modelId="{CB18E75C-C438-47E6-95C8-A345F1B64F15}" type="pres">
      <dgm:prSet presAssocID="{75319A9C-0582-410C-994E-DD81B98A7F9D}" presName="compNode" presStyleCnt="0"/>
      <dgm:spPr/>
    </dgm:pt>
    <dgm:pt modelId="{4E3C526B-434E-4A0C-BE9F-13D9CE5F012E}" type="pres">
      <dgm:prSet presAssocID="{75319A9C-0582-410C-994E-DD81B98A7F9D}" presName="bgRect" presStyleLbl="bgShp" presStyleIdx="2" presStyleCnt="4"/>
      <dgm:spPr/>
    </dgm:pt>
    <dgm:pt modelId="{B71B54B2-09A0-4FF8-A9AF-F69F053685D2}" type="pres">
      <dgm:prSet presAssocID="{75319A9C-0582-410C-994E-DD81B98A7F9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0DEA24D3-7E9B-4A6E-AADB-C00CA1C05DFB}" type="pres">
      <dgm:prSet presAssocID="{75319A9C-0582-410C-994E-DD81B98A7F9D}" presName="spaceRect" presStyleCnt="0"/>
      <dgm:spPr/>
    </dgm:pt>
    <dgm:pt modelId="{C2468BBB-AFF1-4E41-B268-50B8C7FA9E7D}" type="pres">
      <dgm:prSet presAssocID="{75319A9C-0582-410C-994E-DD81B98A7F9D}" presName="parTx" presStyleLbl="revTx" presStyleIdx="3" presStyleCnt="5">
        <dgm:presLayoutVars>
          <dgm:chMax val="0"/>
          <dgm:chPref val="0"/>
        </dgm:presLayoutVars>
      </dgm:prSet>
      <dgm:spPr/>
    </dgm:pt>
    <dgm:pt modelId="{66469C03-9CFB-478F-B7A2-5DA429FD5306}" type="pres">
      <dgm:prSet presAssocID="{4D59B3F1-346F-41BB-A5E2-B744BCBAB800}" presName="sibTrans" presStyleCnt="0"/>
      <dgm:spPr/>
    </dgm:pt>
    <dgm:pt modelId="{0A625239-53D5-445E-AA9B-C776415F0393}" type="pres">
      <dgm:prSet presAssocID="{1A0DE1A3-D86E-4DFD-BC93-F3AB432E3A7E}" presName="compNode" presStyleCnt="0"/>
      <dgm:spPr/>
    </dgm:pt>
    <dgm:pt modelId="{7EE7A1E7-2BFF-4243-9298-FD749EF355A0}" type="pres">
      <dgm:prSet presAssocID="{1A0DE1A3-D86E-4DFD-BC93-F3AB432E3A7E}" presName="bgRect" presStyleLbl="bgShp" presStyleIdx="3" presStyleCnt="4"/>
      <dgm:spPr/>
    </dgm:pt>
    <dgm:pt modelId="{BD711ED7-D52C-467E-9742-68BA0E177589}" type="pres">
      <dgm:prSet presAssocID="{1A0DE1A3-D86E-4DFD-BC93-F3AB432E3A7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A9740E30-2AD8-4C4B-86DF-65C8D3D44397}" type="pres">
      <dgm:prSet presAssocID="{1A0DE1A3-D86E-4DFD-BC93-F3AB432E3A7E}" presName="spaceRect" presStyleCnt="0"/>
      <dgm:spPr/>
    </dgm:pt>
    <dgm:pt modelId="{A05BED64-B5B1-4A37-8A0A-D71FD2CCBA31}" type="pres">
      <dgm:prSet presAssocID="{1A0DE1A3-D86E-4DFD-BC93-F3AB432E3A7E}" presName="parTx" presStyleLbl="revTx" presStyleIdx="4" presStyleCnt="5">
        <dgm:presLayoutVars>
          <dgm:chMax val="0"/>
          <dgm:chPref val="0"/>
        </dgm:presLayoutVars>
      </dgm:prSet>
      <dgm:spPr/>
    </dgm:pt>
  </dgm:ptLst>
  <dgm:cxnLst>
    <dgm:cxn modelId="{6A91C205-1146-41D2-B6BE-F6DB9BDF67A1}" type="presOf" srcId="{75319A9C-0582-410C-994E-DD81B98A7F9D}" destId="{C2468BBB-AFF1-4E41-B268-50B8C7FA9E7D}" srcOrd="0" destOrd="0" presId="urn:microsoft.com/office/officeart/2018/2/layout/IconVerticalSolidList"/>
    <dgm:cxn modelId="{75F2EA23-0718-4736-B9D4-C36A1E202F84}" srcId="{D180F620-ED65-4B80-997B-E7ABFE5AA6AF}" destId="{49C3B595-CE80-4E0D-AA9B-CDD2E0EA005B}" srcOrd="0" destOrd="0" parTransId="{67C6D27E-BFDA-4CB6-A3BE-6E6BD38AB0E3}" sibTransId="{8E5B3648-841A-42D8-AD49-231D24D5A12E}"/>
    <dgm:cxn modelId="{194E5228-2617-4365-B642-125F469DE5CF}" type="presOf" srcId="{CB4F7731-EAD8-4A39-856E-1BF05AB4507E}" destId="{CF2CB6A2-0F9D-4608-A747-2B6DEB8AF944}" srcOrd="0" destOrd="0" presId="urn:microsoft.com/office/officeart/2018/2/layout/IconVerticalSolidList"/>
    <dgm:cxn modelId="{557B8238-17D6-4503-8C9B-19225BBDDFBD}" type="presOf" srcId="{1A0DE1A3-D86E-4DFD-BC93-F3AB432E3A7E}" destId="{A05BED64-B5B1-4A37-8A0A-D71FD2CCBA31}" srcOrd="0" destOrd="0" presId="urn:microsoft.com/office/officeart/2018/2/layout/IconVerticalSolidList"/>
    <dgm:cxn modelId="{FB441D52-420D-44F3-AFFF-4EC35FD27968}" srcId="{D180F620-ED65-4B80-997B-E7ABFE5AA6AF}" destId="{75319A9C-0582-410C-994E-DD81B98A7F9D}" srcOrd="2" destOrd="0" parTransId="{66BD2700-265F-4B2E-96E2-74E50E0BF0EE}" sibTransId="{4D59B3F1-346F-41BB-A5E2-B744BCBAB800}"/>
    <dgm:cxn modelId="{0A635772-B2A3-49C5-8B15-F5CB3861B8E9}" type="presOf" srcId="{879DAF63-8954-4653-88B4-50C055D671C9}" destId="{3B742F11-9C19-4351-ADD5-5B304976020B}" srcOrd="0" destOrd="0" presId="urn:microsoft.com/office/officeart/2018/2/layout/IconVerticalSolidList"/>
    <dgm:cxn modelId="{68B6E55A-D801-4AE6-88A2-4CF1B1D7AF70}" srcId="{49C3B595-CE80-4E0D-AA9B-CDD2E0EA005B}" destId="{879DAF63-8954-4653-88B4-50C055D671C9}" srcOrd="0" destOrd="0" parTransId="{4EC74156-91C1-4AC0-A973-B5D23EAA441D}" sibTransId="{554755F6-DC64-4905-AAF5-398C8613F01A}"/>
    <dgm:cxn modelId="{810F77A1-9D0E-4C9A-A661-79680F53EE5A}" type="presOf" srcId="{D180F620-ED65-4B80-997B-E7ABFE5AA6AF}" destId="{AC663B91-3D39-42ED-8345-6A60BAB4FB0D}" srcOrd="0" destOrd="0" presId="urn:microsoft.com/office/officeart/2018/2/layout/IconVerticalSolidList"/>
    <dgm:cxn modelId="{4FEDB5BF-F8EC-4D86-8BD3-452CDD3A6480}" type="presOf" srcId="{49C3B595-CE80-4E0D-AA9B-CDD2E0EA005B}" destId="{FAA35D36-4CC0-429D-948A-2FAB1D19EC7D}" srcOrd="0" destOrd="0" presId="urn:microsoft.com/office/officeart/2018/2/layout/IconVerticalSolidList"/>
    <dgm:cxn modelId="{DA7905DD-AB33-4B2C-89E7-8A0BD26C400C}" srcId="{D180F620-ED65-4B80-997B-E7ABFE5AA6AF}" destId="{CB4F7731-EAD8-4A39-856E-1BF05AB4507E}" srcOrd="1" destOrd="0" parTransId="{C5EB7AC7-4914-4F77-A6CE-ECD99C3241C1}" sibTransId="{EAF0CAF2-A456-47E7-97BD-C951FA4FC82B}"/>
    <dgm:cxn modelId="{763C44F6-49FE-46AF-ADA2-01A5C567AFA5}" srcId="{D180F620-ED65-4B80-997B-E7ABFE5AA6AF}" destId="{1A0DE1A3-D86E-4DFD-BC93-F3AB432E3A7E}" srcOrd="3" destOrd="0" parTransId="{2B26E60D-CCF9-4AB0-845A-A7ACC424BA0F}" sibTransId="{E41D7AAA-B8CF-4FBC-A32E-86FF80198EEB}"/>
    <dgm:cxn modelId="{C60F1DED-87D2-423C-BEAC-025B957A0E97}" type="presParOf" srcId="{AC663B91-3D39-42ED-8345-6A60BAB4FB0D}" destId="{4FBB5AEA-56E0-4536-B697-B135C68D0264}" srcOrd="0" destOrd="0" presId="urn:microsoft.com/office/officeart/2018/2/layout/IconVerticalSolidList"/>
    <dgm:cxn modelId="{E3112D2A-B58A-4D47-BFCD-CA97DE3847A1}" type="presParOf" srcId="{4FBB5AEA-56E0-4536-B697-B135C68D0264}" destId="{0DC4277B-402A-444F-8E96-35733A7B35AB}" srcOrd="0" destOrd="0" presId="urn:microsoft.com/office/officeart/2018/2/layout/IconVerticalSolidList"/>
    <dgm:cxn modelId="{536B1CCB-B384-4CE0-8C15-9CCFF41D3423}" type="presParOf" srcId="{4FBB5AEA-56E0-4536-B697-B135C68D0264}" destId="{E6B09B60-5B10-45BC-80E4-1835D377EC57}" srcOrd="1" destOrd="0" presId="urn:microsoft.com/office/officeart/2018/2/layout/IconVerticalSolidList"/>
    <dgm:cxn modelId="{50BC035A-85C8-4E61-80D6-E0EA58A1CF5E}" type="presParOf" srcId="{4FBB5AEA-56E0-4536-B697-B135C68D0264}" destId="{852C108C-1627-465E-A180-685BAEA92430}" srcOrd="2" destOrd="0" presId="urn:microsoft.com/office/officeart/2018/2/layout/IconVerticalSolidList"/>
    <dgm:cxn modelId="{DC5804E4-6B92-42BB-8C57-3C47620099B2}" type="presParOf" srcId="{4FBB5AEA-56E0-4536-B697-B135C68D0264}" destId="{FAA35D36-4CC0-429D-948A-2FAB1D19EC7D}" srcOrd="3" destOrd="0" presId="urn:microsoft.com/office/officeart/2018/2/layout/IconVerticalSolidList"/>
    <dgm:cxn modelId="{25EE9065-F410-44E7-999D-DC29293C77DA}" type="presParOf" srcId="{4FBB5AEA-56E0-4536-B697-B135C68D0264}" destId="{3B742F11-9C19-4351-ADD5-5B304976020B}" srcOrd="4" destOrd="0" presId="urn:microsoft.com/office/officeart/2018/2/layout/IconVerticalSolidList"/>
    <dgm:cxn modelId="{C813B640-AC32-45E9-AAD7-A619358752CE}" type="presParOf" srcId="{AC663B91-3D39-42ED-8345-6A60BAB4FB0D}" destId="{ADA72CD2-0C97-4785-B466-E3266640446F}" srcOrd="1" destOrd="0" presId="urn:microsoft.com/office/officeart/2018/2/layout/IconVerticalSolidList"/>
    <dgm:cxn modelId="{7C4BFF91-7C27-4D77-8123-CFEA9BBA1DF7}" type="presParOf" srcId="{AC663B91-3D39-42ED-8345-6A60BAB4FB0D}" destId="{651FFA5F-EA18-4A96-8664-D0BA7CCB60EA}" srcOrd="2" destOrd="0" presId="urn:microsoft.com/office/officeart/2018/2/layout/IconVerticalSolidList"/>
    <dgm:cxn modelId="{D225175B-5F6F-4972-945C-F0F8F00C2578}" type="presParOf" srcId="{651FFA5F-EA18-4A96-8664-D0BA7CCB60EA}" destId="{9BEA30E1-A878-460C-BCB3-5C23234AC213}" srcOrd="0" destOrd="0" presId="urn:microsoft.com/office/officeart/2018/2/layout/IconVerticalSolidList"/>
    <dgm:cxn modelId="{6EE2D8A2-FE31-4E17-A222-3D7EF7916F4C}" type="presParOf" srcId="{651FFA5F-EA18-4A96-8664-D0BA7CCB60EA}" destId="{41BA66AB-A41A-4102-AD6F-E66D9EF6E9BA}" srcOrd="1" destOrd="0" presId="urn:microsoft.com/office/officeart/2018/2/layout/IconVerticalSolidList"/>
    <dgm:cxn modelId="{E44F75AC-C643-4912-84AD-C149FB75D3E4}" type="presParOf" srcId="{651FFA5F-EA18-4A96-8664-D0BA7CCB60EA}" destId="{292B1C28-D303-4DFA-843B-D7969D086422}" srcOrd="2" destOrd="0" presId="urn:microsoft.com/office/officeart/2018/2/layout/IconVerticalSolidList"/>
    <dgm:cxn modelId="{05432243-5E40-4285-A9C4-2829EBF9426A}" type="presParOf" srcId="{651FFA5F-EA18-4A96-8664-D0BA7CCB60EA}" destId="{CF2CB6A2-0F9D-4608-A747-2B6DEB8AF944}" srcOrd="3" destOrd="0" presId="urn:microsoft.com/office/officeart/2018/2/layout/IconVerticalSolidList"/>
    <dgm:cxn modelId="{9F5E9915-34F5-4A38-A6C4-27C57C8D18D7}" type="presParOf" srcId="{AC663B91-3D39-42ED-8345-6A60BAB4FB0D}" destId="{93D1D942-ED54-4B27-A9DA-CB94334FE4CF}" srcOrd="3" destOrd="0" presId="urn:microsoft.com/office/officeart/2018/2/layout/IconVerticalSolidList"/>
    <dgm:cxn modelId="{D9F4DBC2-2C69-488B-804C-E1892F585FA9}" type="presParOf" srcId="{AC663B91-3D39-42ED-8345-6A60BAB4FB0D}" destId="{CB18E75C-C438-47E6-95C8-A345F1B64F15}" srcOrd="4" destOrd="0" presId="urn:microsoft.com/office/officeart/2018/2/layout/IconVerticalSolidList"/>
    <dgm:cxn modelId="{42544811-C90A-4F25-95E7-BA56CD229CA4}" type="presParOf" srcId="{CB18E75C-C438-47E6-95C8-A345F1B64F15}" destId="{4E3C526B-434E-4A0C-BE9F-13D9CE5F012E}" srcOrd="0" destOrd="0" presId="urn:microsoft.com/office/officeart/2018/2/layout/IconVerticalSolidList"/>
    <dgm:cxn modelId="{EA74C60E-CEFC-4AFD-A5CB-A78DE199577F}" type="presParOf" srcId="{CB18E75C-C438-47E6-95C8-A345F1B64F15}" destId="{B71B54B2-09A0-4FF8-A9AF-F69F053685D2}" srcOrd="1" destOrd="0" presId="urn:microsoft.com/office/officeart/2018/2/layout/IconVerticalSolidList"/>
    <dgm:cxn modelId="{6B6D6C40-3897-4B74-A8E9-4C3371BABF82}" type="presParOf" srcId="{CB18E75C-C438-47E6-95C8-A345F1B64F15}" destId="{0DEA24D3-7E9B-4A6E-AADB-C00CA1C05DFB}" srcOrd="2" destOrd="0" presId="urn:microsoft.com/office/officeart/2018/2/layout/IconVerticalSolidList"/>
    <dgm:cxn modelId="{9F7088A3-A136-416A-BD20-5BA72A7C1CED}" type="presParOf" srcId="{CB18E75C-C438-47E6-95C8-A345F1B64F15}" destId="{C2468BBB-AFF1-4E41-B268-50B8C7FA9E7D}" srcOrd="3" destOrd="0" presId="urn:microsoft.com/office/officeart/2018/2/layout/IconVerticalSolidList"/>
    <dgm:cxn modelId="{5A7A5884-2C6A-461F-ABB6-FB4049A53182}" type="presParOf" srcId="{AC663B91-3D39-42ED-8345-6A60BAB4FB0D}" destId="{66469C03-9CFB-478F-B7A2-5DA429FD5306}" srcOrd="5" destOrd="0" presId="urn:microsoft.com/office/officeart/2018/2/layout/IconVerticalSolidList"/>
    <dgm:cxn modelId="{1A923A08-251A-419B-93E8-67AD2EB750FE}" type="presParOf" srcId="{AC663B91-3D39-42ED-8345-6A60BAB4FB0D}" destId="{0A625239-53D5-445E-AA9B-C776415F0393}" srcOrd="6" destOrd="0" presId="urn:microsoft.com/office/officeart/2018/2/layout/IconVerticalSolidList"/>
    <dgm:cxn modelId="{D48AC6DC-12A2-46BF-80E0-DA9268069462}" type="presParOf" srcId="{0A625239-53D5-445E-AA9B-C776415F0393}" destId="{7EE7A1E7-2BFF-4243-9298-FD749EF355A0}" srcOrd="0" destOrd="0" presId="urn:microsoft.com/office/officeart/2018/2/layout/IconVerticalSolidList"/>
    <dgm:cxn modelId="{58A9AD27-9624-4C64-94E3-C0519E8580FD}" type="presParOf" srcId="{0A625239-53D5-445E-AA9B-C776415F0393}" destId="{BD711ED7-D52C-467E-9742-68BA0E177589}" srcOrd="1" destOrd="0" presId="urn:microsoft.com/office/officeart/2018/2/layout/IconVerticalSolidList"/>
    <dgm:cxn modelId="{6B4F43FB-EC70-4FBA-B00B-7AA342B94B83}" type="presParOf" srcId="{0A625239-53D5-445E-AA9B-C776415F0393}" destId="{A9740E30-2AD8-4C4B-86DF-65C8D3D44397}" srcOrd="2" destOrd="0" presId="urn:microsoft.com/office/officeart/2018/2/layout/IconVerticalSolidList"/>
    <dgm:cxn modelId="{E6DD691A-24FA-4F0D-B4AE-DDC06286591A}" type="presParOf" srcId="{0A625239-53D5-445E-AA9B-C776415F0393}" destId="{A05BED64-B5B1-4A37-8A0A-D71FD2CCBA3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66C45D-3315-499A-8C59-C59A5B1ADFEB}" type="doc">
      <dgm:prSet loTypeId="urn:microsoft.com/office/officeart/2018/2/layout/IconLabelList" loCatId="icon" qsTypeId="urn:microsoft.com/office/officeart/2005/8/quickstyle/simple4" qsCatId="simple" csTypeId="urn:microsoft.com/office/officeart/2018/5/colors/Iconchunking_neutralbg_colorful1" csCatId="colorful" phldr="1"/>
      <dgm:spPr/>
      <dgm:t>
        <a:bodyPr/>
        <a:lstStyle/>
        <a:p>
          <a:endParaRPr lang="en-US"/>
        </a:p>
      </dgm:t>
    </dgm:pt>
    <dgm:pt modelId="{500F0ABA-58DE-4879-8BF6-64E90AA72612}">
      <dgm:prSet custT="1"/>
      <dgm:spPr/>
      <dgm:t>
        <a:bodyPr/>
        <a:lstStyle/>
        <a:p>
          <a:pPr>
            <a:lnSpc>
              <a:spcPct val="100000"/>
            </a:lnSpc>
          </a:pPr>
          <a:r>
            <a:rPr lang="en-US" sz="1600" dirty="0"/>
            <a:t>IME - Make all PPS/DRG hospitals with approved residencies eligible for IME, not just those with more than 125 residents. – Done </a:t>
          </a:r>
        </a:p>
      </dgm:t>
    </dgm:pt>
    <dgm:pt modelId="{7DF69B4A-20FE-484F-86EB-5EA1F3BA4DAA}" type="parTrans" cxnId="{7B1D8727-7064-4A28-80D9-4F6EB1E8EDF8}">
      <dgm:prSet/>
      <dgm:spPr/>
      <dgm:t>
        <a:bodyPr/>
        <a:lstStyle/>
        <a:p>
          <a:endParaRPr lang="en-US"/>
        </a:p>
      </dgm:t>
    </dgm:pt>
    <dgm:pt modelId="{71848254-AFB7-46B4-92EF-DF10A13E02AF}" type="sibTrans" cxnId="{7B1D8727-7064-4A28-80D9-4F6EB1E8EDF8}">
      <dgm:prSet/>
      <dgm:spPr/>
      <dgm:t>
        <a:bodyPr/>
        <a:lstStyle/>
        <a:p>
          <a:endParaRPr lang="en-US"/>
        </a:p>
      </dgm:t>
    </dgm:pt>
    <dgm:pt modelId="{D06448C2-DC70-438A-B6A8-37A8D8ABF65E}">
      <dgm:prSet custT="1"/>
      <dgm:spPr/>
      <dgm:t>
        <a:bodyPr/>
        <a:lstStyle/>
        <a:p>
          <a:pPr>
            <a:lnSpc>
              <a:spcPct val="100000"/>
            </a:lnSpc>
          </a:pPr>
          <a:r>
            <a:rPr lang="en-US" sz="1600" dirty="0"/>
            <a:t>Direct GME - Combine Rural and Primary Care residencies into one rate </a:t>
          </a:r>
        </a:p>
      </dgm:t>
    </dgm:pt>
    <dgm:pt modelId="{E0283EFB-A876-4909-BCF4-7744996EBF4B}" type="parTrans" cxnId="{989EA403-4763-47D7-B0C4-2F9133AAB15D}">
      <dgm:prSet/>
      <dgm:spPr/>
      <dgm:t>
        <a:bodyPr/>
        <a:lstStyle/>
        <a:p>
          <a:endParaRPr lang="en-US"/>
        </a:p>
      </dgm:t>
    </dgm:pt>
    <dgm:pt modelId="{B00CDADC-0405-4030-A499-9C337710130C}" type="sibTrans" cxnId="{989EA403-4763-47D7-B0C4-2F9133AAB15D}">
      <dgm:prSet/>
      <dgm:spPr/>
      <dgm:t>
        <a:bodyPr/>
        <a:lstStyle/>
        <a:p>
          <a:endParaRPr lang="en-US"/>
        </a:p>
      </dgm:t>
    </dgm:pt>
    <dgm:pt modelId="{2EA30665-7B05-40BA-9F48-5C6BBC50B11B}">
      <dgm:prSet custT="1"/>
      <dgm:spPr/>
      <dgm:t>
        <a:bodyPr/>
        <a:lstStyle/>
        <a:p>
          <a:pPr>
            <a:lnSpc>
              <a:spcPct val="100000"/>
            </a:lnSpc>
          </a:pPr>
          <a:r>
            <a:rPr lang="en-US" sz="1200" dirty="0"/>
            <a:t>Set Payment rate at $75,000 for PC and Rural and $50,000 for “Other” which are the subspecialties. We are recommending that HSD set the ratio of DGME to 40.4% for “other” and 59.6% for rural and primary care training to limit Medicaid growth in Subspecialties for future distribution of GME support. </a:t>
          </a:r>
        </a:p>
      </dgm:t>
    </dgm:pt>
    <dgm:pt modelId="{216C1A3B-CF87-4F80-9D4F-96DE2D864F46}" type="parTrans" cxnId="{1680EC15-E908-49D4-A3DD-372887940C8C}">
      <dgm:prSet/>
      <dgm:spPr/>
      <dgm:t>
        <a:bodyPr/>
        <a:lstStyle/>
        <a:p>
          <a:endParaRPr lang="en-US"/>
        </a:p>
      </dgm:t>
    </dgm:pt>
    <dgm:pt modelId="{5BAC63C7-26A3-4615-8DCA-9BA5DE85AA2D}" type="sibTrans" cxnId="{1680EC15-E908-49D4-A3DD-372887940C8C}">
      <dgm:prSet/>
      <dgm:spPr/>
      <dgm:t>
        <a:bodyPr/>
        <a:lstStyle/>
        <a:p>
          <a:endParaRPr lang="en-US"/>
        </a:p>
      </dgm:t>
    </dgm:pt>
    <dgm:pt modelId="{6DD2C7A5-1331-4C4B-882C-DC5A30C09E55}">
      <dgm:prSet custT="1"/>
      <dgm:spPr/>
      <dgm:t>
        <a:bodyPr/>
        <a:lstStyle/>
        <a:p>
          <a:pPr>
            <a:lnSpc>
              <a:spcPct val="100000"/>
            </a:lnSpc>
          </a:pPr>
          <a:r>
            <a:rPr lang="en-US" sz="1600" dirty="0"/>
            <a:t>Create an administrative fee of $75,000 DGME fixed rate for rural and primary care residencies as a contract between state and rural / PC providers to support the full cost of care.</a:t>
          </a:r>
        </a:p>
      </dgm:t>
    </dgm:pt>
    <dgm:pt modelId="{F49D7CF9-6BE5-4A1A-A6DF-CDB5CD681E5B}" type="parTrans" cxnId="{A2A3B87A-DE3A-4C23-A13A-EF41BC554E17}">
      <dgm:prSet/>
      <dgm:spPr/>
      <dgm:t>
        <a:bodyPr/>
        <a:lstStyle/>
        <a:p>
          <a:endParaRPr lang="en-US"/>
        </a:p>
      </dgm:t>
    </dgm:pt>
    <dgm:pt modelId="{31B1A16F-5620-446E-AD49-FA994C86FFEB}" type="sibTrans" cxnId="{A2A3B87A-DE3A-4C23-A13A-EF41BC554E17}">
      <dgm:prSet/>
      <dgm:spPr/>
      <dgm:t>
        <a:bodyPr/>
        <a:lstStyle/>
        <a:p>
          <a:endParaRPr lang="en-US"/>
        </a:p>
      </dgm:t>
    </dgm:pt>
    <dgm:pt modelId="{0A8E613C-A314-4797-B9E4-5E001AAA9F79}">
      <dgm:prSet/>
      <dgm:spPr/>
      <dgm:t>
        <a:bodyPr/>
        <a:lstStyle/>
        <a:p>
          <a:pPr>
            <a:lnSpc>
              <a:spcPct val="100000"/>
            </a:lnSpc>
          </a:pPr>
          <a:r>
            <a:rPr lang="en-US" dirty="0"/>
            <a:t>HSD is requiring identification of funding for FQHC-based training but not hospitals.  This is a disincentive for residency development financially and creates a less secure financing environment for FHQCs and hospitals.</a:t>
          </a:r>
        </a:p>
      </dgm:t>
    </dgm:pt>
    <dgm:pt modelId="{1A4978F8-CA39-44AF-9950-9B093F01F097}" type="parTrans" cxnId="{8A9B4846-12EE-4B67-8E58-FEEAE3ECEA31}">
      <dgm:prSet/>
      <dgm:spPr/>
      <dgm:t>
        <a:bodyPr/>
        <a:lstStyle/>
        <a:p>
          <a:endParaRPr lang="en-US"/>
        </a:p>
      </dgm:t>
    </dgm:pt>
    <dgm:pt modelId="{7E3A45B7-DED9-4C72-B39A-D57DBFB64712}" type="sibTrans" cxnId="{8A9B4846-12EE-4B67-8E58-FEEAE3ECEA31}">
      <dgm:prSet/>
      <dgm:spPr/>
      <dgm:t>
        <a:bodyPr/>
        <a:lstStyle/>
        <a:p>
          <a:endParaRPr lang="en-US"/>
        </a:p>
      </dgm:t>
    </dgm:pt>
    <dgm:pt modelId="{E3816033-3C84-4D0C-A8BB-6697C277E22B}" type="pres">
      <dgm:prSet presAssocID="{F466C45D-3315-499A-8C59-C59A5B1ADFEB}" presName="root" presStyleCnt="0">
        <dgm:presLayoutVars>
          <dgm:dir/>
          <dgm:resizeHandles val="exact"/>
        </dgm:presLayoutVars>
      </dgm:prSet>
      <dgm:spPr/>
    </dgm:pt>
    <dgm:pt modelId="{14A417D7-00D7-428B-989C-2CB70EE34306}" type="pres">
      <dgm:prSet presAssocID="{500F0ABA-58DE-4879-8BF6-64E90AA72612}" presName="compNode" presStyleCnt="0"/>
      <dgm:spPr/>
    </dgm:pt>
    <dgm:pt modelId="{32924831-48F8-4EA4-A832-FA2C187AA5A8}" type="pres">
      <dgm:prSet presAssocID="{500F0ABA-58DE-4879-8BF6-64E90AA7261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943D4B0E-6067-4996-A860-058A19482CD7}" type="pres">
      <dgm:prSet presAssocID="{500F0ABA-58DE-4879-8BF6-64E90AA72612}" presName="spaceRect" presStyleCnt="0"/>
      <dgm:spPr/>
    </dgm:pt>
    <dgm:pt modelId="{F307F1BA-30D5-490F-9252-000071B1D26E}" type="pres">
      <dgm:prSet presAssocID="{500F0ABA-58DE-4879-8BF6-64E90AA72612}" presName="textRect" presStyleLbl="revTx" presStyleIdx="0" presStyleCnt="5">
        <dgm:presLayoutVars>
          <dgm:chMax val="1"/>
          <dgm:chPref val="1"/>
        </dgm:presLayoutVars>
      </dgm:prSet>
      <dgm:spPr/>
    </dgm:pt>
    <dgm:pt modelId="{7847D604-433E-44D8-B12E-6CC38409D62C}" type="pres">
      <dgm:prSet presAssocID="{71848254-AFB7-46B4-92EF-DF10A13E02AF}" presName="sibTrans" presStyleCnt="0"/>
      <dgm:spPr/>
    </dgm:pt>
    <dgm:pt modelId="{7EA873D1-8E7C-4747-B067-1336102D027F}" type="pres">
      <dgm:prSet presAssocID="{D06448C2-DC70-438A-B6A8-37A8D8ABF65E}" presName="compNode" presStyleCnt="0"/>
      <dgm:spPr/>
    </dgm:pt>
    <dgm:pt modelId="{DC710902-584A-4FA6-AA6C-BB2932E5F206}" type="pres">
      <dgm:prSet presAssocID="{D06448C2-DC70-438A-B6A8-37A8D8ABF65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ty"/>
        </a:ext>
      </dgm:extLst>
    </dgm:pt>
    <dgm:pt modelId="{7A8C7993-0854-48DB-AA0D-9420412113E2}" type="pres">
      <dgm:prSet presAssocID="{D06448C2-DC70-438A-B6A8-37A8D8ABF65E}" presName="spaceRect" presStyleCnt="0"/>
      <dgm:spPr/>
    </dgm:pt>
    <dgm:pt modelId="{9C426C27-F94F-41FF-90D8-0B55E745596D}" type="pres">
      <dgm:prSet presAssocID="{D06448C2-DC70-438A-B6A8-37A8D8ABF65E}" presName="textRect" presStyleLbl="revTx" presStyleIdx="1" presStyleCnt="5">
        <dgm:presLayoutVars>
          <dgm:chMax val="1"/>
          <dgm:chPref val="1"/>
        </dgm:presLayoutVars>
      </dgm:prSet>
      <dgm:spPr/>
    </dgm:pt>
    <dgm:pt modelId="{B97FA305-2370-4AE2-BCE9-FAB4650D60DF}" type="pres">
      <dgm:prSet presAssocID="{B00CDADC-0405-4030-A499-9C337710130C}" presName="sibTrans" presStyleCnt="0"/>
      <dgm:spPr/>
    </dgm:pt>
    <dgm:pt modelId="{2136AA15-877B-4DC5-9202-CC0DC1447425}" type="pres">
      <dgm:prSet presAssocID="{2EA30665-7B05-40BA-9F48-5C6BBC50B11B}" presName="compNode" presStyleCnt="0"/>
      <dgm:spPr/>
    </dgm:pt>
    <dgm:pt modelId="{E214ECEA-1FC4-4A7C-AB81-41EF3DEED36B}" type="pres">
      <dgm:prSet presAssocID="{2EA30665-7B05-40BA-9F48-5C6BBC50B11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EA3E8DCF-4BA7-416B-88DD-025F6090816B}" type="pres">
      <dgm:prSet presAssocID="{2EA30665-7B05-40BA-9F48-5C6BBC50B11B}" presName="spaceRect" presStyleCnt="0"/>
      <dgm:spPr/>
    </dgm:pt>
    <dgm:pt modelId="{52E2A6A8-4BEB-4A63-BFA4-06F53174989B}" type="pres">
      <dgm:prSet presAssocID="{2EA30665-7B05-40BA-9F48-5C6BBC50B11B}" presName="textRect" presStyleLbl="revTx" presStyleIdx="2" presStyleCnt="5">
        <dgm:presLayoutVars>
          <dgm:chMax val="1"/>
          <dgm:chPref val="1"/>
        </dgm:presLayoutVars>
      </dgm:prSet>
      <dgm:spPr/>
    </dgm:pt>
    <dgm:pt modelId="{4E021D5B-7991-4CCE-82F6-15354445554F}" type="pres">
      <dgm:prSet presAssocID="{5BAC63C7-26A3-4615-8DCA-9BA5DE85AA2D}" presName="sibTrans" presStyleCnt="0"/>
      <dgm:spPr/>
    </dgm:pt>
    <dgm:pt modelId="{32537423-AD82-4F4A-8D0F-FB660943CD06}" type="pres">
      <dgm:prSet presAssocID="{6DD2C7A5-1331-4C4B-882C-DC5A30C09E55}" presName="compNode" presStyleCnt="0"/>
      <dgm:spPr/>
    </dgm:pt>
    <dgm:pt modelId="{365F0A0E-A6C6-4D0A-ABE9-BF3DFEE56214}" type="pres">
      <dgm:prSet presAssocID="{6DD2C7A5-1331-4C4B-882C-DC5A30C09E5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CA612BBD-30D6-4047-B809-EEDAD28A9B09}" type="pres">
      <dgm:prSet presAssocID="{6DD2C7A5-1331-4C4B-882C-DC5A30C09E55}" presName="spaceRect" presStyleCnt="0"/>
      <dgm:spPr/>
    </dgm:pt>
    <dgm:pt modelId="{6D87314D-EEF2-4763-811D-2F9E53A0BED6}" type="pres">
      <dgm:prSet presAssocID="{6DD2C7A5-1331-4C4B-882C-DC5A30C09E55}" presName="textRect" presStyleLbl="revTx" presStyleIdx="3" presStyleCnt="5">
        <dgm:presLayoutVars>
          <dgm:chMax val="1"/>
          <dgm:chPref val="1"/>
        </dgm:presLayoutVars>
      </dgm:prSet>
      <dgm:spPr/>
    </dgm:pt>
    <dgm:pt modelId="{B20F07B1-5FDE-4799-B88E-8D9838857B26}" type="pres">
      <dgm:prSet presAssocID="{31B1A16F-5620-446E-AD49-FA994C86FFEB}" presName="sibTrans" presStyleCnt="0"/>
      <dgm:spPr/>
    </dgm:pt>
    <dgm:pt modelId="{76D0B10D-D675-4CC4-B73D-F9BECDD2952C}" type="pres">
      <dgm:prSet presAssocID="{0A8E613C-A314-4797-B9E4-5E001AAA9F79}" presName="compNode" presStyleCnt="0"/>
      <dgm:spPr/>
    </dgm:pt>
    <dgm:pt modelId="{513EDA25-29B2-4850-8524-07CA3363E1B2}" type="pres">
      <dgm:prSet presAssocID="{0A8E613C-A314-4797-B9E4-5E001AAA9F7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dical"/>
        </a:ext>
      </dgm:extLst>
    </dgm:pt>
    <dgm:pt modelId="{22025E93-9C02-4ACB-835D-0685EED04FB8}" type="pres">
      <dgm:prSet presAssocID="{0A8E613C-A314-4797-B9E4-5E001AAA9F79}" presName="spaceRect" presStyleCnt="0"/>
      <dgm:spPr/>
    </dgm:pt>
    <dgm:pt modelId="{224D9E4E-8122-4672-B9F9-6B967FDD4C46}" type="pres">
      <dgm:prSet presAssocID="{0A8E613C-A314-4797-B9E4-5E001AAA9F79}" presName="textRect" presStyleLbl="revTx" presStyleIdx="4" presStyleCnt="5">
        <dgm:presLayoutVars>
          <dgm:chMax val="1"/>
          <dgm:chPref val="1"/>
        </dgm:presLayoutVars>
      </dgm:prSet>
      <dgm:spPr/>
    </dgm:pt>
  </dgm:ptLst>
  <dgm:cxnLst>
    <dgm:cxn modelId="{989EA403-4763-47D7-B0C4-2F9133AAB15D}" srcId="{F466C45D-3315-499A-8C59-C59A5B1ADFEB}" destId="{D06448C2-DC70-438A-B6A8-37A8D8ABF65E}" srcOrd="1" destOrd="0" parTransId="{E0283EFB-A876-4909-BCF4-7744996EBF4B}" sibTransId="{B00CDADC-0405-4030-A499-9C337710130C}"/>
    <dgm:cxn modelId="{1680EC15-E908-49D4-A3DD-372887940C8C}" srcId="{F466C45D-3315-499A-8C59-C59A5B1ADFEB}" destId="{2EA30665-7B05-40BA-9F48-5C6BBC50B11B}" srcOrd="2" destOrd="0" parTransId="{216C1A3B-CF87-4F80-9D4F-96DE2D864F46}" sibTransId="{5BAC63C7-26A3-4615-8DCA-9BA5DE85AA2D}"/>
    <dgm:cxn modelId="{7B1D8727-7064-4A28-80D9-4F6EB1E8EDF8}" srcId="{F466C45D-3315-499A-8C59-C59A5B1ADFEB}" destId="{500F0ABA-58DE-4879-8BF6-64E90AA72612}" srcOrd="0" destOrd="0" parTransId="{7DF69B4A-20FE-484F-86EB-5EA1F3BA4DAA}" sibTransId="{71848254-AFB7-46B4-92EF-DF10A13E02AF}"/>
    <dgm:cxn modelId="{8A9B4846-12EE-4B67-8E58-FEEAE3ECEA31}" srcId="{F466C45D-3315-499A-8C59-C59A5B1ADFEB}" destId="{0A8E613C-A314-4797-B9E4-5E001AAA9F79}" srcOrd="4" destOrd="0" parTransId="{1A4978F8-CA39-44AF-9950-9B093F01F097}" sibTransId="{7E3A45B7-DED9-4C72-B39A-D57DBFB64712}"/>
    <dgm:cxn modelId="{27B22278-71AB-4CAB-B41F-113309297733}" type="presOf" srcId="{F466C45D-3315-499A-8C59-C59A5B1ADFEB}" destId="{E3816033-3C84-4D0C-A8BB-6697C277E22B}" srcOrd="0" destOrd="0" presId="urn:microsoft.com/office/officeart/2018/2/layout/IconLabelList"/>
    <dgm:cxn modelId="{A2A3B87A-DE3A-4C23-A13A-EF41BC554E17}" srcId="{F466C45D-3315-499A-8C59-C59A5B1ADFEB}" destId="{6DD2C7A5-1331-4C4B-882C-DC5A30C09E55}" srcOrd="3" destOrd="0" parTransId="{F49D7CF9-6BE5-4A1A-A6DF-CDB5CD681E5B}" sibTransId="{31B1A16F-5620-446E-AD49-FA994C86FFEB}"/>
    <dgm:cxn modelId="{0E380A92-E8C2-4C27-B15B-533F84EA004D}" type="presOf" srcId="{2EA30665-7B05-40BA-9F48-5C6BBC50B11B}" destId="{52E2A6A8-4BEB-4A63-BFA4-06F53174989B}" srcOrd="0" destOrd="0" presId="urn:microsoft.com/office/officeart/2018/2/layout/IconLabelList"/>
    <dgm:cxn modelId="{8EDA0593-12B9-413C-BD2F-347E4A573CDA}" type="presOf" srcId="{D06448C2-DC70-438A-B6A8-37A8D8ABF65E}" destId="{9C426C27-F94F-41FF-90D8-0B55E745596D}" srcOrd="0" destOrd="0" presId="urn:microsoft.com/office/officeart/2018/2/layout/IconLabelList"/>
    <dgm:cxn modelId="{9AD26CB0-5B8C-4FAB-9F07-FF658E3EDF8C}" type="presOf" srcId="{500F0ABA-58DE-4879-8BF6-64E90AA72612}" destId="{F307F1BA-30D5-490F-9252-000071B1D26E}" srcOrd="0" destOrd="0" presId="urn:microsoft.com/office/officeart/2018/2/layout/IconLabelList"/>
    <dgm:cxn modelId="{74D728C0-3ABC-443F-B90F-6C2756B3C3B6}" type="presOf" srcId="{0A8E613C-A314-4797-B9E4-5E001AAA9F79}" destId="{224D9E4E-8122-4672-B9F9-6B967FDD4C46}" srcOrd="0" destOrd="0" presId="urn:microsoft.com/office/officeart/2018/2/layout/IconLabelList"/>
    <dgm:cxn modelId="{580DA9E2-EC94-4A59-B200-E3B2375716B3}" type="presOf" srcId="{6DD2C7A5-1331-4C4B-882C-DC5A30C09E55}" destId="{6D87314D-EEF2-4763-811D-2F9E53A0BED6}" srcOrd="0" destOrd="0" presId="urn:microsoft.com/office/officeart/2018/2/layout/IconLabelList"/>
    <dgm:cxn modelId="{5A309EAC-80E9-467E-895E-414E7D460AA5}" type="presParOf" srcId="{E3816033-3C84-4D0C-A8BB-6697C277E22B}" destId="{14A417D7-00D7-428B-989C-2CB70EE34306}" srcOrd="0" destOrd="0" presId="urn:microsoft.com/office/officeart/2018/2/layout/IconLabelList"/>
    <dgm:cxn modelId="{40676CBE-CA40-47B8-9132-76755416A74B}" type="presParOf" srcId="{14A417D7-00D7-428B-989C-2CB70EE34306}" destId="{32924831-48F8-4EA4-A832-FA2C187AA5A8}" srcOrd="0" destOrd="0" presId="urn:microsoft.com/office/officeart/2018/2/layout/IconLabelList"/>
    <dgm:cxn modelId="{3E9D4DA6-3ECB-4DA5-801E-1E0CC52DDD75}" type="presParOf" srcId="{14A417D7-00D7-428B-989C-2CB70EE34306}" destId="{943D4B0E-6067-4996-A860-058A19482CD7}" srcOrd="1" destOrd="0" presId="urn:microsoft.com/office/officeart/2018/2/layout/IconLabelList"/>
    <dgm:cxn modelId="{E1E24A49-63C1-4E63-806E-08F2C90DC192}" type="presParOf" srcId="{14A417D7-00D7-428B-989C-2CB70EE34306}" destId="{F307F1BA-30D5-490F-9252-000071B1D26E}" srcOrd="2" destOrd="0" presId="urn:microsoft.com/office/officeart/2018/2/layout/IconLabelList"/>
    <dgm:cxn modelId="{599CEB09-85BF-4A3D-BFEA-AB06C2D0052F}" type="presParOf" srcId="{E3816033-3C84-4D0C-A8BB-6697C277E22B}" destId="{7847D604-433E-44D8-B12E-6CC38409D62C}" srcOrd="1" destOrd="0" presId="urn:microsoft.com/office/officeart/2018/2/layout/IconLabelList"/>
    <dgm:cxn modelId="{3DDDC452-13CB-4EF8-9431-B7F7CA2B2E8C}" type="presParOf" srcId="{E3816033-3C84-4D0C-A8BB-6697C277E22B}" destId="{7EA873D1-8E7C-4747-B067-1336102D027F}" srcOrd="2" destOrd="0" presId="urn:microsoft.com/office/officeart/2018/2/layout/IconLabelList"/>
    <dgm:cxn modelId="{816B4039-0B17-44E9-9F18-F7EA2F50A02A}" type="presParOf" srcId="{7EA873D1-8E7C-4747-B067-1336102D027F}" destId="{DC710902-584A-4FA6-AA6C-BB2932E5F206}" srcOrd="0" destOrd="0" presId="urn:microsoft.com/office/officeart/2018/2/layout/IconLabelList"/>
    <dgm:cxn modelId="{5EC2A6FB-5E8C-476F-B94F-46D323100DFA}" type="presParOf" srcId="{7EA873D1-8E7C-4747-B067-1336102D027F}" destId="{7A8C7993-0854-48DB-AA0D-9420412113E2}" srcOrd="1" destOrd="0" presId="urn:microsoft.com/office/officeart/2018/2/layout/IconLabelList"/>
    <dgm:cxn modelId="{AA6E530D-0EAC-4728-88DF-7113572EA185}" type="presParOf" srcId="{7EA873D1-8E7C-4747-B067-1336102D027F}" destId="{9C426C27-F94F-41FF-90D8-0B55E745596D}" srcOrd="2" destOrd="0" presId="urn:microsoft.com/office/officeart/2018/2/layout/IconLabelList"/>
    <dgm:cxn modelId="{9F687353-53B3-4110-BA0A-06ABAD120C6C}" type="presParOf" srcId="{E3816033-3C84-4D0C-A8BB-6697C277E22B}" destId="{B97FA305-2370-4AE2-BCE9-FAB4650D60DF}" srcOrd="3" destOrd="0" presId="urn:microsoft.com/office/officeart/2018/2/layout/IconLabelList"/>
    <dgm:cxn modelId="{DC4F6763-0431-4321-A82E-C230C435952C}" type="presParOf" srcId="{E3816033-3C84-4D0C-A8BB-6697C277E22B}" destId="{2136AA15-877B-4DC5-9202-CC0DC1447425}" srcOrd="4" destOrd="0" presId="urn:microsoft.com/office/officeart/2018/2/layout/IconLabelList"/>
    <dgm:cxn modelId="{C9CCF55A-BC34-44A2-B785-43DE02857EC5}" type="presParOf" srcId="{2136AA15-877B-4DC5-9202-CC0DC1447425}" destId="{E214ECEA-1FC4-4A7C-AB81-41EF3DEED36B}" srcOrd="0" destOrd="0" presId="urn:microsoft.com/office/officeart/2018/2/layout/IconLabelList"/>
    <dgm:cxn modelId="{033DE9B7-7F20-4888-83A7-4A98F1384EF3}" type="presParOf" srcId="{2136AA15-877B-4DC5-9202-CC0DC1447425}" destId="{EA3E8DCF-4BA7-416B-88DD-025F6090816B}" srcOrd="1" destOrd="0" presId="urn:microsoft.com/office/officeart/2018/2/layout/IconLabelList"/>
    <dgm:cxn modelId="{91570725-35FC-4B55-896E-444D47947A9A}" type="presParOf" srcId="{2136AA15-877B-4DC5-9202-CC0DC1447425}" destId="{52E2A6A8-4BEB-4A63-BFA4-06F53174989B}" srcOrd="2" destOrd="0" presId="urn:microsoft.com/office/officeart/2018/2/layout/IconLabelList"/>
    <dgm:cxn modelId="{5C3D765F-4F7E-41C8-8310-EBCC9BD7BFB8}" type="presParOf" srcId="{E3816033-3C84-4D0C-A8BB-6697C277E22B}" destId="{4E021D5B-7991-4CCE-82F6-15354445554F}" srcOrd="5" destOrd="0" presId="urn:microsoft.com/office/officeart/2018/2/layout/IconLabelList"/>
    <dgm:cxn modelId="{DFB788C9-43AB-43A5-ACFB-A7ED5AEAC68A}" type="presParOf" srcId="{E3816033-3C84-4D0C-A8BB-6697C277E22B}" destId="{32537423-AD82-4F4A-8D0F-FB660943CD06}" srcOrd="6" destOrd="0" presId="urn:microsoft.com/office/officeart/2018/2/layout/IconLabelList"/>
    <dgm:cxn modelId="{E2E9622F-A1D1-4BEB-ADD0-3DC14FB2E2A0}" type="presParOf" srcId="{32537423-AD82-4F4A-8D0F-FB660943CD06}" destId="{365F0A0E-A6C6-4D0A-ABE9-BF3DFEE56214}" srcOrd="0" destOrd="0" presId="urn:microsoft.com/office/officeart/2018/2/layout/IconLabelList"/>
    <dgm:cxn modelId="{E1C9D83A-8C77-4B66-8519-8EFA5F2F7662}" type="presParOf" srcId="{32537423-AD82-4F4A-8D0F-FB660943CD06}" destId="{CA612BBD-30D6-4047-B809-EEDAD28A9B09}" srcOrd="1" destOrd="0" presId="urn:microsoft.com/office/officeart/2018/2/layout/IconLabelList"/>
    <dgm:cxn modelId="{2ACF2E8C-13D4-449C-AE0A-3012D9F9CEF1}" type="presParOf" srcId="{32537423-AD82-4F4A-8D0F-FB660943CD06}" destId="{6D87314D-EEF2-4763-811D-2F9E53A0BED6}" srcOrd="2" destOrd="0" presId="urn:microsoft.com/office/officeart/2018/2/layout/IconLabelList"/>
    <dgm:cxn modelId="{D7DBBDA1-3111-4EB4-8028-82BF21EA6AF1}" type="presParOf" srcId="{E3816033-3C84-4D0C-A8BB-6697C277E22B}" destId="{B20F07B1-5FDE-4799-B88E-8D9838857B26}" srcOrd="7" destOrd="0" presId="urn:microsoft.com/office/officeart/2018/2/layout/IconLabelList"/>
    <dgm:cxn modelId="{22EDBDA8-9FB5-4CBC-B815-9E925C0C3BDD}" type="presParOf" srcId="{E3816033-3C84-4D0C-A8BB-6697C277E22B}" destId="{76D0B10D-D675-4CC4-B73D-F9BECDD2952C}" srcOrd="8" destOrd="0" presId="urn:microsoft.com/office/officeart/2018/2/layout/IconLabelList"/>
    <dgm:cxn modelId="{60A8EAF9-F45F-45C6-B329-E1207D1AD1B6}" type="presParOf" srcId="{76D0B10D-D675-4CC4-B73D-F9BECDD2952C}" destId="{513EDA25-29B2-4850-8524-07CA3363E1B2}" srcOrd="0" destOrd="0" presId="urn:microsoft.com/office/officeart/2018/2/layout/IconLabelList"/>
    <dgm:cxn modelId="{80C7FEFE-A02C-4367-AAF3-8CCE93FF5F16}" type="presParOf" srcId="{76D0B10D-D675-4CC4-B73D-F9BECDD2952C}" destId="{22025E93-9C02-4ACB-835D-0685EED04FB8}" srcOrd="1" destOrd="0" presId="urn:microsoft.com/office/officeart/2018/2/layout/IconLabelList"/>
    <dgm:cxn modelId="{923A0DA7-8C9E-4848-9EC3-20755C5BB3A5}" type="presParOf" srcId="{76D0B10D-D675-4CC4-B73D-F9BECDD2952C}" destId="{224D9E4E-8122-4672-B9F9-6B967FDD4C4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0823B-2EE3-46F0-BB76-C04501CB781E}">
      <dsp:nvSpPr>
        <dsp:cNvPr id="0" name=""/>
        <dsp:cNvSpPr/>
      </dsp:nvSpPr>
      <dsp:spPr>
        <a:xfrm>
          <a:off x="4521967" y="4380990"/>
          <a:ext cx="600853" cy="91440"/>
        </a:xfrm>
        <a:custGeom>
          <a:avLst/>
          <a:gdLst/>
          <a:ahLst/>
          <a:cxnLst/>
          <a:rect l="0" t="0" r="0" b="0"/>
          <a:pathLst>
            <a:path>
              <a:moveTo>
                <a:pt x="0" y="45720"/>
              </a:moveTo>
              <a:lnTo>
                <a:pt x="600853"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07372" y="4411689"/>
        <a:ext cx="30042" cy="30042"/>
      </dsp:txXfrm>
    </dsp:sp>
    <dsp:sp modelId="{D66424F7-CB9A-45B7-BD73-84107CF26B6A}">
      <dsp:nvSpPr>
        <dsp:cNvPr id="0" name=""/>
        <dsp:cNvSpPr/>
      </dsp:nvSpPr>
      <dsp:spPr>
        <a:xfrm>
          <a:off x="916848" y="2709333"/>
          <a:ext cx="600853" cy="1717377"/>
        </a:xfrm>
        <a:custGeom>
          <a:avLst/>
          <a:gdLst/>
          <a:ahLst/>
          <a:cxnLst/>
          <a:rect l="0" t="0" r="0" b="0"/>
          <a:pathLst>
            <a:path>
              <a:moveTo>
                <a:pt x="0" y="0"/>
              </a:moveTo>
              <a:lnTo>
                <a:pt x="300426" y="0"/>
              </a:lnTo>
              <a:lnTo>
                <a:pt x="300426" y="1717377"/>
              </a:lnTo>
              <a:lnTo>
                <a:pt x="600853" y="17173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171788" y="3522535"/>
        <a:ext cx="90972" cy="90972"/>
      </dsp:txXfrm>
    </dsp:sp>
    <dsp:sp modelId="{77D3E414-D960-48E8-A110-E03C3E68A7E6}">
      <dsp:nvSpPr>
        <dsp:cNvPr id="0" name=""/>
        <dsp:cNvSpPr/>
      </dsp:nvSpPr>
      <dsp:spPr>
        <a:xfrm>
          <a:off x="4521967" y="3236072"/>
          <a:ext cx="600853" cy="91440"/>
        </a:xfrm>
        <a:custGeom>
          <a:avLst/>
          <a:gdLst/>
          <a:ahLst/>
          <a:cxnLst/>
          <a:rect l="0" t="0" r="0" b="0"/>
          <a:pathLst>
            <a:path>
              <a:moveTo>
                <a:pt x="0" y="45720"/>
              </a:moveTo>
              <a:lnTo>
                <a:pt x="600853"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07372" y="3266771"/>
        <a:ext cx="30042" cy="30042"/>
      </dsp:txXfrm>
    </dsp:sp>
    <dsp:sp modelId="{63C99684-DE62-4C53-A30F-C8F585DB346C}">
      <dsp:nvSpPr>
        <dsp:cNvPr id="0" name=""/>
        <dsp:cNvSpPr/>
      </dsp:nvSpPr>
      <dsp:spPr>
        <a:xfrm>
          <a:off x="916848" y="2709333"/>
          <a:ext cx="600853" cy="572459"/>
        </a:xfrm>
        <a:custGeom>
          <a:avLst/>
          <a:gdLst/>
          <a:ahLst/>
          <a:cxnLst/>
          <a:rect l="0" t="0" r="0" b="0"/>
          <a:pathLst>
            <a:path>
              <a:moveTo>
                <a:pt x="0" y="0"/>
              </a:moveTo>
              <a:lnTo>
                <a:pt x="300426" y="0"/>
              </a:lnTo>
              <a:lnTo>
                <a:pt x="300426" y="572459"/>
              </a:lnTo>
              <a:lnTo>
                <a:pt x="600853" y="5724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96527" y="2974815"/>
        <a:ext cx="41494" cy="41494"/>
      </dsp:txXfrm>
    </dsp:sp>
    <dsp:sp modelId="{8EADB77D-187C-4857-8940-A475C9B66D90}">
      <dsp:nvSpPr>
        <dsp:cNvPr id="0" name=""/>
        <dsp:cNvSpPr/>
      </dsp:nvSpPr>
      <dsp:spPr>
        <a:xfrm>
          <a:off x="4521967" y="2091154"/>
          <a:ext cx="600853" cy="91440"/>
        </a:xfrm>
        <a:custGeom>
          <a:avLst/>
          <a:gdLst/>
          <a:ahLst/>
          <a:cxnLst/>
          <a:rect l="0" t="0" r="0" b="0"/>
          <a:pathLst>
            <a:path>
              <a:moveTo>
                <a:pt x="0" y="45720"/>
              </a:moveTo>
              <a:lnTo>
                <a:pt x="600853"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07372" y="2121853"/>
        <a:ext cx="30042" cy="30042"/>
      </dsp:txXfrm>
    </dsp:sp>
    <dsp:sp modelId="{FB1E6053-CBEB-4472-BC2B-1528E51D44D0}">
      <dsp:nvSpPr>
        <dsp:cNvPr id="0" name=""/>
        <dsp:cNvSpPr/>
      </dsp:nvSpPr>
      <dsp:spPr>
        <a:xfrm>
          <a:off x="916848" y="2136874"/>
          <a:ext cx="600853" cy="572459"/>
        </a:xfrm>
        <a:custGeom>
          <a:avLst/>
          <a:gdLst/>
          <a:ahLst/>
          <a:cxnLst/>
          <a:rect l="0" t="0" r="0" b="0"/>
          <a:pathLst>
            <a:path>
              <a:moveTo>
                <a:pt x="0" y="572459"/>
              </a:moveTo>
              <a:lnTo>
                <a:pt x="300426" y="572459"/>
              </a:lnTo>
              <a:lnTo>
                <a:pt x="300426" y="0"/>
              </a:lnTo>
              <a:lnTo>
                <a:pt x="60085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96527" y="2402356"/>
        <a:ext cx="41494" cy="41494"/>
      </dsp:txXfrm>
    </dsp:sp>
    <dsp:sp modelId="{AEF00524-1B5D-48C2-97A3-0627839395A1}">
      <dsp:nvSpPr>
        <dsp:cNvPr id="0" name=""/>
        <dsp:cNvSpPr/>
      </dsp:nvSpPr>
      <dsp:spPr>
        <a:xfrm>
          <a:off x="4521967" y="946236"/>
          <a:ext cx="600853" cy="91440"/>
        </a:xfrm>
        <a:custGeom>
          <a:avLst/>
          <a:gdLst/>
          <a:ahLst/>
          <a:cxnLst/>
          <a:rect l="0" t="0" r="0" b="0"/>
          <a:pathLst>
            <a:path>
              <a:moveTo>
                <a:pt x="0" y="45720"/>
              </a:moveTo>
              <a:lnTo>
                <a:pt x="600853"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07372" y="976934"/>
        <a:ext cx="30042" cy="30042"/>
      </dsp:txXfrm>
    </dsp:sp>
    <dsp:sp modelId="{28C1B22D-2DCC-4293-AF5E-F8CEB9E12025}">
      <dsp:nvSpPr>
        <dsp:cNvPr id="0" name=""/>
        <dsp:cNvSpPr/>
      </dsp:nvSpPr>
      <dsp:spPr>
        <a:xfrm>
          <a:off x="916848" y="991956"/>
          <a:ext cx="600853" cy="1717377"/>
        </a:xfrm>
        <a:custGeom>
          <a:avLst/>
          <a:gdLst/>
          <a:ahLst/>
          <a:cxnLst/>
          <a:rect l="0" t="0" r="0" b="0"/>
          <a:pathLst>
            <a:path>
              <a:moveTo>
                <a:pt x="0" y="1717377"/>
              </a:moveTo>
              <a:lnTo>
                <a:pt x="300426" y="1717377"/>
              </a:lnTo>
              <a:lnTo>
                <a:pt x="300426" y="0"/>
              </a:lnTo>
              <a:lnTo>
                <a:pt x="60085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171788" y="1805158"/>
        <a:ext cx="90972" cy="90972"/>
      </dsp:txXfrm>
    </dsp:sp>
    <dsp:sp modelId="{7CCE08D8-E3C2-44BD-A88E-1E61CACD7D2B}">
      <dsp:nvSpPr>
        <dsp:cNvPr id="0" name=""/>
        <dsp:cNvSpPr/>
      </dsp:nvSpPr>
      <dsp:spPr>
        <a:xfrm rot="16200000">
          <a:off x="-1951473" y="2251366"/>
          <a:ext cx="4820708" cy="915934"/>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SW CHI Program Areas</a:t>
          </a:r>
        </a:p>
      </dsp:txBody>
      <dsp:txXfrm>
        <a:off x="-1951473" y="2251366"/>
        <a:ext cx="4820708" cy="915934"/>
      </dsp:txXfrm>
    </dsp:sp>
    <dsp:sp modelId="{EE0EACDF-D76B-42B5-878B-3A09B8F00796}">
      <dsp:nvSpPr>
        <dsp:cNvPr id="0" name=""/>
        <dsp:cNvSpPr/>
      </dsp:nvSpPr>
      <dsp:spPr>
        <a:xfrm>
          <a:off x="1517701" y="533988"/>
          <a:ext cx="3004265" cy="9159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Prevention and </a:t>
          </a:r>
        </a:p>
        <a:p>
          <a:pPr marL="0" lvl="0" indent="0" algn="ctr" defTabSz="933450">
            <a:lnSpc>
              <a:spcPct val="90000"/>
            </a:lnSpc>
            <a:spcBef>
              <a:spcPct val="0"/>
            </a:spcBef>
            <a:spcAft>
              <a:spcPct val="35000"/>
            </a:spcAft>
            <a:buNone/>
          </a:pPr>
          <a:r>
            <a:rPr lang="en-US" sz="2100" kern="1200" dirty="0"/>
            <a:t>Community Collaborations</a:t>
          </a:r>
        </a:p>
      </dsp:txBody>
      <dsp:txXfrm>
        <a:off x="1517701" y="533988"/>
        <a:ext cx="3004265" cy="915934"/>
      </dsp:txXfrm>
    </dsp:sp>
    <dsp:sp modelId="{9D5C4C64-5EAA-4585-AAB9-3D9067C6F269}">
      <dsp:nvSpPr>
        <dsp:cNvPr id="0" name=""/>
        <dsp:cNvSpPr/>
      </dsp:nvSpPr>
      <dsp:spPr>
        <a:xfrm>
          <a:off x="5122820" y="533988"/>
          <a:ext cx="3004265" cy="915934"/>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Susan</a:t>
          </a:r>
          <a:r>
            <a:rPr lang="en-US" sz="2100" kern="1200" baseline="0" dirty="0"/>
            <a:t> Wilger</a:t>
          </a:r>
        </a:p>
        <a:p>
          <a:pPr marL="0" lvl="0" indent="0" algn="ctr" defTabSz="933450">
            <a:lnSpc>
              <a:spcPct val="90000"/>
            </a:lnSpc>
            <a:spcBef>
              <a:spcPct val="0"/>
            </a:spcBef>
            <a:spcAft>
              <a:spcPct val="35000"/>
            </a:spcAft>
            <a:buNone/>
          </a:pPr>
          <a:r>
            <a:rPr lang="en-US" sz="2100" kern="1200" baseline="0" dirty="0"/>
            <a:t>Marisol Diaz</a:t>
          </a:r>
          <a:endParaRPr lang="en-US" sz="2100" kern="1200" dirty="0"/>
        </a:p>
      </dsp:txBody>
      <dsp:txXfrm>
        <a:off x="5122820" y="533988"/>
        <a:ext cx="3004265" cy="915934"/>
      </dsp:txXfrm>
    </dsp:sp>
    <dsp:sp modelId="{4E136786-B689-48A5-9545-139C717FC614}">
      <dsp:nvSpPr>
        <dsp:cNvPr id="0" name=""/>
        <dsp:cNvSpPr/>
      </dsp:nvSpPr>
      <dsp:spPr>
        <a:xfrm>
          <a:off x="1517701" y="1678907"/>
          <a:ext cx="3004265" cy="9159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Workforce</a:t>
          </a:r>
        </a:p>
      </dsp:txBody>
      <dsp:txXfrm>
        <a:off x="1517701" y="1678907"/>
        <a:ext cx="3004265" cy="915934"/>
      </dsp:txXfrm>
    </dsp:sp>
    <dsp:sp modelId="{A2A53A4B-3CBB-498B-AF2B-1A0BAA8879D2}">
      <dsp:nvSpPr>
        <dsp:cNvPr id="0" name=""/>
        <dsp:cNvSpPr/>
      </dsp:nvSpPr>
      <dsp:spPr>
        <a:xfrm>
          <a:off x="5122820" y="1678907"/>
          <a:ext cx="3004265" cy="915934"/>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Holley Hudgins</a:t>
          </a:r>
        </a:p>
      </dsp:txBody>
      <dsp:txXfrm>
        <a:off x="5122820" y="1678907"/>
        <a:ext cx="3004265" cy="915934"/>
      </dsp:txXfrm>
    </dsp:sp>
    <dsp:sp modelId="{7A735035-D264-4B67-80FF-2D064ADE8EBC}">
      <dsp:nvSpPr>
        <dsp:cNvPr id="0" name=""/>
        <dsp:cNvSpPr/>
      </dsp:nvSpPr>
      <dsp:spPr>
        <a:xfrm>
          <a:off x="1517701" y="2823825"/>
          <a:ext cx="3004265" cy="9159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Research </a:t>
          </a:r>
          <a:r>
            <a:rPr lang="en-US" sz="2100" kern="1200"/>
            <a:t>and </a:t>
          </a:r>
        </a:p>
        <a:p>
          <a:pPr marL="0" lvl="0" indent="0" algn="ctr" defTabSz="933450">
            <a:lnSpc>
              <a:spcPct val="90000"/>
            </a:lnSpc>
            <a:spcBef>
              <a:spcPct val="0"/>
            </a:spcBef>
            <a:spcAft>
              <a:spcPct val="35000"/>
            </a:spcAft>
            <a:buNone/>
          </a:pPr>
          <a:r>
            <a:rPr lang="en-US" sz="2100" kern="1200"/>
            <a:t>Development</a:t>
          </a:r>
          <a:endParaRPr lang="en-US" sz="2100" kern="1200" dirty="0"/>
        </a:p>
      </dsp:txBody>
      <dsp:txXfrm>
        <a:off x="1517701" y="2823825"/>
        <a:ext cx="3004265" cy="915934"/>
      </dsp:txXfrm>
    </dsp:sp>
    <dsp:sp modelId="{F18C7876-6AD5-420C-AFC0-2D6E0F9D0375}">
      <dsp:nvSpPr>
        <dsp:cNvPr id="0" name=""/>
        <dsp:cNvSpPr/>
      </dsp:nvSpPr>
      <dsp:spPr>
        <a:xfrm>
          <a:off x="5122820" y="2823825"/>
          <a:ext cx="3004265" cy="915934"/>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Susan Wilger </a:t>
          </a:r>
        </a:p>
        <a:p>
          <a:pPr marL="0" lvl="0" indent="0" algn="ctr" defTabSz="933450">
            <a:lnSpc>
              <a:spcPct val="90000"/>
            </a:lnSpc>
            <a:spcBef>
              <a:spcPct val="0"/>
            </a:spcBef>
            <a:spcAft>
              <a:spcPct val="35000"/>
            </a:spcAft>
            <a:buNone/>
          </a:pPr>
          <a:r>
            <a:rPr lang="en-US" sz="2100" kern="1200" dirty="0"/>
            <a:t>Alisha Herrick</a:t>
          </a:r>
        </a:p>
      </dsp:txBody>
      <dsp:txXfrm>
        <a:off x="5122820" y="2823825"/>
        <a:ext cx="3004265" cy="915934"/>
      </dsp:txXfrm>
    </dsp:sp>
    <dsp:sp modelId="{099069E4-20E3-4A55-B700-B67CDF5FB33E}">
      <dsp:nvSpPr>
        <dsp:cNvPr id="0" name=""/>
        <dsp:cNvSpPr/>
      </dsp:nvSpPr>
      <dsp:spPr>
        <a:xfrm>
          <a:off x="1517701" y="3968743"/>
          <a:ext cx="3004265" cy="9159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Administration</a:t>
          </a:r>
        </a:p>
      </dsp:txBody>
      <dsp:txXfrm>
        <a:off x="1517701" y="3968743"/>
        <a:ext cx="3004265" cy="915934"/>
      </dsp:txXfrm>
    </dsp:sp>
    <dsp:sp modelId="{678C670A-9AD9-439B-AE1E-BA9D46FBCE65}">
      <dsp:nvSpPr>
        <dsp:cNvPr id="0" name=""/>
        <dsp:cNvSpPr/>
      </dsp:nvSpPr>
      <dsp:spPr>
        <a:xfrm>
          <a:off x="5122820" y="3968743"/>
          <a:ext cx="3004265" cy="915934"/>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Lucinda Tecca</a:t>
          </a:r>
        </a:p>
      </dsp:txBody>
      <dsp:txXfrm>
        <a:off x="5122820" y="3968743"/>
        <a:ext cx="3004265" cy="9159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25A8C-8740-48EB-AE3F-E01C021036FA}">
      <dsp:nvSpPr>
        <dsp:cNvPr id="0" name=""/>
        <dsp:cNvSpPr/>
      </dsp:nvSpPr>
      <dsp:spPr>
        <a:xfrm>
          <a:off x="0" y="459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2D0CB9D-67FE-4749-A367-7BB4AD87B3B2}">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06209CC-9A1B-4A7B-ABE5-A95205B3DD24}">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711200">
            <a:lnSpc>
              <a:spcPct val="90000"/>
            </a:lnSpc>
            <a:spcBef>
              <a:spcPct val="0"/>
            </a:spcBef>
            <a:spcAft>
              <a:spcPct val="35000"/>
            </a:spcAft>
            <a:buNone/>
          </a:pPr>
          <a:r>
            <a:rPr lang="en-US" sz="1600" kern="1200"/>
            <a:t>The CDC reports 43.4 million adults suffered from some sort of behavioral health issue including mental illness, substance abuse, or other psychiatric condition in 2015 alone. </a:t>
          </a:r>
        </a:p>
      </dsp:txBody>
      <dsp:txXfrm>
        <a:off x="1131174" y="4597"/>
        <a:ext cx="5382429" cy="979371"/>
      </dsp:txXfrm>
    </dsp:sp>
    <dsp:sp modelId="{C933B50E-FD0B-4B2B-A1F6-65440EE42FFE}">
      <dsp:nvSpPr>
        <dsp:cNvPr id="0" name=""/>
        <dsp:cNvSpPr/>
      </dsp:nvSpPr>
      <dsp:spPr>
        <a:xfrm>
          <a:off x="0" y="1228812"/>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C5B8231-2BC4-406F-9581-07769D88F25F}">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41B160E-E93B-4CEC-8CDA-782A921126C4}">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711200">
            <a:lnSpc>
              <a:spcPct val="90000"/>
            </a:lnSpc>
            <a:spcBef>
              <a:spcPct val="0"/>
            </a:spcBef>
            <a:spcAft>
              <a:spcPct val="35000"/>
            </a:spcAft>
            <a:buNone/>
          </a:pPr>
          <a:r>
            <a:rPr lang="en-US" sz="1600" b="1" kern="1200"/>
            <a:t>Access To Care</a:t>
          </a:r>
          <a:endParaRPr lang="en-US" sz="1600" kern="1200"/>
        </a:p>
      </dsp:txBody>
      <dsp:txXfrm>
        <a:off x="1131174" y="1228812"/>
        <a:ext cx="5382429" cy="979371"/>
      </dsp:txXfrm>
    </dsp:sp>
    <dsp:sp modelId="{545F7EB8-28E0-4207-BEBD-852A21475B08}">
      <dsp:nvSpPr>
        <dsp:cNvPr id="0" name=""/>
        <dsp:cNvSpPr/>
      </dsp:nvSpPr>
      <dsp:spPr>
        <a:xfrm>
          <a:off x="0" y="245302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6829F9D-116F-4041-ACFB-19EC06640C46}">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A9FF6F1-7B2C-4496-955B-C2A26DBA1F83}">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711200">
            <a:lnSpc>
              <a:spcPct val="90000"/>
            </a:lnSpc>
            <a:spcBef>
              <a:spcPct val="0"/>
            </a:spcBef>
            <a:spcAft>
              <a:spcPct val="35000"/>
            </a:spcAft>
            <a:buNone/>
          </a:pPr>
          <a:r>
            <a:rPr lang="en-US" sz="1600" kern="1200"/>
            <a:t>65% of Non-Metropolitan counties in the U.S. don’t have a single psychiatrist</a:t>
          </a:r>
        </a:p>
      </dsp:txBody>
      <dsp:txXfrm>
        <a:off x="1131174" y="2453027"/>
        <a:ext cx="5382429" cy="979371"/>
      </dsp:txXfrm>
    </dsp:sp>
    <dsp:sp modelId="{C87DC82E-34CF-4F6E-AF35-F87AE8E40E20}">
      <dsp:nvSpPr>
        <dsp:cNvPr id="0" name=""/>
        <dsp:cNvSpPr/>
      </dsp:nvSpPr>
      <dsp:spPr>
        <a:xfrm>
          <a:off x="0" y="3677241"/>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82B0539-8004-4C85-BE72-F49AD7A52ECF}">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9D2A053-282A-4E7F-AA1A-385102C32295}">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711200">
            <a:lnSpc>
              <a:spcPct val="90000"/>
            </a:lnSpc>
            <a:spcBef>
              <a:spcPct val="0"/>
            </a:spcBef>
            <a:spcAft>
              <a:spcPct val="35000"/>
            </a:spcAft>
            <a:buNone/>
          </a:pPr>
          <a:r>
            <a:rPr lang="en-US" sz="1600" kern="1200"/>
            <a:t>47% of Non-Metropolitan counties in the U.S. don’t have a single psychologist </a:t>
          </a:r>
        </a:p>
      </dsp:txBody>
      <dsp:txXfrm>
        <a:off x="1131174" y="3677241"/>
        <a:ext cx="5382429" cy="979371"/>
      </dsp:txXfrm>
    </dsp:sp>
    <dsp:sp modelId="{E41BD7CC-CA58-4BF1-91D6-2B16915ADB31}">
      <dsp:nvSpPr>
        <dsp:cNvPr id="0" name=""/>
        <dsp:cNvSpPr/>
      </dsp:nvSpPr>
      <dsp:spPr>
        <a:xfrm>
          <a:off x="0" y="4901456"/>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9591CA7-A9FD-4BAA-93B8-FE134F3D24D3}">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B7DA828-F7AF-4E36-A71F-8D61FDFDC896}">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711200">
            <a:lnSpc>
              <a:spcPct val="90000"/>
            </a:lnSpc>
            <a:spcBef>
              <a:spcPct val="0"/>
            </a:spcBef>
            <a:spcAft>
              <a:spcPct val="35000"/>
            </a:spcAft>
            <a:buNone/>
          </a:pPr>
          <a:r>
            <a:rPr lang="en-US" sz="1600" kern="1200"/>
            <a:t>June 2018</a:t>
          </a:r>
          <a:r>
            <a:rPr lang="en-US" sz="1600" u="sng" kern="1200">
              <a:hlinkClick xmlns:r="http://schemas.openxmlformats.org/officeDocument/2006/relationships" r:id="rId11"/>
            </a:rPr>
            <a:t> Study - American Journal of Preventive Medicine</a:t>
          </a:r>
          <a:r>
            <a:rPr lang="en-US" sz="1600" kern="1200"/>
            <a:t> </a:t>
          </a:r>
        </a:p>
      </dsp:txBody>
      <dsp:txXfrm>
        <a:off x="1131174" y="4901456"/>
        <a:ext cx="5382429" cy="9793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4277B-402A-444F-8E96-35733A7B35AB}">
      <dsp:nvSpPr>
        <dsp:cNvPr id="0" name=""/>
        <dsp:cNvSpPr/>
      </dsp:nvSpPr>
      <dsp:spPr>
        <a:xfrm>
          <a:off x="0" y="1861"/>
          <a:ext cx="10670309" cy="94369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6B09B60-5B10-45BC-80E4-1835D377EC57}">
      <dsp:nvSpPr>
        <dsp:cNvPr id="0" name=""/>
        <dsp:cNvSpPr/>
      </dsp:nvSpPr>
      <dsp:spPr>
        <a:xfrm>
          <a:off x="285467" y="214193"/>
          <a:ext cx="519032" cy="5190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AA35D36-4CC0-429D-948A-2FAB1D19EC7D}">
      <dsp:nvSpPr>
        <dsp:cNvPr id="0" name=""/>
        <dsp:cNvSpPr/>
      </dsp:nvSpPr>
      <dsp:spPr>
        <a:xfrm>
          <a:off x="1089967" y="1861"/>
          <a:ext cx="4801639" cy="943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874" tIns="99874" rIns="99874" bIns="99874" numCol="1" spcCol="1270" anchor="ctr" anchorCtr="0">
          <a:noAutofit/>
        </a:bodyPr>
        <a:lstStyle/>
        <a:p>
          <a:pPr marL="0" lvl="0" indent="0" algn="l" defTabSz="755650">
            <a:lnSpc>
              <a:spcPct val="90000"/>
            </a:lnSpc>
            <a:spcBef>
              <a:spcPct val="0"/>
            </a:spcBef>
            <a:spcAft>
              <a:spcPct val="35000"/>
            </a:spcAft>
            <a:buNone/>
          </a:pPr>
          <a:r>
            <a:rPr lang="en-US" sz="1700" kern="1200"/>
            <a:t>Urban Hospital get paid on a DRG basis which can accommodate GME payments as additions to Revenue</a:t>
          </a:r>
        </a:p>
      </dsp:txBody>
      <dsp:txXfrm>
        <a:off x="1089967" y="1861"/>
        <a:ext cx="4801639" cy="943694"/>
      </dsp:txXfrm>
    </dsp:sp>
    <dsp:sp modelId="{3B742F11-9C19-4351-ADD5-5B304976020B}">
      <dsp:nvSpPr>
        <dsp:cNvPr id="0" name=""/>
        <dsp:cNvSpPr/>
      </dsp:nvSpPr>
      <dsp:spPr>
        <a:xfrm>
          <a:off x="5891606" y="1861"/>
          <a:ext cx="4778702" cy="943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874" tIns="99874" rIns="99874" bIns="99874" numCol="1" spcCol="1270" anchor="ctr" anchorCtr="0">
          <a:noAutofit/>
        </a:bodyPr>
        <a:lstStyle/>
        <a:p>
          <a:pPr marL="0" lvl="0" indent="0" algn="l" defTabSz="577850">
            <a:lnSpc>
              <a:spcPct val="90000"/>
            </a:lnSpc>
            <a:spcBef>
              <a:spcPct val="0"/>
            </a:spcBef>
            <a:spcAft>
              <a:spcPct val="35000"/>
            </a:spcAft>
            <a:buNone/>
          </a:pPr>
          <a:r>
            <a:rPr lang="en-US" sz="1300" kern="1200"/>
            <a:t>In this model the more revenue you generate, the more GME you make.  This encourages expensive care so +/- 80% of physicians being trained in the US are not trained to serve rural or frontier areas due to the cost of care and the lack of volume to support it.</a:t>
          </a:r>
        </a:p>
      </dsp:txBody>
      <dsp:txXfrm>
        <a:off x="5891606" y="1861"/>
        <a:ext cx="4778702" cy="943694"/>
      </dsp:txXfrm>
    </dsp:sp>
    <dsp:sp modelId="{9BEA30E1-A878-460C-BCB3-5C23234AC213}">
      <dsp:nvSpPr>
        <dsp:cNvPr id="0" name=""/>
        <dsp:cNvSpPr/>
      </dsp:nvSpPr>
      <dsp:spPr>
        <a:xfrm>
          <a:off x="0" y="1181480"/>
          <a:ext cx="10670309" cy="94369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1BA66AB-A41A-4102-AD6F-E66D9EF6E9BA}">
      <dsp:nvSpPr>
        <dsp:cNvPr id="0" name=""/>
        <dsp:cNvSpPr/>
      </dsp:nvSpPr>
      <dsp:spPr>
        <a:xfrm>
          <a:off x="285467" y="1393812"/>
          <a:ext cx="519032" cy="5190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F2CB6A2-0F9D-4608-A747-2B6DEB8AF944}">
      <dsp:nvSpPr>
        <dsp:cNvPr id="0" name=""/>
        <dsp:cNvSpPr/>
      </dsp:nvSpPr>
      <dsp:spPr>
        <a:xfrm>
          <a:off x="1089967" y="1181480"/>
          <a:ext cx="9580341" cy="943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874" tIns="99874" rIns="99874" bIns="99874" numCol="1" spcCol="1270" anchor="ctr" anchorCtr="0">
          <a:noAutofit/>
        </a:bodyPr>
        <a:lstStyle/>
        <a:p>
          <a:pPr marL="0" lvl="0" indent="0" algn="l" defTabSz="755650">
            <a:lnSpc>
              <a:spcPct val="90000"/>
            </a:lnSpc>
            <a:spcBef>
              <a:spcPct val="0"/>
            </a:spcBef>
            <a:spcAft>
              <a:spcPct val="35000"/>
            </a:spcAft>
            <a:buNone/>
          </a:pPr>
          <a:r>
            <a:rPr lang="en-US" sz="1700" kern="1200"/>
            <a:t>Medicare rules often exclude rural hospital participation or even GME growth in small urban areas proximate to rural places.</a:t>
          </a:r>
        </a:p>
      </dsp:txBody>
      <dsp:txXfrm>
        <a:off x="1089967" y="1181480"/>
        <a:ext cx="9580341" cy="943694"/>
      </dsp:txXfrm>
    </dsp:sp>
    <dsp:sp modelId="{4E3C526B-434E-4A0C-BE9F-13D9CE5F012E}">
      <dsp:nvSpPr>
        <dsp:cNvPr id="0" name=""/>
        <dsp:cNvSpPr/>
      </dsp:nvSpPr>
      <dsp:spPr>
        <a:xfrm>
          <a:off x="0" y="2361099"/>
          <a:ext cx="10670309" cy="94369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71B54B2-09A0-4FF8-A9AF-F69F053685D2}">
      <dsp:nvSpPr>
        <dsp:cNvPr id="0" name=""/>
        <dsp:cNvSpPr/>
      </dsp:nvSpPr>
      <dsp:spPr>
        <a:xfrm>
          <a:off x="285467" y="2573430"/>
          <a:ext cx="519032" cy="5190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2468BBB-AFF1-4E41-B268-50B8C7FA9E7D}">
      <dsp:nvSpPr>
        <dsp:cNvPr id="0" name=""/>
        <dsp:cNvSpPr/>
      </dsp:nvSpPr>
      <dsp:spPr>
        <a:xfrm>
          <a:off x="1089967" y="2361099"/>
          <a:ext cx="9580341" cy="943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874" tIns="99874" rIns="99874" bIns="99874" numCol="1" spcCol="1270" anchor="ctr" anchorCtr="0">
          <a:noAutofit/>
        </a:bodyPr>
        <a:lstStyle/>
        <a:p>
          <a:pPr marL="0" lvl="0" indent="0" algn="l" defTabSz="755650">
            <a:lnSpc>
              <a:spcPct val="90000"/>
            </a:lnSpc>
            <a:spcBef>
              <a:spcPct val="0"/>
            </a:spcBef>
            <a:spcAft>
              <a:spcPct val="35000"/>
            </a:spcAft>
            <a:buNone/>
          </a:pPr>
          <a:r>
            <a:rPr lang="en-US" sz="1700" kern="1200"/>
            <a:t>Rural Hospitals and FQHC as paid on a PPS basis which complicates them benefitting from GME provision.</a:t>
          </a:r>
        </a:p>
      </dsp:txBody>
      <dsp:txXfrm>
        <a:off x="1089967" y="2361099"/>
        <a:ext cx="9580341" cy="943694"/>
      </dsp:txXfrm>
    </dsp:sp>
    <dsp:sp modelId="{7EE7A1E7-2BFF-4243-9298-FD749EF355A0}">
      <dsp:nvSpPr>
        <dsp:cNvPr id="0" name=""/>
        <dsp:cNvSpPr/>
      </dsp:nvSpPr>
      <dsp:spPr>
        <a:xfrm>
          <a:off x="0" y="3540718"/>
          <a:ext cx="10670309" cy="94369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D711ED7-D52C-467E-9742-68BA0E177589}">
      <dsp:nvSpPr>
        <dsp:cNvPr id="0" name=""/>
        <dsp:cNvSpPr/>
      </dsp:nvSpPr>
      <dsp:spPr>
        <a:xfrm>
          <a:off x="285467" y="3753049"/>
          <a:ext cx="519032" cy="5190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05BED64-B5B1-4A37-8A0A-D71FD2CCBA31}">
      <dsp:nvSpPr>
        <dsp:cNvPr id="0" name=""/>
        <dsp:cNvSpPr/>
      </dsp:nvSpPr>
      <dsp:spPr>
        <a:xfrm>
          <a:off x="1089967" y="3540718"/>
          <a:ext cx="9580341" cy="943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874" tIns="99874" rIns="99874" bIns="99874" numCol="1" spcCol="1270" anchor="ctr" anchorCtr="0">
          <a:noAutofit/>
        </a:bodyPr>
        <a:lstStyle/>
        <a:p>
          <a:pPr marL="0" lvl="0" indent="0" algn="l" defTabSz="755650">
            <a:lnSpc>
              <a:spcPct val="90000"/>
            </a:lnSpc>
            <a:spcBef>
              <a:spcPct val="0"/>
            </a:spcBef>
            <a:spcAft>
              <a:spcPct val="35000"/>
            </a:spcAft>
            <a:buNone/>
          </a:pPr>
          <a:r>
            <a:rPr lang="en-US" sz="1700" kern="1200"/>
            <a:t>Medicaid has more flexibility than Medicare in GME payment models</a:t>
          </a:r>
        </a:p>
      </dsp:txBody>
      <dsp:txXfrm>
        <a:off x="1089967" y="3540718"/>
        <a:ext cx="9580341" cy="943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24831-48F8-4EA4-A832-FA2C187AA5A8}">
      <dsp:nvSpPr>
        <dsp:cNvPr id="0" name=""/>
        <dsp:cNvSpPr/>
      </dsp:nvSpPr>
      <dsp:spPr>
        <a:xfrm>
          <a:off x="704772" y="305258"/>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307F1BA-30D5-490F-9252-000071B1D26E}">
      <dsp:nvSpPr>
        <dsp:cNvPr id="0" name=""/>
        <dsp:cNvSpPr/>
      </dsp:nvSpPr>
      <dsp:spPr>
        <a:xfrm>
          <a:off x="209772" y="1696739"/>
          <a:ext cx="1800000" cy="2484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IME - Make all PPS/DRG hospitals with approved residencies eligible for IME, not just those with more than 125 residents. – Done </a:t>
          </a:r>
        </a:p>
      </dsp:txBody>
      <dsp:txXfrm>
        <a:off x="209772" y="1696739"/>
        <a:ext cx="1800000" cy="2484277"/>
      </dsp:txXfrm>
    </dsp:sp>
    <dsp:sp modelId="{DC710902-584A-4FA6-AA6C-BB2932E5F206}">
      <dsp:nvSpPr>
        <dsp:cNvPr id="0" name=""/>
        <dsp:cNvSpPr/>
      </dsp:nvSpPr>
      <dsp:spPr>
        <a:xfrm>
          <a:off x="2819772" y="305258"/>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C426C27-F94F-41FF-90D8-0B55E745596D}">
      <dsp:nvSpPr>
        <dsp:cNvPr id="0" name=""/>
        <dsp:cNvSpPr/>
      </dsp:nvSpPr>
      <dsp:spPr>
        <a:xfrm>
          <a:off x="2324772" y="1696739"/>
          <a:ext cx="1800000" cy="2484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Direct GME - Combine Rural and Primary Care residencies into one rate </a:t>
          </a:r>
        </a:p>
      </dsp:txBody>
      <dsp:txXfrm>
        <a:off x="2324772" y="1696739"/>
        <a:ext cx="1800000" cy="2484277"/>
      </dsp:txXfrm>
    </dsp:sp>
    <dsp:sp modelId="{E214ECEA-1FC4-4A7C-AB81-41EF3DEED36B}">
      <dsp:nvSpPr>
        <dsp:cNvPr id="0" name=""/>
        <dsp:cNvSpPr/>
      </dsp:nvSpPr>
      <dsp:spPr>
        <a:xfrm>
          <a:off x="4934772" y="305258"/>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2E2A6A8-4BEB-4A63-BFA4-06F53174989B}">
      <dsp:nvSpPr>
        <dsp:cNvPr id="0" name=""/>
        <dsp:cNvSpPr/>
      </dsp:nvSpPr>
      <dsp:spPr>
        <a:xfrm>
          <a:off x="4439772" y="1696739"/>
          <a:ext cx="1800000" cy="2484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Set Payment rate at $75,000 for PC and Rural and $50,000 for “Other” which are the subspecialties. We are recommending that HSD set the ratio of DGME to 40.4% for “other” and 59.6% for rural and primary care training to limit Medicaid growth in Subspecialties for future distribution of GME support. </a:t>
          </a:r>
        </a:p>
      </dsp:txBody>
      <dsp:txXfrm>
        <a:off x="4439772" y="1696739"/>
        <a:ext cx="1800000" cy="2484277"/>
      </dsp:txXfrm>
    </dsp:sp>
    <dsp:sp modelId="{365F0A0E-A6C6-4D0A-ABE9-BF3DFEE56214}">
      <dsp:nvSpPr>
        <dsp:cNvPr id="0" name=""/>
        <dsp:cNvSpPr/>
      </dsp:nvSpPr>
      <dsp:spPr>
        <a:xfrm>
          <a:off x="7049772" y="305258"/>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D87314D-EEF2-4763-811D-2F9E53A0BED6}">
      <dsp:nvSpPr>
        <dsp:cNvPr id="0" name=""/>
        <dsp:cNvSpPr/>
      </dsp:nvSpPr>
      <dsp:spPr>
        <a:xfrm>
          <a:off x="6554772" y="1696739"/>
          <a:ext cx="1800000" cy="2484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Create an administrative fee of $75,000 DGME fixed rate for rural and primary care residencies as a contract between state and rural / PC providers to support the full cost of care.</a:t>
          </a:r>
        </a:p>
      </dsp:txBody>
      <dsp:txXfrm>
        <a:off x="6554772" y="1696739"/>
        <a:ext cx="1800000" cy="2484277"/>
      </dsp:txXfrm>
    </dsp:sp>
    <dsp:sp modelId="{513EDA25-29B2-4850-8524-07CA3363E1B2}">
      <dsp:nvSpPr>
        <dsp:cNvPr id="0" name=""/>
        <dsp:cNvSpPr/>
      </dsp:nvSpPr>
      <dsp:spPr>
        <a:xfrm>
          <a:off x="9164772" y="305258"/>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24D9E4E-8122-4672-B9F9-6B967FDD4C46}">
      <dsp:nvSpPr>
        <dsp:cNvPr id="0" name=""/>
        <dsp:cNvSpPr/>
      </dsp:nvSpPr>
      <dsp:spPr>
        <a:xfrm>
          <a:off x="8669772" y="1696739"/>
          <a:ext cx="1800000" cy="2484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HSD is requiring identification of funding for FQHC-based training but not hospitals.  This is a disincentive for residency development financially and creates a less secure financing environment for FHQCs and hospitals.</a:t>
          </a:r>
        </a:p>
      </dsp:txBody>
      <dsp:txXfrm>
        <a:off x="8669772" y="1696739"/>
        <a:ext cx="1800000" cy="248427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8834890A-1885-46FF-8196-A4BE826CB401}" type="datetimeFigureOut">
              <a:rPr lang="en-US" smtClean="0"/>
              <a:t>1/18/2019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DD52762B-7A70-4922-9033-BFF440225171}" type="slidenum">
              <a:rPr lang="en-US" smtClean="0"/>
              <a:t>‹#›</a:t>
            </a:fld>
            <a:endParaRPr lang="en-US"/>
          </a:p>
        </p:txBody>
      </p:sp>
    </p:spTree>
    <p:extLst>
      <p:ext uri="{BB962C8B-B14F-4D97-AF65-F5344CB8AC3E}">
        <p14:creationId xmlns:p14="http://schemas.microsoft.com/office/powerpoint/2010/main" val="1212798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44 PHIs in 35 states</a:t>
            </a:r>
          </a:p>
          <a:p>
            <a:r>
              <a:rPr lang="en-US" dirty="0"/>
              <a:t>WHAT DOES A PHI OFFER?</a:t>
            </a:r>
          </a:p>
          <a:p>
            <a:pPr marL="396875" indent="-396875">
              <a:buFont typeface="Courier New" panose="02070309020205020404" pitchFamily="49" charset="0"/>
              <a:buChar char="o"/>
            </a:pPr>
            <a:r>
              <a:rPr lang="en-US" dirty="0"/>
              <a:t>Non-partisan entity, stable throughout administration turnover </a:t>
            </a:r>
          </a:p>
          <a:p>
            <a:pPr marL="396875" indent="-396875">
              <a:buFont typeface="Courier New" panose="02070309020205020404" pitchFamily="49" charset="0"/>
              <a:buChar char="o"/>
            </a:pPr>
            <a:r>
              <a:rPr lang="en-US" dirty="0"/>
              <a:t>Population-based health program delivery</a:t>
            </a:r>
          </a:p>
          <a:p>
            <a:pPr marL="396875" indent="-396875">
              <a:buFont typeface="Courier New" panose="02070309020205020404" pitchFamily="49" charset="0"/>
              <a:buChar char="o"/>
            </a:pPr>
            <a:r>
              <a:rPr lang="en-US" dirty="0"/>
              <a:t>Health policy and policy analysis through an equity lens</a:t>
            </a:r>
          </a:p>
          <a:p>
            <a:pPr marL="396875" indent="-396875">
              <a:buFont typeface="Courier New" panose="02070309020205020404" pitchFamily="49" charset="0"/>
              <a:buChar char="o"/>
            </a:pPr>
            <a:r>
              <a:rPr lang="en-US" dirty="0"/>
              <a:t>Training and technical assistance</a:t>
            </a:r>
          </a:p>
          <a:p>
            <a:pPr marL="396875" indent="-396875">
              <a:buFont typeface="Courier New" panose="02070309020205020404" pitchFamily="49" charset="0"/>
              <a:buChar char="o"/>
            </a:pPr>
            <a:r>
              <a:rPr lang="en-US" dirty="0"/>
              <a:t>Research and evaluation</a:t>
            </a:r>
          </a:p>
          <a:p>
            <a:pPr marL="396875" indent="-396875">
              <a:buFont typeface="Courier New" panose="02070309020205020404" pitchFamily="49" charset="0"/>
              <a:buChar char="o"/>
            </a:pPr>
            <a:r>
              <a:rPr lang="en-US" dirty="0"/>
              <a:t>Health informatics</a:t>
            </a:r>
          </a:p>
          <a:p>
            <a:pPr marL="396875" indent="-396875">
              <a:buFont typeface="Courier New" panose="02070309020205020404" pitchFamily="49" charset="0"/>
              <a:buChar char="o"/>
            </a:pPr>
            <a:r>
              <a:rPr lang="en-US" dirty="0"/>
              <a:t>Health communications</a:t>
            </a:r>
          </a:p>
          <a:p>
            <a:pPr marL="396875" indent="-396875">
              <a:buFont typeface="Courier New" panose="02070309020205020404" pitchFamily="49" charset="0"/>
              <a:buChar char="o"/>
            </a:pPr>
            <a:r>
              <a:rPr lang="en-US" dirty="0"/>
              <a:t>Fiscal/administrative management and program support</a:t>
            </a:r>
          </a:p>
          <a:p>
            <a:pPr marL="396875" indent="-396875">
              <a:buFont typeface="Courier New" panose="02070309020205020404" pitchFamily="49" charset="0"/>
              <a:buChar char="o"/>
            </a:pPr>
            <a:r>
              <a:rPr lang="en-US" dirty="0"/>
              <a:t>Collaborative leadership</a:t>
            </a:r>
          </a:p>
          <a:p>
            <a:endParaRPr lang="en-US" dirty="0"/>
          </a:p>
        </p:txBody>
      </p:sp>
      <p:sp>
        <p:nvSpPr>
          <p:cNvPr id="4" name="Slide Number Placeholder 3"/>
          <p:cNvSpPr>
            <a:spLocks noGrp="1"/>
          </p:cNvSpPr>
          <p:nvPr>
            <p:ph type="sldNum" sz="quarter" idx="10"/>
          </p:nvPr>
        </p:nvSpPr>
        <p:spPr/>
        <p:txBody>
          <a:bodyPr/>
          <a:lstStyle/>
          <a:p>
            <a:fld id="{FFAE3313-496B-4CBC-9993-CE88007CFC95}" type="slidenum">
              <a:rPr lang="en-US" smtClean="0"/>
              <a:t>19</a:t>
            </a:fld>
            <a:endParaRPr lang="en-US"/>
          </a:p>
        </p:txBody>
      </p:sp>
    </p:spTree>
    <p:extLst>
      <p:ext uri="{BB962C8B-B14F-4D97-AF65-F5344CB8AC3E}">
        <p14:creationId xmlns:p14="http://schemas.microsoft.com/office/powerpoint/2010/main" val="65883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p:txBody>
          <a:bodyPr/>
          <a:lstStyle/>
          <a:p>
            <a:r>
              <a:rPr lang="en-US" dirty="0"/>
              <a:t>Over the course of three years, the New Mexico Public Health Institute NMPHI Leadership Team has been very deliberate in their process to ensure a meaningful statewide conversation with varied stakeholders to grow a stakeholder group from the community up.</a:t>
            </a:r>
          </a:p>
          <a:p>
            <a:endParaRPr lang="en-US" dirty="0"/>
          </a:p>
          <a:p>
            <a:r>
              <a:rPr lang="en-US" dirty="0"/>
              <a:t>In early 2017, the NMPHI Leadership Team, while being incubated under the SWCHI umbrella, submitted an application to become a provisional member of the National Network for Public Health Institutes. The NNPHI expressed positive energy for this new institute joining its ranks and that SWCHI already functioned as a full public health institute as it is defined by NNPHI.  </a:t>
            </a:r>
          </a:p>
          <a:p>
            <a:r>
              <a:rPr lang="en-US" dirty="0"/>
              <a:t>Requirements, and has the capacity, and the breadth and depth of work that is required to fulfill this role including the following: </a:t>
            </a:r>
          </a:p>
          <a:p>
            <a:r>
              <a:rPr lang="en-US" dirty="0"/>
              <a:t> </a:t>
            </a:r>
          </a:p>
          <a:p>
            <a:r>
              <a:rPr lang="en-US" dirty="0"/>
              <a:t>This Leadership Team represents broad geographic regions in New Mexico and many professional sectors and areas of knowledge, including health equity, governmental public health, rural hospitals and community engagement.</a:t>
            </a:r>
          </a:p>
          <a:p>
            <a:r>
              <a:rPr lang="en-US" dirty="0"/>
              <a:t>We hope that you will agree that the current SWCHI activities, functions and leadership position us well for continued success. We at the Southwest Center for Health Innovation believe our work is of great value and will continue to improve the health and well-being of all families in New Mexico. </a:t>
            </a:r>
          </a:p>
          <a:p>
            <a:endParaRPr lang="en-US" dirty="0"/>
          </a:p>
        </p:txBody>
      </p:sp>
      <p:sp>
        <p:nvSpPr>
          <p:cNvPr id="4" name="Slide Number Placeholder 3"/>
          <p:cNvSpPr>
            <a:spLocks noGrp="1"/>
          </p:cNvSpPr>
          <p:nvPr>
            <p:ph type="sldNum" sz="quarter" idx="10"/>
          </p:nvPr>
        </p:nvSpPr>
        <p:spPr/>
        <p:txBody>
          <a:bodyPr/>
          <a:lstStyle/>
          <a:p>
            <a:fld id="{FFAE3313-496B-4CBC-9993-CE88007CFC95}" type="slidenum">
              <a:rPr lang="en-US" smtClean="0"/>
              <a:t>22</a:t>
            </a:fld>
            <a:endParaRPr lang="en-US"/>
          </a:p>
        </p:txBody>
      </p:sp>
    </p:spTree>
    <p:extLst>
      <p:ext uri="{BB962C8B-B14F-4D97-AF65-F5344CB8AC3E}">
        <p14:creationId xmlns:p14="http://schemas.microsoft.com/office/powerpoint/2010/main" val="36131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1E71-6697-4A4A-9458-232E9D78D1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FD773D-9135-4628-BAE5-A75B223776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DC5BB6-9F97-4E44-92AD-40F8CB7B186E}"/>
              </a:ext>
            </a:extLst>
          </p:cNvPr>
          <p:cNvSpPr>
            <a:spLocks noGrp="1"/>
          </p:cNvSpPr>
          <p:nvPr>
            <p:ph type="dt" sz="half" idx="10"/>
          </p:nvPr>
        </p:nvSpPr>
        <p:spPr/>
        <p:txBody>
          <a:bodyPr/>
          <a:lstStyle/>
          <a:p>
            <a:fld id="{2F28C895-443B-4A15-98C4-0D0DE397435F}" type="datetimeFigureOut">
              <a:rPr lang="en-US" smtClean="0"/>
              <a:t>1/18/2019</a:t>
            </a:fld>
            <a:endParaRPr lang="en-US"/>
          </a:p>
        </p:txBody>
      </p:sp>
      <p:sp>
        <p:nvSpPr>
          <p:cNvPr id="5" name="Footer Placeholder 4">
            <a:extLst>
              <a:ext uri="{FF2B5EF4-FFF2-40B4-BE49-F238E27FC236}">
                <a16:creationId xmlns:a16="http://schemas.microsoft.com/office/drawing/2014/main" id="{E53F3971-D76B-4BBF-8A59-92E5AB9F8F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CE0C03-0F13-4A61-9AFD-A3870285A37E}"/>
              </a:ext>
            </a:extLst>
          </p:cNvPr>
          <p:cNvSpPr>
            <a:spLocks noGrp="1"/>
          </p:cNvSpPr>
          <p:nvPr>
            <p:ph type="sldNum" sz="quarter" idx="12"/>
          </p:nvPr>
        </p:nvSpPr>
        <p:spPr/>
        <p:txBody>
          <a:bodyPr/>
          <a:lstStyle/>
          <a:p>
            <a:fld id="{DA09D818-B721-4F8D-8EC7-DBE76D79248B}" type="slidenum">
              <a:rPr lang="en-US" smtClean="0"/>
              <a:t>‹#›</a:t>
            </a:fld>
            <a:endParaRPr lang="en-US"/>
          </a:p>
        </p:txBody>
      </p:sp>
    </p:spTree>
    <p:extLst>
      <p:ext uri="{BB962C8B-B14F-4D97-AF65-F5344CB8AC3E}">
        <p14:creationId xmlns:p14="http://schemas.microsoft.com/office/powerpoint/2010/main" val="3208219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61EE8-4E0C-40BE-9A13-A5A39D3FBD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076F9A-E20B-4948-B4EF-F83F5F41FD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FB4CC3-134F-401D-9B0E-4DBFDFDFEEE7}"/>
              </a:ext>
            </a:extLst>
          </p:cNvPr>
          <p:cNvSpPr>
            <a:spLocks noGrp="1"/>
          </p:cNvSpPr>
          <p:nvPr>
            <p:ph type="dt" sz="half" idx="10"/>
          </p:nvPr>
        </p:nvSpPr>
        <p:spPr/>
        <p:txBody>
          <a:bodyPr/>
          <a:lstStyle/>
          <a:p>
            <a:fld id="{2F28C895-443B-4A15-98C4-0D0DE397435F}" type="datetimeFigureOut">
              <a:rPr lang="en-US" smtClean="0"/>
              <a:t>1/18/2019</a:t>
            </a:fld>
            <a:endParaRPr lang="en-US"/>
          </a:p>
        </p:txBody>
      </p:sp>
      <p:sp>
        <p:nvSpPr>
          <p:cNvPr id="5" name="Footer Placeholder 4">
            <a:extLst>
              <a:ext uri="{FF2B5EF4-FFF2-40B4-BE49-F238E27FC236}">
                <a16:creationId xmlns:a16="http://schemas.microsoft.com/office/drawing/2014/main" id="{28DAFACB-00AA-4349-96E0-0C414E2235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A14671-997F-4631-9C63-CAF289BC98ED}"/>
              </a:ext>
            </a:extLst>
          </p:cNvPr>
          <p:cNvSpPr>
            <a:spLocks noGrp="1"/>
          </p:cNvSpPr>
          <p:nvPr>
            <p:ph type="sldNum" sz="quarter" idx="12"/>
          </p:nvPr>
        </p:nvSpPr>
        <p:spPr/>
        <p:txBody>
          <a:bodyPr/>
          <a:lstStyle/>
          <a:p>
            <a:fld id="{DA09D818-B721-4F8D-8EC7-DBE76D79248B}" type="slidenum">
              <a:rPr lang="en-US" smtClean="0"/>
              <a:t>‹#›</a:t>
            </a:fld>
            <a:endParaRPr lang="en-US"/>
          </a:p>
        </p:txBody>
      </p:sp>
    </p:spTree>
    <p:extLst>
      <p:ext uri="{BB962C8B-B14F-4D97-AF65-F5344CB8AC3E}">
        <p14:creationId xmlns:p14="http://schemas.microsoft.com/office/powerpoint/2010/main" val="192247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D3BDD4-BC88-43C6-A39C-FC53D85B42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217CEF-D732-4E43-970A-73C2EFB069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CDCC3B-E48C-4254-A8F2-0A300AEFBC0F}"/>
              </a:ext>
            </a:extLst>
          </p:cNvPr>
          <p:cNvSpPr>
            <a:spLocks noGrp="1"/>
          </p:cNvSpPr>
          <p:nvPr>
            <p:ph type="dt" sz="half" idx="10"/>
          </p:nvPr>
        </p:nvSpPr>
        <p:spPr/>
        <p:txBody>
          <a:bodyPr/>
          <a:lstStyle/>
          <a:p>
            <a:fld id="{2F28C895-443B-4A15-98C4-0D0DE397435F}" type="datetimeFigureOut">
              <a:rPr lang="en-US" smtClean="0"/>
              <a:t>1/18/2019</a:t>
            </a:fld>
            <a:endParaRPr lang="en-US"/>
          </a:p>
        </p:txBody>
      </p:sp>
      <p:sp>
        <p:nvSpPr>
          <p:cNvPr id="5" name="Footer Placeholder 4">
            <a:extLst>
              <a:ext uri="{FF2B5EF4-FFF2-40B4-BE49-F238E27FC236}">
                <a16:creationId xmlns:a16="http://schemas.microsoft.com/office/drawing/2014/main" id="{7E09E5EB-4E2D-4081-A99E-AD2BE3CED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18C41-A0B0-4739-A126-9F5EEC31BD8C}"/>
              </a:ext>
            </a:extLst>
          </p:cNvPr>
          <p:cNvSpPr>
            <a:spLocks noGrp="1"/>
          </p:cNvSpPr>
          <p:nvPr>
            <p:ph type="sldNum" sz="quarter" idx="12"/>
          </p:nvPr>
        </p:nvSpPr>
        <p:spPr/>
        <p:txBody>
          <a:bodyPr/>
          <a:lstStyle/>
          <a:p>
            <a:fld id="{DA09D818-B721-4F8D-8EC7-DBE76D79248B}" type="slidenum">
              <a:rPr lang="en-US" smtClean="0"/>
              <a:t>‹#›</a:t>
            </a:fld>
            <a:endParaRPr lang="en-US"/>
          </a:p>
        </p:txBody>
      </p:sp>
    </p:spTree>
    <p:extLst>
      <p:ext uri="{BB962C8B-B14F-4D97-AF65-F5344CB8AC3E}">
        <p14:creationId xmlns:p14="http://schemas.microsoft.com/office/powerpoint/2010/main" val="1306102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8729-D6F5-4C45-A3B7-59ED06D164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8DF8EA-A56F-4160-B107-248C74E01C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2F161A-59D3-4371-8217-1EDF768A392A}"/>
              </a:ext>
            </a:extLst>
          </p:cNvPr>
          <p:cNvSpPr>
            <a:spLocks noGrp="1"/>
          </p:cNvSpPr>
          <p:nvPr>
            <p:ph type="dt" sz="half" idx="10"/>
          </p:nvPr>
        </p:nvSpPr>
        <p:spPr/>
        <p:txBody>
          <a:bodyPr/>
          <a:lstStyle/>
          <a:p>
            <a:fld id="{2F28C895-443B-4A15-98C4-0D0DE397435F}" type="datetimeFigureOut">
              <a:rPr lang="en-US" smtClean="0"/>
              <a:t>1/18/2019</a:t>
            </a:fld>
            <a:endParaRPr lang="en-US"/>
          </a:p>
        </p:txBody>
      </p:sp>
      <p:sp>
        <p:nvSpPr>
          <p:cNvPr id="5" name="Footer Placeholder 4">
            <a:extLst>
              <a:ext uri="{FF2B5EF4-FFF2-40B4-BE49-F238E27FC236}">
                <a16:creationId xmlns:a16="http://schemas.microsoft.com/office/drawing/2014/main" id="{B2E87A39-6A58-4708-90C9-3DBBBA672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944D92-61CA-434D-AAD4-CF96406EAF4A}"/>
              </a:ext>
            </a:extLst>
          </p:cNvPr>
          <p:cNvSpPr>
            <a:spLocks noGrp="1"/>
          </p:cNvSpPr>
          <p:nvPr>
            <p:ph type="sldNum" sz="quarter" idx="12"/>
          </p:nvPr>
        </p:nvSpPr>
        <p:spPr/>
        <p:txBody>
          <a:bodyPr/>
          <a:lstStyle/>
          <a:p>
            <a:fld id="{DA09D818-B721-4F8D-8EC7-DBE76D79248B}" type="slidenum">
              <a:rPr lang="en-US" smtClean="0"/>
              <a:t>‹#›</a:t>
            </a:fld>
            <a:endParaRPr lang="en-US"/>
          </a:p>
        </p:txBody>
      </p:sp>
    </p:spTree>
    <p:extLst>
      <p:ext uri="{BB962C8B-B14F-4D97-AF65-F5344CB8AC3E}">
        <p14:creationId xmlns:p14="http://schemas.microsoft.com/office/powerpoint/2010/main" val="411865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41D35-92D7-441B-8A96-3447DDF0B7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9E972F-5848-4297-ABB9-FAC95FB9DD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A8B5B5-B68E-422C-97C5-E9A66E4A6B15}"/>
              </a:ext>
            </a:extLst>
          </p:cNvPr>
          <p:cNvSpPr>
            <a:spLocks noGrp="1"/>
          </p:cNvSpPr>
          <p:nvPr>
            <p:ph type="dt" sz="half" idx="10"/>
          </p:nvPr>
        </p:nvSpPr>
        <p:spPr/>
        <p:txBody>
          <a:bodyPr/>
          <a:lstStyle/>
          <a:p>
            <a:fld id="{2F28C895-443B-4A15-98C4-0D0DE397435F}" type="datetimeFigureOut">
              <a:rPr lang="en-US" smtClean="0"/>
              <a:t>1/18/2019</a:t>
            </a:fld>
            <a:endParaRPr lang="en-US"/>
          </a:p>
        </p:txBody>
      </p:sp>
      <p:sp>
        <p:nvSpPr>
          <p:cNvPr id="5" name="Footer Placeholder 4">
            <a:extLst>
              <a:ext uri="{FF2B5EF4-FFF2-40B4-BE49-F238E27FC236}">
                <a16:creationId xmlns:a16="http://schemas.microsoft.com/office/drawing/2014/main" id="{9015F538-54F8-4F27-AF6A-B31D19DAF6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A6F93-4C08-4328-B9A0-0EFF54B70731}"/>
              </a:ext>
            </a:extLst>
          </p:cNvPr>
          <p:cNvSpPr>
            <a:spLocks noGrp="1"/>
          </p:cNvSpPr>
          <p:nvPr>
            <p:ph type="sldNum" sz="quarter" idx="12"/>
          </p:nvPr>
        </p:nvSpPr>
        <p:spPr/>
        <p:txBody>
          <a:bodyPr/>
          <a:lstStyle/>
          <a:p>
            <a:fld id="{DA09D818-B721-4F8D-8EC7-DBE76D79248B}" type="slidenum">
              <a:rPr lang="en-US" smtClean="0"/>
              <a:t>‹#›</a:t>
            </a:fld>
            <a:endParaRPr lang="en-US"/>
          </a:p>
        </p:txBody>
      </p:sp>
    </p:spTree>
    <p:extLst>
      <p:ext uri="{BB962C8B-B14F-4D97-AF65-F5344CB8AC3E}">
        <p14:creationId xmlns:p14="http://schemas.microsoft.com/office/powerpoint/2010/main" val="162912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BAF17-F3D7-4AF4-B2DF-74CE32D4C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E64057-731C-4E4F-92A9-ED4FC383118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F2922F-E18D-4C91-836B-3F217E5C283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AEDAF5-EFDF-4DA7-B58A-B533835048A8}"/>
              </a:ext>
            </a:extLst>
          </p:cNvPr>
          <p:cNvSpPr>
            <a:spLocks noGrp="1"/>
          </p:cNvSpPr>
          <p:nvPr>
            <p:ph type="dt" sz="half" idx="10"/>
          </p:nvPr>
        </p:nvSpPr>
        <p:spPr/>
        <p:txBody>
          <a:bodyPr/>
          <a:lstStyle/>
          <a:p>
            <a:fld id="{2F28C895-443B-4A15-98C4-0D0DE397435F}" type="datetimeFigureOut">
              <a:rPr lang="en-US" smtClean="0"/>
              <a:t>1/18/2019</a:t>
            </a:fld>
            <a:endParaRPr lang="en-US"/>
          </a:p>
        </p:txBody>
      </p:sp>
      <p:sp>
        <p:nvSpPr>
          <p:cNvPr id="6" name="Footer Placeholder 5">
            <a:extLst>
              <a:ext uri="{FF2B5EF4-FFF2-40B4-BE49-F238E27FC236}">
                <a16:creationId xmlns:a16="http://schemas.microsoft.com/office/drawing/2014/main" id="{2BD56D55-AAA6-434F-831A-23F24533AF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D3450D-9D8F-4EC2-87A8-3A8391EAC340}"/>
              </a:ext>
            </a:extLst>
          </p:cNvPr>
          <p:cNvSpPr>
            <a:spLocks noGrp="1"/>
          </p:cNvSpPr>
          <p:nvPr>
            <p:ph type="sldNum" sz="quarter" idx="12"/>
          </p:nvPr>
        </p:nvSpPr>
        <p:spPr/>
        <p:txBody>
          <a:bodyPr/>
          <a:lstStyle/>
          <a:p>
            <a:fld id="{DA09D818-B721-4F8D-8EC7-DBE76D79248B}" type="slidenum">
              <a:rPr lang="en-US" smtClean="0"/>
              <a:t>‹#›</a:t>
            </a:fld>
            <a:endParaRPr lang="en-US"/>
          </a:p>
        </p:txBody>
      </p:sp>
    </p:spTree>
    <p:extLst>
      <p:ext uri="{BB962C8B-B14F-4D97-AF65-F5344CB8AC3E}">
        <p14:creationId xmlns:p14="http://schemas.microsoft.com/office/powerpoint/2010/main" val="972226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30C4-51B5-481A-8777-82389396CF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F36FE7-FF13-48A1-96B5-BA7615ABB8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C5D2235-D950-4251-A3BB-31D9EA7F772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F0CE29-8D3E-4EF6-9116-A7AA6F95FA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FD75BC-D8AC-4E99-98AB-619EC6E5231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C5FE76-2790-403B-834A-043A2FBA510A}"/>
              </a:ext>
            </a:extLst>
          </p:cNvPr>
          <p:cNvSpPr>
            <a:spLocks noGrp="1"/>
          </p:cNvSpPr>
          <p:nvPr>
            <p:ph type="dt" sz="half" idx="10"/>
          </p:nvPr>
        </p:nvSpPr>
        <p:spPr/>
        <p:txBody>
          <a:bodyPr/>
          <a:lstStyle/>
          <a:p>
            <a:fld id="{2F28C895-443B-4A15-98C4-0D0DE397435F}" type="datetimeFigureOut">
              <a:rPr lang="en-US" smtClean="0"/>
              <a:t>1/18/2019</a:t>
            </a:fld>
            <a:endParaRPr lang="en-US"/>
          </a:p>
        </p:txBody>
      </p:sp>
      <p:sp>
        <p:nvSpPr>
          <p:cNvPr id="8" name="Footer Placeholder 7">
            <a:extLst>
              <a:ext uri="{FF2B5EF4-FFF2-40B4-BE49-F238E27FC236}">
                <a16:creationId xmlns:a16="http://schemas.microsoft.com/office/drawing/2014/main" id="{960007CD-DE45-44A4-B971-1B78CF193A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A43D46-2372-4019-B56A-1C3A3BF5DE2D}"/>
              </a:ext>
            </a:extLst>
          </p:cNvPr>
          <p:cNvSpPr>
            <a:spLocks noGrp="1"/>
          </p:cNvSpPr>
          <p:nvPr>
            <p:ph type="sldNum" sz="quarter" idx="12"/>
          </p:nvPr>
        </p:nvSpPr>
        <p:spPr/>
        <p:txBody>
          <a:bodyPr/>
          <a:lstStyle/>
          <a:p>
            <a:fld id="{DA09D818-B721-4F8D-8EC7-DBE76D79248B}" type="slidenum">
              <a:rPr lang="en-US" smtClean="0"/>
              <a:t>‹#›</a:t>
            </a:fld>
            <a:endParaRPr lang="en-US"/>
          </a:p>
        </p:txBody>
      </p:sp>
    </p:spTree>
    <p:extLst>
      <p:ext uri="{BB962C8B-B14F-4D97-AF65-F5344CB8AC3E}">
        <p14:creationId xmlns:p14="http://schemas.microsoft.com/office/powerpoint/2010/main" val="1210335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66DE8-5892-42FB-AEE5-C056056684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91CC97-3713-4C75-AE0B-FF73A3CC2CAC}"/>
              </a:ext>
            </a:extLst>
          </p:cNvPr>
          <p:cNvSpPr>
            <a:spLocks noGrp="1"/>
          </p:cNvSpPr>
          <p:nvPr>
            <p:ph type="dt" sz="half" idx="10"/>
          </p:nvPr>
        </p:nvSpPr>
        <p:spPr/>
        <p:txBody>
          <a:bodyPr/>
          <a:lstStyle/>
          <a:p>
            <a:fld id="{2F28C895-443B-4A15-98C4-0D0DE397435F}" type="datetimeFigureOut">
              <a:rPr lang="en-US" smtClean="0"/>
              <a:t>1/18/2019</a:t>
            </a:fld>
            <a:endParaRPr lang="en-US"/>
          </a:p>
        </p:txBody>
      </p:sp>
      <p:sp>
        <p:nvSpPr>
          <p:cNvPr id="4" name="Footer Placeholder 3">
            <a:extLst>
              <a:ext uri="{FF2B5EF4-FFF2-40B4-BE49-F238E27FC236}">
                <a16:creationId xmlns:a16="http://schemas.microsoft.com/office/drawing/2014/main" id="{B4F18008-7F61-417D-A8C5-6062E21E7C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A7B659-584F-45F2-86B1-226DB2591B6C}"/>
              </a:ext>
            </a:extLst>
          </p:cNvPr>
          <p:cNvSpPr>
            <a:spLocks noGrp="1"/>
          </p:cNvSpPr>
          <p:nvPr>
            <p:ph type="sldNum" sz="quarter" idx="12"/>
          </p:nvPr>
        </p:nvSpPr>
        <p:spPr/>
        <p:txBody>
          <a:bodyPr/>
          <a:lstStyle/>
          <a:p>
            <a:fld id="{DA09D818-B721-4F8D-8EC7-DBE76D79248B}" type="slidenum">
              <a:rPr lang="en-US" smtClean="0"/>
              <a:t>‹#›</a:t>
            </a:fld>
            <a:endParaRPr lang="en-US"/>
          </a:p>
        </p:txBody>
      </p:sp>
    </p:spTree>
    <p:extLst>
      <p:ext uri="{BB962C8B-B14F-4D97-AF65-F5344CB8AC3E}">
        <p14:creationId xmlns:p14="http://schemas.microsoft.com/office/powerpoint/2010/main" val="33479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BD6811-35C1-4EEC-BC15-4AE68A1D9A0C}"/>
              </a:ext>
            </a:extLst>
          </p:cNvPr>
          <p:cNvSpPr>
            <a:spLocks noGrp="1"/>
          </p:cNvSpPr>
          <p:nvPr>
            <p:ph type="dt" sz="half" idx="10"/>
          </p:nvPr>
        </p:nvSpPr>
        <p:spPr/>
        <p:txBody>
          <a:bodyPr/>
          <a:lstStyle/>
          <a:p>
            <a:fld id="{2F28C895-443B-4A15-98C4-0D0DE397435F}" type="datetimeFigureOut">
              <a:rPr lang="en-US" smtClean="0"/>
              <a:t>1/18/2019</a:t>
            </a:fld>
            <a:endParaRPr lang="en-US"/>
          </a:p>
        </p:txBody>
      </p:sp>
      <p:sp>
        <p:nvSpPr>
          <p:cNvPr id="3" name="Footer Placeholder 2">
            <a:extLst>
              <a:ext uri="{FF2B5EF4-FFF2-40B4-BE49-F238E27FC236}">
                <a16:creationId xmlns:a16="http://schemas.microsoft.com/office/drawing/2014/main" id="{A56BE501-D116-427F-9C54-9C0985E59C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DFF18F-47A8-4FA6-9784-725C0D867468}"/>
              </a:ext>
            </a:extLst>
          </p:cNvPr>
          <p:cNvSpPr>
            <a:spLocks noGrp="1"/>
          </p:cNvSpPr>
          <p:nvPr>
            <p:ph type="sldNum" sz="quarter" idx="12"/>
          </p:nvPr>
        </p:nvSpPr>
        <p:spPr/>
        <p:txBody>
          <a:bodyPr/>
          <a:lstStyle/>
          <a:p>
            <a:fld id="{DA09D818-B721-4F8D-8EC7-DBE76D79248B}" type="slidenum">
              <a:rPr lang="en-US" smtClean="0"/>
              <a:t>‹#›</a:t>
            </a:fld>
            <a:endParaRPr lang="en-US"/>
          </a:p>
        </p:txBody>
      </p:sp>
    </p:spTree>
    <p:extLst>
      <p:ext uri="{BB962C8B-B14F-4D97-AF65-F5344CB8AC3E}">
        <p14:creationId xmlns:p14="http://schemas.microsoft.com/office/powerpoint/2010/main" val="3106769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FC32-C5BC-4DFC-BA07-BBB4186916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E55E0-AFFF-43F7-87A4-FC380C239C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7E0BE-37A1-47BA-A460-925FA849FD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67D919-E379-4078-A259-D29AD751A97B}"/>
              </a:ext>
            </a:extLst>
          </p:cNvPr>
          <p:cNvSpPr>
            <a:spLocks noGrp="1"/>
          </p:cNvSpPr>
          <p:nvPr>
            <p:ph type="dt" sz="half" idx="10"/>
          </p:nvPr>
        </p:nvSpPr>
        <p:spPr/>
        <p:txBody>
          <a:bodyPr/>
          <a:lstStyle/>
          <a:p>
            <a:fld id="{2F28C895-443B-4A15-98C4-0D0DE397435F}" type="datetimeFigureOut">
              <a:rPr lang="en-US" smtClean="0"/>
              <a:t>1/18/2019</a:t>
            </a:fld>
            <a:endParaRPr lang="en-US"/>
          </a:p>
        </p:txBody>
      </p:sp>
      <p:sp>
        <p:nvSpPr>
          <p:cNvPr id="6" name="Footer Placeholder 5">
            <a:extLst>
              <a:ext uri="{FF2B5EF4-FFF2-40B4-BE49-F238E27FC236}">
                <a16:creationId xmlns:a16="http://schemas.microsoft.com/office/drawing/2014/main" id="{066348C2-14E5-4B10-BC10-360AF7B9C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CD20C0-B61A-44C2-BF48-3E98BC90A312}"/>
              </a:ext>
            </a:extLst>
          </p:cNvPr>
          <p:cNvSpPr>
            <a:spLocks noGrp="1"/>
          </p:cNvSpPr>
          <p:nvPr>
            <p:ph type="sldNum" sz="quarter" idx="12"/>
          </p:nvPr>
        </p:nvSpPr>
        <p:spPr/>
        <p:txBody>
          <a:bodyPr/>
          <a:lstStyle/>
          <a:p>
            <a:fld id="{DA09D818-B721-4F8D-8EC7-DBE76D79248B}" type="slidenum">
              <a:rPr lang="en-US" smtClean="0"/>
              <a:t>‹#›</a:t>
            </a:fld>
            <a:endParaRPr lang="en-US"/>
          </a:p>
        </p:txBody>
      </p:sp>
    </p:spTree>
    <p:extLst>
      <p:ext uri="{BB962C8B-B14F-4D97-AF65-F5344CB8AC3E}">
        <p14:creationId xmlns:p14="http://schemas.microsoft.com/office/powerpoint/2010/main" val="3365939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8CF2-B0EC-4915-A6F8-33AF5B62A4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FEB0E6-43A9-432A-9287-6B6FFC27F0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004524-1C50-4F8A-BDBE-DF3847F11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72493A-C2DF-45AF-A982-631366605E72}"/>
              </a:ext>
            </a:extLst>
          </p:cNvPr>
          <p:cNvSpPr>
            <a:spLocks noGrp="1"/>
          </p:cNvSpPr>
          <p:nvPr>
            <p:ph type="dt" sz="half" idx="10"/>
          </p:nvPr>
        </p:nvSpPr>
        <p:spPr/>
        <p:txBody>
          <a:bodyPr/>
          <a:lstStyle/>
          <a:p>
            <a:fld id="{2F28C895-443B-4A15-98C4-0D0DE397435F}" type="datetimeFigureOut">
              <a:rPr lang="en-US" smtClean="0"/>
              <a:t>1/18/2019</a:t>
            </a:fld>
            <a:endParaRPr lang="en-US"/>
          </a:p>
        </p:txBody>
      </p:sp>
      <p:sp>
        <p:nvSpPr>
          <p:cNvPr id="6" name="Footer Placeholder 5">
            <a:extLst>
              <a:ext uri="{FF2B5EF4-FFF2-40B4-BE49-F238E27FC236}">
                <a16:creationId xmlns:a16="http://schemas.microsoft.com/office/drawing/2014/main" id="{E781D9E7-DDBB-493D-A46D-ED7781069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2FF9C5-C66F-47C0-B263-37EA0F3979CC}"/>
              </a:ext>
            </a:extLst>
          </p:cNvPr>
          <p:cNvSpPr>
            <a:spLocks noGrp="1"/>
          </p:cNvSpPr>
          <p:nvPr>
            <p:ph type="sldNum" sz="quarter" idx="12"/>
          </p:nvPr>
        </p:nvSpPr>
        <p:spPr/>
        <p:txBody>
          <a:bodyPr/>
          <a:lstStyle/>
          <a:p>
            <a:fld id="{DA09D818-B721-4F8D-8EC7-DBE76D79248B}" type="slidenum">
              <a:rPr lang="en-US" smtClean="0"/>
              <a:t>‹#›</a:t>
            </a:fld>
            <a:endParaRPr lang="en-US"/>
          </a:p>
        </p:txBody>
      </p:sp>
    </p:spTree>
    <p:extLst>
      <p:ext uri="{BB962C8B-B14F-4D97-AF65-F5344CB8AC3E}">
        <p14:creationId xmlns:p14="http://schemas.microsoft.com/office/powerpoint/2010/main" val="3984597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99EEEB-FC21-4524-A90D-59A7C872CD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805C58-5677-4A45-A0E1-EFB0391D31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2E4175-BA08-493B-BFCE-60193C26DF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8C895-443B-4A15-98C4-0D0DE397435F}" type="datetimeFigureOut">
              <a:rPr lang="en-US" smtClean="0"/>
              <a:t>1/18/2019</a:t>
            </a:fld>
            <a:endParaRPr lang="en-US"/>
          </a:p>
        </p:txBody>
      </p:sp>
      <p:sp>
        <p:nvSpPr>
          <p:cNvPr id="5" name="Footer Placeholder 4">
            <a:extLst>
              <a:ext uri="{FF2B5EF4-FFF2-40B4-BE49-F238E27FC236}">
                <a16:creationId xmlns:a16="http://schemas.microsoft.com/office/drawing/2014/main" id="{E8D61875-90B7-45DE-8E9D-F0AB8C1E93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CA83A2-62A2-493B-9540-640DF8F62A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9D818-B721-4F8D-8EC7-DBE76D79248B}" type="slidenum">
              <a:rPr lang="en-US" smtClean="0"/>
              <a:t>‹#›</a:t>
            </a:fld>
            <a:endParaRPr lang="en-US"/>
          </a:p>
        </p:txBody>
      </p:sp>
    </p:spTree>
    <p:extLst>
      <p:ext uri="{BB962C8B-B14F-4D97-AF65-F5344CB8AC3E}">
        <p14:creationId xmlns:p14="http://schemas.microsoft.com/office/powerpoint/2010/main" val="2273359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hyperlink" Target="mailto:Hhudgins@swchi.org"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8.tiff"/><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aherrick@swchi.org" TargetMode="External"/><Relationship Id="rId2" Type="http://schemas.openxmlformats.org/officeDocument/2006/relationships/hyperlink" Target="mailto:calfero@swchi.org" TargetMode="Externa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modernhealthcare.com/article/20170106/NEWS/170109951" TargetMode="External"/><Relationship Id="rId2" Type="http://schemas.openxmlformats.org/officeDocument/2006/relationships/hyperlink" Target="https://www.aamc.org/newsroom/newsreleases/458074/2016_workforce_projections_04052016.html" TargetMode="External"/><Relationship Id="rId1" Type="http://schemas.openxmlformats.org/officeDocument/2006/relationships/slideLayout" Target="../slideLayouts/slideLayout2.xml"/><Relationship Id="rId4" Type="http://schemas.openxmlformats.org/officeDocument/2006/relationships/hyperlink" Target="http://www.hsd.state.nm.us/uploads/PressRelease/2f473c14ee654f868b5a25b3cfd15a6d/NMHCWF_2017Report_eDist_LoRes.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modernhealthcare.com/article/20170106/NEWS/170109951" TargetMode="External"/><Relationship Id="rId2" Type="http://schemas.openxmlformats.org/officeDocument/2006/relationships/hyperlink" Target="https://www.aamc.org/newsroom/newsreleases/458074/2016_workforce_projections_04052016.html" TargetMode="External"/><Relationship Id="rId1" Type="http://schemas.openxmlformats.org/officeDocument/2006/relationships/slideLayout" Target="../slideLayouts/slideLayout7.xml"/><Relationship Id="rId4" Type="http://schemas.openxmlformats.org/officeDocument/2006/relationships/hyperlink" Target="http://www.hsd.state.nm.us/uploads/PressRelease/2f473c14ee654f868b5a25b3cfd15a6d/NMHCWF_2017Report_eDist_LoRes.pdf"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B2E-D16C-44E0-AEF9-06362445F009}"/>
              </a:ext>
            </a:extLst>
          </p:cNvPr>
          <p:cNvSpPr>
            <a:spLocks noGrp="1"/>
          </p:cNvSpPr>
          <p:nvPr>
            <p:ph type="ctrTitle"/>
          </p:nvPr>
        </p:nvSpPr>
        <p:spPr/>
        <p:txBody>
          <a:bodyPr/>
          <a:lstStyle/>
          <a:p>
            <a:r>
              <a:rPr lang="en-US" dirty="0">
                <a:solidFill>
                  <a:schemeClr val="accent6">
                    <a:lumMod val="75000"/>
                  </a:schemeClr>
                </a:solidFill>
              </a:rPr>
              <a:t>The Center for </a:t>
            </a:r>
            <a:br>
              <a:rPr lang="en-US" dirty="0">
                <a:solidFill>
                  <a:schemeClr val="accent6">
                    <a:lumMod val="75000"/>
                  </a:schemeClr>
                </a:solidFill>
              </a:rPr>
            </a:br>
            <a:r>
              <a:rPr lang="en-US" dirty="0">
                <a:solidFill>
                  <a:schemeClr val="accent6">
                    <a:lumMod val="75000"/>
                  </a:schemeClr>
                </a:solidFill>
              </a:rPr>
              <a:t>Health Innovation</a:t>
            </a:r>
          </a:p>
        </p:txBody>
      </p:sp>
      <p:sp>
        <p:nvSpPr>
          <p:cNvPr id="3" name="Subtitle 2">
            <a:extLst>
              <a:ext uri="{FF2B5EF4-FFF2-40B4-BE49-F238E27FC236}">
                <a16:creationId xmlns:a16="http://schemas.microsoft.com/office/drawing/2014/main" id="{625F67EA-E60C-4BD8-8325-F325AEB71A73}"/>
              </a:ext>
            </a:extLst>
          </p:cNvPr>
          <p:cNvSpPr>
            <a:spLocks noGrp="1"/>
          </p:cNvSpPr>
          <p:nvPr>
            <p:ph type="subTitle" idx="1"/>
          </p:nvPr>
        </p:nvSpPr>
        <p:spPr>
          <a:xfrm>
            <a:off x="1524000" y="4632326"/>
            <a:ext cx="9144000" cy="780954"/>
          </a:xfrm>
        </p:spPr>
        <p:txBody>
          <a:bodyPr>
            <a:normAutofit/>
          </a:bodyPr>
          <a:lstStyle/>
          <a:p>
            <a:r>
              <a:rPr lang="en-US" sz="4000" dirty="0"/>
              <a:t>New Mexico’s Public Health Institute </a:t>
            </a:r>
          </a:p>
        </p:txBody>
      </p:sp>
      <p:pic>
        <p:nvPicPr>
          <p:cNvPr id="4" name="Picture 3">
            <a:extLst>
              <a:ext uri="{FF2B5EF4-FFF2-40B4-BE49-F238E27FC236}">
                <a16:creationId xmlns:a16="http://schemas.microsoft.com/office/drawing/2014/main" id="{BBDF1B4A-67AA-4163-ACF2-5387F0382887}"/>
              </a:ext>
            </a:extLst>
          </p:cNvPr>
          <p:cNvPicPr/>
          <p:nvPr/>
        </p:nvPicPr>
        <p:blipFill>
          <a:blip r:embed="rId2">
            <a:extLst>
              <a:ext uri="{28A0092B-C50C-407E-A947-70E740481C1C}">
                <a14:useLocalDpi xmlns:a14="http://schemas.microsoft.com/office/drawing/2010/main" val="0"/>
              </a:ext>
            </a:extLst>
          </a:blip>
          <a:stretch>
            <a:fillRect/>
          </a:stretch>
        </p:blipFill>
        <p:spPr>
          <a:xfrm>
            <a:off x="10114961" y="0"/>
            <a:ext cx="2077039" cy="1809946"/>
          </a:xfrm>
          <a:prstGeom prst="rect">
            <a:avLst/>
          </a:prstGeom>
        </p:spPr>
      </p:pic>
    </p:spTree>
    <p:extLst>
      <p:ext uri="{BB962C8B-B14F-4D97-AF65-F5344CB8AC3E}">
        <p14:creationId xmlns:p14="http://schemas.microsoft.com/office/powerpoint/2010/main" val="9974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07E04C4-5EED-4D91-BD05-242BD52E8025}"/>
              </a:ext>
            </a:extLst>
          </p:cNvPr>
          <p:cNvSpPr txBox="1"/>
          <p:nvPr/>
        </p:nvSpPr>
        <p:spPr>
          <a:xfrm>
            <a:off x="6746628" y="1783959"/>
            <a:ext cx="4645250"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kern="1200">
                <a:solidFill>
                  <a:schemeClr val="bg1"/>
                </a:solidFill>
                <a:latin typeface="+mj-lt"/>
                <a:ea typeface="+mj-ea"/>
                <a:cs typeface="+mj-cs"/>
              </a:rPr>
              <a:t>Collaborations Creating Solutions</a:t>
            </a:r>
          </a:p>
        </p:txBody>
      </p:sp>
      <p:sp>
        <p:nvSpPr>
          <p:cNvPr id="13"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1D1833F-CA5E-4FE7-9CEA-9B9AEEF0B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82" y="650856"/>
            <a:ext cx="4047843" cy="4188117"/>
          </a:xfrm>
          <a:prstGeom prst="rect">
            <a:avLst/>
          </a:prstGeom>
        </p:spPr>
      </p:pic>
      <p:sp>
        <p:nvSpPr>
          <p:cNvPr id="3" name="Slide Number Placeholder 2">
            <a:extLst>
              <a:ext uri="{FF2B5EF4-FFF2-40B4-BE49-F238E27FC236}">
                <a16:creationId xmlns:a16="http://schemas.microsoft.com/office/drawing/2014/main" id="{16AC8760-76F0-42E8-82B5-329532177FB2}"/>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C075E37F-EF02-4ED0-AA88-E61A2DE17914}" type="slidenum">
              <a:rPr lang="en-US" sz="1500">
                <a:solidFill>
                  <a:srgbClr val="FFFFFF"/>
                </a:solidFill>
              </a:rPr>
              <a:pPr algn="ctr">
                <a:spcAft>
                  <a:spcPts val="600"/>
                </a:spcAft>
                <a:defRPr/>
              </a:pPr>
              <a:t>10</a:t>
            </a:fld>
            <a:endParaRPr lang="en-US" sz="1500">
              <a:solidFill>
                <a:srgbClr val="FFFFFF"/>
              </a:solidFill>
            </a:endParaRPr>
          </a:p>
        </p:txBody>
      </p:sp>
    </p:spTree>
    <p:extLst>
      <p:ext uri="{BB962C8B-B14F-4D97-AF65-F5344CB8AC3E}">
        <p14:creationId xmlns:p14="http://schemas.microsoft.com/office/powerpoint/2010/main" val="1117588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29926"/>
            <a:ext cx="7772400" cy="914400"/>
          </a:xfrm>
        </p:spPr>
        <p:txBody>
          <a:bodyPr>
            <a:normAutofit fontScale="90000"/>
          </a:bodyPr>
          <a:lstStyle/>
          <a:p>
            <a:pPr algn="ctr"/>
            <a:r>
              <a:rPr lang="en-US" sz="3200" dirty="0">
                <a:solidFill>
                  <a:srgbClr val="003399"/>
                </a:solidFill>
                <a:latin typeface="Arial Black" pitchFamily="34" charset="0"/>
              </a:rPr>
              <a:t>NMPCTC CONSORTIUM MEMBERS</a:t>
            </a:r>
          </a:p>
        </p:txBody>
      </p:sp>
      <p:pic>
        <p:nvPicPr>
          <p:cNvPr id="20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556" y="2904545"/>
            <a:ext cx="1609725" cy="17049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317" y="1101681"/>
            <a:ext cx="1811735" cy="1908218"/>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Connector 29"/>
          <p:cNvCxnSpPr/>
          <p:nvPr/>
        </p:nvCxnSpPr>
        <p:spPr>
          <a:xfrm>
            <a:off x="9944100" y="3971290"/>
            <a:ext cx="95250" cy="0"/>
          </a:xfrm>
          <a:prstGeom prst="line">
            <a:avLst/>
          </a:prstGeom>
        </p:spPr>
        <p:style>
          <a:lnRef idx="1">
            <a:schemeClr val="dk1"/>
          </a:lnRef>
          <a:fillRef idx="0">
            <a:schemeClr val="dk1"/>
          </a:fillRef>
          <a:effectRef idx="0">
            <a:schemeClr val="dk1"/>
          </a:effectRef>
          <a:fontRef idx="minor">
            <a:schemeClr val="tx1"/>
          </a:fontRef>
        </p:style>
      </p:cxnSp>
      <p:sp>
        <p:nvSpPr>
          <p:cNvPr id="23" name="Rectangle 27"/>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8"/>
          <p:cNvSpPr>
            <a:spLocks noChangeArrowheads="1"/>
          </p:cNvSpPr>
          <p:nvPr/>
        </p:nvSpPr>
        <p:spPr bwMode="auto">
          <a:xfrm>
            <a:off x="4724401"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38"/>
          <p:cNvSpPr>
            <a:spLocks noChangeArrowheads="1"/>
          </p:cNvSpPr>
          <p:nvPr/>
        </p:nvSpPr>
        <p:spPr bwMode="auto">
          <a:xfrm>
            <a:off x="2438400" y="5574670"/>
            <a:ext cx="11079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100">
                <a:latin typeface="Calibri" panose="020F0502020204030204" pitchFamily="34" charset="0"/>
                <a:ea typeface="Calibri" panose="020F0502020204030204" pitchFamily="34" charset="0"/>
                <a:cs typeface="Times New Roman" panose="02020603050405020304" pitchFamily="18" charset="0"/>
              </a:rPr>
              <a:t>	</a:t>
            </a:r>
            <a:endParaRPr lang="en-US" altLang="en-US">
              <a:latin typeface="Arial" panose="020B0604020202020204" pitchFamily="34" charset="0"/>
            </a:endParaRPr>
          </a:p>
        </p:txBody>
      </p:sp>
      <p:sp>
        <p:nvSpPr>
          <p:cNvPr id="2048" name="Rectangle 39"/>
          <p:cNvSpPr>
            <a:spLocks noChangeArrowheads="1"/>
          </p:cNvSpPr>
          <p:nvPr/>
        </p:nvSpPr>
        <p:spPr bwMode="auto">
          <a:xfrm>
            <a:off x="2438400" y="7270120"/>
            <a:ext cx="11079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100">
                <a:latin typeface="Calibri" panose="020F0502020204030204" pitchFamily="34" charset="0"/>
                <a:ea typeface="Calibri" panose="020F0502020204030204" pitchFamily="34" charset="0"/>
                <a:cs typeface="Times New Roman" panose="02020603050405020304" pitchFamily="18" charset="0"/>
              </a:rPr>
              <a:t>	</a:t>
            </a:r>
            <a:endParaRPr lang="en-US" altLang="en-US">
              <a:latin typeface="Arial" panose="020B0604020202020204" pitchFamily="34" charset="0"/>
            </a:endParaRPr>
          </a:p>
        </p:txBody>
      </p:sp>
      <p:sp>
        <p:nvSpPr>
          <p:cNvPr id="2053" name="Rectangle 40"/>
          <p:cNvSpPr>
            <a:spLocks noChangeArrowheads="1"/>
          </p:cNvSpPr>
          <p:nvPr/>
        </p:nvSpPr>
        <p:spPr bwMode="auto">
          <a:xfrm>
            <a:off x="1524000" y="9213220"/>
            <a:ext cx="11079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457200" eaLnBrk="0" fontAlgn="base" hangingPunct="0">
              <a:spcBef>
                <a:spcPct val="0"/>
              </a:spcBef>
              <a:spcAft>
                <a:spcPct val="0"/>
              </a:spcAft>
            </a:pPr>
            <a:r>
              <a:rPr lang="en-US" altLang="en-US" sz="1100">
                <a:latin typeface="Calibri" panose="020F0502020204030204" pitchFamily="34" charset="0"/>
                <a:ea typeface="Calibri" panose="020F0502020204030204" pitchFamily="34" charset="0"/>
                <a:cs typeface="Times New Roman" panose="02020603050405020304" pitchFamily="18" charset="0"/>
              </a:rPr>
              <a:t>	</a:t>
            </a:r>
            <a:endParaRPr lang="en-US" altLang="en-US">
              <a:latin typeface="Arial" panose="020B0604020202020204" pitchFamily="34" charset="0"/>
            </a:endParaRPr>
          </a:p>
        </p:txBody>
      </p:sp>
      <p:pic>
        <p:nvPicPr>
          <p:cNvPr id="39" name="Picture 38"/>
          <p:cNvPicPr/>
          <p:nvPr/>
        </p:nvPicPr>
        <p:blipFill>
          <a:blip r:embed="rId4">
            <a:extLst>
              <a:ext uri="{28A0092B-C50C-407E-A947-70E740481C1C}">
                <a14:useLocalDpi xmlns:a14="http://schemas.microsoft.com/office/drawing/2010/main" val="0"/>
              </a:ext>
            </a:extLst>
          </a:blip>
          <a:stretch>
            <a:fillRect/>
          </a:stretch>
        </p:blipFill>
        <p:spPr>
          <a:xfrm>
            <a:off x="8452518" y="2873013"/>
            <a:ext cx="1535430" cy="1711325"/>
          </a:xfrm>
          <a:prstGeom prst="rect">
            <a:avLst/>
          </a:prstGeom>
          <a:ln w="3175">
            <a:solidFill>
              <a:schemeClr val="tx1"/>
            </a:solidFill>
          </a:ln>
        </p:spPr>
      </p:pic>
      <p:pic>
        <p:nvPicPr>
          <p:cNvPr id="55" name="Picture 54"/>
          <p:cNvPicPr/>
          <p:nvPr/>
        </p:nvPicPr>
        <p:blipFill>
          <a:blip r:embed="rId5">
            <a:extLst>
              <a:ext uri="{28A0092B-C50C-407E-A947-70E740481C1C}">
                <a14:useLocalDpi xmlns:a14="http://schemas.microsoft.com/office/drawing/2010/main" val="0"/>
              </a:ext>
            </a:extLst>
          </a:blip>
          <a:stretch>
            <a:fillRect/>
          </a:stretch>
        </p:blipFill>
        <p:spPr>
          <a:xfrm>
            <a:off x="3956326" y="1259241"/>
            <a:ext cx="1671320" cy="1720215"/>
          </a:xfrm>
          <a:prstGeom prst="rect">
            <a:avLst/>
          </a:prstGeom>
          <a:ln w="3175">
            <a:solidFill>
              <a:schemeClr val="bg1"/>
            </a:solidFill>
          </a:ln>
        </p:spPr>
      </p:pic>
      <p:sp>
        <p:nvSpPr>
          <p:cNvPr id="2079" name="Rectangle 2078"/>
          <p:cNvSpPr/>
          <p:nvPr/>
        </p:nvSpPr>
        <p:spPr>
          <a:xfrm>
            <a:off x="2856889" y="5286674"/>
            <a:ext cx="6934200" cy="1200329"/>
          </a:xfrm>
          <a:prstGeom prst="rect">
            <a:avLst/>
          </a:prstGeom>
        </p:spPr>
        <p:txBody>
          <a:bodyPr wrap="square">
            <a:spAutoFit/>
          </a:bodyPr>
          <a:lstStyle/>
          <a:p>
            <a:r>
              <a:rPr lang="en-US" b="1" dirty="0">
                <a:cs typeface="Arial" pitchFamily="34" charset="0"/>
              </a:rPr>
              <a:t>ALBUQUERQUE:</a:t>
            </a:r>
            <a:r>
              <a:rPr lang="en-US" dirty="0">
                <a:cs typeface="Arial" pitchFamily="34" charset="0"/>
              </a:rPr>
              <a:t>	UNM Office of Community Health</a:t>
            </a:r>
          </a:p>
          <a:p>
            <a:r>
              <a:rPr lang="en-US" b="1" dirty="0">
                <a:cs typeface="Arial" pitchFamily="34" charset="0"/>
              </a:rPr>
              <a:t>LAS CRUCES:</a:t>
            </a:r>
            <a:r>
              <a:rPr lang="en-US" dirty="0"/>
              <a:t>	</a:t>
            </a:r>
            <a:r>
              <a:rPr lang="en-US" dirty="0">
                <a:cs typeface="Arial" pitchFamily="34" charset="0"/>
              </a:rPr>
              <a:t>Burrell College of Osteopathic Medicine (BCOM)</a:t>
            </a:r>
          </a:p>
          <a:p>
            <a:r>
              <a:rPr lang="en-US" b="1" dirty="0">
                <a:cs typeface="Arial" pitchFamily="34" charset="0"/>
              </a:rPr>
              <a:t>ROSWELL:</a:t>
            </a:r>
            <a:r>
              <a:rPr lang="en-US" dirty="0"/>
              <a:t>	</a:t>
            </a:r>
            <a:r>
              <a:rPr lang="en-US" dirty="0">
                <a:cs typeface="Arial" pitchFamily="34" charset="0"/>
              </a:rPr>
              <a:t>Former – Eastern NM Family Medicine Program</a:t>
            </a:r>
          </a:p>
          <a:p>
            <a:endParaRPr lang="en-US" dirty="0">
              <a:cs typeface="Arial" pitchFamily="34" charset="0"/>
            </a:endParaRPr>
          </a:p>
        </p:txBody>
      </p:sp>
      <p:sp>
        <p:nvSpPr>
          <p:cNvPr id="32" name="TextBox 31"/>
          <p:cNvSpPr txBox="1"/>
          <p:nvPr/>
        </p:nvSpPr>
        <p:spPr>
          <a:xfrm>
            <a:off x="1958340" y="4655745"/>
            <a:ext cx="1609725" cy="415498"/>
          </a:xfrm>
          <a:prstGeom prst="rect">
            <a:avLst/>
          </a:prstGeom>
          <a:noFill/>
        </p:spPr>
        <p:txBody>
          <a:bodyPr wrap="square" rtlCol="0">
            <a:spAutoFit/>
          </a:bodyPr>
          <a:lstStyle/>
          <a:p>
            <a:r>
              <a:rPr lang="en-US" sz="1050" dirty="0"/>
              <a:t>CHRISTUS St. Vincent FMRP - Santa Fe</a:t>
            </a:r>
          </a:p>
        </p:txBody>
      </p:sp>
      <p:sp>
        <p:nvSpPr>
          <p:cNvPr id="67" name="TextBox 66"/>
          <p:cNvSpPr txBox="1"/>
          <p:nvPr/>
        </p:nvSpPr>
        <p:spPr>
          <a:xfrm>
            <a:off x="3913978" y="3089560"/>
            <a:ext cx="1646702" cy="253916"/>
          </a:xfrm>
          <a:prstGeom prst="rect">
            <a:avLst/>
          </a:prstGeom>
          <a:noFill/>
        </p:spPr>
        <p:txBody>
          <a:bodyPr wrap="square" rtlCol="0">
            <a:spAutoFit/>
          </a:bodyPr>
          <a:lstStyle/>
          <a:p>
            <a:pPr algn="ctr"/>
            <a:r>
              <a:rPr lang="en-US" sz="1050" dirty="0"/>
              <a:t>UNM  FMRP- Albuquerque </a:t>
            </a:r>
          </a:p>
        </p:txBody>
      </p:sp>
      <p:sp>
        <p:nvSpPr>
          <p:cNvPr id="68" name="TextBox 67"/>
          <p:cNvSpPr txBox="1"/>
          <p:nvPr/>
        </p:nvSpPr>
        <p:spPr>
          <a:xfrm>
            <a:off x="6264305" y="3126695"/>
            <a:ext cx="2013747" cy="253916"/>
          </a:xfrm>
          <a:prstGeom prst="rect">
            <a:avLst/>
          </a:prstGeom>
          <a:noFill/>
        </p:spPr>
        <p:txBody>
          <a:bodyPr wrap="square" rtlCol="0">
            <a:spAutoFit/>
          </a:bodyPr>
          <a:lstStyle/>
          <a:p>
            <a:pPr algn="ctr"/>
            <a:r>
              <a:rPr lang="en-US" sz="1050" dirty="0"/>
              <a:t>Southern NM FMRP –  Las Cruces  </a:t>
            </a:r>
          </a:p>
        </p:txBody>
      </p:sp>
      <p:sp>
        <p:nvSpPr>
          <p:cNvPr id="69" name="TextBox 68"/>
          <p:cNvSpPr txBox="1"/>
          <p:nvPr/>
        </p:nvSpPr>
        <p:spPr>
          <a:xfrm>
            <a:off x="8380208" y="4679950"/>
            <a:ext cx="1646702" cy="415498"/>
          </a:xfrm>
          <a:prstGeom prst="rect">
            <a:avLst/>
          </a:prstGeom>
          <a:noFill/>
        </p:spPr>
        <p:txBody>
          <a:bodyPr wrap="square" rtlCol="0">
            <a:spAutoFit/>
          </a:bodyPr>
          <a:lstStyle/>
          <a:p>
            <a:pPr algn="ctr"/>
            <a:r>
              <a:rPr lang="en-US" sz="1050" dirty="0"/>
              <a:t>Hidalgo Medical Services FMRP - Silver City </a:t>
            </a:r>
          </a:p>
        </p:txBody>
      </p:sp>
      <p:sp>
        <p:nvSpPr>
          <p:cNvPr id="4" name="Slide Number Placeholder 3">
            <a:extLst>
              <a:ext uri="{FF2B5EF4-FFF2-40B4-BE49-F238E27FC236}">
                <a16:creationId xmlns:a16="http://schemas.microsoft.com/office/drawing/2014/main" id="{21B43FA6-6257-4822-9A96-927F6875478D}"/>
              </a:ext>
            </a:extLst>
          </p:cNvPr>
          <p:cNvSpPr>
            <a:spLocks noGrp="1"/>
          </p:cNvSpPr>
          <p:nvPr>
            <p:ph type="sldNum" sz="quarter" idx="12"/>
          </p:nvPr>
        </p:nvSpPr>
        <p:spPr/>
        <p:txBody>
          <a:bodyPr/>
          <a:lstStyle/>
          <a:p>
            <a:pPr>
              <a:defRPr/>
            </a:pPr>
            <a:fld id="{90590282-C379-4DC9-B1B9-A99FE0E3E3A5}" type="slidenum">
              <a:rPr lang="en-US" smtClean="0"/>
              <a:pPr>
                <a:defRPr/>
              </a:pPr>
              <a:t>11</a:t>
            </a:fld>
            <a:endParaRPr lang="en-US" dirty="0"/>
          </a:p>
        </p:txBody>
      </p:sp>
      <p:pic>
        <p:nvPicPr>
          <p:cNvPr id="33" name="Picture 32">
            <a:extLst>
              <a:ext uri="{FF2B5EF4-FFF2-40B4-BE49-F238E27FC236}">
                <a16:creationId xmlns:a16="http://schemas.microsoft.com/office/drawing/2014/main" id="{99E23FF5-44CA-4827-8110-A1DEBD50FE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3841" y="3522852"/>
            <a:ext cx="3509979" cy="834595"/>
          </a:xfrm>
          <a:prstGeom prst="rect">
            <a:avLst/>
          </a:prstGeom>
        </p:spPr>
      </p:pic>
      <p:sp>
        <p:nvSpPr>
          <p:cNvPr id="34" name="TextBox 33">
            <a:extLst>
              <a:ext uri="{FF2B5EF4-FFF2-40B4-BE49-F238E27FC236}">
                <a16:creationId xmlns:a16="http://schemas.microsoft.com/office/drawing/2014/main" id="{85331C3B-34F1-4C58-8F65-F2FD4CE2DE9D}"/>
              </a:ext>
            </a:extLst>
          </p:cNvPr>
          <p:cNvSpPr txBox="1"/>
          <p:nvPr/>
        </p:nvSpPr>
        <p:spPr>
          <a:xfrm>
            <a:off x="4677287" y="4518384"/>
            <a:ext cx="2028313" cy="253916"/>
          </a:xfrm>
          <a:prstGeom prst="rect">
            <a:avLst/>
          </a:prstGeom>
          <a:noFill/>
        </p:spPr>
        <p:txBody>
          <a:bodyPr wrap="square" rtlCol="0">
            <a:spAutoFit/>
          </a:bodyPr>
          <a:lstStyle/>
          <a:p>
            <a:pPr algn="ctr"/>
            <a:r>
              <a:rPr lang="en-US" sz="1050" dirty="0"/>
              <a:t>Champion FMRP - Alamogordo </a:t>
            </a:r>
          </a:p>
        </p:txBody>
      </p:sp>
    </p:spTree>
    <p:extLst>
      <p:ext uri="{BB962C8B-B14F-4D97-AF65-F5344CB8AC3E}">
        <p14:creationId xmlns:p14="http://schemas.microsoft.com/office/powerpoint/2010/main" val="1701797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6864" t="3371" r="27273" b="3495"/>
          <a:stretch/>
        </p:blipFill>
        <p:spPr>
          <a:xfrm>
            <a:off x="3100560" y="1413649"/>
            <a:ext cx="4450021" cy="4942703"/>
          </a:xfrm>
          <a:prstGeom prst="rect">
            <a:avLst/>
          </a:prstGeom>
          <a:solidFill>
            <a:schemeClr val="accent1"/>
          </a:solidFill>
        </p:spPr>
      </p:pic>
      <p:sp>
        <p:nvSpPr>
          <p:cNvPr id="10" name="Line Callout 1 (Accent Bar) 9"/>
          <p:cNvSpPr/>
          <p:nvPr/>
        </p:nvSpPr>
        <p:spPr>
          <a:xfrm flipH="1">
            <a:off x="1736545" y="5627473"/>
            <a:ext cx="1118285" cy="327455"/>
          </a:xfrm>
          <a:prstGeom prst="accentCallout1">
            <a:avLst>
              <a:gd name="adj1" fmla="val 47052"/>
              <a:gd name="adj2" fmla="val -84"/>
              <a:gd name="adj3" fmla="val -32293"/>
              <a:gd name="adj4" fmla="val -63029"/>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dirty="0">
                <a:ln w="9525">
                  <a:noFill/>
                </a:ln>
                <a:solidFill>
                  <a:srgbClr val="0070C0"/>
                </a:solidFill>
                <a:latin typeface="Arial" panose="020B0604020202020204" pitchFamily="34" charset="0"/>
                <a:cs typeface="Arial" panose="020B0604020202020204" pitchFamily="34" charset="0"/>
              </a:rPr>
              <a:t>Silver City</a:t>
            </a:r>
          </a:p>
          <a:p>
            <a:pPr algn="r"/>
            <a:r>
              <a:rPr lang="en-US" sz="1050" b="1" dirty="0">
                <a:ln w="9525">
                  <a:noFill/>
                </a:ln>
                <a:solidFill>
                  <a:srgbClr val="0070C0"/>
                </a:solidFill>
                <a:latin typeface="Arial" panose="020B0604020202020204" pitchFamily="34" charset="0"/>
                <a:cs typeface="Arial" panose="020B0604020202020204" pitchFamily="34" charset="0"/>
              </a:rPr>
              <a:t>2 Residents</a:t>
            </a:r>
          </a:p>
        </p:txBody>
      </p:sp>
      <p:sp>
        <p:nvSpPr>
          <p:cNvPr id="15" name="Line Callout 1 (Accent Bar) 14"/>
          <p:cNvSpPr/>
          <p:nvPr/>
        </p:nvSpPr>
        <p:spPr>
          <a:xfrm>
            <a:off x="5150137" y="6028895"/>
            <a:ext cx="1628004" cy="327455"/>
          </a:xfrm>
          <a:prstGeom prst="accentCallout1">
            <a:avLst>
              <a:gd name="adj1" fmla="val 54599"/>
              <a:gd name="adj2" fmla="val 340"/>
              <a:gd name="adj3" fmla="val -150727"/>
              <a:gd name="adj4" fmla="val -2028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ln w="9525">
                  <a:noFill/>
                </a:ln>
                <a:solidFill>
                  <a:srgbClr val="0070C0"/>
                </a:solidFill>
                <a:latin typeface="Arial" panose="020B0604020202020204" pitchFamily="34" charset="0"/>
                <a:cs typeface="Arial" panose="020B0604020202020204" pitchFamily="34" charset="0"/>
              </a:rPr>
              <a:t>Las Cruces</a:t>
            </a:r>
          </a:p>
          <a:p>
            <a:r>
              <a:rPr lang="en-US" sz="1050" b="1" dirty="0">
                <a:ln w="9525">
                  <a:noFill/>
                </a:ln>
                <a:solidFill>
                  <a:srgbClr val="0070C0"/>
                </a:solidFill>
                <a:latin typeface="Arial" panose="020B0604020202020204" pitchFamily="34" charset="0"/>
                <a:cs typeface="Arial" panose="020B0604020202020204" pitchFamily="34" charset="0"/>
              </a:rPr>
              <a:t>6 Residents</a:t>
            </a:r>
          </a:p>
        </p:txBody>
      </p:sp>
      <p:sp>
        <p:nvSpPr>
          <p:cNvPr id="16" name="Line Callout 1 (Accent Bar) 15"/>
          <p:cNvSpPr/>
          <p:nvPr/>
        </p:nvSpPr>
        <p:spPr>
          <a:xfrm flipH="1">
            <a:off x="1263534" y="2068933"/>
            <a:ext cx="1674340" cy="327455"/>
          </a:xfrm>
          <a:prstGeom prst="accentCallout1">
            <a:avLst>
              <a:gd name="adj1" fmla="val 54599"/>
              <a:gd name="adj2" fmla="val 340"/>
              <a:gd name="adj3" fmla="val 321681"/>
              <a:gd name="adj4" fmla="val -14026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dirty="0">
                <a:ln w="9525">
                  <a:noFill/>
                </a:ln>
                <a:solidFill>
                  <a:srgbClr val="0070C0"/>
                </a:solidFill>
                <a:latin typeface="Arial" panose="020B0604020202020204" pitchFamily="34" charset="0"/>
                <a:cs typeface="Arial" panose="020B0604020202020204" pitchFamily="34" charset="0"/>
              </a:rPr>
              <a:t>Santa Fe</a:t>
            </a:r>
          </a:p>
          <a:p>
            <a:pPr algn="r"/>
            <a:r>
              <a:rPr lang="en-US" sz="1050" b="1" dirty="0">
                <a:ln w="9525">
                  <a:noFill/>
                </a:ln>
                <a:solidFill>
                  <a:srgbClr val="0070C0"/>
                </a:solidFill>
                <a:latin typeface="Arial" panose="020B0604020202020204" pitchFamily="34" charset="0"/>
                <a:cs typeface="Arial" panose="020B0604020202020204" pitchFamily="34" charset="0"/>
              </a:rPr>
              <a:t>4 Residents</a:t>
            </a:r>
          </a:p>
        </p:txBody>
      </p:sp>
      <p:sp>
        <p:nvSpPr>
          <p:cNvPr id="2" name="Oval 1"/>
          <p:cNvSpPr/>
          <p:nvPr/>
        </p:nvSpPr>
        <p:spPr>
          <a:xfrm>
            <a:off x="3581401" y="5432362"/>
            <a:ext cx="117389" cy="117389"/>
          </a:xfrm>
          <a:prstGeom prst="ellipse">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Oval 7"/>
          <p:cNvSpPr/>
          <p:nvPr/>
        </p:nvSpPr>
        <p:spPr>
          <a:xfrm>
            <a:off x="4748212" y="3429001"/>
            <a:ext cx="117389" cy="117389"/>
          </a:xfrm>
          <a:prstGeom prst="ellipse">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Oval 10"/>
          <p:cNvSpPr/>
          <p:nvPr/>
        </p:nvSpPr>
        <p:spPr>
          <a:xfrm>
            <a:off x="4781782" y="5444353"/>
            <a:ext cx="117389" cy="117389"/>
          </a:xfrm>
          <a:prstGeom prst="ellipse">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p:cNvSpPr/>
          <p:nvPr/>
        </p:nvSpPr>
        <p:spPr>
          <a:xfrm>
            <a:off x="5245929" y="3048001"/>
            <a:ext cx="117389" cy="117389"/>
          </a:xfrm>
          <a:prstGeom prst="ellipse">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Box 2"/>
          <p:cNvSpPr txBox="1"/>
          <p:nvPr/>
        </p:nvSpPr>
        <p:spPr>
          <a:xfrm>
            <a:off x="7336342" y="2915157"/>
            <a:ext cx="3175687" cy="1384995"/>
          </a:xfrm>
          <a:prstGeom prst="rect">
            <a:avLst/>
          </a:prstGeom>
          <a:noFill/>
        </p:spPr>
        <p:txBody>
          <a:bodyPr wrap="square" rtlCol="0">
            <a:spAutoFit/>
          </a:bodyPr>
          <a:lstStyle/>
          <a:p>
            <a:r>
              <a:rPr lang="en-US" sz="1200" b="1" u="sng" dirty="0">
                <a:latin typeface="Arial" panose="020B0604020202020204" pitchFamily="34" charset="0"/>
                <a:cs typeface="Arial" panose="020B0604020202020204" pitchFamily="34" charset="0"/>
              </a:rPr>
              <a:t>Family Medicine Residency Development</a:t>
            </a:r>
          </a:p>
          <a:p>
            <a:r>
              <a:rPr lang="en-US" sz="1200" b="1" i="1" dirty="0">
                <a:latin typeface="Arial" panose="020B0604020202020204" pitchFamily="34" charset="0"/>
                <a:cs typeface="Arial" panose="020B0604020202020204" pitchFamily="34" charset="0"/>
              </a:rPr>
              <a:t>Per Year Number of Residents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Current Residents: 		25</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18" name="Line Callout 1 (Accent Bar) 17"/>
          <p:cNvSpPr/>
          <p:nvPr/>
        </p:nvSpPr>
        <p:spPr>
          <a:xfrm flipH="1">
            <a:off x="1234918" y="3265273"/>
            <a:ext cx="1674340" cy="327455"/>
          </a:xfrm>
          <a:prstGeom prst="accentCallout1">
            <a:avLst>
              <a:gd name="adj1" fmla="val 50826"/>
              <a:gd name="adj2" fmla="val -398"/>
              <a:gd name="adj3" fmla="val 63443"/>
              <a:gd name="adj4" fmla="val -11343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dirty="0">
                <a:ln w="9525">
                  <a:noFill/>
                </a:ln>
                <a:solidFill>
                  <a:srgbClr val="0070C0"/>
                </a:solidFill>
                <a:latin typeface="Arial" panose="020B0604020202020204" pitchFamily="34" charset="0"/>
                <a:cs typeface="Arial" panose="020B0604020202020204" pitchFamily="34" charset="0"/>
              </a:rPr>
              <a:t>Albuquerque - UNM</a:t>
            </a:r>
          </a:p>
          <a:p>
            <a:pPr algn="r"/>
            <a:r>
              <a:rPr lang="en-US" sz="1050" b="1" dirty="0">
                <a:ln w="9525">
                  <a:noFill/>
                </a:ln>
                <a:solidFill>
                  <a:srgbClr val="0070C0"/>
                </a:solidFill>
                <a:latin typeface="Arial" panose="020B0604020202020204" pitchFamily="34" charset="0"/>
                <a:cs typeface="Arial" panose="020B0604020202020204" pitchFamily="34" charset="0"/>
              </a:rPr>
              <a:t>13 Residents</a:t>
            </a:r>
          </a:p>
        </p:txBody>
      </p:sp>
      <p:sp>
        <p:nvSpPr>
          <p:cNvPr id="4" name="Title 3">
            <a:extLst>
              <a:ext uri="{FF2B5EF4-FFF2-40B4-BE49-F238E27FC236}">
                <a16:creationId xmlns:a16="http://schemas.microsoft.com/office/drawing/2014/main" id="{1B8B636A-42CB-4ADD-A31F-A21E7A81C0CC}"/>
              </a:ext>
            </a:extLst>
          </p:cNvPr>
          <p:cNvSpPr>
            <a:spLocks noGrp="1"/>
          </p:cNvSpPr>
          <p:nvPr>
            <p:ph type="title"/>
          </p:nvPr>
        </p:nvSpPr>
        <p:spPr>
          <a:xfrm>
            <a:off x="2022014" y="419100"/>
            <a:ext cx="8229600" cy="685800"/>
          </a:xfrm>
        </p:spPr>
        <p:txBody>
          <a:bodyPr>
            <a:noAutofit/>
          </a:bodyPr>
          <a:lstStyle/>
          <a:p>
            <a:pPr algn="ctr"/>
            <a:r>
              <a:rPr lang="en-US" sz="3200" b="1" dirty="0">
                <a:latin typeface="Arial" panose="020B0604020202020204" pitchFamily="34" charset="0"/>
                <a:cs typeface="Arial" panose="020B0604020202020204" pitchFamily="34" charset="0"/>
              </a:rPr>
              <a:t>Current Family Medicine Residencies</a:t>
            </a:r>
          </a:p>
        </p:txBody>
      </p:sp>
      <p:sp>
        <p:nvSpPr>
          <p:cNvPr id="6" name="Slide Number Placeholder 5">
            <a:extLst>
              <a:ext uri="{FF2B5EF4-FFF2-40B4-BE49-F238E27FC236}">
                <a16:creationId xmlns:a16="http://schemas.microsoft.com/office/drawing/2014/main" id="{6FA5083A-63DC-4764-98E3-10BB0148732B}"/>
              </a:ext>
            </a:extLst>
          </p:cNvPr>
          <p:cNvSpPr>
            <a:spLocks noGrp="1"/>
          </p:cNvSpPr>
          <p:nvPr>
            <p:ph type="sldNum" sz="quarter" idx="12"/>
          </p:nvPr>
        </p:nvSpPr>
        <p:spPr/>
        <p:txBody>
          <a:bodyPr/>
          <a:lstStyle/>
          <a:p>
            <a:pPr>
              <a:defRPr/>
            </a:pPr>
            <a:fld id="{69581652-765F-4366-A22F-7F68AD1E2AAC}" type="slidenum">
              <a:rPr lang="en-US" smtClean="0"/>
              <a:pPr>
                <a:defRPr/>
              </a:pPr>
              <a:t>12</a:t>
            </a:fld>
            <a:endParaRPr lang="en-US" dirty="0"/>
          </a:p>
        </p:txBody>
      </p:sp>
      <p:sp>
        <p:nvSpPr>
          <p:cNvPr id="5" name="TextBox 4">
            <a:extLst>
              <a:ext uri="{FF2B5EF4-FFF2-40B4-BE49-F238E27FC236}">
                <a16:creationId xmlns:a16="http://schemas.microsoft.com/office/drawing/2014/main" id="{6121635F-BFF4-4F47-AFBD-B56A9AA08A77}"/>
              </a:ext>
            </a:extLst>
          </p:cNvPr>
          <p:cNvSpPr txBox="1"/>
          <p:nvPr/>
        </p:nvSpPr>
        <p:spPr>
          <a:xfrm>
            <a:off x="6227862" y="5738693"/>
            <a:ext cx="3175686" cy="800219"/>
          </a:xfrm>
          <a:prstGeom prst="rect">
            <a:avLst/>
          </a:prstGeom>
          <a:noFill/>
        </p:spPr>
        <p:txBody>
          <a:bodyPr wrap="square" rtlCol="0">
            <a:spAutoFit/>
          </a:bodyPr>
          <a:lstStyle/>
          <a:p>
            <a:r>
              <a:rPr lang="en-US" sz="1400" b="1" dirty="0">
                <a:solidFill>
                  <a:srgbClr val="C00000"/>
                </a:solidFill>
              </a:rPr>
              <a:t>Psychiatric Residency Program- under development with Doña Ana County</a:t>
            </a:r>
          </a:p>
          <a:p>
            <a:endParaRPr lang="en-US" dirty="0"/>
          </a:p>
        </p:txBody>
      </p:sp>
      <p:cxnSp>
        <p:nvCxnSpPr>
          <p:cNvPr id="13" name="Straight Connector 12">
            <a:extLst>
              <a:ext uri="{FF2B5EF4-FFF2-40B4-BE49-F238E27FC236}">
                <a16:creationId xmlns:a16="http://schemas.microsoft.com/office/drawing/2014/main" id="{E648F522-B33F-4338-8CF8-0EE4D5471534}"/>
              </a:ext>
            </a:extLst>
          </p:cNvPr>
          <p:cNvCxnSpPr>
            <a:cxnSpLocks/>
          </p:cNvCxnSpPr>
          <p:nvPr/>
        </p:nvCxnSpPr>
        <p:spPr>
          <a:xfrm>
            <a:off x="4899171" y="5549751"/>
            <a:ext cx="1328691" cy="405177"/>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9EB77C6-3AFC-4C14-A4B1-5CE0749C7A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39585" cy="868680"/>
          </a:xfrm>
          <a:prstGeom prst="rect">
            <a:avLst/>
          </a:prstGeom>
        </p:spPr>
      </p:pic>
    </p:spTree>
    <p:extLst>
      <p:ext uri="{BB962C8B-B14F-4D97-AF65-F5344CB8AC3E}">
        <p14:creationId xmlns:p14="http://schemas.microsoft.com/office/powerpoint/2010/main" val="3827270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6864" t="3371" r="27273" b="3495"/>
          <a:stretch/>
        </p:blipFill>
        <p:spPr>
          <a:xfrm>
            <a:off x="3082118" y="208617"/>
            <a:ext cx="4450021" cy="4942703"/>
          </a:xfrm>
          <a:prstGeom prst="rect">
            <a:avLst/>
          </a:prstGeom>
          <a:solidFill>
            <a:schemeClr val="bg1"/>
          </a:solidFill>
        </p:spPr>
      </p:pic>
      <p:sp>
        <p:nvSpPr>
          <p:cNvPr id="14" name="Line Callout 1 (Accent Bar) 13"/>
          <p:cNvSpPr/>
          <p:nvPr/>
        </p:nvSpPr>
        <p:spPr>
          <a:xfrm flipH="1">
            <a:off x="1274747" y="1176201"/>
            <a:ext cx="1674340" cy="327455"/>
          </a:xfrm>
          <a:prstGeom prst="accentCallout1">
            <a:avLst>
              <a:gd name="adj1" fmla="val 50826"/>
              <a:gd name="adj2" fmla="val -398"/>
              <a:gd name="adj3" fmla="val 81810"/>
              <a:gd name="adj4" fmla="val -26079"/>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dirty="0">
                <a:ln w="9525">
                  <a:noFill/>
                </a:ln>
                <a:solidFill>
                  <a:schemeClr val="tx1"/>
                </a:solidFill>
                <a:latin typeface="Arial" panose="020B0604020202020204" pitchFamily="34" charset="0"/>
                <a:cs typeface="Arial" panose="020B0604020202020204" pitchFamily="34" charset="0"/>
              </a:rPr>
              <a:t>Gallup</a:t>
            </a:r>
          </a:p>
          <a:p>
            <a:pPr algn="r"/>
            <a:r>
              <a:rPr lang="en-US" sz="1050" b="1" dirty="0">
                <a:ln w="9525">
                  <a:noFill/>
                </a:ln>
                <a:solidFill>
                  <a:schemeClr val="tx1"/>
                </a:solidFill>
                <a:latin typeface="Arial" panose="020B0604020202020204" pitchFamily="34" charset="0"/>
                <a:cs typeface="Arial" panose="020B0604020202020204" pitchFamily="34" charset="0"/>
              </a:rPr>
              <a:t>4 Residents</a:t>
            </a:r>
          </a:p>
        </p:txBody>
      </p:sp>
      <p:sp>
        <p:nvSpPr>
          <p:cNvPr id="2" name="Oval 1"/>
          <p:cNvSpPr/>
          <p:nvPr/>
        </p:nvSpPr>
        <p:spPr>
          <a:xfrm>
            <a:off x="3599612" y="4585551"/>
            <a:ext cx="117389" cy="11738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Box 2"/>
          <p:cNvSpPr txBox="1"/>
          <p:nvPr/>
        </p:nvSpPr>
        <p:spPr>
          <a:xfrm>
            <a:off x="7393461" y="1156589"/>
            <a:ext cx="3175687" cy="3416320"/>
          </a:xfrm>
          <a:prstGeom prst="rect">
            <a:avLst/>
          </a:prstGeom>
          <a:solidFill>
            <a:schemeClr val="bg1"/>
          </a:solidFill>
        </p:spPr>
        <p:txBody>
          <a:bodyPr wrap="square" rtlCol="0">
            <a:spAutoFit/>
          </a:bodyPr>
          <a:lstStyle/>
          <a:p>
            <a:r>
              <a:rPr lang="en-US" sz="1200" b="1" u="sng" dirty="0">
                <a:latin typeface="Arial" panose="020B0604020202020204" pitchFamily="34" charset="0"/>
                <a:cs typeface="Arial" panose="020B0604020202020204" pitchFamily="34" charset="0"/>
              </a:rPr>
              <a:t>Family Medicine Residency Development</a:t>
            </a:r>
          </a:p>
          <a:p>
            <a:r>
              <a:rPr lang="en-US" sz="1200" b="1" i="1" dirty="0">
                <a:latin typeface="Arial" panose="020B0604020202020204" pitchFamily="34" charset="0"/>
                <a:cs typeface="Arial" panose="020B0604020202020204" pitchFamily="34" charset="0"/>
              </a:rPr>
              <a:t>Annual Number of Residents</a:t>
            </a:r>
          </a:p>
          <a:p>
            <a:endParaRPr lang="en-US" sz="1200" dirty="0">
              <a:latin typeface="Arial" panose="020B0604020202020204" pitchFamily="34" charset="0"/>
              <a:cs typeface="Arial" panose="020B0604020202020204" pitchFamily="34" charset="0"/>
            </a:endParaRPr>
          </a:p>
          <a:p>
            <a:r>
              <a:rPr lang="en-US" sz="1200" dirty="0">
                <a:solidFill>
                  <a:srgbClr val="0070C0"/>
                </a:solidFill>
                <a:latin typeface="Arial" panose="020B0604020202020204" pitchFamily="34" charset="0"/>
                <a:cs typeface="Arial" panose="020B0604020202020204" pitchFamily="34" charset="0"/>
              </a:rPr>
              <a:t>Current Residents:		25 </a:t>
            </a:r>
          </a:p>
          <a:p>
            <a:r>
              <a:rPr lang="en-US" sz="1200" dirty="0">
                <a:solidFill>
                  <a:schemeClr val="accent2">
                    <a:lumMod val="75000"/>
                  </a:schemeClr>
                </a:solidFill>
                <a:latin typeface="Arial" panose="020B0604020202020204" pitchFamily="34" charset="0"/>
                <a:cs typeface="Arial" panose="020B0604020202020204" pitchFamily="34" charset="0"/>
              </a:rPr>
              <a:t>Phase II (Short Term 2-4 Yrs.):          +20-25 </a:t>
            </a:r>
          </a:p>
          <a:p>
            <a:r>
              <a:rPr lang="en-US" sz="1200" dirty="0">
                <a:solidFill>
                  <a:schemeClr val="bg1"/>
                </a:solidFill>
                <a:latin typeface="Arial" panose="020B0604020202020204" pitchFamily="34" charset="0"/>
                <a:cs typeface="Arial" panose="020B0604020202020204" pitchFamily="34" charset="0"/>
              </a:rPr>
              <a:t>Phase III (2021 – 2022):	11 Residents</a:t>
            </a:r>
          </a:p>
          <a:p>
            <a:endParaRPr lang="en-US" sz="1200" dirty="0">
              <a:solidFill>
                <a:schemeClr val="bg1"/>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cs typeface="Arial" panose="020B0604020202020204" pitchFamily="34" charset="0"/>
              </a:rPr>
              <a:t>Total:			61 Residents</a:t>
            </a:r>
          </a:p>
          <a:p>
            <a:endParaRPr lang="en-US" sz="1200" dirty="0">
              <a:solidFill>
                <a:schemeClr val="bg1"/>
              </a:solidFill>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b="1" i="1" dirty="0">
                <a:latin typeface="Arial" panose="020B0604020202020204" pitchFamily="34" charset="0"/>
                <a:cs typeface="Arial" panose="020B0604020202020204" pitchFamily="34" charset="0"/>
              </a:rPr>
              <a:t>Additional Medicaid Costs</a:t>
            </a:r>
            <a:endParaRPr lang="en-US" sz="1200" i="1" dirty="0">
              <a:latin typeface="Arial" panose="020B0604020202020204" pitchFamily="34" charset="0"/>
              <a:cs typeface="Arial" panose="020B0604020202020204" pitchFamily="34" charset="0"/>
            </a:endParaRPr>
          </a:p>
          <a:p>
            <a:r>
              <a:rPr lang="en-US" sz="1200" dirty="0">
                <a:solidFill>
                  <a:schemeClr val="accent2">
                    <a:lumMod val="75000"/>
                  </a:schemeClr>
                </a:solidFill>
                <a:latin typeface="Arial" panose="020B0604020202020204" pitchFamily="34" charset="0"/>
                <a:cs typeface="Arial" panose="020B0604020202020204" pitchFamily="34" charset="0"/>
              </a:rPr>
              <a:t>Phase II (2018 – 2022):	&lt;$937,500</a:t>
            </a:r>
          </a:p>
          <a:p>
            <a:r>
              <a:rPr lang="en-US" sz="1200" dirty="0">
                <a:solidFill>
                  <a:schemeClr val="bg1"/>
                </a:solidFill>
                <a:latin typeface="Arial" panose="020B0604020202020204" pitchFamily="34" charset="0"/>
                <a:cs typeface="Arial" panose="020B0604020202020204" pitchFamily="34" charset="0"/>
              </a:rPr>
              <a:t>Phase III (2021 – 2022):	$412,500</a:t>
            </a:r>
          </a:p>
          <a:p>
            <a:endParaRPr lang="en-US" sz="1200" dirty="0">
              <a:solidFill>
                <a:schemeClr val="bg1"/>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cs typeface="Arial" panose="020B0604020202020204" pitchFamily="34" charset="0"/>
              </a:rPr>
              <a:t>Total:			$1,350,000</a:t>
            </a:r>
          </a:p>
          <a:p>
            <a:endParaRPr lang="en-US" sz="1200" dirty="0">
              <a:latin typeface="Arial" panose="020B0604020202020204" pitchFamily="34" charset="0"/>
              <a:cs typeface="Arial" panose="020B0604020202020204" pitchFamily="34" charset="0"/>
            </a:endParaRPr>
          </a:p>
        </p:txBody>
      </p:sp>
      <p:sp>
        <p:nvSpPr>
          <p:cNvPr id="13" name="Line Callout 1 (Accent Bar) 12"/>
          <p:cNvSpPr/>
          <p:nvPr/>
        </p:nvSpPr>
        <p:spPr>
          <a:xfrm>
            <a:off x="7733657" y="4316790"/>
            <a:ext cx="1628004" cy="327455"/>
          </a:xfrm>
          <a:prstGeom prst="accentCallout1">
            <a:avLst>
              <a:gd name="adj1" fmla="val 54599"/>
              <a:gd name="adj2" fmla="val 340"/>
              <a:gd name="adj3" fmla="val -167248"/>
              <a:gd name="adj4" fmla="val -141677"/>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ln w="9525">
                  <a:noFill/>
                </a:ln>
                <a:solidFill>
                  <a:schemeClr val="tx1"/>
                </a:solidFill>
                <a:latin typeface="Arial" panose="020B0604020202020204" pitchFamily="34" charset="0"/>
                <a:cs typeface="Arial" panose="020B0604020202020204" pitchFamily="34" charset="0"/>
              </a:rPr>
              <a:t>Alamogordo</a:t>
            </a:r>
          </a:p>
          <a:p>
            <a:r>
              <a:rPr lang="en-US" sz="1050" b="1" dirty="0">
                <a:ln w="9525">
                  <a:noFill/>
                </a:ln>
                <a:solidFill>
                  <a:schemeClr val="tx1"/>
                </a:solidFill>
                <a:latin typeface="Arial" panose="020B0604020202020204" pitchFamily="34" charset="0"/>
                <a:cs typeface="Arial" panose="020B0604020202020204" pitchFamily="34" charset="0"/>
              </a:rPr>
              <a:t>3 Residents</a:t>
            </a:r>
          </a:p>
        </p:txBody>
      </p:sp>
      <p:sp>
        <p:nvSpPr>
          <p:cNvPr id="17" name="Oval 16"/>
          <p:cNvSpPr/>
          <p:nvPr/>
        </p:nvSpPr>
        <p:spPr>
          <a:xfrm>
            <a:off x="5316666" y="3674112"/>
            <a:ext cx="117389" cy="117389"/>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Line Callout 1 (Accent Bar) 18"/>
          <p:cNvSpPr/>
          <p:nvPr/>
        </p:nvSpPr>
        <p:spPr>
          <a:xfrm flipH="1">
            <a:off x="1206258" y="1943759"/>
            <a:ext cx="1674340" cy="327455"/>
          </a:xfrm>
          <a:prstGeom prst="accentCallout1">
            <a:avLst>
              <a:gd name="adj1" fmla="val 50826"/>
              <a:gd name="adj2" fmla="val -398"/>
              <a:gd name="adj3" fmla="val -71699"/>
              <a:gd name="adj4" fmla="val -113319"/>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dirty="0">
                <a:ln w="9525">
                  <a:noFill/>
                </a:ln>
                <a:solidFill>
                  <a:schemeClr val="tx1"/>
                </a:solidFill>
                <a:latin typeface="Arial" panose="020B0604020202020204" pitchFamily="34" charset="0"/>
                <a:cs typeface="Arial" panose="020B0604020202020204" pitchFamily="34" charset="0"/>
              </a:rPr>
              <a:t>Albuquerque</a:t>
            </a:r>
          </a:p>
          <a:p>
            <a:pPr algn="r"/>
            <a:r>
              <a:rPr lang="en-US" sz="1050" b="1" dirty="0">
                <a:ln w="9525">
                  <a:noFill/>
                </a:ln>
                <a:solidFill>
                  <a:schemeClr val="tx1"/>
                </a:solidFill>
                <a:latin typeface="Arial" panose="020B0604020202020204" pitchFamily="34" charset="0"/>
                <a:cs typeface="Arial" panose="020B0604020202020204" pitchFamily="34" charset="0"/>
              </a:rPr>
              <a:t>3+ Residents</a:t>
            </a:r>
          </a:p>
          <a:p>
            <a:pPr algn="r"/>
            <a:r>
              <a:rPr lang="en-US" sz="1050" b="1" dirty="0">
                <a:ln w="9525">
                  <a:noFill/>
                </a:ln>
                <a:solidFill>
                  <a:schemeClr val="tx1"/>
                </a:solidFill>
                <a:latin typeface="Arial" panose="020B0604020202020204" pitchFamily="34" charset="0"/>
                <a:cs typeface="Arial" panose="020B0604020202020204" pitchFamily="34" charset="0"/>
              </a:rPr>
              <a:t>(Other)</a:t>
            </a:r>
          </a:p>
        </p:txBody>
      </p:sp>
      <p:sp>
        <p:nvSpPr>
          <p:cNvPr id="21" name="Line Callout 1 (Accent Bar) 20"/>
          <p:cNvSpPr/>
          <p:nvPr/>
        </p:nvSpPr>
        <p:spPr>
          <a:xfrm flipH="1">
            <a:off x="954772" y="267514"/>
            <a:ext cx="1674340" cy="327455"/>
          </a:xfrm>
          <a:prstGeom prst="accentCallout1">
            <a:avLst>
              <a:gd name="adj1" fmla="val 50826"/>
              <a:gd name="adj2" fmla="val -398"/>
              <a:gd name="adj3" fmla="val 84280"/>
              <a:gd name="adj4" fmla="val -61514"/>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dirty="0">
                <a:ln w="9525">
                  <a:noFill/>
                </a:ln>
                <a:solidFill>
                  <a:schemeClr val="tx1"/>
                </a:solidFill>
                <a:latin typeface="Arial" panose="020B0604020202020204" pitchFamily="34" charset="0"/>
                <a:cs typeface="Arial" panose="020B0604020202020204" pitchFamily="34" charset="0"/>
              </a:rPr>
              <a:t>Shiprock IHS</a:t>
            </a:r>
          </a:p>
          <a:p>
            <a:pPr algn="r"/>
            <a:r>
              <a:rPr lang="en-US" sz="1050" b="1" dirty="0">
                <a:ln w="9525">
                  <a:noFill/>
                </a:ln>
                <a:solidFill>
                  <a:schemeClr val="tx1"/>
                </a:solidFill>
                <a:latin typeface="Arial" panose="020B0604020202020204" pitchFamily="34" charset="0"/>
                <a:cs typeface="Arial" panose="020B0604020202020204" pitchFamily="34" charset="0"/>
              </a:rPr>
              <a:t>2-4 Residents</a:t>
            </a:r>
          </a:p>
        </p:txBody>
      </p:sp>
      <p:sp>
        <p:nvSpPr>
          <p:cNvPr id="22" name="Line Callout 1 (Accent Bar) 21"/>
          <p:cNvSpPr/>
          <p:nvPr/>
        </p:nvSpPr>
        <p:spPr>
          <a:xfrm flipH="1">
            <a:off x="1122711" y="3692262"/>
            <a:ext cx="1674340" cy="327455"/>
          </a:xfrm>
          <a:prstGeom prst="accentCallout1">
            <a:avLst>
              <a:gd name="adj1" fmla="val 50826"/>
              <a:gd name="adj2" fmla="val -398"/>
              <a:gd name="adj3" fmla="val -453131"/>
              <a:gd name="adj4" fmla="val -12266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dirty="0">
                <a:ln w="9525">
                  <a:noFill/>
                </a:ln>
                <a:solidFill>
                  <a:schemeClr val="tx1"/>
                </a:solidFill>
                <a:latin typeface="Arial" panose="020B0604020202020204" pitchFamily="34" charset="0"/>
                <a:cs typeface="Arial" panose="020B0604020202020204" pitchFamily="34" charset="0"/>
              </a:rPr>
              <a:t>Los Lunas</a:t>
            </a:r>
          </a:p>
          <a:p>
            <a:pPr algn="r"/>
            <a:r>
              <a:rPr lang="en-US" sz="1050" b="1" dirty="0">
                <a:ln w="9525">
                  <a:noFill/>
                </a:ln>
                <a:solidFill>
                  <a:schemeClr val="tx1"/>
                </a:solidFill>
                <a:latin typeface="Arial" panose="020B0604020202020204" pitchFamily="34" charset="0"/>
                <a:cs typeface="Arial" panose="020B0604020202020204" pitchFamily="34" charset="0"/>
              </a:rPr>
              <a:t>2-4 Residents</a:t>
            </a:r>
          </a:p>
        </p:txBody>
      </p:sp>
      <p:sp>
        <p:nvSpPr>
          <p:cNvPr id="23" name="Line Callout 1 (Accent Bar) 22"/>
          <p:cNvSpPr/>
          <p:nvPr/>
        </p:nvSpPr>
        <p:spPr>
          <a:xfrm flipH="1">
            <a:off x="1274747" y="742053"/>
            <a:ext cx="1674340" cy="327455"/>
          </a:xfrm>
          <a:prstGeom prst="accentCallout1">
            <a:avLst>
              <a:gd name="adj1" fmla="val 54599"/>
              <a:gd name="adj2" fmla="val 340"/>
              <a:gd name="adj3" fmla="val 155460"/>
              <a:gd name="adj4" fmla="val -142023"/>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dirty="0">
                <a:ln w="9525">
                  <a:noFill/>
                </a:ln>
                <a:solidFill>
                  <a:schemeClr val="tx1"/>
                </a:solidFill>
                <a:latin typeface="Arial" panose="020B0604020202020204" pitchFamily="34" charset="0"/>
                <a:cs typeface="Arial" panose="020B0604020202020204" pitchFamily="34" charset="0"/>
              </a:rPr>
              <a:t>Santa Fe</a:t>
            </a:r>
          </a:p>
          <a:p>
            <a:pPr algn="r"/>
            <a:r>
              <a:rPr lang="en-US" sz="1050" b="1" dirty="0">
                <a:ln w="9525">
                  <a:noFill/>
                </a:ln>
                <a:solidFill>
                  <a:schemeClr val="tx1"/>
                </a:solidFill>
                <a:latin typeface="Arial" panose="020B0604020202020204" pitchFamily="34" charset="0"/>
                <a:cs typeface="Arial" panose="020B0604020202020204" pitchFamily="34" charset="0"/>
              </a:rPr>
              <a:t>1 Resident</a:t>
            </a:r>
          </a:p>
        </p:txBody>
      </p:sp>
      <p:sp>
        <p:nvSpPr>
          <p:cNvPr id="4" name="Line Callout 3 (Accent Bar) 3"/>
          <p:cNvSpPr/>
          <p:nvPr/>
        </p:nvSpPr>
        <p:spPr>
          <a:xfrm>
            <a:off x="5834784" y="4881649"/>
            <a:ext cx="1697355" cy="318749"/>
          </a:xfrm>
          <a:prstGeom prst="accentCallout3">
            <a:avLst>
              <a:gd name="adj1" fmla="val 46421"/>
              <a:gd name="adj2" fmla="val 85"/>
              <a:gd name="adj3" fmla="val -6945"/>
              <a:gd name="adj4" fmla="val -4602"/>
              <a:gd name="adj5" fmla="val -142121"/>
              <a:gd name="adj6" fmla="val -17509"/>
              <a:gd name="adj7" fmla="val -185093"/>
              <a:gd name="adj8" fmla="val -63804"/>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ln w="9525">
                  <a:noFill/>
                </a:ln>
                <a:solidFill>
                  <a:schemeClr val="accent2">
                    <a:lumMod val="75000"/>
                  </a:schemeClr>
                </a:solidFill>
                <a:latin typeface="Arial" panose="020B0604020202020204" pitchFamily="34" charset="0"/>
                <a:cs typeface="Arial" panose="020B0604020202020204" pitchFamily="34" charset="0"/>
              </a:rPr>
              <a:t>Las Cruces 6 Residents-under development</a:t>
            </a:r>
            <a:endParaRPr lang="en-US" sz="1050" dirty="0"/>
          </a:p>
        </p:txBody>
      </p:sp>
      <p:sp>
        <p:nvSpPr>
          <p:cNvPr id="29" name="Oval 28"/>
          <p:cNvSpPr/>
          <p:nvPr/>
        </p:nvSpPr>
        <p:spPr>
          <a:xfrm>
            <a:off x="3378559" y="1408410"/>
            <a:ext cx="117389" cy="117389"/>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Oval 29"/>
          <p:cNvSpPr/>
          <p:nvPr/>
        </p:nvSpPr>
        <p:spPr>
          <a:xfrm>
            <a:off x="4781310" y="2153825"/>
            <a:ext cx="117389" cy="117389"/>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Oval 30"/>
          <p:cNvSpPr/>
          <p:nvPr/>
        </p:nvSpPr>
        <p:spPr>
          <a:xfrm>
            <a:off x="3594062" y="477580"/>
            <a:ext cx="117389" cy="117389"/>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Oval 23">
            <a:extLst>
              <a:ext uri="{FF2B5EF4-FFF2-40B4-BE49-F238E27FC236}">
                <a16:creationId xmlns:a16="http://schemas.microsoft.com/office/drawing/2014/main" id="{F2E646BF-A3DB-4743-9076-E2AF1EC297B0}"/>
              </a:ext>
            </a:extLst>
          </p:cNvPr>
          <p:cNvSpPr/>
          <p:nvPr/>
        </p:nvSpPr>
        <p:spPr>
          <a:xfrm>
            <a:off x="4742790" y="4216422"/>
            <a:ext cx="117389" cy="117389"/>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Oval 24">
            <a:extLst>
              <a:ext uri="{FF2B5EF4-FFF2-40B4-BE49-F238E27FC236}">
                <a16:creationId xmlns:a16="http://schemas.microsoft.com/office/drawing/2014/main" id="{7371A72E-310A-404A-9506-4C2BFCF599A8}"/>
              </a:ext>
            </a:extLst>
          </p:cNvPr>
          <p:cNvSpPr/>
          <p:nvPr/>
        </p:nvSpPr>
        <p:spPr>
          <a:xfrm>
            <a:off x="5283510" y="1156590"/>
            <a:ext cx="117389" cy="117389"/>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Oval 25">
            <a:extLst>
              <a:ext uri="{FF2B5EF4-FFF2-40B4-BE49-F238E27FC236}">
                <a16:creationId xmlns:a16="http://schemas.microsoft.com/office/drawing/2014/main" id="{8F98745F-A626-442A-8C77-1F280CD492F9}"/>
              </a:ext>
            </a:extLst>
          </p:cNvPr>
          <p:cNvSpPr/>
          <p:nvPr/>
        </p:nvSpPr>
        <p:spPr>
          <a:xfrm>
            <a:off x="4799521" y="1638353"/>
            <a:ext cx="117389" cy="117389"/>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Title 1">
            <a:extLst>
              <a:ext uri="{FF2B5EF4-FFF2-40B4-BE49-F238E27FC236}">
                <a16:creationId xmlns:a16="http://schemas.microsoft.com/office/drawing/2014/main" id="{6DE99098-4971-4254-AF79-0D03B7CB8167}"/>
              </a:ext>
            </a:extLst>
          </p:cNvPr>
          <p:cNvSpPr txBox="1">
            <a:spLocks/>
          </p:cNvSpPr>
          <p:nvPr/>
        </p:nvSpPr>
        <p:spPr>
          <a:xfrm>
            <a:off x="1905000" y="5296250"/>
            <a:ext cx="8229600" cy="1561750"/>
          </a:xfrm>
          <a:prstGeom prst="rect">
            <a:avLst/>
          </a:prstGeom>
        </p:spPr>
        <p:txBody>
          <a:bodyPr vert="horz" lIns="91440" tIns="0" rIns="45720" bIns="0" rtlCol="0" anchor="t">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a:solidFill>
                  <a:schemeClr val="accent1">
                    <a:satMod val="150000"/>
                  </a:schemeClr>
                </a:solidFill>
                <a:effectLst/>
                <a:latin typeface="+mj-lt"/>
                <a:ea typeface="+mj-ea"/>
                <a:cs typeface="+mj-cs"/>
              </a:defRPr>
            </a:lvl1pPr>
            <a:extLst/>
          </a:lstStyle>
          <a:p>
            <a:pPr algn="ctr"/>
            <a:r>
              <a:rPr lang="en-US" sz="3200" dirty="0">
                <a:solidFill>
                  <a:schemeClr val="tx1"/>
                </a:solidFill>
                <a:latin typeface="Arial" panose="020B0604020202020204" pitchFamily="34" charset="0"/>
                <a:cs typeface="Arial" panose="020B0604020202020204" pitchFamily="34" charset="0"/>
              </a:rPr>
              <a:t>Potential Shorter-term </a:t>
            </a:r>
          </a:p>
          <a:p>
            <a:pPr algn="ctr"/>
            <a:r>
              <a:rPr lang="en-US" sz="3200" dirty="0">
                <a:solidFill>
                  <a:schemeClr val="tx1"/>
                </a:solidFill>
                <a:latin typeface="Arial" panose="020B0604020202020204" pitchFamily="34" charset="0"/>
                <a:cs typeface="Arial" panose="020B0604020202020204" pitchFamily="34" charset="0"/>
              </a:rPr>
              <a:t>Family Medicine Development</a:t>
            </a:r>
          </a:p>
          <a:p>
            <a:pPr algn="ctr"/>
            <a:endParaRPr lang="en-US" sz="3200" dirty="0">
              <a:solidFill>
                <a:schemeClr val="tx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43F9C323-FDCB-4639-8933-BB5D115A961A}"/>
              </a:ext>
            </a:extLst>
          </p:cNvPr>
          <p:cNvSpPr>
            <a:spLocks noGrp="1"/>
          </p:cNvSpPr>
          <p:nvPr>
            <p:ph type="sldNum" sz="quarter" idx="12"/>
          </p:nvPr>
        </p:nvSpPr>
        <p:spPr/>
        <p:txBody>
          <a:bodyPr/>
          <a:lstStyle/>
          <a:p>
            <a:pPr>
              <a:defRPr/>
            </a:pPr>
            <a:fld id="{90590282-C379-4DC9-B1B9-A99FE0E3E3A5}" type="slidenum">
              <a:rPr lang="en-US" smtClean="0"/>
              <a:pPr>
                <a:defRPr/>
              </a:pPr>
              <a:t>13</a:t>
            </a:fld>
            <a:endParaRPr lang="en-US" dirty="0"/>
          </a:p>
        </p:txBody>
      </p:sp>
    </p:spTree>
    <p:extLst>
      <p:ext uri="{BB962C8B-B14F-4D97-AF65-F5344CB8AC3E}">
        <p14:creationId xmlns:p14="http://schemas.microsoft.com/office/powerpoint/2010/main" val="113436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F928A90-DDD6-451F-A6E3-687BEAF06E2D}"/>
              </a:ext>
            </a:extLst>
          </p:cNvPr>
          <p:cNvSpPr>
            <a:spLocks noGrp="1"/>
          </p:cNvSpPr>
          <p:nvPr>
            <p:ph type="title"/>
          </p:nvPr>
        </p:nvSpPr>
        <p:spPr>
          <a:xfrm>
            <a:off x="4384039" y="365125"/>
            <a:ext cx="7164493" cy="1325563"/>
          </a:xfrm>
        </p:spPr>
        <p:txBody>
          <a:bodyPr>
            <a:normAutofit/>
          </a:bodyPr>
          <a:lstStyle/>
          <a:p>
            <a:r>
              <a:rPr lang="en-US" sz="3700"/>
              <a:t>Financing Health Careers </a:t>
            </a:r>
            <a:br>
              <a:rPr lang="en-US" sz="3700"/>
            </a:br>
            <a:r>
              <a:rPr lang="en-US" sz="3700"/>
              <a:t>and FM/Psych Development - SCAN</a:t>
            </a:r>
          </a:p>
        </p:txBody>
      </p:sp>
      <p:pic>
        <p:nvPicPr>
          <p:cNvPr id="6" name="Picture 5">
            <a:extLst>
              <a:ext uri="{FF2B5EF4-FFF2-40B4-BE49-F238E27FC236}">
                <a16:creationId xmlns:a16="http://schemas.microsoft.com/office/drawing/2014/main" id="{83D0BF7F-041F-4F8C-B355-8C5760289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515" y="2256782"/>
            <a:ext cx="2639389" cy="2730854"/>
          </a:xfrm>
          <a:prstGeom prst="rect">
            <a:avLst/>
          </a:prstGeom>
        </p:spPr>
      </p:pic>
      <p:sp>
        <p:nvSpPr>
          <p:cNvPr id="3" name="Content Placeholder 2">
            <a:extLst>
              <a:ext uri="{FF2B5EF4-FFF2-40B4-BE49-F238E27FC236}">
                <a16:creationId xmlns:a16="http://schemas.microsoft.com/office/drawing/2014/main" id="{3ECE5B27-9C1A-4B1A-BA23-B67B5A16A0CC}"/>
              </a:ext>
            </a:extLst>
          </p:cNvPr>
          <p:cNvSpPr>
            <a:spLocks noGrp="1"/>
          </p:cNvSpPr>
          <p:nvPr>
            <p:ph idx="1"/>
          </p:nvPr>
        </p:nvSpPr>
        <p:spPr>
          <a:xfrm>
            <a:off x="4387515" y="2022601"/>
            <a:ext cx="7161017" cy="4154361"/>
          </a:xfrm>
        </p:spPr>
        <p:txBody>
          <a:bodyPr>
            <a:normAutofit/>
          </a:bodyPr>
          <a:lstStyle/>
          <a:p>
            <a:pPr lvl="0"/>
            <a:r>
              <a:rPr lang="en-US" sz="2000"/>
              <a:t>Physicians are the only professions that require significant additional training after completion of an academic health professional degree: Accredited Residency programs.</a:t>
            </a:r>
          </a:p>
          <a:p>
            <a:pPr lvl="0"/>
            <a:r>
              <a:rPr lang="en-US" sz="2000"/>
              <a:t>Since 1965 Medicare has been the predominant payer of physician education</a:t>
            </a:r>
          </a:p>
          <a:p>
            <a:pPr lvl="0"/>
            <a:r>
              <a:rPr lang="en-US" sz="2000"/>
              <a:t>The rule for paying for Graduate Medicate Education (GME) are complex and favor large urban academic medical centers and teaching hospitals.</a:t>
            </a:r>
          </a:p>
          <a:p>
            <a:pPr lvl="0"/>
            <a:r>
              <a:rPr lang="en-US" sz="2000"/>
              <a:t>Residency program that do not generate significant hospital revenues – Primary Care – are underappreciated in favor of Invasive and Other Subspecialty medical specialties</a:t>
            </a:r>
          </a:p>
          <a:p>
            <a:pPr lvl="0"/>
            <a:r>
              <a:rPr lang="en-US" sz="2000"/>
              <a:t>Primary Care training is a health equity and access issue   </a:t>
            </a:r>
          </a:p>
        </p:txBody>
      </p:sp>
      <p:sp>
        <p:nvSpPr>
          <p:cNvPr id="5" name="Slide Number Placeholder 4">
            <a:extLst>
              <a:ext uri="{FF2B5EF4-FFF2-40B4-BE49-F238E27FC236}">
                <a16:creationId xmlns:a16="http://schemas.microsoft.com/office/drawing/2014/main" id="{AF596E20-109C-44C8-9348-B59E091B0C28}"/>
              </a:ext>
            </a:extLst>
          </p:cNvPr>
          <p:cNvSpPr>
            <a:spLocks noGrp="1"/>
          </p:cNvSpPr>
          <p:nvPr>
            <p:ph type="sldNum" sz="quarter" idx="12"/>
          </p:nvPr>
        </p:nvSpPr>
        <p:spPr>
          <a:xfrm>
            <a:off x="8610600" y="6356350"/>
            <a:ext cx="2743200" cy="365125"/>
          </a:xfrm>
        </p:spPr>
        <p:txBody>
          <a:bodyPr anchor="ctr">
            <a:normAutofit/>
          </a:bodyPr>
          <a:lstStyle/>
          <a:p>
            <a:pPr>
              <a:spcAft>
                <a:spcPts val="600"/>
              </a:spcAft>
              <a:defRPr/>
            </a:pPr>
            <a:fld id="{81691968-896B-4670-B373-C784CFFBB2E9}" type="slidenum">
              <a:rPr lang="en-US">
                <a:solidFill>
                  <a:schemeClr val="tx1">
                    <a:alpha val="80000"/>
                  </a:schemeClr>
                </a:solidFill>
              </a:rPr>
              <a:pPr>
                <a:spcAft>
                  <a:spcPts val="600"/>
                </a:spcAft>
                <a:defRPr/>
              </a:pPr>
              <a:t>14</a:t>
            </a:fld>
            <a:endParaRPr lang="en-US">
              <a:solidFill>
                <a:schemeClr val="tx1">
                  <a:alpha val="80000"/>
                </a:schemeClr>
              </a:solidFill>
            </a:endParaRPr>
          </a:p>
        </p:txBody>
      </p:sp>
    </p:spTree>
    <p:extLst>
      <p:ext uri="{BB962C8B-B14F-4D97-AF65-F5344CB8AC3E}">
        <p14:creationId xmlns:p14="http://schemas.microsoft.com/office/powerpoint/2010/main" val="82545333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73D9080-7DA2-405F-831F-9D5CCDA5A11D}"/>
              </a:ext>
            </a:extLst>
          </p:cNvPr>
          <p:cNvSpPr>
            <a:spLocks noGrp="1"/>
          </p:cNvSpPr>
          <p:nvPr>
            <p:ph type="title"/>
          </p:nvPr>
        </p:nvSpPr>
        <p:spPr>
          <a:xfrm>
            <a:off x="833002" y="365125"/>
            <a:ext cx="10520702" cy="1325563"/>
          </a:xfrm>
        </p:spPr>
        <p:txBody>
          <a:bodyPr>
            <a:normAutofit/>
          </a:bodyPr>
          <a:lstStyle/>
          <a:p>
            <a:r>
              <a:rPr lang="en-US" dirty="0"/>
              <a:t>Problems in GME payments for Rural Areas</a:t>
            </a:r>
          </a:p>
        </p:txBody>
      </p:sp>
      <p:graphicFrame>
        <p:nvGraphicFramePr>
          <p:cNvPr id="5" name="Content Placeholder 2">
            <a:extLst>
              <a:ext uri="{FF2B5EF4-FFF2-40B4-BE49-F238E27FC236}">
                <a16:creationId xmlns:a16="http://schemas.microsoft.com/office/drawing/2014/main" id="{56E001FB-1ED8-4152-AEC3-5F5A597331BB}"/>
              </a:ext>
            </a:extLst>
          </p:cNvPr>
          <p:cNvGraphicFramePr>
            <a:graphicFrameLocks noGrp="1"/>
          </p:cNvGraphicFramePr>
          <p:nvPr>
            <p:ph idx="1"/>
            <p:extLst>
              <p:ext uri="{D42A27DB-BD31-4B8C-83A1-F6EECF244321}">
                <p14:modId xmlns:p14="http://schemas.microsoft.com/office/powerpoint/2010/main" val="1056988597"/>
              </p:ext>
            </p:extLst>
          </p:nvPr>
        </p:nvGraphicFramePr>
        <p:xfrm>
          <a:off x="838199" y="1690688"/>
          <a:ext cx="10670309"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699435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09CC172-5854-4754-8C31-3AB545012C96}"/>
              </a:ext>
            </a:extLst>
          </p:cNvPr>
          <p:cNvSpPr>
            <a:spLocks noGrp="1"/>
          </p:cNvSpPr>
          <p:nvPr>
            <p:ph type="title"/>
          </p:nvPr>
        </p:nvSpPr>
        <p:spPr>
          <a:xfrm>
            <a:off x="833002" y="365125"/>
            <a:ext cx="10520702" cy="1325563"/>
          </a:xfrm>
        </p:spPr>
        <p:txBody>
          <a:bodyPr>
            <a:normAutofit/>
          </a:bodyPr>
          <a:lstStyle/>
          <a:p>
            <a:br>
              <a:rPr lang="en-US" sz="2100"/>
            </a:br>
            <a:r>
              <a:rPr lang="en-US" sz="2100"/>
              <a:t>Summary of Recommended </a:t>
            </a:r>
            <a:br>
              <a:rPr lang="en-US" sz="2100"/>
            </a:br>
            <a:r>
              <a:rPr lang="en-US" sz="2100"/>
              <a:t>Medicaid GME Changes in New Mexico: </a:t>
            </a:r>
            <a:br>
              <a:rPr lang="en-US" sz="2100"/>
            </a:br>
            <a:endParaRPr lang="en-US" sz="2100"/>
          </a:p>
        </p:txBody>
      </p:sp>
      <p:sp>
        <p:nvSpPr>
          <p:cNvPr id="5" name="Slide Number Placeholder 4">
            <a:extLst>
              <a:ext uri="{FF2B5EF4-FFF2-40B4-BE49-F238E27FC236}">
                <a16:creationId xmlns:a16="http://schemas.microsoft.com/office/drawing/2014/main" id="{D6A60C4B-5162-4148-B6E5-08468BAB65E5}"/>
              </a:ext>
            </a:extLst>
          </p:cNvPr>
          <p:cNvSpPr>
            <a:spLocks noGrp="1"/>
          </p:cNvSpPr>
          <p:nvPr>
            <p:ph type="sldNum" sz="quarter" idx="12"/>
          </p:nvPr>
        </p:nvSpPr>
        <p:spPr>
          <a:xfrm>
            <a:off x="8610600" y="6356350"/>
            <a:ext cx="2743200" cy="365125"/>
          </a:xfrm>
        </p:spPr>
        <p:txBody>
          <a:bodyPr anchor="ctr">
            <a:normAutofit/>
          </a:bodyPr>
          <a:lstStyle/>
          <a:p>
            <a:pPr>
              <a:spcAft>
                <a:spcPts val="600"/>
              </a:spcAft>
              <a:defRPr/>
            </a:pPr>
            <a:fld id="{81691968-896B-4670-B373-C784CFFBB2E9}" type="slidenum">
              <a:rPr lang="en-US">
                <a:solidFill>
                  <a:schemeClr val="tx1">
                    <a:alpha val="80000"/>
                  </a:schemeClr>
                </a:solidFill>
              </a:rPr>
              <a:pPr>
                <a:spcAft>
                  <a:spcPts val="600"/>
                </a:spcAft>
                <a:defRPr/>
              </a:pPr>
              <a:t>16</a:t>
            </a:fld>
            <a:endParaRPr lang="en-US">
              <a:solidFill>
                <a:schemeClr val="tx1">
                  <a:alpha val="80000"/>
                </a:schemeClr>
              </a:solidFill>
            </a:endParaRPr>
          </a:p>
        </p:txBody>
      </p:sp>
      <p:graphicFrame>
        <p:nvGraphicFramePr>
          <p:cNvPr id="7" name="Content Placeholder 2">
            <a:extLst>
              <a:ext uri="{FF2B5EF4-FFF2-40B4-BE49-F238E27FC236}">
                <a16:creationId xmlns:a16="http://schemas.microsoft.com/office/drawing/2014/main" id="{3AC5FE9F-9712-40E8-9995-93C65C388271}"/>
              </a:ext>
            </a:extLst>
          </p:cNvPr>
          <p:cNvGraphicFramePr>
            <a:graphicFrameLocks noGrp="1"/>
          </p:cNvGraphicFramePr>
          <p:nvPr>
            <p:ph idx="1"/>
            <p:extLst>
              <p:ext uri="{D42A27DB-BD31-4B8C-83A1-F6EECF244321}">
                <p14:modId xmlns:p14="http://schemas.microsoft.com/office/powerpoint/2010/main" val="1076882299"/>
              </p:ext>
            </p:extLst>
          </p:nvPr>
        </p:nvGraphicFramePr>
        <p:xfrm>
          <a:off x="838199" y="1690688"/>
          <a:ext cx="10679545"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379164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85800"/>
            <a:ext cx="7239000" cy="923330"/>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Contact</a:t>
            </a:r>
          </a:p>
          <a:p>
            <a:pPr algn="ctr"/>
            <a:endParaRPr lang="en-US" dirty="0"/>
          </a:p>
        </p:txBody>
      </p:sp>
      <p:sp>
        <p:nvSpPr>
          <p:cNvPr id="2" name="TextBox 1"/>
          <p:cNvSpPr txBox="1"/>
          <p:nvPr/>
        </p:nvSpPr>
        <p:spPr>
          <a:xfrm>
            <a:off x="2571750" y="1752601"/>
            <a:ext cx="6438900" cy="4247317"/>
          </a:xfrm>
          <a:prstGeom prst="rect">
            <a:avLst/>
          </a:prstGeom>
          <a:noFill/>
        </p:spPr>
        <p:txBody>
          <a:bodyPr wrap="square" rtlCol="0">
            <a:spAutoFit/>
          </a:bodyPr>
          <a:lstStyle/>
          <a:p>
            <a:r>
              <a:rPr lang="en-US" b="1" dirty="0"/>
              <a:t>Southwest Center for Health Innovation</a:t>
            </a:r>
          </a:p>
          <a:p>
            <a:r>
              <a:rPr lang="en-US" b="1" dirty="0"/>
              <a:t>New Mexico Primary Care Training Consortium (NMPCTC)</a:t>
            </a:r>
          </a:p>
          <a:p>
            <a:r>
              <a:rPr lang="en-US" b="1" dirty="0"/>
              <a:t>FORWARD NM AHEC </a:t>
            </a:r>
          </a:p>
          <a:p>
            <a:r>
              <a:rPr lang="en-US" dirty="0"/>
              <a:t>301 West College Ave; Suite 16</a:t>
            </a:r>
          </a:p>
          <a:p>
            <a:r>
              <a:rPr lang="en-US" dirty="0"/>
              <a:t>Silver City, NM 88061</a:t>
            </a:r>
          </a:p>
          <a:p>
            <a:endParaRPr lang="en-US" dirty="0"/>
          </a:p>
          <a:p>
            <a:r>
              <a:rPr lang="en-US" b="1" dirty="0"/>
              <a:t>Charlie Alfero, Executive Director </a:t>
            </a:r>
          </a:p>
          <a:p>
            <a:r>
              <a:rPr lang="en-US" dirty="0"/>
              <a:t>Email: calfero@swchi.org</a:t>
            </a:r>
          </a:p>
          <a:p>
            <a:r>
              <a:rPr lang="en-US" dirty="0"/>
              <a:t>Cell: (</a:t>
            </a:r>
            <a:r>
              <a:rPr lang="en-US" b="1" dirty="0"/>
              <a:t>575) 538-1618</a:t>
            </a:r>
          </a:p>
          <a:p>
            <a:endParaRPr lang="en-US" b="1" dirty="0"/>
          </a:p>
          <a:p>
            <a:r>
              <a:rPr lang="en-US" b="1" dirty="0"/>
              <a:t>Holley Hudgins, Director of Workforce Programs </a:t>
            </a:r>
          </a:p>
          <a:p>
            <a:r>
              <a:rPr lang="en-US" dirty="0"/>
              <a:t>Email: </a:t>
            </a:r>
            <a:r>
              <a:rPr lang="en-US" dirty="0">
                <a:hlinkClick r:id="rId2"/>
              </a:rPr>
              <a:t>Hhudgins@swchi.org</a:t>
            </a:r>
            <a:endParaRPr lang="en-US" dirty="0"/>
          </a:p>
          <a:p>
            <a:r>
              <a:rPr lang="en-US" dirty="0"/>
              <a:t>Cell:  (575) 956-5051</a:t>
            </a:r>
          </a:p>
          <a:p>
            <a:endParaRPr lang="en-US" dirty="0"/>
          </a:p>
          <a:p>
            <a:endParaRPr lang="en-US" dirty="0"/>
          </a:p>
        </p:txBody>
      </p:sp>
      <p:sp>
        <p:nvSpPr>
          <p:cNvPr id="8" name="Slide Number Placeholder 7">
            <a:extLst>
              <a:ext uri="{FF2B5EF4-FFF2-40B4-BE49-F238E27FC236}">
                <a16:creationId xmlns:a16="http://schemas.microsoft.com/office/drawing/2014/main" id="{30152CB8-4529-46BF-8554-A86593C6CC72}"/>
              </a:ext>
            </a:extLst>
          </p:cNvPr>
          <p:cNvSpPr>
            <a:spLocks noGrp="1"/>
          </p:cNvSpPr>
          <p:nvPr>
            <p:ph type="sldNum" sz="quarter" idx="12"/>
          </p:nvPr>
        </p:nvSpPr>
        <p:spPr/>
        <p:txBody>
          <a:bodyPr/>
          <a:lstStyle/>
          <a:p>
            <a:pPr>
              <a:defRPr/>
            </a:pPr>
            <a:fld id="{90590282-C379-4DC9-B1B9-A99FE0E3E3A5}" type="slidenum">
              <a:rPr lang="en-US" smtClean="0"/>
              <a:pPr>
                <a:defRPr/>
              </a:pPr>
              <a:t>17</a:t>
            </a:fld>
            <a:endParaRPr lang="en-US" dirty="0"/>
          </a:p>
        </p:txBody>
      </p:sp>
    </p:spTree>
    <p:extLst>
      <p:ext uri="{BB962C8B-B14F-4D97-AF65-F5344CB8AC3E}">
        <p14:creationId xmlns:p14="http://schemas.microsoft.com/office/powerpoint/2010/main" val="1359340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3A46A1-1256-446A-83C4-A0C890C7206D}"/>
              </a:ext>
            </a:extLst>
          </p:cNvPr>
          <p:cNvSpPr>
            <a:spLocks noGrp="1"/>
          </p:cNvSpPr>
          <p:nvPr>
            <p:ph type="ctrTitle"/>
          </p:nvPr>
        </p:nvSpPr>
        <p:spPr/>
        <p:txBody>
          <a:bodyPr/>
          <a:lstStyle/>
          <a:p>
            <a:r>
              <a:rPr lang="en-US" dirty="0"/>
              <a:t>Southwest Center for Health Innovation</a:t>
            </a:r>
          </a:p>
        </p:txBody>
      </p:sp>
      <p:sp>
        <p:nvSpPr>
          <p:cNvPr id="5" name="Subtitle 4">
            <a:extLst>
              <a:ext uri="{FF2B5EF4-FFF2-40B4-BE49-F238E27FC236}">
                <a16:creationId xmlns:a16="http://schemas.microsoft.com/office/drawing/2014/main" id="{7854293C-9FCF-4D85-9536-8E600873D19D}"/>
              </a:ext>
            </a:extLst>
          </p:cNvPr>
          <p:cNvSpPr>
            <a:spLocks noGrp="1"/>
          </p:cNvSpPr>
          <p:nvPr>
            <p:ph type="subTitle" idx="1"/>
          </p:nvPr>
        </p:nvSpPr>
        <p:spPr/>
        <p:txBody>
          <a:bodyPr>
            <a:normAutofit/>
          </a:bodyPr>
          <a:lstStyle/>
          <a:p>
            <a:r>
              <a:rPr lang="en-US" sz="3600" dirty="0"/>
              <a:t>New Mexico’s </a:t>
            </a:r>
          </a:p>
          <a:p>
            <a:r>
              <a:rPr lang="en-US" sz="3600" dirty="0"/>
              <a:t>Public Health Institute</a:t>
            </a:r>
          </a:p>
        </p:txBody>
      </p:sp>
      <p:pic>
        <p:nvPicPr>
          <p:cNvPr id="6" name="Picture 5">
            <a:extLst>
              <a:ext uri="{FF2B5EF4-FFF2-40B4-BE49-F238E27FC236}">
                <a16:creationId xmlns:a16="http://schemas.microsoft.com/office/drawing/2014/main" id="{229EDDDC-A8BC-4CBA-955C-F8011E9E4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4769" y="3877343"/>
            <a:ext cx="2866461" cy="2544559"/>
          </a:xfrm>
          <a:prstGeom prst="rect">
            <a:avLst/>
          </a:prstGeom>
        </p:spPr>
      </p:pic>
    </p:spTree>
    <p:extLst>
      <p:ext uri="{BB962C8B-B14F-4D97-AF65-F5344CB8AC3E}">
        <p14:creationId xmlns:p14="http://schemas.microsoft.com/office/powerpoint/2010/main" val="2326123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1" dirty="0">
                <a:solidFill>
                  <a:schemeClr val="bg2">
                    <a:lumMod val="50000"/>
                  </a:schemeClr>
                </a:solidFill>
              </a:rPr>
              <a:t>What is a Public Health Institute?</a:t>
            </a:r>
          </a:p>
        </p:txBody>
      </p:sp>
      <p:sp>
        <p:nvSpPr>
          <p:cNvPr id="5" name="Content Placeholder 4"/>
          <p:cNvSpPr>
            <a:spLocks noGrp="1"/>
          </p:cNvSpPr>
          <p:nvPr>
            <p:ph idx="1"/>
          </p:nvPr>
        </p:nvSpPr>
        <p:spPr>
          <a:xfrm>
            <a:off x="720436" y="2202873"/>
            <a:ext cx="10633364" cy="3969327"/>
          </a:xfrm>
        </p:spPr>
        <p:txBody>
          <a:bodyPr>
            <a:normAutofit fontScale="40000" lnSpcReduction="20000"/>
          </a:bodyPr>
          <a:lstStyle/>
          <a:p>
            <a:pPr marL="457200" indent="-457200">
              <a:lnSpc>
                <a:spcPct val="140000"/>
              </a:lnSpc>
              <a:buFont typeface="Courier New" panose="02070309020205020404" pitchFamily="49" charset="0"/>
              <a:buChar char="o"/>
            </a:pPr>
            <a:r>
              <a:rPr lang="en-US" sz="7000" dirty="0">
                <a:solidFill>
                  <a:schemeClr val="bg2">
                    <a:lumMod val="50000"/>
                  </a:schemeClr>
                </a:solidFill>
              </a:rPr>
              <a:t>Nonprofit, independent from state government and institutions.</a:t>
            </a:r>
          </a:p>
          <a:p>
            <a:pPr marL="457200" indent="-457200">
              <a:lnSpc>
                <a:spcPct val="140000"/>
              </a:lnSpc>
              <a:buFont typeface="Courier New" panose="02070309020205020404" pitchFamily="49" charset="0"/>
              <a:buChar char="o"/>
            </a:pPr>
            <a:r>
              <a:rPr lang="en-US" sz="7000" dirty="0">
                <a:solidFill>
                  <a:schemeClr val="bg2">
                    <a:lumMod val="50000"/>
                  </a:schemeClr>
                </a:solidFill>
              </a:rPr>
              <a:t>Leaders for population health improvement through innovative partnerships. </a:t>
            </a:r>
          </a:p>
          <a:p>
            <a:pPr marL="457200" indent="-457200">
              <a:lnSpc>
                <a:spcPct val="140000"/>
              </a:lnSpc>
              <a:buFont typeface="Courier New" panose="02070309020205020404" pitchFamily="49" charset="0"/>
              <a:buChar char="o"/>
            </a:pPr>
            <a:r>
              <a:rPr lang="en-US" sz="7000" dirty="0">
                <a:solidFill>
                  <a:schemeClr val="bg2">
                    <a:lumMod val="50000"/>
                  </a:schemeClr>
                </a:solidFill>
              </a:rPr>
              <a:t>Leverage community and population strengths and assets</a:t>
            </a:r>
          </a:p>
          <a:p>
            <a:pPr marL="457200" indent="-457200">
              <a:lnSpc>
                <a:spcPct val="140000"/>
              </a:lnSpc>
              <a:buFont typeface="Courier New" panose="02070309020205020404" pitchFamily="49" charset="0"/>
              <a:buChar char="o"/>
            </a:pPr>
            <a:r>
              <a:rPr lang="en-US" sz="7000" dirty="0">
                <a:solidFill>
                  <a:schemeClr val="bg2">
                    <a:lumMod val="50000"/>
                  </a:schemeClr>
                </a:solidFill>
              </a:rPr>
              <a:t>Address current and emerging health issues through research, policy, system transformation, communications.</a:t>
            </a:r>
          </a:p>
          <a:p>
            <a:endParaRPr lang="en-US" sz="4400" i="1" dirty="0"/>
          </a:p>
        </p:txBody>
      </p:sp>
      <p:sp>
        <p:nvSpPr>
          <p:cNvPr id="2" name="TextBox 1"/>
          <p:cNvSpPr txBox="1"/>
          <p:nvPr/>
        </p:nvSpPr>
        <p:spPr>
          <a:xfrm>
            <a:off x="9476509" y="1173079"/>
            <a:ext cx="184731" cy="369332"/>
          </a:xfrm>
          <a:prstGeom prst="rect">
            <a:avLst/>
          </a:prstGeom>
          <a:noFill/>
          <a:ln>
            <a:solidFill>
              <a:schemeClr val="bg2">
                <a:lumMod val="90000"/>
              </a:schemeClr>
            </a:solidFill>
          </a:ln>
        </p:spPr>
        <p:txBody>
          <a:bodyPr wrap="none" rtlCol="0" anchor="ctr" anchorCtr="1">
            <a:spAutoFit/>
          </a:bodyPr>
          <a:lstStyle/>
          <a:p>
            <a:endParaRPr lang="en-US" dirty="0"/>
          </a:p>
        </p:txBody>
      </p:sp>
      <p:sp>
        <p:nvSpPr>
          <p:cNvPr id="3" name="TextBox 2"/>
          <p:cNvSpPr txBox="1"/>
          <p:nvPr/>
        </p:nvSpPr>
        <p:spPr>
          <a:xfrm>
            <a:off x="9476509" y="1173079"/>
            <a:ext cx="184731" cy="369332"/>
          </a:xfrm>
          <a:prstGeom prst="rect">
            <a:avLst/>
          </a:prstGeom>
          <a:noFill/>
          <a:ln>
            <a:solidFill>
              <a:schemeClr val="bg2">
                <a:lumMod val="90000"/>
              </a:schemeClr>
            </a:solidFill>
          </a:ln>
        </p:spPr>
        <p:txBody>
          <a:bodyPr wrap="none" rtlCol="0" anchor="ctr" anchorCtr="1">
            <a:spAutoFit/>
          </a:bodyPr>
          <a:lstStyle/>
          <a:p>
            <a:endParaRPr lang="en-US" dirty="0"/>
          </a:p>
        </p:txBody>
      </p:sp>
    </p:spTree>
    <p:extLst>
      <p:ext uri="{BB962C8B-B14F-4D97-AF65-F5344CB8AC3E}">
        <p14:creationId xmlns:p14="http://schemas.microsoft.com/office/powerpoint/2010/main" val="1133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8893819-7683-4924-8075-EEEBCAD7B361}"/>
              </a:ext>
            </a:extLst>
          </p:cNvPr>
          <p:cNvGraphicFramePr/>
          <p:nvPr>
            <p:extLst/>
          </p:nvPr>
        </p:nvGraphicFramePr>
        <p:xfrm>
          <a:off x="2966720" y="50630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9E261AB7-6306-477C-A395-68C48D07637D}"/>
              </a:ext>
            </a:extLst>
          </p:cNvPr>
          <p:cNvSpPr txBox="1"/>
          <p:nvPr/>
        </p:nvSpPr>
        <p:spPr>
          <a:xfrm>
            <a:off x="1097280" y="2136338"/>
            <a:ext cx="1099980" cy="2862322"/>
          </a:xfrm>
          <a:prstGeom prst="rect">
            <a:avLst/>
          </a:prstGeom>
          <a:noFill/>
        </p:spPr>
        <p:txBody>
          <a:bodyPr wrap="none" rtlCol="0">
            <a:spAutoFit/>
          </a:bodyPr>
          <a:lstStyle/>
          <a:p>
            <a:pPr algn="ctr"/>
            <a:r>
              <a:rPr lang="en-US" dirty="0"/>
              <a:t>&gt;16</a:t>
            </a:r>
          </a:p>
          <a:p>
            <a:pPr algn="ctr"/>
            <a:r>
              <a:rPr lang="en-US" dirty="0"/>
              <a:t>FTE</a:t>
            </a:r>
          </a:p>
          <a:p>
            <a:pPr algn="ctr"/>
            <a:r>
              <a:rPr lang="en-US" dirty="0"/>
              <a:t>Staff</a:t>
            </a:r>
          </a:p>
          <a:p>
            <a:pPr algn="ctr"/>
            <a:r>
              <a:rPr lang="en-US" dirty="0"/>
              <a:t>in</a:t>
            </a:r>
          </a:p>
          <a:p>
            <a:pPr algn="ctr"/>
            <a:r>
              <a:rPr lang="en-US" dirty="0"/>
              <a:t>Dona Ana</a:t>
            </a:r>
          </a:p>
          <a:p>
            <a:pPr algn="ctr"/>
            <a:r>
              <a:rPr lang="en-US" dirty="0"/>
              <a:t>Grant</a:t>
            </a:r>
          </a:p>
          <a:p>
            <a:pPr algn="ctr"/>
            <a:r>
              <a:rPr lang="en-US" dirty="0"/>
              <a:t>Hidalgo</a:t>
            </a:r>
          </a:p>
          <a:p>
            <a:pPr algn="ctr"/>
            <a:r>
              <a:rPr lang="en-US" dirty="0"/>
              <a:t>Luna</a:t>
            </a:r>
          </a:p>
          <a:p>
            <a:pPr algn="ctr"/>
            <a:r>
              <a:rPr lang="en-US" dirty="0"/>
              <a:t>Santa Fe</a:t>
            </a:r>
          </a:p>
          <a:p>
            <a:pPr algn="ctr"/>
            <a:r>
              <a:rPr lang="en-US" dirty="0"/>
              <a:t>Counties</a:t>
            </a:r>
          </a:p>
        </p:txBody>
      </p:sp>
      <p:pic>
        <p:nvPicPr>
          <p:cNvPr id="4" name="Picture 3">
            <a:extLst>
              <a:ext uri="{FF2B5EF4-FFF2-40B4-BE49-F238E27FC236}">
                <a16:creationId xmlns:a16="http://schemas.microsoft.com/office/drawing/2014/main" id="{8C177F15-B861-405A-8BB7-1F9E91E995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
            <a:ext cx="1944819" cy="1473200"/>
          </a:xfrm>
          <a:prstGeom prst="rect">
            <a:avLst/>
          </a:prstGeom>
        </p:spPr>
      </p:pic>
    </p:spTree>
    <p:extLst>
      <p:ext uri="{BB962C8B-B14F-4D97-AF65-F5344CB8AC3E}">
        <p14:creationId xmlns:p14="http://schemas.microsoft.com/office/powerpoint/2010/main" val="2007606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48545" y="1200789"/>
            <a:ext cx="184731" cy="369332"/>
          </a:xfrm>
          <a:prstGeom prst="rect">
            <a:avLst/>
          </a:prstGeom>
          <a:noFill/>
          <a:ln>
            <a:solidFill>
              <a:schemeClr val="bg2">
                <a:lumMod val="90000"/>
              </a:schemeClr>
            </a:solidFill>
          </a:ln>
        </p:spPr>
        <p:txBody>
          <a:bodyPr wrap="none" rtlCol="0" anchor="ctr" anchorCtr="1">
            <a:spAutoFit/>
          </a:bodyPr>
          <a:lstStyle/>
          <a:p>
            <a:endParaRPr lang="en-US" dirty="0"/>
          </a:p>
        </p:txBody>
      </p:sp>
      <p:sp>
        <p:nvSpPr>
          <p:cNvPr id="5" name="TextBox 4"/>
          <p:cNvSpPr txBox="1"/>
          <p:nvPr/>
        </p:nvSpPr>
        <p:spPr>
          <a:xfrm>
            <a:off x="6192982" y="882134"/>
            <a:ext cx="184731" cy="369332"/>
          </a:xfrm>
          <a:prstGeom prst="rect">
            <a:avLst/>
          </a:prstGeom>
          <a:noFill/>
          <a:ln>
            <a:solidFill>
              <a:schemeClr val="bg2">
                <a:lumMod val="90000"/>
              </a:schemeClr>
            </a:solidFill>
          </a:ln>
        </p:spPr>
        <p:txBody>
          <a:bodyPr wrap="none" rtlCol="0" anchor="ctr" anchorCtr="1">
            <a:spAutoFit/>
          </a:bodyPr>
          <a:lstStyle/>
          <a:p>
            <a:endParaRPr lang="en-US" dirty="0"/>
          </a:p>
        </p:txBody>
      </p:sp>
      <p:pic>
        <p:nvPicPr>
          <p:cNvPr id="6" name="Content Placeholder 5"/>
          <p:cNvPicPr>
            <a:picLocks noGrp="1"/>
          </p:cNvPicPr>
          <p:nvPr>
            <p:ph idx="1"/>
          </p:nvPr>
        </p:nvPicPr>
        <p:blipFill rotWithShape="1">
          <a:blip r:embed="rId2">
            <a:extLst>
              <a:ext uri="{28A0092B-C50C-407E-A947-70E740481C1C}">
                <a14:useLocalDpi xmlns:a14="http://schemas.microsoft.com/office/drawing/2010/main" val="0"/>
              </a:ext>
            </a:extLst>
          </a:blip>
          <a:srcRect t="12789" b="2219"/>
          <a:stretch/>
        </p:blipFill>
        <p:spPr bwMode="auto">
          <a:xfrm>
            <a:off x="969818" y="1473347"/>
            <a:ext cx="10030691" cy="5246107"/>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a:blip r:embed="rId3"/>
          <a:stretch>
            <a:fillRect/>
          </a:stretch>
        </p:blipFill>
        <p:spPr>
          <a:xfrm>
            <a:off x="202623" y="216965"/>
            <a:ext cx="4466359" cy="1120104"/>
          </a:xfrm>
          <a:prstGeom prst="rect">
            <a:avLst/>
          </a:prstGeom>
        </p:spPr>
      </p:pic>
    </p:spTree>
    <p:extLst>
      <p:ext uri="{BB962C8B-B14F-4D97-AF65-F5344CB8AC3E}">
        <p14:creationId xmlns:p14="http://schemas.microsoft.com/office/powerpoint/2010/main" val="200102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63" y="62975"/>
            <a:ext cx="9608127" cy="1325563"/>
          </a:xfrm>
        </p:spPr>
        <p:txBody>
          <a:bodyPr>
            <a:normAutofit/>
          </a:bodyPr>
          <a:lstStyle/>
          <a:p>
            <a:r>
              <a:rPr lang="en-US" sz="4000" b="1" dirty="0">
                <a:solidFill>
                  <a:schemeClr val="bg2">
                    <a:lumMod val="50000"/>
                  </a:schemeClr>
                </a:solidFill>
              </a:rPr>
              <a:t>Why New Mexico?</a:t>
            </a:r>
          </a:p>
        </p:txBody>
      </p:sp>
      <p:sp>
        <p:nvSpPr>
          <p:cNvPr id="3" name="Content Placeholder 2"/>
          <p:cNvSpPr>
            <a:spLocks noGrp="1"/>
          </p:cNvSpPr>
          <p:nvPr>
            <p:ph idx="1"/>
          </p:nvPr>
        </p:nvSpPr>
        <p:spPr>
          <a:xfrm>
            <a:off x="900545" y="2070625"/>
            <a:ext cx="10917382" cy="3917425"/>
          </a:xfrm>
        </p:spPr>
        <p:txBody>
          <a:bodyPr>
            <a:normAutofit/>
          </a:bodyPr>
          <a:lstStyle/>
          <a:p>
            <a:pPr marL="463550" indent="-463550">
              <a:buFont typeface="Courier New" panose="02070309020205020404" pitchFamily="49" charset="0"/>
              <a:buChar char="o"/>
            </a:pPr>
            <a:r>
              <a:rPr lang="en-US" sz="2800" dirty="0"/>
              <a:t>Governmental public health services alone cannot address public health needs</a:t>
            </a:r>
          </a:p>
          <a:p>
            <a:pPr marL="463550" indent="-463550">
              <a:buFont typeface="Courier New" panose="02070309020205020404" pitchFamily="49" charset="0"/>
              <a:buChar char="o"/>
            </a:pPr>
            <a:r>
              <a:rPr lang="en-US" sz="2800" dirty="0"/>
              <a:t>Need and desire to address the economic, environmental and social determinants of health.</a:t>
            </a:r>
          </a:p>
          <a:p>
            <a:pPr marL="463550" indent="-463550">
              <a:buFont typeface="Courier New" panose="02070309020205020404" pitchFamily="49" charset="0"/>
              <a:buChar char="o"/>
            </a:pPr>
            <a:r>
              <a:rPr lang="en-US" sz="2800" dirty="0"/>
              <a:t>Collaboration needed to address prevention, social inequities economic disparities and preparedness.</a:t>
            </a:r>
          </a:p>
          <a:p>
            <a:pPr marL="463550" indent="-463550">
              <a:buFont typeface="Courier New" panose="02070309020205020404" pitchFamily="49" charset="0"/>
              <a:buChar char="o"/>
            </a:pPr>
            <a:r>
              <a:rPr lang="en-US" sz="2800" dirty="0"/>
              <a:t>A leader in addressing emerging issues as communities of color and other populations, such as the elderly, increase. </a:t>
            </a:r>
          </a:p>
          <a:p>
            <a:endParaRPr lang="en-US" dirty="0"/>
          </a:p>
        </p:txBody>
      </p:sp>
    </p:spTree>
    <p:extLst>
      <p:ext uri="{BB962C8B-B14F-4D97-AF65-F5344CB8AC3E}">
        <p14:creationId xmlns:p14="http://schemas.microsoft.com/office/powerpoint/2010/main" val="168309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640" y="545782"/>
            <a:ext cx="11639251" cy="717372"/>
          </a:xfrm>
        </p:spPr>
        <p:txBody>
          <a:bodyPr>
            <a:normAutofit/>
          </a:bodyPr>
          <a:lstStyle/>
          <a:p>
            <a:r>
              <a:rPr lang="en-US" b="1" dirty="0">
                <a:solidFill>
                  <a:schemeClr val="bg2">
                    <a:lumMod val="50000"/>
                  </a:schemeClr>
                </a:solidFill>
              </a:rPr>
              <a:t>Why Southwest Center for Health Innovation?</a:t>
            </a:r>
          </a:p>
        </p:txBody>
      </p:sp>
      <p:sp>
        <p:nvSpPr>
          <p:cNvPr id="3" name="Content Placeholder 2"/>
          <p:cNvSpPr>
            <a:spLocks noGrp="1"/>
          </p:cNvSpPr>
          <p:nvPr>
            <p:ph idx="1"/>
          </p:nvPr>
        </p:nvSpPr>
        <p:spPr>
          <a:xfrm>
            <a:off x="526473" y="1413164"/>
            <a:ext cx="11152909" cy="4890653"/>
          </a:xfrm>
        </p:spPr>
        <p:txBody>
          <a:bodyPr>
            <a:normAutofit fontScale="25000" lnSpcReduction="20000"/>
          </a:bodyPr>
          <a:lstStyle/>
          <a:p>
            <a:endParaRPr lang="en-US" sz="5000" dirty="0"/>
          </a:p>
          <a:p>
            <a:r>
              <a:rPr lang="en-US" sz="8600" dirty="0"/>
              <a:t>Non-partisan entity, stable throughout administration turnover </a:t>
            </a:r>
          </a:p>
          <a:p>
            <a:r>
              <a:rPr lang="en-US" sz="8600" dirty="0"/>
              <a:t>Process</a:t>
            </a:r>
          </a:p>
          <a:p>
            <a:r>
              <a:rPr lang="en-US" sz="8600" dirty="0"/>
              <a:t>Requirements</a:t>
            </a:r>
          </a:p>
          <a:p>
            <a:pPr lvl="1"/>
            <a:r>
              <a:rPr lang="en-US" sz="8600" dirty="0"/>
              <a:t>Staffing</a:t>
            </a:r>
          </a:p>
          <a:p>
            <a:pPr lvl="1"/>
            <a:r>
              <a:rPr lang="en-US" sz="8600" dirty="0"/>
              <a:t>Partnerships</a:t>
            </a:r>
          </a:p>
          <a:p>
            <a:pPr lvl="1"/>
            <a:r>
              <a:rPr lang="en-US" sz="8600" dirty="0"/>
              <a:t>Budget</a:t>
            </a:r>
          </a:p>
          <a:p>
            <a:pPr lvl="1"/>
            <a:r>
              <a:rPr lang="en-US" sz="8600" dirty="0"/>
              <a:t>Competencies: </a:t>
            </a:r>
          </a:p>
          <a:p>
            <a:pPr marL="1311275" lvl="2" indent="-396875">
              <a:buFont typeface="Courier New" panose="02070309020205020404" pitchFamily="49" charset="0"/>
              <a:buChar char="o"/>
            </a:pPr>
            <a:r>
              <a:rPr lang="en-US" sz="8600" dirty="0"/>
              <a:t>Population-based health program delivery</a:t>
            </a:r>
          </a:p>
          <a:p>
            <a:pPr marL="1311275" lvl="2" indent="-396875">
              <a:buFont typeface="Courier New" panose="02070309020205020404" pitchFamily="49" charset="0"/>
              <a:buChar char="o"/>
            </a:pPr>
            <a:r>
              <a:rPr lang="en-US" sz="8600" dirty="0"/>
              <a:t>Health policy and policy analysis through an equity lens</a:t>
            </a:r>
          </a:p>
          <a:p>
            <a:pPr marL="1311275" lvl="2" indent="-396875">
              <a:buFont typeface="Courier New" panose="02070309020205020404" pitchFamily="49" charset="0"/>
              <a:buChar char="o"/>
            </a:pPr>
            <a:r>
              <a:rPr lang="en-US" sz="8600" dirty="0"/>
              <a:t>Training and technical assistance</a:t>
            </a:r>
          </a:p>
          <a:p>
            <a:pPr marL="1311275" lvl="2" indent="-396875">
              <a:buFont typeface="Courier New" panose="02070309020205020404" pitchFamily="49" charset="0"/>
              <a:buChar char="o"/>
            </a:pPr>
            <a:r>
              <a:rPr lang="en-US" sz="8600" dirty="0"/>
              <a:t>Research and evaluation</a:t>
            </a:r>
          </a:p>
          <a:p>
            <a:pPr marL="1311275" lvl="2" indent="-396875">
              <a:buFont typeface="Courier New" panose="02070309020205020404" pitchFamily="49" charset="0"/>
              <a:buChar char="o"/>
            </a:pPr>
            <a:r>
              <a:rPr lang="en-US" sz="8600" dirty="0"/>
              <a:t>Health informatics</a:t>
            </a:r>
          </a:p>
          <a:p>
            <a:pPr marL="1311275" lvl="2" indent="-396875">
              <a:buFont typeface="Courier New" panose="02070309020205020404" pitchFamily="49" charset="0"/>
              <a:buChar char="o"/>
            </a:pPr>
            <a:r>
              <a:rPr lang="en-US" sz="8600" dirty="0"/>
              <a:t>Health communications</a:t>
            </a:r>
          </a:p>
          <a:p>
            <a:pPr marL="1311275" lvl="2" indent="-396875">
              <a:buFont typeface="Courier New" panose="02070309020205020404" pitchFamily="49" charset="0"/>
              <a:buChar char="o"/>
            </a:pPr>
            <a:r>
              <a:rPr lang="en-US" sz="8600" dirty="0"/>
              <a:t>Fiscal/administrative management and program support</a:t>
            </a:r>
          </a:p>
          <a:p>
            <a:pPr marL="1311275" lvl="2" indent="-396875">
              <a:buFont typeface="Courier New" panose="02070309020205020404" pitchFamily="49" charset="0"/>
              <a:buChar char="o"/>
            </a:pPr>
            <a:r>
              <a:rPr lang="en-US" sz="8600" dirty="0"/>
              <a:t>Collaborative leadership</a:t>
            </a:r>
          </a:p>
          <a:p>
            <a:pPr lvl="2"/>
            <a:endParaRPr lang="en-US" dirty="0"/>
          </a:p>
          <a:p>
            <a:pPr lvl="1"/>
            <a:endParaRPr lang="en-US" dirty="0"/>
          </a:p>
        </p:txBody>
      </p:sp>
    </p:spTree>
    <p:extLst>
      <p:ext uri="{BB962C8B-B14F-4D97-AF65-F5344CB8AC3E}">
        <p14:creationId xmlns:p14="http://schemas.microsoft.com/office/powerpoint/2010/main" val="113541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5237" y="531165"/>
            <a:ext cx="10058400" cy="985606"/>
          </a:xfrm>
        </p:spPr>
        <p:txBody>
          <a:bodyPr/>
          <a:lstStyle/>
          <a:p>
            <a:pPr algn="ctr"/>
            <a:r>
              <a:rPr lang="en-US" b="1" dirty="0">
                <a:solidFill>
                  <a:schemeClr val="bg2">
                    <a:lumMod val="50000"/>
                  </a:schemeClr>
                </a:solidFill>
              </a:rPr>
              <a:t>NMPHI Vision and Mission</a:t>
            </a:r>
          </a:p>
        </p:txBody>
      </p:sp>
      <p:sp>
        <p:nvSpPr>
          <p:cNvPr id="3" name="Content Placeholder 2"/>
          <p:cNvSpPr>
            <a:spLocks noGrp="1"/>
          </p:cNvSpPr>
          <p:nvPr>
            <p:ph idx="1"/>
          </p:nvPr>
        </p:nvSpPr>
        <p:spPr>
          <a:xfrm>
            <a:off x="796637" y="2375754"/>
            <a:ext cx="10515600" cy="2979737"/>
          </a:xfrm>
        </p:spPr>
        <p:txBody>
          <a:bodyPr>
            <a:normAutofit fontScale="92500" lnSpcReduction="10000"/>
          </a:bodyPr>
          <a:lstStyle/>
          <a:p>
            <a:pPr marL="0" indent="0">
              <a:buNone/>
            </a:pPr>
            <a:r>
              <a:rPr lang="en-US" sz="3200" b="1" dirty="0"/>
              <a:t>Vision: </a:t>
            </a:r>
            <a:r>
              <a:rPr lang="en-US" sz="3200" dirty="0"/>
              <a:t>Health equity is achieved: Social and health issues continue to be prioritized through evidence, policy, civic engagement and social justice.</a:t>
            </a:r>
          </a:p>
          <a:p>
            <a:pPr marL="0" indent="0">
              <a:buNone/>
            </a:pPr>
            <a:endParaRPr lang="en-US" sz="3200" dirty="0"/>
          </a:p>
          <a:p>
            <a:pPr marL="0" indent="0">
              <a:buNone/>
            </a:pPr>
            <a:r>
              <a:rPr lang="en-US" sz="3200" b="1" dirty="0"/>
              <a:t>Mission: </a:t>
            </a:r>
            <a:r>
              <a:rPr lang="en-US" sz="3200" dirty="0"/>
              <a:t> To challenge the status quo by creating an environment in which social and health conditions allow individuals, families and communities to thrive</a:t>
            </a:r>
          </a:p>
          <a:p>
            <a:endParaRPr lang="en-US" dirty="0"/>
          </a:p>
        </p:txBody>
      </p:sp>
    </p:spTree>
    <p:extLst>
      <p:ext uri="{BB962C8B-B14F-4D97-AF65-F5344CB8AC3E}">
        <p14:creationId xmlns:p14="http://schemas.microsoft.com/office/powerpoint/2010/main" val="27866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564" y="422564"/>
            <a:ext cx="7239000" cy="923330"/>
          </a:xfrm>
          <a:prstGeom prst="rect">
            <a:avLst/>
          </a:prstGeom>
          <a:noFill/>
        </p:spPr>
        <p:txBody>
          <a:bodyPr wrap="square" rtlCol="0">
            <a:spAutoFit/>
          </a:bodyPr>
          <a:lstStyle/>
          <a:p>
            <a:pPr algn="ctr"/>
            <a:r>
              <a:rPr lang="en-US" sz="3600" b="1" dirty="0">
                <a:solidFill>
                  <a:schemeClr val="bg2">
                    <a:lumMod val="50000"/>
                  </a:schemeClr>
                </a:solidFill>
                <a:latin typeface="Arial" panose="020B0604020202020204" pitchFamily="34" charset="0"/>
                <a:cs typeface="Arial" panose="020B0604020202020204" pitchFamily="34" charset="0"/>
              </a:rPr>
              <a:t>Contact</a:t>
            </a:r>
          </a:p>
          <a:p>
            <a:pPr algn="ctr"/>
            <a:endParaRPr lang="en-US" dirty="0">
              <a:solidFill>
                <a:schemeClr val="bg2">
                  <a:lumMod val="50000"/>
                </a:schemeClr>
              </a:solidFill>
            </a:endParaRPr>
          </a:p>
        </p:txBody>
      </p:sp>
      <p:sp>
        <p:nvSpPr>
          <p:cNvPr id="2" name="TextBox 1"/>
          <p:cNvSpPr txBox="1"/>
          <p:nvPr/>
        </p:nvSpPr>
        <p:spPr>
          <a:xfrm>
            <a:off x="1648691" y="1752601"/>
            <a:ext cx="10266218" cy="4708981"/>
          </a:xfrm>
          <a:prstGeom prst="rect">
            <a:avLst/>
          </a:prstGeom>
          <a:noFill/>
        </p:spPr>
        <p:txBody>
          <a:bodyPr wrap="square" rtlCol="0">
            <a:spAutoFit/>
          </a:bodyPr>
          <a:lstStyle/>
          <a:p>
            <a:r>
              <a:rPr lang="en-US" sz="2400" b="1" dirty="0">
                <a:solidFill>
                  <a:schemeClr val="bg2">
                    <a:lumMod val="50000"/>
                  </a:schemeClr>
                </a:solidFill>
              </a:rPr>
              <a:t>Southwest Center for Health Innovation</a:t>
            </a:r>
          </a:p>
          <a:p>
            <a:r>
              <a:rPr lang="en-US" sz="2400" dirty="0">
                <a:solidFill>
                  <a:schemeClr val="bg2">
                    <a:lumMod val="50000"/>
                  </a:schemeClr>
                </a:solidFill>
              </a:rPr>
              <a:t>NM Public Health Institute</a:t>
            </a:r>
          </a:p>
          <a:p>
            <a:endParaRPr lang="en-US" sz="2400" dirty="0">
              <a:solidFill>
                <a:schemeClr val="bg2">
                  <a:lumMod val="50000"/>
                </a:schemeClr>
              </a:solidFill>
            </a:endParaRPr>
          </a:p>
          <a:p>
            <a:r>
              <a:rPr lang="en-US" sz="2400" b="1" dirty="0">
                <a:solidFill>
                  <a:schemeClr val="bg2">
                    <a:lumMod val="50000"/>
                  </a:schemeClr>
                </a:solidFill>
              </a:rPr>
              <a:t>Charlie Alfero, Executive Director </a:t>
            </a:r>
          </a:p>
          <a:p>
            <a:r>
              <a:rPr lang="en-US" sz="2400" dirty="0">
                <a:solidFill>
                  <a:schemeClr val="bg2">
                    <a:lumMod val="50000"/>
                  </a:schemeClr>
                </a:solidFill>
              </a:rPr>
              <a:t>Email: </a:t>
            </a:r>
            <a:r>
              <a:rPr lang="en-US" sz="2400" dirty="0">
                <a:solidFill>
                  <a:schemeClr val="bg2">
                    <a:lumMod val="50000"/>
                  </a:schemeClr>
                </a:solidFill>
                <a:hlinkClick r:id="rId2"/>
              </a:rPr>
              <a:t>calfero@swchi.org</a:t>
            </a:r>
            <a:r>
              <a:rPr lang="en-US" sz="2400" dirty="0">
                <a:solidFill>
                  <a:schemeClr val="bg2">
                    <a:lumMod val="50000"/>
                  </a:schemeClr>
                </a:solidFill>
              </a:rPr>
              <a:t> </a:t>
            </a:r>
          </a:p>
          <a:p>
            <a:r>
              <a:rPr lang="en-US" sz="2400" dirty="0">
                <a:solidFill>
                  <a:schemeClr val="bg2">
                    <a:lumMod val="50000"/>
                  </a:schemeClr>
                </a:solidFill>
              </a:rPr>
              <a:t>Cell: (575) 538-1618</a:t>
            </a:r>
          </a:p>
          <a:p>
            <a:endParaRPr lang="en-US" sz="2400" b="1" dirty="0">
              <a:solidFill>
                <a:schemeClr val="bg2">
                  <a:lumMod val="50000"/>
                </a:schemeClr>
              </a:solidFill>
            </a:endParaRPr>
          </a:p>
          <a:p>
            <a:r>
              <a:rPr lang="en-US" sz="2400" b="1" dirty="0">
                <a:solidFill>
                  <a:schemeClr val="bg2">
                    <a:lumMod val="50000"/>
                  </a:schemeClr>
                </a:solidFill>
              </a:rPr>
              <a:t>Alisha Herrick</a:t>
            </a:r>
          </a:p>
          <a:p>
            <a:r>
              <a:rPr lang="en-US" sz="2400" dirty="0">
                <a:solidFill>
                  <a:schemeClr val="bg2">
                    <a:lumMod val="50000"/>
                  </a:schemeClr>
                </a:solidFill>
              </a:rPr>
              <a:t>Email: </a:t>
            </a:r>
            <a:r>
              <a:rPr lang="en-US" sz="2400" dirty="0">
                <a:solidFill>
                  <a:schemeClr val="bg2">
                    <a:lumMod val="50000"/>
                  </a:schemeClr>
                </a:solidFill>
                <a:hlinkClick r:id="rId3"/>
              </a:rPr>
              <a:t>aherrick@swchi.org</a:t>
            </a:r>
            <a:endParaRPr lang="en-US" sz="2400" dirty="0">
              <a:solidFill>
                <a:schemeClr val="bg2">
                  <a:lumMod val="50000"/>
                </a:schemeClr>
              </a:solidFill>
            </a:endParaRPr>
          </a:p>
          <a:p>
            <a:r>
              <a:rPr lang="en-US" sz="2400" dirty="0">
                <a:solidFill>
                  <a:schemeClr val="bg2">
                    <a:lumMod val="50000"/>
                  </a:schemeClr>
                </a:solidFill>
              </a:rPr>
              <a:t>Office:  (575) 597-0031</a:t>
            </a:r>
          </a:p>
          <a:p>
            <a:r>
              <a:rPr lang="en-US" sz="2400" dirty="0">
                <a:solidFill>
                  <a:schemeClr val="bg2">
                    <a:lumMod val="50000"/>
                  </a:schemeClr>
                </a:solidFill>
              </a:rPr>
              <a:t>Cell: (682) 667-8848</a:t>
            </a:r>
          </a:p>
          <a:p>
            <a:endParaRPr lang="en-US" dirty="0"/>
          </a:p>
          <a:p>
            <a:endParaRPr lang="en-US" dirty="0"/>
          </a:p>
        </p:txBody>
      </p:sp>
      <p:sp>
        <p:nvSpPr>
          <p:cNvPr id="8" name="Slide Number Placeholder 7">
            <a:extLst>
              <a:ext uri="{FF2B5EF4-FFF2-40B4-BE49-F238E27FC236}">
                <a16:creationId xmlns:a16="http://schemas.microsoft.com/office/drawing/2014/main" id="{30152CB8-4529-46BF-8554-A86593C6CC72}"/>
              </a:ext>
            </a:extLst>
          </p:cNvPr>
          <p:cNvSpPr>
            <a:spLocks noGrp="1"/>
          </p:cNvSpPr>
          <p:nvPr>
            <p:ph type="sldNum" sz="quarter" idx="12"/>
          </p:nvPr>
        </p:nvSpPr>
        <p:spPr/>
        <p:txBody>
          <a:bodyPr/>
          <a:lstStyle/>
          <a:p>
            <a:pPr>
              <a:defRPr/>
            </a:pPr>
            <a:fld id="{90590282-C379-4DC9-B1B9-A99FE0E3E3A5}" type="slidenum">
              <a:rPr lang="en-US" smtClean="0"/>
              <a:pPr>
                <a:defRPr/>
              </a:pPr>
              <a:t>24</a:t>
            </a:fld>
            <a:endParaRPr lang="en-US" dirty="0"/>
          </a:p>
        </p:txBody>
      </p:sp>
      <p:pic>
        <p:nvPicPr>
          <p:cNvPr id="5" name="Picture 4">
            <a:extLst>
              <a:ext uri="{FF2B5EF4-FFF2-40B4-BE49-F238E27FC236}">
                <a16:creationId xmlns:a16="http://schemas.microsoft.com/office/drawing/2014/main" id="{2BF2145D-C61C-4E91-8976-E4A0C2FD4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0354" y="3890877"/>
            <a:ext cx="2866461" cy="2544559"/>
          </a:xfrm>
          <a:prstGeom prst="rect">
            <a:avLst/>
          </a:prstGeom>
        </p:spPr>
      </p:pic>
    </p:spTree>
    <p:extLst>
      <p:ext uri="{BB962C8B-B14F-4D97-AF65-F5344CB8AC3E}">
        <p14:creationId xmlns:p14="http://schemas.microsoft.com/office/powerpoint/2010/main" val="1045742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703145-DB8D-4144-BFF3-0890F6C3BE4E}"/>
              </a:ext>
            </a:extLst>
          </p:cNvPr>
          <p:cNvSpPr>
            <a:spLocks noGrp="1"/>
          </p:cNvSpPr>
          <p:nvPr>
            <p:ph type="title"/>
          </p:nvPr>
        </p:nvSpPr>
        <p:spPr>
          <a:xfrm>
            <a:off x="3338945" y="422646"/>
            <a:ext cx="8481200" cy="1285545"/>
          </a:xfrm>
        </p:spPr>
        <p:txBody>
          <a:bodyPr>
            <a:normAutofit/>
          </a:bodyPr>
          <a:lstStyle/>
          <a:p>
            <a:r>
              <a:rPr lang="en-US" sz="3600" b="1" dirty="0">
                <a:solidFill>
                  <a:schemeClr val="bg2">
                    <a:lumMod val="50000"/>
                  </a:schemeClr>
                </a:solidFill>
              </a:rPr>
              <a:t>Southwest Center for Health Innovation </a:t>
            </a:r>
            <a:br>
              <a:rPr lang="en-US" sz="3600" b="1" dirty="0">
                <a:solidFill>
                  <a:schemeClr val="bg2">
                    <a:lumMod val="50000"/>
                  </a:schemeClr>
                </a:solidFill>
              </a:rPr>
            </a:br>
            <a:r>
              <a:rPr lang="en-US" sz="3600" b="1" dirty="0">
                <a:solidFill>
                  <a:schemeClr val="bg2">
                    <a:lumMod val="50000"/>
                  </a:schemeClr>
                </a:solidFill>
              </a:rPr>
              <a:t>2019-2020 Legislative  Request</a:t>
            </a:r>
          </a:p>
        </p:txBody>
      </p:sp>
      <p:pic>
        <p:nvPicPr>
          <p:cNvPr id="8" name="Picture 7">
            <a:extLst>
              <a:ext uri="{FF2B5EF4-FFF2-40B4-BE49-F238E27FC236}">
                <a16:creationId xmlns:a16="http://schemas.microsoft.com/office/drawing/2014/main" id="{1A6A7924-F9B5-4A49-8F35-CCC2C7DA6598}"/>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2051100" cy="1708190"/>
          </a:xfrm>
          <a:prstGeom prst="rect">
            <a:avLst/>
          </a:prstGeom>
        </p:spPr>
      </p:pic>
      <p:pic>
        <p:nvPicPr>
          <p:cNvPr id="12" name="Picture 11">
            <a:extLst>
              <a:ext uri="{FF2B5EF4-FFF2-40B4-BE49-F238E27FC236}">
                <a16:creationId xmlns:a16="http://schemas.microsoft.com/office/drawing/2014/main" id="{2ADD57AD-870B-4259-ACAA-BEE6F177C64F}"/>
              </a:ext>
            </a:extLst>
          </p:cNvPr>
          <p:cNvPicPr>
            <a:picLocks noChangeAspect="1"/>
          </p:cNvPicPr>
          <p:nvPr/>
        </p:nvPicPr>
        <p:blipFill rotWithShape="1">
          <a:blip r:embed="rId3"/>
          <a:srcRect t="2374" b="58374"/>
          <a:stretch/>
        </p:blipFill>
        <p:spPr>
          <a:xfrm>
            <a:off x="1311126" y="2130673"/>
            <a:ext cx="8971164" cy="3840480"/>
          </a:xfrm>
          <a:prstGeom prst="rect">
            <a:avLst/>
          </a:prstGeom>
        </p:spPr>
      </p:pic>
    </p:spTree>
    <p:extLst>
      <p:ext uri="{BB962C8B-B14F-4D97-AF65-F5344CB8AC3E}">
        <p14:creationId xmlns:p14="http://schemas.microsoft.com/office/powerpoint/2010/main" val="1902894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6A7924-F9B5-4A49-8F35-CCC2C7DA6598}"/>
              </a:ext>
            </a:extLst>
          </p:cNvPr>
          <p:cNvPicPr/>
          <p:nvPr/>
        </p:nvPicPr>
        <p:blipFill>
          <a:blip r:embed="rId2">
            <a:extLst>
              <a:ext uri="{28A0092B-C50C-407E-A947-70E740481C1C}">
                <a14:useLocalDpi xmlns:a14="http://schemas.microsoft.com/office/drawing/2010/main" val="0"/>
              </a:ext>
            </a:extLst>
          </a:blip>
          <a:stretch>
            <a:fillRect/>
          </a:stretch>
        </p:blipFill>
        <p:spPr>
          <a:xfrm>
            <a:off x="46563" y="0"/>
            <a:ext cx="2051100" cy="1708190"/>
          </a:xfrm>
          <a:prstGeom prst="rect">
            <a:avLst/>
          </a:prstGeom>
        </p:spPr>
      </p:pic>
      <p:sp>
        <p:nvSpPr>
          <p:cNvPr id="6" name="Title 3">
            <a:extLst>
              <a:ext uri="{FF2B5EF4-FFF2-40B4-BE49-F238E27FC236}">
                <a16:creationId xmlns:a16="http://schemas.microsoft.com/office/drawing/2014/main" id="{50703145-DB8D-4144-BFF3-0890F6C3BE4E}"/>
              </a:ext>
            </a:extLst>
          </p:cNvPr>
          <p:cNvSpPr>
            <a:spLocks noGrp="1"/>
          </p:cNvSpPr>
          <p:nvPr>
            <p:ph type="title"/>
          </p:nvPr>
        </p:nvSpPr>
        <p:spPr>
          <a:xfrm>
            <a:off x="3338945" y="211323"/>
            <a:ext cx="8481200" cy="1285545"/>
          </a:xfrm>
        </p:spPr>
        <p:txBody>
          <a:bodyPr>
            <a:normAutofit/>
          </a:bodyPr>
          <a:lstStyle/>
          <a:p>
            <a:pPr algn="ctr"/>
            <a:r>
              <a:rPr lang="en-US" sz="3200" b="1" dirty="0">
                <a:solidFill>
                  <a:schemeClr val="bg2">
                    <a:lumMod val="50000"/>
                  </a:schemeClr>
                </a:solidFill>
              </a:rPr>
              <a:t>Southwest Center for Health Innovation </a:t>
            </a:r>
            <a:br>
              <a:rPr lang="en-US" sz="3200" b="1" dirty="0">
                <a:solidFill>
                  <a:schemeClr val="bg2">
                    <a:lumMod val="50000"/>
                  </a:schemeClr>
                </a:solidFill>
              </a:rPr>
            </a:br>
            <a:r>
              <a:rPr lang="en-US" sz="3200" b="1" dirty="0">
                <a:solidFill>
                  <a:schemeClr val="bg2">
                    <a:lumMod val="50000"/>
                  </a:schemeClr>
                </a:solidFill>
              </a:rPr>
              <a:t>2019-2020 Legislative  Request</a:t>
            </a:r>
          </a:p>
        </p:txBody>
      </p:sp>
      <p:pic>
        <p:nvPicPr>
          <p:cNvPr id="2" name="Picture 1">
            <a:extLst>
              <a:ext uri="{FF2B5EF4-FFF2-40B4-BE49-F238E27FC236}">
                <a16:creationId xmlns:a16="http://schemas.microsoft.com/office/drawing/2014/main" id="{47D8B78C-992D-4DAB-B30F-0DA4F4EEB7C1}"/>
              </a:ext>
            </a:extLst>
          </p:cNvPr>
          <p:cNvPicPr>
            <a:picLocks noChangeAspect="1"/>
          </p:cNvPicPr>
          <p:nvPr/>
        </p:nvPicPr>
        <p:blipFill>
          <a:blip r:embed="rId3"/>
          <a:stretch>
            <a:fillRect/>
          </a:stretch>
        </p:blipFill>
        <p:spPr>
          <a:xfrm>
            <a:off x="2922310" y="1360437"/>
            <a:ext cx="7719042" cy="5241772"/>
          </a:xfrm>
          <a:prstGeom prst="rect">
            <a:avLst/>
          </a:prstGeom>
        </p:spPr>
      </p:pic>
    </p:spTree>
    <p:extLst>
      <p:ext uri="{BB962C8B-B14F-4D97-AF65-F5344CB8AC3E}">
        <p14:creationId xmlns:p14="http://schemas.microsoft.com/office/powerpoint/2010/main" val="1796896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E90E-C340-4DAF-A9CB-B2BEC9764EC3}"/>
              </a:ext>
            </a:extLst>
          </p:cNvPr>
          <p:cNvSpPr>
            <a:spLocks noGrp="1"/>
          </p:cNvSpPr>
          <p:nvPr>
            <p:ph type="title"/>
          </p:nvPr>
        </p:nvSpPr>
        <p:spPr/>
        <p:txBody>
          <a:bodyPr/>
          <a:lstStyle/>
          <a:p>
            <a:r>
              <a:rPr lang="en-US" dirty="0"/>
              <a:t>Collaboration – Workforce</a:t>
            </a:r>
          </a:p>
        </p:txBody>
      </p:sp>
      <p:pic>
        <p:nvPicPr>
          <p:cNvPr id="4" name="Picture 3">
            <a:extLst>
              <a:ext uri="{FF2B5EF4-FFF2-40B4-BE49-F238E27FC236}">
                <a16:creationId xmlns:a16="http://schemas.microsoft.com/office/drawing/2014/main" id="{64A8FA11-2A78-455D-A70D-CFCE678D0B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6422" y="511180"/>
            <a:ext cx="2413000" cy="1827847"/>
          </a:xfrm>
          <a:prstGeom prst="rect">
            <a:avLst/>
          </a:prstGeom>
        </p:spPr>
      </p:pic>
      <p:pic>
        <p:nvPicPr>
          <p:cNvPr id="5" name="Picture 4" descr="https://secure.surveymonkey.com/_resources/12374/65682374/cfe0164d-1e36-4f25-93d5-461fd8639038.jpg">
            <a:extLst>
              <a:ext uri="{FF2B5EF4-FFF2-40B4-BE49-F238E27FC236}">
                <a16:creationId xmlns:a16="http://schemas.microsoft.com/office/drawing/2014/main" id="{243EF176-59D5-4167-BF81-21B81D220693}"/>
              </a:ext>
            </a:extLst>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5156462" y="1562528"/>
            <a:ext cx="1747497" cy="1866472"/>
          </a:xfrm>
          <a:prstGeom prst="rect">
            <a:avLst/>
          </a:prstGeom>
          <a:noFill/>
        </p:spPr>
      </p:pic>
      <p:pic>
        <p:nvPicPr>
          <p:cNvPr id="6" name="Picture 5">
            <a:extLst>
              <a:ext uri="{FF2B5EF4-FFF2-40B4-BE49-F238E27FC236}">
                <a16:creationId xmlns:a16="http://schemas.microsoft.com/office/drawing/2014/main" id="{E6DE83DB-8EC0-47C5-89A1-2DF253D9AEBC}"/>
              </a:ext>
            </a:extLst>
          </p:cNvPr>
          <p:cNvPicPr/>
          <p:nvPr/>
        </p:nvPicPr>
        <p:blipFill rotWithShape="1">
          <a:blip r:embed="rId4" cstate="print">
            <a:extLst>
              <a:ext uri="{28A0092B-C50C-407E-A947-70E740481C1C}">
                <a14:useLocalDpi xmlns:a14="http://schemas.microsoft.com/office/drawing/2010/main" val="0"/>
              </a:ext>
            </a:extLst>
          </a:blip>
          <a:srcRect l="48862" t="3382" b="-7610"/>
          <a:stretch/>
        </p:blipFill>
        <p:spPr bwMode="auto">
          <a:xfrm>
            <a:off x="7722109" y="2736951"/>
            <a:ext cx="1927432" cy="1552997"/>
          </a:xfrm>
          <a:prstGeom prst="rect">
            <a:avLst/>
          </a:prstGeom>
          <a:noFill/>
        </p:spPr>
      </p:pic>
      <p:pic>
        <p:nvPicPr>
          <p:cNvPr id="1026" name="Picture 2" descr="[Flag of DoÃ±a Ana, New Mexico]">
            <a:extLst>
              <a:ext uri="{FF2B5EF4-FFF2-40B4-BE49-F238E27FC236}">
                <a16:creationId xmlns:a16="http://schemas.microsoft.com/office/drawing/2014/main" id="{98D3C17C-82A6-41A0-84B5-0B7016CC6C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4671" y="4289948"/>
            <a:ext cx="3238208" cy="21588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erald champion regional medical center logo">
            <a:extLst>
              <a:ext uri="{FF2B5EF4-FFF2-40B4-BE49-F238E27FC236}">
                <a16:creationId xmlns:a16="http://schemas.microsoft.com/office/drawing/2014/main" id="{1CFF3CB0-6EAB-404C-8465-B8BE0289BD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7537" y="1364757"/>
            <a:ext cx="3132694" cy="20884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iversity of New Mexico Health Sciences Center">
            <a:extLst>
              <a:ext uri="{FF2B5EF4-FFF2-40B4-BE49-F238E27FC236}">
                <a16:creationId xmlns:a16="http://schemas.microsoft.com/office/drawing/2014/main" id="{7A40E6F6-8173-4784-AF77-E11E33AE7D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3884" y="3759039"/>
            <a:ext cx="1713314" cy="8338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4114FE4-713A-4919-B14F-D5516B9C656E}"/>
              </a:ext>
            </a:extLst>
          </p:cNvPr>
          <p:cNvSpPr txBox="1"/>
          <p:nvPr/>
        </p:nvSpPr>
        <p:spPr>
          <a:xfrm>
            <a:off x="2539840" y="4675756"/>
            <a:ext cx="2346604" cy="523220"/>
          </a:xfrm>
          <a:prstGeom prst="rect">
            <a:avLst/>
          </a:prstGeom>
          <a:noFill/>
        </p:spPr>
        <p:txBody>
          <a:bodyPr wrap="none" rtlCol="0">
            <a:spAutoFit/>
          </a:bodyPr>
          <a:lstStyle/>
          <a:p>
            <a:r>
              <a:rPr lang="en-US" sz="1400" dirty="0"/>
              <a:t>Office of Community Health</a:t>
            </a:r>
          </a:p>
          <a:p>
            <a:r>
              <a:rPr lang="en-US" sz="1400" dirty="0"/>
              <a:t>Area Health Education Center</a:t>
            </a:r>
          </a:p>
        </p:txBody>
      </p:sp>
      <p:pic>
        <p:nvPicPr>
          <p:cNvPr id="10" name="Picture 9" descr="HMS">
            <a:extLst>
              <a:ext uri="{FF2B5EF4-FFF2-40B4-BE49-F238E27FC236}">
                <a16:creationId xmlns:a16="http://schemas.microsoft.com/office/drawing/2014/main" id="{2161F1BB-3A6E-4166-A4A2-C920511AE68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9184422" y="4817976"/>
            <a:ext cx="1905000" cy="762000"/>
          </a:xfrm>
          <a:prstGeom prst="rect">
            <a:avLst/>
          </a:prstGeom>
          <a:noFill/>
          <a:ln>
            <a:noFill/>
          </a:ln>
        </p:spPr>
      </p:pic>
      <p:pic>
        <p:nvPicPr>
          <p:cNvPr id="11" name="Picture 3">
            <a:extLst>
              <a:ext uri="{FF2B5EF4-FFF2-40B4-BE49-F238E27FC236}">
                <a16:creationId xmlns:a16="http://schemas.microsoft.com/office/drawing/2014/main" id="{CA3D2FF4-B333-4CAA-A0AF-9CA3128D01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274" y="4649540"/>
            <a:ext cx="1811735" cy="1908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178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Top Corners Rounded 70">
            <a:extLst>
              <a:ext uri="{FF2B5EF4-FFF2-40B4-BE49-F238E27FC236}">
                <a16:creationId xmlns:a16="http://schemas.microsoft.com/office/drawing/2014/main" id="{B1E3044D-AD17-4052-A453-8AA654EFA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797978" y="996722"/>
            <a:ext cx="5923488" cy="4864556"/>
          </a:xfrm>
          <a:prstGeom prst="round2SameRect">
            <a:avLst>
              <a:gd name="adj1" fmla="val 3762"/>
              <a:gd name="adj2" fmla="val 0"/>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62" name="Rectangle 4"/>
          <p:cNvSpPr>
            <a:spLocks noGrp="1"/>
          </p:cNvSpPr>
          <p:nvPr>
            <p:ph type="ctrTitle"/>
          </p:nvPr>
        </p:nvSpPr>
        <p:spPr bwMode="auto">
          <a:xfrm>
            <a:off x="7856388" y="975365"/>
            <a:ext cx="3847882" cy="169190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pPr algn="l"/>
            <a:r>
              <a:rPr lang="en-US" sz="2500" b="1">
                <a:solidFill>
                  <a:srgbClr val="FFFFFF"/>
                </a:solidFill>
              </a:rPr>
              <a:t>Primary Care and Psychiatric </a:t>
            </a:r>
            <a:br>
              <a:rPr lang="en-US" sz="2500" b="1">
                <a:solidFill>
                  <a:srgbClr val="FFFFFF"/>
                </a:solidFill>
              </a:rPr>
            </a:br>
            <a:r>
              <a:rPr lang="en-US" sz="2500" b="1">
                <a:solidFill>
                  <a:srgbClr val="FFFFFF"/>
                </a:solidFill>
              </a:rPr>
              <a:t>Physician Workforce Development in </a:t>
            </a:r>
            <a:br>
              <a:rPr lang="en-US" sz="2500" b="1">
                <a:solidFill>
                  <a:srgbClr val="FFFFFF"/>
                </a:solidFill>
              </a:rPr>
            </a:br>
            <a:r>
              <a:rPr lang="en-US" sz="2500" b="1">
                <a:solidFill>
                  <a:srgbClr val="FFFFFF"/>
                </a:solidFill>
              </a:rPr>
              <a:t>New Mexico</a:t>
            </a:r>
          </a:p>
        </p:txBody>
      </p:sp>
      <p:sp>
        <p:nvSpPr>
          <p:cNvPr id="73" name="Round Single Corner Rectangle 24">
            <a:extLst>
              <a:ext uri="{FF2B5EF4-FFF2-40B4-BE49-F238E27FC236}">
                <a16:creationId xmlns:a16="http://schemas.microsoft.com/office/drawing/2014/main" id="{81289F98-975F-4EB2-9553-8E1A9946B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11284" y="635058"/>
            <a:ext cx="2657864" cy="2657864"/>
          </a:xfrm>
          <a:prstGeom prst="round1Rect">
            <a:avLst>
              <a:gd name="adj" fmla="val 11295"/>
            </a:avLst>
          </a:prstGeom>
          <a:solidFill>
            <a:srgbClr val="FFFFFF"/>
          </a:solidFill>
          <a:ln w="57150">
            <a:solidFill>
              <a:srgbClr val="5B44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https://secure.surveymonkey.com/_resources/12374/65682374/cfe0164d-1e36-4f25-93d5-461fd8639038.jpg">
            <a:extLst>
              <a:ext uri="{FF2B5EF4-FFF2-40B4-BE49-F238E27FC236}">
                <a16:creationId xmlns:a16="http://schemas.microsoft.com/office/drawing/2014/main" id="{D9C37A77-E87A-4017-85BB-CFFAA6E41817}"/>
              </a:ext>
            </a:extLst>
          </p:cNvPr>
          <p:cNvPicPr/>
          <p:nvPr/>
        </p:nvPicPr>
        <p:blipFill rotWithShape="1">
          <a:blip r:embed="rId2" cstate="print">
            <a:extLst>
              <a:ext uri="{28A0092B-C50C-407E-A947-70E740481C1C}">
                <a14:useLocalDpi xmlns:a14="http://schemas.microsoft.com/office/drawing/2010/main" val="0"/>
              </a:ext>
            </a:extLst>
          </a:blip>
          <a:srcRect/>
          <a:stretch/>
        </p:blipFill>
        <p:spPr bwMode="auto">
          <a:xfrm>
            <a:off x="1177069" y="775380"/>
            <a:ext cx="2126293" cy="2377220"/>
          </a:xfrm>
          <a:prstGeom prst="rect">
            <a:avLst/>
          </a:prstGeom>
          <a:noFill/>
        </p:spPr>
      </p:pic>
      <p:sp>
        <p:nvSpPr>
          <p:cNvPr id="75" name="Round Single Corner Rectangle 22">
            <a:extLst>
              <a:ext uri="{FF2B5EF4-FFF2-40B4-BE49-F238E27FC236}">
                <a16:creationId xmlns:a16="http://schemas.microsoft.com/office/drawing/2014/main" id="{1F564BCF-97B6-4D86-94EE-DD1B587F2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7533" y="1300271"/>
            <a:ext cx="1992651" cy="1992652"/>
          </a:xfrm>
          <a:prstGeom prst="round1Rect">
            <a:avLst>
              <a:gd name="adj" fmla="val 11295"/>
            </a:avLst>
          </a:prstGeom>
          <a:solidFill>
            <a:srgbClr val="5B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ound Single Corner Rectangle 23">
            <a:extLst>
              <a:ext uri="{FF2B5EF4-FFF2-40B4-BE49-F238E27FC236}">
                <a16:creationId xmlns:a16="http://schemas.microsoft.com/office/drawing/2014/main" id="{54600AC1-F146-4567-9C5E-A96D6D3492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87904" y="3438135"/>
            <a:ext cx="2281244" cy="2281245"/>
          </a:xfrm>
          <a:prstGeom prst="round1Rect">
            <a:avLst>
              <a:gd name="adj" fmla="val 11295"/>
            </a:avLst>
          </a:prstGeom>
          <a:solidFill>
            <a:srgbClr val="5B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ound Single Corner Rectangle 25">
            <a:extLst>
              <a:ext uri="{FF2B5EF4-FFF2-40B4-BE49-F238E27FC236}">
                <a16:creationId xmlns:a16="http://schemas.microsoft.com/office/drawing/2014/main" id="{EBA7E638-205A-4579-864F-125BAC629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17533" y="3438135"/>
            <a:ext cx="2657864" cy="2657864"/>
          </a:xfrm>
          <a:prstGeom prst="round1Rect">
            <a:avLst>
              <a:gd name="adj" fmla="val 11295"/>
            </a:avLst>
          </a:prstGeom>
          <a:solidFill>
            <a:srgbClr val="FFFFFF"/>
          </a:solidFill>
          <a:ln w="57150">
            <a:solidFill>
              <a:srgbClr val="5B44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EA32040-33A3-4A3C-9C9B-6E03643A707C}"/>
              </a:ext>
            </a:extLst>
          </p:cNvPr>
          <p:cNvPicPr>
            <a:picLocks noChangeAspect="1"/>
          </p:cNvPicPr>
          <p:nvPr/>
        </p:nvPicPr>
        <p:blipFill>
          <a:blip r:embed="rId3"/>
          <a:stretch>
            <a:fillRect/>
          </a:stretch>
        </p:blipFill>
        <p:spPr>
          <a:xfrm>
            <a:off x="3858847" y="3974332"/>
            <a:ext cx="2375236" cy="1585470"/>
          </a:xfrm>
          <a:prstGeom prst="rect">
            <a:avLst/>
          </a:prstGeom>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7856389" y="3038478"/>
            <a:ext cx="3795142" cy="284384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b="1" dirty="0">
                <a:solidFill>
                  <a:srgbClr val="FFFFFF"/>
                </a:solidFill>
              </a:rPr>
              <a:t>Charlie Alfero</a:t>
            </a:r>
            <a:r>
              <a:rPr lang="en-US" dirty="0">
                <a:solidFill>
                  <a:srgbClr val="FFFFFF"/>
                </a:solidFill>
              </a:rPr>
              <a:t>, Executive Director- SWCHI and New Mexico Primary Care</a:t>
            </a:r>
          </a:p>
          <a:p>
            <a:pPr>
              <a:lnSpc>
                <a:spcPct val="90000"/>
              </a:lnSpc>
              <a:spcAft>
                <a:spcPts val="600"/>
              </a:spcAft>
            </a:pPr>
            <a:r>
              <a:rPr lang="en-US" dirty="0">
                <a:solidFill>
                  <a:srgbClr val="FFFFFF"/>
                </a:solidFill>
              </a:rPr>
              <a:t>Training Consortium (NMPCTC)</a:t>
            </a:r>
          </a:p>
          <a:p>
            <a:pPr indent="-228600">
              <a:lnSpc>
                <a:spcPct val="90000"/>
              </a:lnSpc>
              <a:spcAft>
                <a:spcPts val="600"/>
              </a:spcAft>
              <a:buFont typeface="Arial" panose="020B0604020202020204" pitchFamily="34" charset="0"/>
              <a:buChar char="•"/>
            </a:pPr>
            <a:r>
              <a:rPr lang="en-US" b="1" dirty="0">
                <a:solidFill>
                  <a:srgbClr val="FFFFFF"/>
                </a:solidFill>
              </a:rPr>
              <a:t>John Andazola</a:t>
            </a:r>
            <a:r>
              <a:rPr lang="en-US" dirty="0">
                <a:solidFill>
                  <a:srgbClr val="FFFFFF"/>
                </a:solidFill>
              </a:rPr>
              <a:t>, </a:t>
            </a:r>
            <a:r>
              <a:rPr lang="en-US" b="1" dirty="0">
                <a:solidFill>
                  <a:srgbClr val="FFFFFF"/>
                </a:solidFill>
              </a:rPr>
              <a:t>MD</a:t>
            </a:r>
            <a:r>
              <a:rPr lang="en-US" dirty="0">
                <a:solidFill>
                  <a:srgbClr val="FFFFFF"/>
                </a:solidFill>
              </a:rPr>
              <a:t>- President, NMPCTC</a:t>
            </a:r>
          </a:p>
          <a:p>
            <a:pPr indent="-228600">
              <a:lnSpc>
                <a:spcPct val="90000"/>
              </a:lnSpc>
              <a:spcAft>
                <a:spcPts val="600"/>
              </a:spcAft>
              <a:buFont typeface="Arial" panose="020B0604020202020204" pitchFamily="34" charset="0"/>
              <a:buChar char="•"/>
            </a:pPr>
            <a:endParaRPr lang="en-US" dirty="0">
              <a:solidFill>
                <a:srgbClr val="FFFFFF"/>
              </a:solidFill>
            </a:endParaRPr>
          </a:p>
        </p:txBody>
      </p:sp>
      <p:sp>
        <p:nvSpPr>
          <p:cNvPr id="81" name="Rectangle: Top Corners Rounded 80">
            <a:extLst>
              <a:ext uri="{FF2B5EF4-FFF2-40B4-BE49-F238E27FC236}">
                <a16:creationId xmlns:a16="http://schemas.microsoft.com/office/drawing/2014/main" id="{2854001E-6E9D-464A-9B65-A4012F7B3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052315" y="1050468"/>
            <a:ext cx="5609397" cy="4757058"/>
          </a:xfrm>
          <a:prstGeom prst="round2SameRect">
            <a:avLst>
              <a:gd name="adj1" fmla="val 2061"/>
              <a:gd name="adj2" fmla="val 0"/>
            </a:avLst>
          </a:prstGeom>
          <a:no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3" name="Straight Connector 82">
            <a:extLst>
              <a:ext uri="{FF2B5EF4-FFF2-40B4-BE49-F238E27FC236}">
                <a16:creationId xmlns:a16="http://schemas.microsoft.com/office/drawing/2014/main" id="{62C9802A-EFBD-41D4-894F-AFD985DBA5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52907" y="2856601"/>
            <a:ext cx="1597456" cy="0"/>
          </a:xfrm>
          <a:prstGeom prst="line">
            <a:avLst/>
          </a:prstGeom>
          <a:ln w="50800">
            <a:solidFill>
              <a:srgbClr val="A6A6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361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1519" y="304801"/>
            <a:ext cx="8153400" cy="1508105"/>
          </a:xfrm>
          <a:prstGeom prst="rect">
            <a:avLst/>
          </a:prstGeom>
        </p:spPr>
        <p:txBody>
          <a:bodyPr wrap="square">
            <a:spAutoFit/>
          </a:bodyPr>
          <a:lstStyle/>
          <a:p>
            <a:pPr lvl="0" algn="ctr"/>
            <a:r>
              <a:rPr lang="en-US" sz="3200" b="1" dirty="0">
                <a:latin typeface="Arial" panose="020B0604020202020204" pitchFamily="34" charset="0"/>
                <a:cs typeface="Arial" panose="020B0604020202020204" pitchFamily="34" charset="0"/>
              </a:rPr>
              <a:t>Primary Care Physician Shortages: </a:t>
            </a:r>
          </a:p>
          <a:p>
            <a:pPr lvl="0" algn="ctr"/>
            <a:r>
              <a:rPr lang="en-US" sz="3200" b="1" dirty="0">
                <a:latin typeface="Arial" panose="020B0604020202020204" pitchFamily="34" charset="0"/>
                <a:cs typeface="Arial" panose="020B0604020202020204" pitchFamily="34" charset="0"/>
              </a:rPr>
              <a:t>National and State Levels</a:t>
            </a:r>
          </a:p>
          <a:p>
            <a:pPr algn="ctr">
              <a:defRPr/>
            </a:pPr>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1833489" y="1698222"/>
            <a:ext cx="8458200" cy="3026470"/>
          </a:xfrm>
          <a:prstGeom prst="rect">
            <a:avLst/>
          </a:prstGeom>
          <a:noFill/>
        </p:spPr>
        <p:txBody>
          <a:bodyPr wrap="square" rtlCol="0">
            <a:spAutoFit/>
          </a:bodyPr>
          <a:lstStyle/>
          <a:p>
            <a:pPr marL="285750" indent="-285750">
              <a:buFont typeface="Arial" panose="020B0604020202020204" pitchFamily="34" charset="0"/>
              <a:buChar char="•"/>
            </a:pPr>
            <a:r>
              <a:rPr lang="en-US" sz="2000" b="1" dirty="0"/>
              <a:t>By 2025, the Association of American Medical Colleges estimates a shortfall of between 14,900 and 35,600 primary care physicians.</a:t>
            </a:r>
            <a:r>
              <a:rPr lang="en-US" sz="2000" b="1" baseline="50000" dirty="0">
                <a:solidFill>
                  <a:schemeClr val="accent1"/>
                </a:solidFill>
              </a:rPr>
              <a:t>1</a:t>
            </a:r>
            <a:endParaRPr lang="en-US" sz="2000" baseline="50000" dirty="0">
              <a:solidFill>
                <a:schemeClr val="accent1"/>
              </a:solidFill>
            </a:endParaRPr>
          </a:p>
          <a:p>
            <a:pPr marL="285750" indent="-285750">
              <a:buFont typeface="Arial" panose="020B0604020202020204" pitchFamily="34" charset="0"/>
              <a:buChar char="•"/>
            </a:pPr>
            <a:r>
              <a:rPr lang="en-US" sz="2000" b="1" dirty="0"/>
              <a:t>New Mexico has the oldest physician workforce in the nation</a:t>
            </a:r>
            <a:r>
              <a:rPr lang="en-US" sz="2000" dirty="0"/>
              <a:t>.  </a:t>
            </a:r>
          </a:p>
          <a:p>
            <a:pPr marL="742950" lvl="1" indent="-285750">
              <a:buFont typeface="Arial" panose="020B0604020202020204" pitchFamily="34" charset="0"/>
              <a:buChar char="•"/>
            </a:pPr>
            <a:r>
              <a:rPr lang="en-US" sz="2000" dirty="0"/>
              <a:t>Nationally, the percentage of physicians over 65 years of age:  </a:t>
            </a:r>
          </a:p>
          <a:p>
            <a:pPr marL="1200150" lvl="2" indent="-285750">
              <a:buFont typeface="Arial" panose="020B0604020202020204" pitchFamily="34" charset="0"/>
              <a:buChar char="•"/>
            </a:pPr>
            <a:r>
              <a:rPr lang="en-US" sz="2000" dirty="0"/>
              <a:t>2008 = 23.4% compared to 2012 = 26.5%  (12% increase)</a:t>
            </a:r>
            <a:endParaRPr lang="en-US" sz="2000" dirty="0">
              <a:latin typeface="Corbel"/>
            </a:endParaRPr>
          </a:p>
          <a:p>
            <a:pPr marL="285750" indent="-285750">
              <a:buFont typeface="Arial" panose="020B0604020202020204" pitchFamily="34" charset="0"/>
              <a:buChar char="•"/>
            </a:pPr>
            <a:r>
              <a:rPr lang="en-US" sz="2000" dirty="0"/>
              <a:t>Healthcare drives yearly job growth. Healthcare created more jobs than any other sector in 2016, helping to drive total annual job growth to 2.2 million, according to data from the Bureau of Labor Statistics. In 2016, the healthcare industry grew by 35,000 jobs per month on average.</a:t>
            </a:r>
            <a:r>
              <a:rPr lang="en-US" sz="2000" b="1" baseline="50000" dirty="0">
                <a:solidFill>
                  <a:schemeClr val="accent1"/>
                </a:solidFill>
              </a:rPr>
              <a:t>2</a:t>
            </a:r>
          </a:p>
          <a:p>
            <a:endParaRPr lang="en-US" sz="1600" b="1" baseline="50000" dirty="0">
              <a:solidFill>
                <a:schemeClr val="accent1"/>
              </a:solidFill>
            </a:endParaRPr>
          </a:p>
        </p:txBody>
      </p:sp>
      <p:sp>
        <p:nvSpPr>
          <p:cNvPr id="7" name="Footer Placeholder 6">
            <a:extLst>
              <a:ext uri="{FF2B5EF4-FFF2-40B4-BE49-F238E27FC236}">
                <a16:creationId xmlns:a16="http://schemas.microsoft.com/office/drawing/2014/main" id="{F379849E-5248-4E2D-A78B-0EBCF933438F}"/>
              </a:ext>
            </a:extLst>
          </p:cNvPr>
          <p:cNvSpPr>
            <a:spLocks noGrp="1"/>
          </p:cNvSpPr>
          <p:nvPr>
            <p:ph type="ftr" sz="quarter" idx="11"/>
          </p:nvPr>
        </p:nvSpPr>
        <p:spPr>
          <a:xfrm>
            <a:off x="1785132" y="4953001"/>
            <a:ext cx="7796238" cy="1448703"/>
          </a:xfrm>
        </p:spPr>
        <p:txBody>
          <a:bodyPr/>
          <a:lstStyle/>
          <a:p>
            <a:pPr algn="l">
              <a:defRPr/>
            </a:pPr>
            <a:r>
              <a:rPr lang="en-US" sz="1600" baseline="70000" dirty="0">
                <a:solidFill>
                  <a:srgbClr val="0070C0"/>
                </a:solidFill>
              </a:rPr>
              <a:t>1 </a:t>
            </a:r>
            <a:r>
              <a:rPr lang="en-US" sz="1600" baseline="70000" dirty="0">
                <a:solidFill>
                  <a:srgbClr val="0070C0"/>
                </a:solidFill>
                <a:hlinkClick r:id="rId2"/>
              </a:rPr>
              <a:t>https://www.aamc.org/newsroom/newsreleases/458074/2016_workforce_projections_04052016.html</a:t>
            </a:r>
            <a:endParaRPr lang="en-US" sz="1600" baseline="70000" dirty="0">
              <a:solidFill>
                <a:srgbClr val="0070C0"/>
              </a:solidFill>
            </a:endParaRPr>
          </a:p>
          <a:p>
            <a:pPr algn="l">
              <a:defRPr/>
            </a:pPr>
            <a:r>
              <a:rPr lang="en-US" sz="1600" baseline="70000" dirty="0">
                <a:solidFill>
                  <a:srgbClr val="0070C0"/>
                </a:solidFill>
              </a:rPr>
              <a:t>2 </a:t>
            </a:r>
            <a:r>
              <a:rPr lang="en-US" sz="1600" baseline="70000" dirty="0">
                <a:solidFill>
                  <a:srgbClr val="0070C0"/>
                </a:solidFill>
                <a:hlinkClick r:id="rId3"/>
              </a:rPr>
              <a:t>www.modernhealthcare.com/article/20170106/NEWS/170109951</a:t>
            </a:r>
            <a:r>
              <a:rPr lang="en-US" sz="1600" baseline="70000" dirty="0">
                <a:solidFill>
                  <a:srgbClr val="0070C0"/>
                </a:solidFill>
              </a:rPr>
              <a:t>  </a:t>
            </a:r>
          </a:p>
          <a:p>
            <a:pPr algn="l">
              <a:defRPr/>
            </a:pPr>
            <a:r>
              <a:rPr lang="en-US" sz="1600" baseline="70000" dirty="0">
                <a:solidFill>
                  <a:srgbClr val="0070C0"/>
                </a:solidFill>
              </a:rPr>
              <a:t>3 Presentation to LHHS in summer 2017  </a:t>
            </a:r>
          </a:p>
          <a:p>
            <a:pPr algn="l">
              <a:defRPr/>
            </a:pPr>
            <a:r>
              <a:rPr lang="en-US" sz="1600" baseline="70000" dirty="0">
                <a:solidFill>
                  <a:srgbClr val="0070C0"/>
                </a:solidFill>
              </a:rPr>
              <a:t>4 Fall 2017 NM Rural Health Plan Development Meeting  </a:t>
            </a:r>
          </a:p>
          <a:p>
            <a:pPr algn="l">
              <a:defRPr/>
            </a:pPr>
            <a:r>
              <a:rPr lang="en-US" sz="1600" baseline="70000" dirty="0">
                <a:solidFill>
                  <a:srgbClr val="0070C0"/>
                </a:solidFill>
              </a:rPr>
              <a:t>5 </a:t>
            </a:r>
            <a:r>
              <a:rPr lang="en-US" sz="1600" baseline="70000" dirty="0">
                <a:solidFill>
                  <a:srgbClr val="0070C0"/>
                </a:solidFill>
                <a:hlinkClick r:id="rId4"/>
              </a:rPr>
              <a:t>http://www.hsd.state.nm.us/uploads</a:t>
            </a:r>
            <a:r>
              <a:rPr lang="en-US" sz="1400" baseline="70000" dirty="0">
                <a:solidFill>
                  <a:srgbClr val="0070C0"/>
                </a:solidFill>
                <a:hlinkClick r:id="rId4"/>
              </a:rPr>
              <a:t>/PressRelease/2f473c14ee654f868b5a25b3cfd15a6d/NMHCWF_2017Report_eDist_LoRes.pdf</a:t>
            </a:r>
            <a:endParaRPr lang="en-US" sz="1400" baseline="70000" dirty="0">
              <a:solidFill>
                <a:srgbClr val="0070C0"/>
              </a:solidFill>
            </a:endParaRPr>
          </a:p>
          <a:p>
            <a:pPr algn="l">
              <a:defRPr/>
            </a:pPr>
            <a:r>
              <a:rPr lang="en-US" sz="1400" baseline="70000" dirty="0">
                <a:solidFill>
                  <a:srgbClr val="0070C0"/>
                </a:solidFill>
              </a:rPr>
              <a:t>6 Per the University of New Mexico</a:t>
            </a:r>
            <a:endParaRPr lang="en-US" sz="1050" dirty="0">
              <a:solidFill>
                <a:srgbClr val="0070C0"/>
              </a:solidFill>
            </a:endParaRPr>
          </a:p>
        </p:txBody>
      </p:sp>
      <p:sp>
        <p:nvSpPr>
          <p:cNvPr id="8" name="Slide Number Placeholder 7">
            <a:extLst>
              <a:ext uri="{FF2B5EF4-FFF2-40B4-BE49-F238E27FC236}">
                <a16:creationId xmlns:a16="http://schemas.microsoft.com/office/drawing/2014/main" id="{76A821F9-CB51-4278-90F3-37201FCF201E}"/>
              </a:ext>
            </a:extLst>
          </p:cNvPr>
          <p:cNvSpPr>
            <a:spLocks noGrp="1"/>
          </p:cNvSpPr>
          <p:nvPr>
            <p:ph type="sldNum" sz="quarter" idx="12"/>
          </p:nvPr>
        </p:nvSpPr>
        <p:spPr/>
        <p:txBody>
          <a:bodyPr/>
          <a:lstStyle/>
          <a:p>
            <a:pPr>
              <a:defRPr/>
            </a:pPr>
            <a:fld id="{81691968-896B-4670-B373-C784CFFBB2E9}" type="slidenum">
              <a:rPr lang="en-US" smtClean="0"/>
              <a:pPr>
                <a:defRPr/>
              </a:pPr>
              <a:t>5</a:t>
            </a:fld>
            <a:endParaRPr lang="en-US" dirty="0"/>
          </a:p>
        </p:txBody>
      </p:sp>
    </p:spTree>
    <p:extLst>
      <p:ext uri="{BB962C8B-B14F-4D97-AF65-F5344CB8AC3E}">
        <p14:creationId xmlns:p14="http://schemas.microsoft.com/office/powerpoint/2010/main" val="4269122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3A4944-E17A-4DD3-B783-D3D750C17312}"/>
              </a:ext>
            </a:extLst>
          </p:cNvPr>
          <p:cNvSpPr>
            <a:spLocks noGrp="1"/>
          </p:cNvSpPr>
          <p:nvPr>
            <p:ph type="sldNum" sz="quarter" idx="12"/>
          </p:nvPr>
        </p:nvSpPr>
        <p:spPr/>
        <p:txBody>
          <a:bodyPr/>
          <a:lstStyle/>
          <a:p>
            <a:pPr>
              <a:defRPr/>
            </a:pPr>
            <a:fld id="{C075E37F-EF02-4ED0-AA88-E61A2DE17914}" type="slidenum">
              <a:rPr lang="en-US" smtClean="0"/>
              <a:pPr>
                <a:defRPr/>
              </a:pPr>
              <a:t>6</a:t>
            </a:fld>
            <a:endParaRPr lang="en-US" dirty="0"/>
          </a:p>
        </p:txBody>
      </p:sp>
      <p:sp>
        <p:nvSpPr>
          <p:cNvPr id="4" name="TextBox 3">
            <a:extLst>
              <a:ext uri="{FF2B5EF4-FFF2-40B4-BE49-F238E27FC236}">
                <a16:creationId xmlns:a16="http://schemas.microsoft.com/office/drawing/2014/main" id="{72326F32-220B-446B-84C8-3ACE9835BC32}"/>
              </a:ext>
            </a:extLst>
          </p:cNvPr>
          <p:cNvSpPr txBox="1"/>
          <p:nvPr/>
        </p:nvSpPr>
        <p:spPr>
          <a:xfrm>
            <a:off x="1981200" y="228600"/>
            <a:ext cx="7924800" cy="1077218"/>
          </a:xfrm>
          <a:prstGeom prst="rect">
            <a:avLst/>
          </a:prstGeom>
          <a:noFill/>
        </p:spPr>
        <p:txBody>
          <a:bodyPr wrap="square" rtlCol="0">
            <a:spAutoFit/>
          </a:bodyPr>
          <a:lstStyle/>
          <a:p>
            <a:pPr lvl="0" algn="ctr"/>
            <a:r>
              <a:rPr lang="en-US" sz="3200" b="1" dirty="0">
                <a:latin typeface="Arial" panose="020B0604020202020204" pitchFamily="34" charset="0"/>
                <a:cs typeface="Arial" panose="020B0604020202020204" pitchFamily="34" charset="0"/>
              </a:rPr>
              <a:t>Primary Care Physician Shortages: </a:t>
            </a:r>
          </a:p>
          <a:p>
            <a:pPr lvl="0" algn="ctr"/>
            <a:r>
              <a:rPr lang="en-US" sz="3200" b="1" dirty="0">
                <a:latin typeface="Arial" panose="020B0604020202020204" pitchFamily="34" charset="0"/>
                <a:cs typeface="Arial" panose="020B0604020202020204" pitchFamily="34" charset="0"/>
              </a:rPr>
              <a:t>National and State Levels</a:t>
            </a:r>
          </a:p>
        </p:txBody>
      </p:sp>
      <p:sp>
        <p:nvSpPr>
          <p:cNvPr id="6" name="TextBox 5">
            <a:extLst>
              <a:ext uri="{FF2B5EF4-FFF2-40B4-BE49-F238E27FC236}">
                <a16:creationId xmlns:a16="http://schemas.microsoft.com/office/drawing/2014/main" id="{15EEA44E-4B83-48F4-B6D7-8A43BD128510}"/>
              </a:ext>
            </a:extLst>
          </p:cNvPr>
          <p:cNvSpPr txBox="1"/>
          <p:nvPr/>
        </p:nvSpPr>
        <p:spPr>
          <a:xfrm>
            <a:off x="1905000" y="1752600"/>
            <a:ext cx="8134350" cy="2862322"/>
          </a:xfrm>
          <a:prstGeom prst="rect">
            <a:avLst/>
          </a:prstGeom>
          <a:noFill/>
        </p:spPr>
        <p:txBody>
          <a:bodyPr wrap="square" rtlCol="0">
            <a:spAutoFit/>
          </a:bodyPr>
          <a:lstStyle/>
          <a:p>
            <a:pPr marL="285750" indent="-285750">
              <a:buFont typeface="Arial" panose="020B0604020202020204" pitchFamily="34" charset="0"/>
              <a:buChar char="•"/>
            </a:pPr>
            <a:r>
              <a:rPr lang="en-US" sz="2000" b="1" dirty="0"/>
              <a:t>New Mexico various demand / recruitment  perspectives</a:t>
            </a:r>
          </a:p>
          <a:p>
            <a:pPr marL="742950" lvl="1" indent="-285750">
              <a:buFont typeface="Arial" panose="020B0604020202020204" pitchFamily="34" charset="0"/>
              <a:buChar char="•"/>
            </a:pPr>
            <a:r>
              <a:rPr lang="en-US" sz="2000" b="1" dirty="0"/>
              <a:t>Doña Ana County:</a:t>
            </a:r>
            <a:r>
              <a:rPr lang="en-US" sz="2000" dirty="0"/>
              <a:t> recruiting 80 PCPs </a:t>
            </a:r>
            <a:r>
              <a:rPr lang="en-US" sz="2000" b="1" baseline="36000" dirty="0">
                <a:solidFill>
                  <a:schemeClr val="accent1"/>
                </a:solidFill>
              </a:rPr>
              <a:t>3</a:t>
            </a:r>
          </a:p>
          <a:p>
            <a:pPr marL="742950" lvl="1" indent="-285750">
              <a:buFont typeface="Arial" panose="020B0604020202020204" pitchFamily="34" charset="0"/>
              <a:buChar char="•"/>
            </a:pPr>
            <a:r>
              <a:rPr lang="en-US" sz="2000" b="1" dirty="0"/>
              <a:t>New Mexico Health Resources:</a:t>
            </a:r>
            <a:r>
              <a:rPr lang="en-US" sz="2000" dirty="0"/>
              <a:t> recruiting 235 PCPs with limited focus </a:t>
            </a:r>
            <a:r>
              <a:rPr lang="en-US" sz="2000" b="1" baseline="40000" dirty="0">
                <a:solidFill>
                  <a:schemeClr val="accent1"/>
                </a:solidFill>
              </a:rPr>
              <a:t>4</a:t>
            </a:r>
          </a:p>
          <a:p>
            <a:pPr lvl="1"/>
            <a:r>
              <a:rPr lang="en-US" sz="2000" b="1" dirty="0"/>
              <a:t>HSD: </a:t>
            </a:r>
            <a:r>
              <a:rPr lang="en-US" sz="2000" dirty="0"/>
              <a:t>“Assuming no redistribution of the current workforce, an additional 139 PCPs would enable New Mexico to meet the national benchmark (0.79 per 1,000 population) in all counties.”</a:t>
            </a:r>
            <a:r>
              <a:rPr lang="en-US" sz="2000" b="1" baseline="40000" dirty="0">
                <a:solidFill>
                  <a:schemeClr val="accent1"/>
                </a:solidFill>
              </a:rPr>
              <a:t>5</a:t>
            </a:r>
            <a:r>
              <a:rPr lang="en-US" sz="2000" dirty="0"/>
              <a:t> (We believe this is understated)</a:t>
            </a:r>
          </a:p>
          <a:p>
            <a:pPr marL="742950" lvl="1" indent="-285750">
              <a:buFont typeface="Arial" panose="020B0604020202020204" pitchFamily="34" charset="0"/>
              <a:buChar char="•"/>
            </a:pPr>
            <a:r>
              <a:rPr lang="en-US" sz="2000" b="1" dirty="0"/>
              <a:t>Presbyterian Health Care Services: </a:t>
            </a:r>
            <a:r>
              <a:rPr lang="en-US" sz="2000" dirty="0"/>
              <a:t>recruiting 35-40 PCPs in 2017 </a:t>
            </a:r>
            <a:r>
              <a:rPr lang="en-US" sz="2000" b="1" baseline="40000" dirty="0">
                <a:solidFill>
                  <a:schemeClr val="accent1"/>
                </a:solidFill>
              </a:rPr>
              <a:t>6</a:t>
            </a:r>
            <a:endParaRPr lang="en-US" sz="2000" b="1" baseline="40000" dirty="0">
              <a:solidFill>
                <a:schemeClr val="accent1"/>
              </a:solidFill>
              <a:latin typeface="Corbel"/>
            </a:endParaRPr>
          </a:p>
        </p:txBody>
      </p:sp>
      <p:sp>
        <p:nvSpPr>
          <p:cNvPr id="7" name="TextBox 6">
            <a:extLst>
              <a:ext uri="{FF2B5EF4-FFF2-40B4-BE49-F238E27FC236}">
                <a16:creationId xmlns:a16="http://schemas.microsoft.com/office/drawing/2014/main" id="{1351C3D0-5680-4681-8B1E-036FF1A868E6}"/>
              </a:ext>
            </a:extLst>
          </p:cNvPr>
          <p:cNvSpPr txBox="1"/>
          <p:nvPr/>
        </p:nvSpPr>
        <p:spPr>
          <a:xfrm>
            <a:off x="1905000" y="5562600"/>
            <a:ext cx="8305800" cy="369332"/>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9CBEB283-6177-4F11-946B-954C4D6D25FB}"/>
              </a:ext>
            </a:extLst>
          </p:cNvPr>
          <p:cNvSpPr txBox="1"/>
          <p:nvPr/>
        </p:nvSpPr>
        <p:spPr>
          <a:xfrm>
            <a:off x="1981200" y="4975224"/>
            <a:ext cx="7696200" cy="369332"/>
          </a:xfrm>
          <a:prstGeom prst="rect">
            <a:avLst/>
          </a:prstGeom>
          <a:noFill/>
        </p:spPr>
        <p:txBody>
          <a:bodyPr wrap="square" rtlCol="0">
            <a:spAutoFit/>
          </a:bodyPr>
          <a:lstStyle/>
          <a:p>
            <a:endParaRPr lang="en-US" dirty="0"/>
          </a:p>
        </p:txBody>
      </p:sp>
      <p:sp>
        <p:nvSpPr>
          <p:cNvPr id="10" name="Footer Placeholder 6">
            <a:extLst>
              <a:ext uri="{FF2B5EF4-FFF2-40B4-BE49-F238E27FC236}">
                <a16:creationId xmlns:a16="http://schemas.microsoft.com/office/drawing/2014/main" id="{5AA63838-653B-4D2C-B1DF-F20B1AFC5841}"/>
              </a:ext>
            </a:extLst>
          </p:cNvPr>
          <p:cNvSpPr>
            <a:spLocks noGrp="1"/>
          </p:cNvSpPr>
          <p:nvPr>
            <p:ph type="ftr" sz="quarter" idx="11"/>
          </p:nvPr>
        </p:nvSpPr>
        <p:spPr>
          <a:xfrm>
            <a:off x="1785132" y="4953001"/>
            <a:ext cx="7796238" cy="1448703"/>
          </a:xfrm>
        </p:spPr>
        <p:txBody>
          <a:bodyPr/>
          <a:lstStyle/>
          <a:p>
            <a:pPr algn="l">
              <a:defRPr/>
            </a:pPr>
            <a:r>
              <a:rPr lang="en-US" sz="1600" baseline="70000" dirty="0">
                <a:solidFill>
                  <a:srgbClr val="0070C0"/>
                </a:solidFill>
              </a:rPr>
              <a:t>1 </a:t>
            </a:r>
            <a:r>
              <a:rPr lang="en-US" sz="1600" baseline="70000" dirty="0">
                <a:solidFill>
                  <a:srgbClr val="0070C0"/>
                </a:solidFill>
                <a:hlinkClick r:id="rId2"/>
              </a:rPr>
              <a:t>https://www.aamc.org/newsroom/newsreleases/458074/2016_workforce_projections_04052016.html</a:t>
            </a:r>
            <a:endParaRPr lang="en-US" sz="1600" baseline="70000" dirty="0">
              <a:solidFill>
                <a:srgbClr val="0070C0"/>
              </a:solidFill>
            </a:endParaRPr>
          </a:p>
          <a:p>
            <a:pPr algn="l">
              <a:defRPr/>
            </a:pPr>
            <a:r>
              <a:rPr lang="en-US" sz="1600" baseline="70000" dirty="0">
                <a:solidFill>
                  <a:srgbClr val="0070C0"/>
                </a:solidFill>
              </a:rPr>
              <a:t>2 </a:t>
            </a:r>
            <a:r>
              <a:rPr lang="en-US" sz="1600" baseline="70000" dirty="0">
                <a:solidFill>
                  <a:srgbClr val="0070C0"/>
                </a:solidFill>
                <a:hlinkClick r:id="rId3"/>
              </a:rPr>
              <a:t>www.modernhealthcare.com/article/20170106/NEWS/170109951</a:t>
            </a:r>
            <a:r>
              <a:rPr lang="en-US" sz="1600" baseline="70000" dirty="0">
                <a:solidFill>
                  <a:srgbClr val="0070C0"/>
                </a:solidFill>
              </a:rPr>
              <a:t>  </a:t>
            </a:r>
          </a:p>
          <a:p>
            <a:pPr algn="l">
              <a:defRPr/>
            </a:pPr>
            <a:r>
              <a:rPr lang="en-US" sz="1600" baseline="70000" dirty="0">
                <a:solidFill>
                  <a:srgbClr val="0070C0"/>
                </a:solidFill>
              </a:rPr>
              <a:t>3 Presentation to LHHS in summer 2017  </a:t>
            </a:r>
          </a:p>
          <a:p>
            <a:pPr algn="l">
              <a:defRPr/>
            </a:pPr>
            <a:r>
              <a:rPr lang="en-US" sz="1600" baseline="70000" dirty="0">
                <a:solidFill>
                  <a:srgbClr val="0070C0"/>
                </a:solidFill>
              </a:rPr>
              <a:t>4 Fall 2017 NM Rural Health Plan Development Meeting  </a:t>
            </a:r>
          </a:p>
          <a:p>
            <a:pPr algn="l">
              <a:defRPr/>
            </a:pPr>
            <a:r>
              <a:rPr lang="en-US" sz="1600" baseline="70000" dirty="0">
                <a:solidFill>
                  <a:srgbClr val="0070C0"/>
                </a:solidFill>
              </a:rPr>
              <a:t>5 </a:t>
            </a:r>
            <a:r>
              <a:rPr lang="en-US" sz="1600" baseline="70000" dirty="0">
                <a:solidFill>
                  <a:srgbClr val="0070C0"/>
                </a:solidFill>
                <a:hlinkClick r:id="rId4"/>
              </a:rPr>
              <a:t>http://www.hsd.state.nm.us/uploads</a:t>
            </a:r>
            <a:r>
              <a:rPr lang="en-US" sz="1400" baseline="70000" dirty="0">
                <a:solidFill>
                  <a:srgbClr val="0070C0"/>
                </a:solidFill>
                <a:hlinkClick r:id="rId4"/>
              </a:rPr>
              <a:t>/PressRelease/2f473c14ee654f868b5a25b3cfd15a6d/NMHCWF_2017Report_eDist_LoRes.pdf</a:t>
            </a:r>
            <a:endParaRPr lang="en-US" sz="1400" baseline="70000" dirty="0">
              <a:solidFill>
                <a:srgbClr val="0070C0"/>
              </a:solidFill>
            </a:endParaRPr>
          </a:p>
          <a:p>
            <a:pPr algn="l">
              <a:defRPr/>
            </a:pPr>
            <a:r>
              <a:rPr lang="en-US" sz="1400" baseline="70000" dirty="0">
                <a:solidFill>
                  <a:srgbClr val="0070C0"/>
                </a:solidFill>
              </a:rPr>
              <a:t>6 Per the University of New Mexico</a:t>
            </a:r>
            <a:endParaRPr lang="en-US" sz="1050" dirty="0">
              <a:solidFill>
                <a:srgbClr val="0070C0"/>
              </a:solidFill>
            </a:endParaRPr>
          </a:p>
        </p:txBody>
      </p:sp>
    </p:spTree>
    <p:extLst>
      <p:ext uri="{BB962C8B-B14F-4D97-AF65-F5344CB8AC3E}">
        <p14:creationId xmlns:p14="http://schemas.microsoft.com/office/powerpoint/2010/main" val="84164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F0E6A20-19C2-40AC-9557-2C320875E814}"/>
              </a:ext>
            </a:extLst>
          </p:cNvPr>
          <p:cNvSpPr txBox="1"/>
          <p:nvPr/>
        </p:nvSpPr>
        <p:spPr>
          <a:xfrm>
            <a:off x="863029" y="1012004"/>
            <a:ext cx="3416158" cy="479540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solidFill>
                  <a:srgbClr val="FFFFFF"/>
                </a:solidFill>
                <a:latin typeface="+mj-lt"/>
                <a:ea typeface="+mj-ea"/>
                <a:cs typeface="+mj-cs"/>
              </a:rPr>
              <a:t>Psychiatric Physician Shortages: </a:t>
            </a:r>
          </a:p>
        </p:txBody>
      </p:sp>
      <p:sp>
        <p:nvSpPr>
          <p:cNvPr id="3" name="Slide Number Placeholder 2">
            <a:extLst>
              <a:ext uri="{FF2B5EF4-FFF2-40B4-BE49-F238E27FC236}">
                <a16:creationId xmlns:a16="http://schemas.microsoft.com/office/drawing/2014/main" id="{D6549EBA-B95E-4976-8797-BE5981C9EFF4}"/>
              </a:ext>
            </a:extLst>
          </p:cNvPr>
          <p:cNvSpPr>
            <a:spLocks noGrp="1"/>
          </p:cNvSpPr>
          <p:nvPr>
            <p:ph type="sldNum" sz="quarter" idx="12"/>
          </p:nvPr>
        </p:nvSpPr>
        <p:spPr>
          <a:xfrm>
            <a:off x="10726220" y="6356350"/>
            <a:ext cx="627580" cy="365125"/>
          </a:xfrm>
        </p:spPr>
        <p:txBody>
          <a:bodyPr vert="horz" lIns="91440" tIns="45720" rIns="91440" bIns="45720" rtlCol="0" anchor="ctr">
            <a:normAutofit/>
          </a:bodyPr>
          <a:lstStyle/>
          <a:p>
            <a:pPr>
              <a:spcAft>
                <a:spcPts val="600"/>
              </a:spcAft>
              <a:defRPr/>
            </a:pPr>
            <a:fld id="{C075E37F-EF02-4ED0-AA88-E61A2DE17914}" type="slidenum">
              <a:rPr lang="en-US">
                <a:solidFill>
                  <a:prstClr val="black">
                    <a:tint val="75000"/>
                  </a:prstClr>
                </a:solidFill>
              </a:rPr>
              <a:pPr>
                <a:spcAft>
                  <a:spcPts val="600"/>
                </a:spcAft>
                <a:defRPr/>
              </a:pPr>
              <a:t>7</a:t>
            </a:fld>
            <a:endParaRPr lang="en-US">
              <a:solidFill>
                <a:prstClr val="black">
                  <a:tint val="75000"/>
                </a:prstClr>
              </a:solidFill>
            </a:endParaRPr>
          </a:p>
        </p:txBody>
      </p:sp>
      <p:graphicFrame>
        <p:nvGraphicFramePr>
          <p:cNvPr id="8" name="TextBox 5">
            <a:extLst>
              <a:ext uri="{FF2B5EF4-FFF2-40B4-BE49-F238E27FC236}">
                <a16:creationId xmlns:a16="http://schemas.microsoft.com/office/drawing/2014/main" id="{15E0CDF6-D864-4EDC-BF0C-C300A7440A29}"/>
              </a:ext>
            </a:extLst>
          </p:cNvPr>
          <p:cNvGraphicFramePr/>
          <p:nvPr>
            <p:extLst>
              <p:ext uri="{D42A27DB-BD31-4B8C-83A1-F6EECF244321}">
                <p14:modId xmlns:p14="http://schemas.microsoft.com/office/powerpoint/2010/main" val="115124318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3327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5F25B14-4FF8-4164-BEAF-6CF0D0C572B9}"/>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69581652-765F-4366-A22F-7F68AD1E2AAC}" type="slidenum">
              <a:rPr lang="en-US"/>
              <a:pPr>
                <a:spcAft>
                  <a:spcPts val="600"/>
                </a:spcAft>
                <a:defRPr/>
              </a:pPr>
              <a:t>8</a:t>
            </a:fld>
            <a:endParaRPr lang="en-US"/>
          </a:p>
        </p:txBody>
      </p:sp>
      <p:pic>
        <p:nvPicPr>
          <p:cNvPr id="17" name="Picture 16">
            <a:extLst>
              <a:ext uri="{FF2B5EF4-FFF2-40B4-BE49-F238E27FC236}">
                <a16:creationId xmlns:a16="http://schemas.microsoft.com/office/drawing/2014/main" id="{1A5740EC-1E2F-4E2D-B233-79C2F2C65B66}"/>
              </a:ext>
            </a:extLst>
          </p:cNvPr>
          <p:cNvPicPr/>
          <p:nvPr/>
        </p:nvPicPr>
        <p:blipFill rotWithShape="1">
          <a:blip r:embed="rId2" cstate="print">
            <a:extLst>
              <a:ext uri="{28A0092B-C50C-407E-A947-70E740481C1C}">
                <a14:useLocalDpi xmlns:a14="http://schemas.microsoft.com/office/drawing/2010/main" val="0"/>
              </a:ext>
            </a:extLst>
          </a:blip>
          <a:srcRect l="46946"/>
          <a:stretch/>
        </p:blipFill>
        <p:spPr bwMode="auto">
          <a:xfrm>
            <a:off x="4648200" y="2717126"/>
            <a:ext cx="2557670" cy="1423748"/>
          </a:xfrm>
          <a:prstGeom prst="rect">
            <a:avLst/>
          </a:prstGeom>
          <a:noFill/>
        </p:spPr>
      </p:pic>
      <p:pic>
        <p:nvPicPr>
          <p:cNvPr id="7" name="Picture 5">
            <a:extLst>
              <a:ext uri="{FF2B5EF4-FFF2-40B4-BE49-F238E27FC236}">
                <a16:creationId xmlns:a16="http://schemas.microsoft.com/office/drawing/2014/main" id="{C573867F-1190-41AD-B2F6-79206A3A0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5712" y="1165237"/>
            <a:ext cx="6017177" cy="537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extBox 1">
            <a:extLst>
              <a:ext uri="{FF2B5EF4-FFF2-40B4-BE49-F238E27FC236}">
                <a16:creationId xmlns:a16="http://schemas.microsoft.com/office/drawing/2014/main" id="{81234C7D-CFBE-4FB9-B611-ABCD2F996BE7}"/>
              </a:ext>
            </a:extLst>
          </p:cNvPr>
          <p:cNvSpPr txBox="1"/>
          <p:nvPr/>
        </p:nvSpPr>
        <p:spPr>
          <a:xfrm>
            <a:off x="9071551" y="3283645"/>
            <a:ext cx="2661691" cy="707886"/>
          </a:xfrm>
          <a:prstGeom prst="rect">
            <a:avLst/>
          </a:prstGeom>
          <a:noFill/>
        </p:spPr>
        <p:txBody>
          <a:bodyPr wrap="none" rtlCol="0">
            <a:spAutoFit/>
          </a:bodyPr>
          <a:lstStyle/>
          <a:p>
            <a:r>
              <a:rPr lang="en-US" sz="2000" b="1" dirty="0"/>
              <a:t>FORWARD NM AHEC</a:t>
            </a:r>
          </a:p>
          <a:p>
            <a:r>
              <a:rPr lang="en-US" sz="2000" b="1" dirty="0"/>
              <a:t>Health Careers Support</a:t>
            </a:r>
          </a:p>
        </p:txBody>
      </p:sp>
      <p:sp>
        <p:nvSpPr>
          <p:cNvPr id="6" name="Arrow: Right 5">
            <a:extLst>
              <a:ext uri="{FF2B5EF4-FFF2-40B4-BE49-F238E27FC236}">
                <a16:creationId xmlns:a16="http://schemas.microsoft.com/office/drawing/2014/main" id="{46D91D45-78D0-4118-B995-E50BD10E648F}"/>
              </a:ext>
            </a:extLst>
          </p:cNvPr>
          <p:cNvSpPr/>
          <p:nvPr/>
        </p:nvSpPr>
        <p:spPr>
          <a:xfrm>
            <a:off x="1953380" y="5145077"/>
            <a:ext cx="2661691" cy="10668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Internships – Rotations</a:t>
            </a:r>
          </a:p>
          <a:p>
            <a:pPr algn="ctr"/>
            <a:r>
              <a:rPr lang="en-US" dirty="0"/>
              <a:t>Residencies </a:t>
            </a:r>
          </a:p>
        </p:txBody>
      </p:sp>
      <p:sp>
        <p:nvSpPr>
          <p:cNvPr id="3" name="TextBox 2">
            <a:extLst>
              <a:ext uri="{FF2B5EF4-FFF2-40B4-BE49-F238E27FC236}">
                <a16:creationId xmlns:a16="http://schemas.microsoft.com/office/drawing/2014/main" id="{B78EE179-12D8-4C31-B1F9-2046FD59A7DA}"/>
              </a:ext>
            </a:extLst>
          </p:cNvPr>
          <p:cNvSpPr txBox="1"/>
          <p:nvPr/>
        </p:nvSpPr>
        <p:spPr>
          <a:xfrm>
            <a:off x="1006679" y="395606"/>
            <a:ext cx="9378892" cy="523220"/>
          </a:xfrm>
          <a:prstGeom prst="rect">
            <a:avLst/>
          </a:prstGeom>
          <a:noFill/>
        </p:spPr>
        <p:txBody>
          <a:bodyPr wrap="square" rtlCol="0">
            <a:spAutoFit/>
          </a:bodyPr>
          <a:lstStyle/>
          <a:p>
            <a:pPr algn="ctr"/>
            <a:r>
              <a:rPr lang="en-US" sz="2800" b="1" dirty="0">
                <a:solidFill>
                  <a:srgbClr val="003399"/>
                </a:solidFill>
              </a:rPr>
              <a:t>Pipelines and Pathways- Preparing Our Own Rural Workforce</a:t>
            </a:r>
          </a:p>
        </p:txBody>
      </p:sp>
    </p:spTree>
    <p:extLst>
      <p:ext uri="{BB962C8B-B14F-4D97-AF65-F5344CB8AC3E}">
        <p14:creationId xmlns:p14="http://schemas.microsoft.com/office/powerpoint/2010/main" val="2066222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1157439-F31A-4F42-A025-C9AAB6FF7C4E}"/>
              </a:ext>
            </a:extLst>
          </p:cNvPr>
          <p:cNvSpPr>
            <a:spLocks noGrp="1"/>
          </p:cNvSpPr>
          <p:nvPr>
            <p:ph type="title" idx="4294967295"/>
          </p:nvPr>
        </p:nvSpPr>
        <p:spPr>
          <a:xfrm>
            <a:off x="4384039" y="365125"/>
            <a:ext cx="7164493" cy="1325563"/>
          </a:xfrm>
        </p:spPr>
        <p:txBody>
          <a:bodyPr vert="horz" lIns="91440" tIns="45720" rIns="91440" bIns="45720" rtlCol="0" anchor="ctr">
            <a:normAutofit/>
          </a:bodyPr>
          <a:lstStyle/>
          <a:p>
            <a:r>
              <a:rPr lang="en-US" sz="3100" b="1" kern="1200">
                <a:solidFill>
                  <a:schemeClr val="tx1"/>
                </a:solidFill>
                <a:latin typeface="+mj-lt"/>
                <a:ea typeface="+mj-ea"/>
                <a:cs typeface="+mj-cs"/>
              </a:rPr>
              <a:t>New Mexico </a:t>
            </a:r>
            <a:br>
              <a:rPr lang="en-US" sz="3100" b="1" kern="1200">
                <a:solidFill>
                  <a:schemeClr val="tx1"/>
                </a:solidFill>
                <a:latin typeface="+mj-lt"/>
                <a:ea typeface="+mj-ea"/>
                <a:cs typeface="+mj-cs"/>
              </a:rPr>
            </a:br>
            <a:r>
              <a:rPr lang="en-US" sz="3100" b="1" kern="1200">
                <a:solidFill>
                  <a:schemeClr val="tx1"/>
                </a:solidFill>
                <a:latin typeface="+mj-lt"/>
                <a:ea typeface="+mj-ea"/>
                <a:cs typeface="+mj-cs"/>
              </a:rPr>
              <a:t>Primary Care Training Consortium (NMPCTC)</a:t>
            </a:r>
          </a:p>
        </p:txBody>
      </p:sp>
      <p:pic>
        <p:nvPicPr>
          <p:cNvPr id="4" name="Picture 3" descr="https://secure.surveymonkey.com/_resources/12374/65682374/cfe0164d-1e36-4f25-93d5-461fd8639038.jpg">
            <a:extLst>
              <a:ext uri="{FF2B5EF4-FFF2-40B4-BE49-F238E27FC236}">
                <a16:creationId xmlns:a16="http://schemas.microsoft.com/office/drawing/2014/main" id="{53A2D007-6EFC-4087-8EFE-53F45DAAAE24}"/>
              </a:ext>
            </a:extLst>
          </p:cNvPr>
          <p:cNvPicPr/>
          <p:nvPr/>
        </p:nvPicPr>
        <p:blipFill rotWithShape="1">
          <a:blip r:embed="rId2" cstate="print">
            <a:extLst>
              <a:ext uri="{28A0092B-C50C-407E-A947-70E740481C1C}">
                <a14:useLocalDpi xmlns:a14="http://schemas.microsoft.com/office/drawing/2010/main" val="0"/>
              </a:ext>
            </a:extLst>
          </a:blip>
          <a:srcRect/>
          <a:stretch/>
        </p:blipFill>
        <p:spPr bwMode="auto">
          <a:xfrm>
            <a:off x="480060" y="1513631"/>
            <a:ext cx="3425957" cy="3830257"/>
          </a:xfrm>
          <a:prstGeom prst="rect">
            <a:avLst/>
          </a:prstGeom>
          <a:noFill/>
        </p:spPr>
      </p:pic>
      <p:sp>
        <p:nvSpPr>
          <p:cNvPr id="6" name="TextBox 5">
            <a:extLst>
              <a:ext uri="{FF2B5EF4-FFF2-40B4-BE49-F238E27FC236}">
                <a16:creationId xmlns:a16="http://schemas.microsoft.com/office/drawing/2014/main" id="{F8CAA640-270F-46A8-978B-144C3D4A0B76}"/>
              </a:ext>
            </a:extLst>
          </p:cNvPr>
          <p:cNvSpPr txBox="1"/>
          <p:nvPr/>
        </p:nvSpPr>
        <p:spPr>
          <a:xfrm>
            <a:off x="4387515" y="2022601"/>
            <a:ext cx="7161017" cy="415436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1"/>
              <a:t>Mission</a:t>
            </a:r>
          </a:p>
          <a:p>
            <a:pPr indent="-228600">
              <a:lnSpc>
                <a:spcPct val="90000"/>
              </a:lnSpc>
              <a:spcAft>
                <a:spcPts val="600"/>
              </a:spcAft>
              <a:buFont typeface="Arial" panose="020B0604020202020204" pitchFamily="34" charset="0"/>
              <a:buChar char="•"/>
            </a:pPr>
            <a:r>
              <a:rPr lang="en-US" sz="2000"/>
              <a:t>“The New Mexico Primary Care Training Consortium improves the quality of essential health services by supporting existing and developing new training opportunities to increase primary care workforce in New Mexico.” Revised 2018</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b="1"/>
              <a:t>Vision </a:t>
            </a:r>
          </a:p>
          <a:p>
            <a:pPr indent="-228600">
              <a:lnSpc>
                <a:spcPct val="90000"/>
              </a:lnSpc>
              <a:spcAft>
                <a:spcPts val="600"/>
              </a:spcAft>
              <a:buFont typeface="Arial" panose="020B0604020202020204" pitchFamily="34" charset="0"/>
              <a:buChar char="•"/>
            </a:pPr>
            <a:r>
              <a:rPr lang="en-US" sz="2000"/>
              <a:t>For New Mexico to be an innovative leader in training family medicine physicians and other primary care providers working in the most underserved populations in high quality, integrated primary care health systems. </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endParaRPr lang="en-US" sz="2000" b="1"/>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endParaRPr lang="en-US" sz="2000"/>
          </a:p>
        </p:txBody>
      </p:sp>
      <p:sp>
        <p:nvSpPr>
          <p:cNvPr id="5" name="Slide Number Placeholder 4">
            <a:extLst>
              <a:ext uri="{FF2B5EF4-FFF2-40B4-BE49-F238E27FC236}">
                <a16:creationId xmlns:a16="http://schemas.microsoft.com/office/drawing/2014/main" id="{55F25B14-4FF8-4164-BEAF-6CF0D0C572B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69581652-765F-4366-A22F-7F68AD1E2AAC}" type="slidenum">
              <a:rPr lang="en-US">
                <a:solidFill>
                  <a:schemeClr val="tx1">
                    <a:alpha val="80000"/>
                  </a:schemeClr>
                </a:solidFill>
              </a:rPr>
              <a:pPr>
                <a:spcAft>
                  <a:spcPts val="600"/>
                </a:spcAft>
                <a:defRPr/>
              </a:pPr>
              <a:t>9</a:t>
            </a:fld>
            <a:endParaRPr lang="en-US">
              <a:solidFill>
                <a:schemeClr val="tx1">
                  <a:alpha val="80000"/>
                </a:schemeClr>
              </a:solidFill>
            </a:endParaRPr>
          </a:p>
        </p:txBody>
      </p:sp>
    </p:spTree>
    <p:extLst>
      <p:ext uri="{BB962C8B-B14F-4D97-AF65-F5344CB8AC3E}">
        <p14:creationId xmlns:p14="http://schemas.microsoft.com/office/powerpoint/2010/main" val="131463027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1649</Words>
  <Application>Microsoft Office PowerPoint</Application>
  <PresentationFormat>Widescreen</PresentationFormat>
  <Paragraphs>249</Paragraphs>
  <Slides>26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Black</vt:lpstr>
      <vt:lpstr>Calibri</vt:lpstr>
      <vt:lpstr>Calibri Light</vt:lpstr>
      <vt:lpstr>Corbel</vt:lpstr>
      <vt:lpstr>Courier New</vt:lpstr>
      <vt:lpstr>Office Theme</vt:lpstr>
      <vt:lpstr>The Center for  Health Innovation</vt:lpstr>
      <vt:lpstr>PowerPoint Presentation</vt:lpstr>
      <vt:lpstr>Collaboration – Workforce</vt:lpstr>
      <vt:lpstr>Primary Care and Psychiatric  Physician Workforce Development in  New Mexico</vt:lpstr>
      <vt:lpstr>PowerPoint Presentation</vt:lpstr>
      <vt:lpstr>PowerPoint Presentation</vt:lpstr>
      <vt:lpstr>PowerPoint Presentation</vt:lpstr>
      <vt:lpstr>PowerPoint Presentation</vt:lpstr>
      <vt:lpstr>New Mexico  Primary Care Training Consortium (NMPCTC)</vt:lpstr>
      <vt:lpstr>PowerPoint Presentation</vt:lpstr>
      <vt:lpstr>NMPCTC CONSORTIUM MEMBERS</vt:lpstr>
      <vt:lpstr>Current Family Medicine Residencies</vt:lpstr>
      <vt:lpstr>PowerPoint Presentation</vt:lpstr>
      <vt:lpstr>Financing Health Careers  and FM/Psych Development - SCAN</vt:lpstr>
      <vt:lpstr>Problems in GME payments for Rural Areas</vt:lpstr>
      <vt:lpstr> Summary of Recommended  Medicaid GME Changes in New Mexico:  </vt:lpstr>
      <vt:lpstr>PowerPoint Presentation</vt:lpstr>
      <vt:lpstr>Southwest Center for Health Innovation</vt:lpstr>
      <vt:lpstr>What is a Public Health Institute?</vt:lpstr>
      <vt:lpstr>PowerPoint Presentation</vt:lpstr>
      <vt:lpstr>Why New Mexico?</vt:lpstr>
      <vt:lpstr>Why Southwest Center for Health Innovation?</vt:lpstr>
      <vt:lpstr>NMPHI Vision and Mission</vt:lpstr>
      <vt:lpstr>PowerPoint Presentation</vt:lpstr>
      <vt:lpstr>Southwest Center for Health Innovation  2019-2020 Legislative  Request</vt:lpstr>
      <vt:lpstr>Southwest Center for Health Innovation  2019-2020 Legislative  Request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Center for  Health Innovation</dc:title>
  <dc:creator>Charlie Alfero</dc:creator>
  <cp:lastModifiedBy>Charlie Alfero</cp:lastModifiedBy>
  <cp:revision>2</cp:revision>
  <dcterms:created xsi:type="dcterms:W3CDTF">2019-01-19T16:48:43Z</dcterms:created>
  <dcterms:modified xsi:type="dcterms:W3CDTF">2019-01-19T16:58:17Z</dcterms:modified>
</cp:coreProperties>
</file>