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342" r:id="rId2"/>
    <p:sldId id="345" r:id="rId3"/>
    <p:sldId id="346" r:id="rId4"/>
    <p:sldId id="349" r:id="rId5"/>
    <p:sldId id="352" r:id="rId6"/>
    <p:sldId id="351" r:id="rId7"/>
    <p:sldId id="348" r:id="rId8"/>
    <p:sldId id="350" r:id="rId9"/>
    <p:sldId id="353" r:id="rId10"/>
    <p:sldId id="343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orient="horz" pos="1296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orient="horz" pos="2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Mendoza" initials="JM" lastIdx="2" clrIdx="0">
    <p:extLst>
      <p:ext uri="{19B8F6BF-5375-455C-9EA6-DF929625EA0E}">
        <p15:presenceInfo xmlns:p15="http://schemas.microsoft.com/office/powerpoint/2012/main" userId="S-1-5-21-3746064779-2255396531-2887785053-4835" providerId="AD"/>
      </p:ext>
    </p:extLst>
  </p:cmAuthor>
  <p:cmAuthor id="2" name="Stan Dorn" initials="SD" lastIdx="1" clrIdx="1">
    <p:extLst>
      <p:ext uri="{19B8F6BF-5375-455C-9EA6-DF929625EA0E}">
        <p15:presenceInfo xmlns:p15="http://schemas.microsoft.com/office/powerpoint/2012/main" userId="S-1-5-21-3746064779-2255396531-2887785053-56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1DA"/>
    <a:srgbClr val="4472C4"/>
    <a:srgbClr val="FFFFFF"/>
    <a:srgbClr val="000000"/>
    <a:srgbClr val="CAE7F6"/>
    <a:srgbClr val="35A2DB"/>
    <a:srgbClr val="709BBF"/>
    <a:srgbClr val="8BA077"/>
    <a:srgbClr val="8065AC"/>
    <a:srgbClr val="B46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7" autoAdjust="0"/>
    <p:restoredTop sz="99275" autoAdjust="0"/>
  </p:normalViewPr>
  <p:slideViewPr>
    <p:cSldViewPr snapToGrid="0">
      <p:cViewPr varScale="1">
        <p:scale>
          <a:sx n="71" d="100"/>
          <a:sy n="71" d="100"/>
        </p:scale>
        <p:origin x="1614" y="54"/>
      </p:cViewPr>
      <p:guideLst>
        <p:guide orient="horz" pos="312"/>
        <p:guide orient="horz" pos="1296"/>
        <p:guide pos="2880"/>
        <p:guide pos="432"/>
        <p:guide orient="horz" pos="21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736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Favor requiring pharmaceutical companies to sell drugs to state health programs for the same price paid by the  V.A., which typically pays the lowest prices on medicines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Republicans</c:v>
                </c:pt>
                <c:pt idx="2">
                  <c:v>Democrats</c:v>
                </c:pt>
                <c:pt idx="3">
                  <c:v>Independents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0.77</c:v>
                </c:pt>
                <c:pt idx="3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Favor even if drug companies might spend less on research and development of new drugs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Republicans</c:v>
                </c:pt>
                <c:pt idx="2">
                  <c:v>Democrats</c:v>
                </c:pt>
                <c:pt idx="3">
                  <c:v>Independents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0.28999999999999998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2592920"/>
        <c:axId val="402593312"/>
      </c:barChart>
      <c:catAx>
        <c:axId val="40259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93312"/>
        <c:crosses val="autoZero"/>
        <c:auto val="1"/>
        <c:lblAlgn val="ctr"/>
        <c:lblOffset val="100"/>
        <c:noMultiLvlLbl val="0"/>
      </c:catAx>
      <c:valAx>
        <c:axId val="402593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259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3D7AB-FCD1-466A-819B-264D15386A8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DA4EBA-EFB4-4CCE-B9A5-E9782CC4F71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Public funding supports basic research</a:t>
          </a:r>
          <a:endParaRPr lang="en-US" dirty="0"/>
        </a:p>
      </dgm:t>
    </dgm:pt>
    <dgm:pt modelId="{FEB42555-674D-4D42-90BD-C574FB3F4CD8}" type="parTrans" cxnId="{2FAC71C1-1E98-4C54-9208-FD6BD4C724A2}">
      <dgm:prSet/>
      <dgm:spPr/>
      <dgm:t>
        <a:bodyPr/>
        <a:lstStyle/>
        <a:p>
          <a:endParaRPr lang="en-US"/>
        </a:p>
      </dgm:t>
    </dgm:pt>
    <dgm:pt modelId="{7EB0F16C-0A52-47B6-A282-4780407F18EA}" type="sibTrans" cxnId="{2FAC71C1-1E98-4C54-9208-FD6BD4C724A2}">
      <dgm:prSet/>
      <dgm:spPr/>
      <dgm:t>
        <a:bodyPr/>
        <a:lstStyle/>
        <a:p>
          <a:endParaRPr lang="en-US"/>
        </a:p>
      </dgm:t>
    </dgm:pt>
    <dgm:pt modelId="{61C9FB9D-15EF-4418-A3BE-5E33F32E127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Company develops drugs based on likely profits </a:t>
          </a:r>
          <a:endParaRPr lang="en-US" dirty="0"/>
        </a:p>
      </dgm:t>
    </dgm:pt>
    <dgm:pt modelId="{304DF831-BDE6-4F52-9365-463145809C5A}" type="parTrans" cxnId="{E6CAB761-5C0D-4553-9F4D-AF5F8211D411}">
      <dgm:prSet/>
      <dgm:spPr/>
      <dgm:t>
        <a:bodyPr/>
        <a:lstStyle/>
        <a:p>
          <a:endParaRPr lang="en-US"/>
        </a:p>
      </dgm:t>
    </dgm:pt>
    <dgm:pt modelId="{7246BE57-CCCB-4531-A6AF-F1717E8AF9B7}" type="sibTrans" cxnId="{E6CAB761-5C0D-4553-9F4D-AF5F8211D411}">
      <dgm:prSet/>
      <dgm:spPr/>
      <dgm:t>
        <a:bodyPr/>
        <a:lstStyle/>
        <a:p>
          <a:endParaRPr lang="en-US"/>
        </a:p>
      </dgm:t>
    </dgm:pt>
    <dgm:pt modelId="{EAC43687-64F4-40B2-BC30-244895DE984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Company obtains patent, charges monopoly prices</a:t>
          </a:r>
          <a:endParaRPr lang="en-US" dirty="0"/>
        </a:p>
      </dgm:t>
    </dgm:pt>
    <dgm:pt modelId="{3994D437-7032-4247-8731-EB0C6F5F9204}" type="parTrans" cxnId="{9818209A-F6F9-452D-86DA-8151D898E7E0}">
      <dgm:prSet/>
      <dgm:spPr/>
      <dgm:t>
        <a:bodyPr/>
        <a:lstStyle/>
        <a:p>
          <a:endParaRPr lang="en-US"/>
        </a:p>
      </dgm:t>
    </dgm:pt>
    <dgm:pt modelId="{1368EF5D-1245-473A-B8C3-09F9EBA4339C}" type="sibTrans" cxnId="{9818209A-F6F9-452D-86DA-8151D898E7E0}">
      <dgm:prSet/>
      <dgm:spPr/>
      <dgm:t>
        <a:bodyPr/>
        <a:lstStyle/>
        <a:p>
          <a:endParaRPr lang="en-US"/>
        </a:p>
      </dgm:t>
    </dgm:pt>
    <dgm:pt modelId="{1B62D1E2-1EA8-4031-BEA8-F5A61CB5171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Company games patent system to lengthen monopoly</a:t>
          </a:r>
          <a:endParaRPr lang="en-US" dirty="0"/>
        </a:p>
      </dgm:t>
    </dgm:pt>
    <dgm:pt modelId="{D9DA142C-6F5B-4874-8125-F4D808247336}" type="parTrans" cxnId="{15D81104-A2F2-43E2-A0F1-77F5BC944C8E}">
      <dgm:prSet/>
      <dgm:spPr/>
      <dgm:t>
        <a:bodyPr/>
        <a:lstStyle/>
        <a:p>
          <a:endParaRPr lang="en-US"/>
        </a:p>
      </dgm:t>
    </dgm:pt>
    <dgm:pt modelId="{AD4CED03-1D1F-41CD-9F28-FA6F1DE78DCF}" type="sibTrans" cxnId="{15D81104-A2F2-43E2-A0F1-77F5BC944C8E}">
      <dgm:prSet/>
      <dgm:spPr/>
      <dgm:t>
        <a:bodyPr/>
        <a:lstStyle/>
        <a:p>
          <a:endParaRPr lang="en-US"/>
        </a:p>
      </dgm:t>
    </dgm:pt>
    <dgm:pt modelId="{C5122B2F-5242-4213-A014-3E830F5508B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After patent expires, efforts to preserve monopolies by limiting competition</a:t>
          </a:r>
          <a:endParaRPr lang="en-US" dirty="0"/>
        </a:p>
      </dgm:t>
    </dgm:pt>
    <dgm:pt modelId="{B260C9CF-C5B2-4556-8FB8-73D83F3AB1B2}" type="parTrans" cxnId="{6439649B-CDD9-46CA-ADEA-D8A4AB64A3E9}">
      <dgm:prSet/>
      <dgm:spPr/>
      <dgm:t>
        <a:bodyPr/>
        <a:lstStyle/>
        <a:p>
          <a:endParaRPr lang="en-US"/>
        </a:p>
      </dgm:t>
    </dgm:pt>
    <dgm:pt modelId="{45F89237-B233-4EB6-A479-D0E83A97322C}" type="sibTrans" cxnId="{6439649B-CDD9-46CA-ADEA-D8A4AB64A3E9}">
      <dgm:prSet/>
      <dgm:spPr/>
      <dgm:t>
        <a:bodyPr/>
        <a:lstStyle/>
        <a:p>
          <a:endParaRPr lang="en-US"/>
        </a:p>
      </dgm:t>
    </dgm:pt>
    <dgm:pt modelId="{0BF9FFE4-5C30-4749-9A0E-C5FE3D92C88E}" type="pres">
      <dgm:prSet presAssocID="{E243D7AB-FCD1-466A-819B-264D15386A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C2358C-B98F-41BD-8A15-EFBB40F584CD}" type="pres">
      <dgm:prSet presAssocID="{A6DA4EBA-EFB4-4CCE-B9A5-E9782CC4F7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E563C-54F2-430A-B8BF-293D00A453C6}" type="pres">
      <dgm:prSet presAssocID="{A6DA4EBA-EFB4-4CCE-B9A5-E9782CC4F713}" presName="spNode" presStyleCnt="0"/>
      <dgm:spPr/>
    </dgm:pt>
    <dgm:pt modelId="{412EBB53-6DA2-44EB-81E7-237A6C384BCA}" type="pres">
      <dgm:prSet presAssocID="{7EB0F16C-0A52-47B6-A282-4780407F18E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F34434E-88B8-4F38-A4CE-393B21D86B3B}" type="pres">
      <dgm:prSet presAssocID="{61C9FB9D-15EF-4418-A3BE-5E33F32E12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9EBE8-D12D-4B14-A20F-A203B8858733}" type="pres">
      <dgm:prSet presAssocID="{61C9FB9D-15EF-4418-A3BE-5E33F32E1270}" presName="spNode" presStyleCnt="0"/>
      <dgm:spPr/>
    </dgm:pt>
    <dgm:pt modelId="{24FC822B-1F43-430A-943E-5FAAC3FAD7B8}" type="pres">
      <dgm:prSet presAssocID="{7246BE57-CCCB-4531-A6AF-F1717E8AF9B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838B51E-DA3E-49DC-A812-A028426A92C6}" type="pres">
      <dgm:prSet presAssocID="{EAC43687-64F4-40B2-BC30-244895DE98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13A2A-2794-4DE1-9AEF-A7F75ECC2916}" type="pres">
      <dgm:prSet presAssocID="{EAC43687-64F4-40B2-BC30-244895DE9841}" presName="spNode" presStyleCnt="0"/>
      <dgm:spPr/>
    </dgm:pt>
    <dgm:pt modelId="{40D66F45-58E1-4D73-8EC1-90BDE3C57CA0}" type="pres">
      <dgm:prSet presAssocID="{1368EF5D-1245-473A-B8C3-09F9EBA4339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18FD719-CC01-4E32-91B6-56B2E8CCBDC9}" type="pres">
      <dgm:prSet presAssocID="{1B62D1E2-1EA8-4031-BEA8-F5A61CB517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6B748-6515-42F6-A5EE-02A2ABA3ECB5}" type="pres">
      <dgm:prSet presAssocID="{1B62D1E2-1EA8-4031-BEA8-F5A61CB51719}" presName="spNode" presStyleCnt="0"/>
      <dgm:spPr/>
    </dgm:pt>
    <dgm:pt modelId="{33D17A15-F8BF-45C6-838A-51FE0A843DA8}" type="pres">
      <dgm:prSet presAssocID="{AD4CED03-1D1F-41CD-9F28-FA6F1DE78DC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9B2CCA0-4323-4927-B79C-DF9FB5D234E3}" type="pres">
      <dgm:prSet presAssocID="{C5122B2F-5242-4213-A014-3E830F5508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BFA18-7254-4AE5-B826-305B3AF1FE43}" type="pres">
      <dgm:prSet presAssocID="{C5122B2F-5242-4213-A014-3E830F5508BC}" presName="spNode" presStyleCnt="0"/>
      <dgm:spPr/>
    </dgm:pt>
    <dgm:pt modelId="{3F5511A5-7F16-4C7C-B030-3947249FE5C3}" type="pres">
      <dgm:prSet presAssocID="{45F89237-B233-4EB6-A479-D0E83A97322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4EADB52-060A-488F-A839-8A378239EE26}" type="presOf" srcId="{1B62D1E2-1EA8-4031-BEA8-F5A61CB51719}" destId="{F18FD719-CC01-4E32-91B6-56B2E8CCBDC9}" srcOrd="0" destOrd="0" presId="urn:microsoft.com/office/officeart/2005/8/layout/cycle5"/>
    <dgm:cxn modelId="{9818209A-F6F9-452D-86DA-8151D898E7E0}" srcId="{E243D7AB-FCD1-466A-819B-264D15386A88}" destId="{EAC43687-64F4-40B2-BC30-244895DE9841}" srcOrd="2" destOrd="0" parTransId="{3994D437-7032-4247-8731-EB0C6F5F9204}" sibTransId="{1368EF5D-1245-473A-B8C3-09F9EBA4339C}"/>
    <dgm:cxn modelId="{693BAE0D-4AC8-4285-89E7-B6EDB3DAE323}" type="presOf" srcId="{C5122B2F-5242-4213-A014-3E830F5508BC}" destId="{19B2CCA0-4323-4927-B79C-DF9FB5D234E3}" srcOrd="0" destOrd="0" presId="urn:microsoft.com/office/officeart/2005/8/layout/cycle5"/>
    <dgm:cxn modelId="{B998BE37-564D-44AF-9BB0-7C3B6BAFB3C5}" type="presOf" srcId="{61C9FB9D-15EF-4418-A3BE-5E33F32E1270}" destId="{1F34434E-88B8-4F38-A4CE-393B21D86B3B}" srcOrd="0" destOrd="0" presId="urn:microsoft.com/office/officeart/2005/8/layout/cycle5"/>
    <dgm:cxn modelId="{CEC98A0D-7CD2-427D-B807-2A8C715EC608}" type="presOf" srcId="{EAC43687-64F4-40B2-BC30-244895DE9841}" destId="{7838B51E-DA3E-49DC-A812-A028426A92C6}" srcOrd="0" destOrd="0" presId="urn:microsoft.com/office/officeart/2005/8/layout/cycle5"/>
    <dgm:cxn modelId="{0878C577-F872-455E-A3CA-5DBB35A9B0C8}" type="presOf" srcId="{E243D7AB-FCD1-466A-819B-264D15386A88}" destId="{0BF9FFE4-5C30-4749-9A0E-C5FE3D92C88E}" srcOrd="0" destOrd="0" presId="urn:microsoft.com/office/officeart/2005/8/layout/cycle5"/>
    <dgm:cxn modelId="{A5B1A5B6-E2DD-41D1-8C83-A1165191A3C3}" type="presOf" srcId="{7246BE57-CCCB-4531-A6AF-F1717E8AF9B7}" destId="{24FC822B-1F43-430A-943E-5FAAC3FAD7B8}" srcOrd="0" destOrd="0" presId="urn:microsoft.com/office/officeart/2005/8/layout/cycle5"/>
    <dgm:cxn modelId="{6A0D09BC-03DA-488E-824B-EED9E3F74E89}" type="presOf" srcId="{1368EF5D-1245-473A-B8C3-09F9EBA4339C}" destId="{40D66F45-58E1-4D73-8EC1-90BDE3C57CA0}" srcOrd="0" destOrd="0" presId="urn:microsoft.com/office/officeart/2005/8/layout/cycle5"/>
    <dgm:cxn modelId="{2FAC71C1-1E98-4C54-9208-FD6BD4C724A2}" srcId="{E243D7AB-FCD1-466A-819B-264D15386A88}" destId="{A6DA4EBA-EFB4-4CCE-B9A5-E9782CC4F713}" srcOrd="0" destOrd="0" parTransId="{FEB42555-674D-4D42-90BD-C574FB3F4CD8}" sibTransId="{7EB0F16C-0A52-47B6-A282-4780407F18EA}"/>
    <dgm:cxn modelId="{15D81104-A2F2-43E2-A0F1-77F5BC944C8E}" srcId="{E243D7AB-FCD1-466A-819B-264D15386A88}" destId="{1B62D1E2-1EA8-4031-BEA8-F5A61CB51719}" srcOrd="3" destOrd="0" parTransId="{D9DA142C-6F5B-4874-8125-F4D808247336}" sibTransId="{AD4CED03-1D1F-41CD-9F28-FA6F1DE78DCF}"/>
    <dgm:cxn modelId="{4FF84160-F05C-4959-9E38-252D8BFB069B}" type="presOf" srcId="{AD4CED03-1D1F-41CD-9F28-FA6F1DE78DCF}" destId="{33D17A15-F8BF-45C6-838A-51FE0A843DA8}" srcOrd="0" destOrd="0" presId="urn:microsoft.com/office/officeart/2005/8/layout/cycle5"/>
    <dgm:cxn modelId="{E1EC3658-A603-45D5-AFAB-D43CA8CDF039}" type="presOf" srcId="{A6DA4EBA-EFB4-4CCE-B9A5-E9782CC4F713}" destId="{89C2358C-B98F-41BD-8A15-EFBB40F584CD}" srcOrd="0" destOrd="0" presId="urn:microsoft.com/office/officeart/2005/8/layout/cycle5"/>
    <dgm:cxn modelId="{6439649B-CDD9-46CA-ADEA-D8A4AB64A3E9}" srcId="{E243D7AB-FCD1-466A-819B-264D15386A88}" destId="{C5122B2F-5242-4213-A014-3E830F5508BC}" srcOrd="4" destOrd="0" parTransId="{B260C9CF-C5B2-4556-8FB8-73D83F3AB1B2}" sibTransId="{45F89237-B233-4EB6-A479-D0E83A97322C}"/>
    <dgm:cxn modelId="{B5EBF987-E048-4C79-AD83-8CE4201E3FB5}" type="presOf" srcId="{7EB0F16C-0A52-47B6-A282-4780407F18EA}" destId="{412EBB53-6DA2-44EB-81E7-237A6C384BCA}" srcOrd="0" destOrd="0" presId="urn:microsoft.com/office/officeart/2005/8/layout/cycle5"/>
    <dgm:cxn modelId="{E6CAB761-5C0D-4553-9F4D-AF5F8211D411}" srcId="{E243D7AB-FCD1-466A-819B-264D15386A88}" destId="{61C9FB9D-15EF-4418-A3BE-5E33F32E1270}" srcOrd="1" destOrd="0" parTransId="{304DF831-BDE6-4F52-9365-463145809C5A}" sibTransId="{7246BE57-CCCB-4531-A6AF-F1717E8AF9B7}"/>
    <dgm:cxn modelId="{9350EA45-28B4-4866-A75D-4256AD433A97}" type="presOf" srcId="{45F89237-B233-4EB6-A479-D0E83A97322C}" destId="{3F5511A5-7F16-4C7C-B030-3947249FE5C3}" srcOrd="0" destOrd="0" presId="urn:microsoft.com/office/officeart/2005/8/layout/cycle5"/>
    <dgm:cxn modelId="{E78F4726-026A-4B56-A694-F1D03D777C0A}" type="presParOf" srcId="{0BF9FFE4-5C30-4749-9A0E-C5FE3D92C88E}" destId="{89C2358C-B98F-41BD-8A15-EFBB40F584CD}" srcOrd="0" destOrd="0" presId="urn:microsoft.com/office/officeart/2005/8/layout/cycle5"/>
    <dgm:cxn modelId="{41510728-1BA0-49D7-9C1F-0CE4868BF917}" type="presParOf" srcId="{0BF9FFE4-5C30-4749-9A0E-C5FE3D92C88E}" destId="{A7AE563C-54F2-430A-B8BF-293D00A453C6}" srcOrd="1" destOrd="0" presId="urn:microsoft.com/office/officeart/2005/8/layout/cycle5"/>
    <dgm:cxn modelId="{74917CEA-09CC-4B72-9C66-F58362B5B411}" type="presParOf" srcId="{0BF9FFE4-5C30-4749-9A0E-C5FE3D92C88E}" destId="{412EBB53-6DA2-44EB-81E7-237A6C384BCA}" srcOrd="2" destOrd="0" presId="urn:microsoft.com/office/officeart/2005/8/layout/cycle5"/>
    <dgm:cxn modelId="{0F3A6071-6590-4278-9A31-1F5A7E134F76}" type="presParOf" srcId="{0BF9FFE4-5C30-4749-9A0E-C5FE3D92C88E}" destId="{1F34434E-88B8-4F38-A4CE-393B21D86B3B}" srcOrd="3" destOrd="0" presId="urn:microsoft.com/office/officeart/2005/8/layout/cycle5"/>
    <dgm:cxn modelId="{DAA0FA7B-DA4B-4118-9551-CA6586F6F6B7}" type="presParOf" srcId="{0BF9FFE4-5C30-4749-9A0E-C5FE3D92C88E}" destId="{2789EBE8-D12D-4B14-A20F-A203B8858733}" srcOrd="4" destOrd="0" presId="urn:microsoft.com/office/officeart/2005/8/layout/cycle5"/>
    <dgm:cxn modelId="{B8D0D450-67A1-4B25-A04C-4722677D587A}" type="presParOf" srcId="{0BF9FFE4-5C30-4749-9A0E-C5FE3D92C88E}" destId="{24FC822B-1F43-430A-943E-5FAAC3FAD7B8}" srcOrd="5" destOrd="0" presId="urn:microsoft.com/office/officeart/2005/8/layout/cycle5"/>
    <dgm:cxn modelId="{DB1470F8-4AEA-458C-BEDC-5676711F132B}" type="presParOf" srcId="{0BF9FFE4-5C30-4749-9A0E-C5FE3D92C88E}" destId="{7838B51E-DA3E-49DC-A812-A028426A92C6}" srcOrd="6" destOrd="0" presId="urn:microsoft.com/office/officeart/2005/8/layout/cycle5"/>
    <dgm:cxn modelId="{979E60B5-4040-4309-8B07-7AA6A4B4622F}" type="presParOf" srcId="{0BF9FFE4-5C30-4749-9A0E-C5FE3D92C88E}" destId="{17F13A2A-2794-4DE1-9AEF-A7F75ECC2916}" srcOrd="7" destOrd="0" presId="urn:microsoft.com/office/officeart/2005/8/layout/cycle5"/>
    <dgm:cxn modelId="{CDA1BCFB-A594-4C79-AAEB-6DE723B6C0A1}" type="presParOf" srcId="{0BF9FFE4-5C30-4749-9A0E-C5FE3D92C88E}" destId="{40D66F45-58E1-4D73-8EC1-90BDE3C57CA0}" srcOrd="8" destOrd="0" presId="urn:microsoft.com/office/officeart/2005/8/layout/cycle5"/>
    <dgm:cxn modelId="{DA530DB8-BF9E-477E-90CA-467E117B1812}" type="presParOf" srcId="{0BF9FFE4-5C30-4749-9A0E-C5FE3D92C88E}" destId="{F18FD719-CC01-4E32-91B6-56B2E8CCBDC9}" srcOrd="9" destOrd="0" presId="urn:microsoft.com/office/officeart/2005/8/layout/cycle5"/>
    <dgm:cxn modelId="{FF4591F8-22B0-4F3D-8FD6-53EA27F48579}" type="presParOf" srcId="{0BF9FFE4-5C30-4749-9A0E-C5FE3D92C88E}" destId="{6F96B748-6515-42F6-A5EE-02A2ABA3ECB5}" srcOrd="10" destOrd="0" presId="urn:microsoft.com/office/officeart/2005/8/layout/cycle5"/>
    <dgm:cxn modelId="{646D319D-ACD7-42DA-A335-3EE0AE796B14}" type="presParOf" srcId="{0BF9FFE4-5C30-4749-9A0E-C5FE3D92C88E}" destId="{33D17A15-F8BF-45C6-838A-51FE0A843DA8}" srcOrd="11" destOrd="0" presId="urn:microsoft.com/office/officeart/2005/8/layout/cycle5"/>
    <dgm:cxn modelId="{80EFB71A-0F7F-49F6-8F56-2296222308EF}" type="presParOf" srcId="{0BF9FFE4-5C30-4749-9A0E-C5FE3D92C88E}" destId="{19B2CCA0-4323-4927-B79C-DF9FB5D234E3}" srcOrd="12" destOrd="0" presId="urn:microsoft.com/office/officeart/2005/8/layout/cycle5"/>
    <dgm:cxn modelId="{0C4D6DC8-225C-42FE-8CB9-EE21C0CC7F0C}" type="presParOf" srcId="{0BF9FFE4-5C30-4749-9A0E-C5FE3D92C88E}" destId="{90EBFA18-7254-4AE5-B826-305B3AF1FE43}" srcOrd="13" destOrd="0" presId="urn:microsoft.com/office/officeart/2005/8/layout/cycle5"/>
    <dgm:cxn modelId="{DD9D527C-9BCD-4AAF-8D1E-49E97E45E4B8}" type="presParOf" srcId="{0BF9FFE4-5C30-4749-9A0E-C5FE3D92C88E}" destId="{3F5511A5-7F16-4C7C-B030-3947249FE5C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78DE0-36A2-4F7B-B2AB-FD11839D8CD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11B9866-E7A2-44D2-A3F8-2E8954C14FC8}">
      <dgm:prSet phldrT="[Text]"/>
      <dgm:spPr/>
      <dgm:t>
        <a:bodyPr/>
        <a:lstStyle/>
        <a:p>
          <a:r>
            <a:rPr lang="en-US" u="sng" dirty="0" smtClean="0"/>
            <a:t>Personal stake</a:t>
          </a:r>
          <a:r>
            <a:rPr lang="en-US" dirty="0" smtClean="0"/>
            <a:t>: “No one should ever get the kind of cancer that killed my Mom!”</a:t>
          </a:r>
          <a:endParaRPr lang="en-US" dirty="0"/>
        </a:p>
      </dgm:t>
    </dgm:pt>
    <dgm:pt modelId="{1A135D7C-5335-4C2C-BA87-4E99A900AA71}" type="parTrans" cxnId="{932BA3FD-345E-4BD7-ADE7-0DB62512A133}">
      <dgm:prSet/>
      <dgm:spPr/>
      <dgm:t>
        <a:bodyPr/>
        <a:lstStyle/>
        <a:p>
          <a:endParaRPr lang="en-US"/>
        </a:p>
      </dgm:t>
    </dgm:pt>
    <dgm:pt modelId="{33938081-2276-4596-81CD-826705197F24}" type="sibTrans" cxnId="{932BA3FD-345E-4BD7-ADE7-0DB62512A133}">
      <dgm:prSet/>
      <dgm:spPr/>
      <dgm:t>
        <a:bodyPr/>
        <a:lstStyle/>
        <a:p>
          <a:endParaRPr lang="en-US"/>
        </a:p>
      </dgm:t>
    </dgm:pt>
    <dgm:pt modelId="{22DCCD7A-3EC6-4208-8786-A3638BD2CFCC}">
      <dgm:prSet phldrT="[Text]"/>
      <dgm:spPr/>
      <dgm:t>
        <a:bodyPr/>
        <a:lstStyle/>
        <a:p>
          <a:r>
            <a:rPr lang="en-US" u="sng" dirty="0" smtClean="0"/>
            <a:t>Reason</a:t>
          </a:r>
          <a:r>
            <a:rPr lang="en-US" dirty="0" smtClean="0"/>
            <a:t>:</a:t>
          </a:r>
        </a:p>
        <a:p>
          <a:r>
            <a:rPr lang="en-US" dirty="0" smtClean="0"/>
            <a:t>“Miracle drugs save lives.  They are worth the money.”</a:t>
          </a:r>
          <a:endParaRPr lang="en-US" dirty="0"/>
        </a:p>
      </dgm:t>
    </dgm:pt>
    <dgm:pt modelId="{98BA6DDC-ABBB-40B3-87BB-F46255916141}" type="parTrans" cxnId="{24127694-22EC-426E-AEF6-B8DAA8925CA0}">
      <dgm:prSet/>
      <dgm:spPr/>
      <dgm:t>
        <a:bodyPr/>
        <a:lstStyle/>
        <a:p>
          <a:endParaRPr lang="en-US"/>
        </a:p>
      </dgm:t>
    </dgm:pt>
    <dgm:pt modelId="{BA096195-D27A-4FA6-B6C3-BEFF1E7D5125}" type="sibTrans" cxnId="{24127694-22EC-426E-AEF6-B8DAA8925CA0}">
      <dgm:prSet/>
      <dgm:spPr/>
      <dgm:t>
        <a:bodyPr/>
        <a:lstStyle/>
        <a:p>
          <a:endParaRPr lang="en-US"/>
        </a:p>
      </dgm:t>
    </dgm:pt>
    <dgm:pt modelId="{4E23AD9E-757F-4B7C-B074-83275B15D2BA}">
      <dgm:prSet phldrT="[Text]"/>
      <dgm:spPr/>
      <dgm:t>
        <a:bodyPr/>
        <a:lstStyle/>
        <a:p>
          <a:r>
            <a:rPr lang="en-US" u="sng" dirty="0" smtClean="0"/>
            <a:t>Rage abates</a:t>
          </a:r>
          <a:r>
            <a:rPr lang="en-US" dirty="0" smtClean="0"/>
            <a:t>:</a:t>
          </a:r>
        </a:p>
        <a:p>
          <a:r>
            <a:rPr lang="en-US" dirty="0" smtClean="0"/>
            <a:t>“Maybe drug companies aren’t monsters.  Their high prices fund research.”</a:t>
          </a:r>
          <a:endParaRPr lang="en-US" dirty="0"/>
        </a:p>
      </dgm:t>
    </dgm:pt>
    <dgm:pt modelId="{2017CB87-AF39-4E38-9EF3-AE8B32170A6F}" type="parTrans" cxnId="{B65660DB-09EA-46A6-A2D2-9CC7246E8024}">
      <dgm:prSet/>
      <dgm:spPr/>
      <dgm:t>
        <a:bodyPr/>
        <a:lstStyle/>
        <a:p>
          <a:endParaRPr lang="en-US"/>
        </a:p>
      </dgm:t>
    </dgm:pt>
    <dgm:pt modelId="{B418D6FD-1AA1-4572-BD91-DBF24450C182}" type="sibTrans" cxnId="{B65660DB-09EA-46A6-A2D2-9CC7246E8024}">
      <dgm:prSet/>
      <dgm:spPr/>
      <dgm:t>
        <a:bodyPr/>
        <a:lstStyle/>
        <a:p>
          <a:endParaRPr lang="en-US"/>
        </a:p>
      </dgm:t>
    </dgm:pt>
    <dgm:pt modelId="{A70261B5-15A6-4005-91CF-2E722EE92C56}" type="pres">
      <dgm:prSet presAssocID="{B8978DE0-36A2-4F7B-B2AB-FD11839D8CD3}" presName="Name0" presStyleCnt="0">
        <dgm:presLayoutVars>
          <dgm:dir/>
          <dgm:resizeHandles val="exact"/>
        </dgm:presLayoutVars>
      </dgm:prSet>
      <dgm:spPr/>
    </dgm:pt>
    <dgm:pt modelId="{46BA862C-5D06-4794-8D41-5F7303E7584B}" type="pres">
      <dgm:prSet presAssocID="{B8978DE0-36A2-4F7B-B2AB-FD11839D8CD3}" presName="bkgdShp" presStyleLbl="alignAccFollowNode1" presStyleIdx="0" presStyleCnt="1"/>
      <dgm:spPr/>
    </dgm:pt>
    <dgm:pt modelId="{32AD7CEB-320F-4EC1-905C-917E497F0EEE}" type="pres">
      <dgm:prSet presAssocID="{B8978DE0-36A2-4F7B-B2AB-FD11839D8CD3}" presName="linComp" presStyleCnt="0"/>
      <dgm:spPr/>
    </dgm:pt>
    <dgm:pt modelId="{F5674202-BACA-450D-BD94-B40FD547C952}" type="pres">
      <dgm:prSet presAssocID="{011B9866-E7A2-44D2-A3F8-2E8954C14FC8}" presName="compNode" presStyleCnt="0"/>
      <dgm:spPr/>
    </dgm:pt>
    <dgm:pt modelId="{A03FC3D1-7528-403B-9EED-91B4D0039A0A}" type="pres">
      <dgm:prSet presAssocID="{011B9866-E7A2-44D2-A3F8-2E8954C14FC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80293-2369-44F6-A426-52CA281154A3}" type="pres">
      <dgm:prSet presAssocID="{011B9866-E7A2-44D2-A3F8-2E8954C14FC8}" presName="invisiNode" presStyleLbl="node1" presStyleIdx="0" presStyleCnt="3"/>
      <dgm:spPr/>
    </dgm:pt>
    <dgm:pt modelId="{8C50E07F-AC5B-40B9-A55D-AF10209F386F}" type="pres">
      <dgm:prSet presAssocID="{011B9866-E7A2-44D2-A3F8-2E8954C14FC8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55B36B18-2622-4904-BA78-B91210331E14}" type="pres">
      <dgm:prSet presAssocID="{33938081-2276-4596-81CD-826705197F2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EDABB6-D52C-4D30-8057-6E60331E371B}" type="pres">
      <dgm:prSet presAssocID="{22DCCD7A-3EC6-4208-8786-A3638BD2CFCC}" presName="compNode" presStyleCnt="0"/>
      <dgm:spPr/>
    </dgm:pt>
    <dgm:pt modelId="{5018E657-5FA9-4D47-B973-A510AD05845A}" type="pres">
      <dgm:prSet presAssocID="{22DCCD7A-3EC6-4208-8786-A3638BD2CF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34621-02E5-45E4-8256-DCC017AA228F}" type="pres">
      <dgm:prSet presAssocID="{22DCCD7A-3EC6-4208-8786-A3638BD2CFCC}" presName="invisiNode" presStyleLbl="node1" presStyleIdx="1" presStyleCnt="3"/>
      <dgm:spPr/>
    </dgm:pt>
    <dgm:pt modelId="{BC7153FC-AD73-4880-A9C8-880137086776}" type="pres">
      <dgm:prSet presAssocID="{22DCCD7A-3EC6-4208-8786-A3638BD2CFCC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0D60055D-F4D3-4CD2-AE8F-2241E082DC59}" type="pres">
      <dgm:prSet presAssocID="{BA096195-D27A-4FA6-B6C3-BEFF1E7D51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F59743-17FE-4F2D-A896-FCC1C16A40F4}" type="pres">
      <dgm:prSet presAssocID="{4E23AD9E-757F-4B7C-B074-83275B15D2BA}" presName="compNode" presStyleCnt="0"/>
      <dgm:spPr/>
    </dgm:pt>
    <dgm:pt modelId="{49F2E940-8278-41AB-BE60-BAD21EB17EB3}" type="pres">
      <dgm:prSet presAssocID="{4E23AD9E-757F-4B7C-B074-83275B15D2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83440-9F94-4ACF-B358-C424D6F2DB73}" type="pres">
      <dgm:prSet presAssocID="{4E23AD9E-757F-4B7C-B074-83275B15D2BA}" presName="invisiNode" presStyleLbl="node1" presStyleIdx="2" presStyleCnt="3"/>
      <dgm:spPr/>
    </dgm:pt>
    <dgm:pt modelId="{3CD0B8CE-D350-4856-B55A-779B5D931F39}" type="pres">
      <dgm:prSet presAssocID="{4E23AD9E-757F-4B7C-B074-83275B15D2BA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4CDE6715-CDBB-4A3B-B0B1-30A4DBD0861F}" type="presOf" srcId="{011B9866-E7A2-44D2-A3F8-2E8954C14FC8}" destId="{A03FC3D1-7528-403B-9EED-91B4D0039A0A}" srcOrd="0" destOrd="0" presId="urn:microsoft.com/office/officeart/2005/8/layout/pList2"/>
    <dgm:cxn modelId="{C4A7E079-F888-4E4F-9D7E-3C46ED7858DB}" type="presOf" srcId="{BA096195-D27A-4FA6-B6C3-BEFF1E7D5125}" destId="{0D60055D-F4D3-4CD2-AE8F-2241E082DC59}" srcOrd="0" destOrd="0" presId="urn:microsoft.com/office/officeart/2005/8/layout/pList2"/>
    <dgm:cxn modelId="{607C7593-610E-40EA-A47D-632C3F15936B}" type="presOf" srcId="{4E23AD9E-757F-4B7C-B074-83275B15D2BA}" destId="{49F2E940-8278-41AB-BE60-BAD21EB17EB3}" srcOrd="0" destOrd="0" presId="urn:microsoft.com/office/officeart/2005/8/layout/pList2"/>
    <dgm:cxn modelId="{1248112F-987E-472E-B9DB-C90254307491}" type="presOf" srcId="{33938081-2276-4596-81CD-826705197F24}" destId="{55B36B18-2622-4904-BA78-B91210331E14}" srcOrd="0" destOrd="0" presId="urn:microsoft.com/office/officeart/2005/8/layout/pList2"/>
    <dgm:cxn modelId="{98A68474-6927-4645-9361-01EC0E5E23EC}" type="presOf" srcId="{22DCCD7A-3EC6-4208-8786-A3638BD2CFCC}" destId="{5018E657-5FA9-4D47-B973-A510AD05845A}" srcOrd="0" destOrd="0" presId="urn:microsoft.com/office/officeart/2005/8/layout/pList2"/>
    <dgm:cxn modelId="{B65660DB-09EA-46A6-A2D2-9CC7246E8024}" srcId="{B8978DE0-36A2-4F7B-B2AB-FD11839D8CD3}" destId="{4E23AD9E-757F-4B7C-B074-83275B15D2BA}" srcOrd="2" destOrd="0" parTransId="{2017CB87-AF39-4E38-9EF3-AE8B32170A6F}" sibTransId="{B418D6FD-1AA1-4572-BD91-DBF24450C182}"/>
    <dgm:cxn modelId="{24127694-22EC-426E-AEF6-B8DAA8925CA0}" srcId="{B8978DE0-36A2-4F7B-B2AB-FD11839D8CD3}" destId="{22DCCD7A-3EC6-4208-8786-A3638BD2CFCC}" srcOrd="1" destOrd="0" parTransId="{98BA6DDC-ABBB-40B3-87BB-F46255916141}" sibTransId="{BA096195-D27A-4FA6-B6C3-BEFF1E7D5125}"/>
    <dgm:cxn modelId="{932BA3FD-345E-4BD7-ADE7-0DB62512A133}" srcId="{B8978DE0-36A2-4F7B-B2AB-FD11839D8CD3}" destId="{011B9866-E7A2-44D2-A3F8-2E8954C14FC8}" srcOrd="0" destOrd="0" parTransId="{1A135D7C-5335-4C2C-BA87-4E99A900AA71}" sibTransId="{33938081-2276-4596-81CD-826705197F24}"/>
    <dgm:cxn modelId="{D9E852F0-66F3-4F0A-8C3D-4E0C77246A8D}" type="presOf" srcId="{B8978DE0-36A2-4F7B-B2AB-FD11839D8CD3}" destId="{A70261B5-15A6-4005-91CF-2E722EE92C56}" srcOrd="0" destOrd="0" presId="urn:microsoft.com/office/officeart/2005/8/layout/pList2"/>
    <dgm:cxn modelId="{282631EF-DBBA-4759-9907-659A28316D4C}" type="presParOf" srcId="{A70261B5-15A6-4005-91CF-2E722EE92C56}" destId="{46BA862C-5D06-4794-8D41-5F7303E7584B}" srcOrd="0" destOrd="0" presId="urn:microsoft.com/office/officeart/2005/8/layout/pList2"/>
    <dgm:cxn modelId="{532590AE-13DD-4DB8-813D-2ABACE194B1A}" type="presParOf" srcId="{A70261B5-15A6-4005-91CF-2E722EE92C56}" destId="{32AD7CEB-320F-4EC1-905C-917E497F0EEE}" srcOrd="1" destOrd="0" presId="urn:microsoft.com/office/officeart/2005/8/layout/pList2"/>
    <dgm:cxn modelId="{74BE332B-97B0-4EF5-9729-0F0745E343AE}" type="presParOf" srcId="{32AD7CEB-320F-4EC1-905C-917E497F0EEE}" destId="{F5674202-BACA-450D-BD94-B40FD547C952}" srcOrd="0" destOrd="0" presId="urn:microsoft.com/office/officeart/2005/8/layout/pList2"/>
    <dgm:cxn modelId="{24C4828D-63C4-49EE-824E-74F3C1E38840}" type="presParOf" srcId="{F5674202-BACA-450D-BD94-B40FD547C952}" destId="{A03FC3D1-7528-403B-9EED-91B4D0039A0A}" srcOrd="0" destOrd="0" presId="urn:microsoft.com/office/officeart/2005/8/layout/pList2"/>
    <dgm:cxn modelId="{AA8B317C-5D32-43D7-870F-8AC190680382}" type="presParOf" srcId="{F5674202-BACA-450D-BD94-B40FD547C952}" destId="{03480293-2369-44F6-A426-52CA281154A3}" srcOrd="1" destOrd="0" presId="urn:microsoft.com/office/officeart/2005/8/layout/pList2"/>
    <dgm:cxn modelId="{B69F324E-A24C-4FDF-9A56-7B24BEF3395F}" type="presParOf" srcId="{F5674202-BACA-450D-BD94-B40FD547C952}" destId="{8C50E07F-AC5B-40B9-A55D-AF10209F386F}" srcOrd="2" destOrd="0" presId="urn:microsoft.com/office/officeart/2005/8/layout/pList2"/>
    <dgm:cxn modelId="{1046F65E-617D-44A5-9634-43E38AD9946A}" type="presParOf" srcId="{32AD7CEB-320F-4EC1-905C-917E497F0EEE}" destId="{55B36B18-2622-4904-BA78-B91210331E14}" srcOrd="1" destOrd="0" presId="urn:microsoft.com/office/officeart/2005/8/layout/pList2"/>
    <dgm:cxn modelId="{ACF141EF-822A-471E-AA0D-3832EB9F4BBE}" type="presParOf" srcId="{32AD7CEB-320F-4EC1-905C-917E497F0EEE}" destId="{CDEDABB6-D52C-4D30-8057-6E60331E371B}" srcOrd="2" destOrd="0" presId="urn:microsoft.com/office/officeart/2005/8/layout/pList2"/>
    <dgm:cxn modelId="{CD358C43-C8AE-4F1E-AC04-1C3E79362863}" type="presParOf" srcId="{CDEDABB6-D52C-4D30-8057-6E60331E371B}" destId="{5018E657-5FA9-4D47-B973-A510AD05845A}" srcOrd="0" destOrd="0" presId="urn:microsoft.com/office/officeart/2005/8/layout/pList2"/>
    <dgm:cxn modelId="{D366412E-BAC1-44E0-B103-D340D5C429EE}" type="presParOf" srcId="{CDEDABB6-D52C-4D30-8057-6E60331E371B}" destId="{E3A34621-02E5-45E4-8256-DCC017AA228F}" srcOrd="1" destOrd="0" presId="urn:microsoft.com/office/officeart/2005/8/layout/pList2"/>
    <dgm:cxn modelId="{40D5DC71-A6FE-4F85-AB08-95F9297264A8}" type="presParOf" srcId="{CDEDABB6-D52C-4D30-8057-6E60331E371B}" destId="{BC7153FC-AD73-4880-A9C8-880137086776}" srcOrd="2" destOrd="0" presId="urn:microsoft.com/office/officeart/2005/8/layout/pList2"/>
    <dgm:cxn modelId="{469B0942-0C4A-4A3F-8A89-881D5B4AD3DE}" type="presParOf" srcId="{32AD7CEB-320F-4EC1-905C-917E497F0EEE}" destId="{0D60055D-F4D3-4CD2-AE8F-2241E082DC59}" srcOrd="3" destOrd="0" presId="urn:microsoft.com/office/officeart/2005/8/layout/pList2"/>
    <dgm:cxn modelId="{B72F83F2-CD05-45FB-BF7E-28C7D739C83C}" type="presParOf" srcId="{32AD7CEB-320F-4EC1-905C-917E497F0EEE}" destId="{D9F59743-17FE-4F2D-A896-FCC1C16A40F4}" srcOrd="4" destOrd="0" presId="urn:microsoft.com/office/officeart/2005/8/layout/pList2"/>
    <dgm:cxn modelId="{2AC631D5-24B8-4098-91B8-3DD51769B9D6}" type="presParOf" srcId="{D9F59743-17FE-4F2D-A896-FCC1C16A40F4}" destId="{49F2E940-8278-41AB-BE60-BAD21EB17EB3}" srcOrd="0" destOrd="0" presId="urn:microsoft.com/office/officeart/2005/8/layout/pList2"/>
    <dgm:cxn modelId="{4152A8F1-4A93-4484-812F-7C861FBA3E26}" type="presParOf" srcId="{D9F59743-17FE-4F2D-A896-FCC1C16A40F4}" destId="{66F83440-9F94-4ACF-B358-C424D6F2DB73}" srcOrd="1" destOrd="0" presId="urn:microsoft.com/office/officeart/2005/8/layout/pList2"/>
    <dgm:cxn modelId="{98619273-9853-44A2-9EE1-E21D07CE5A69}" type="presParOf" srcId="{D9F59743-17FE-4F2D-A896-FCC1C16A40F4}" destId="{3CD0B8CE-D350-4856-B55A-779B5D931F3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3BC112-5440-A244-8B99-8905982B34F0}" type="datetime1">
              <a:rPr lang="en-US" smtClean="0"/>
              <a:t>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FamiliesUSA.org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104614-B88C-4DA0-8A52-AF27F41E60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079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8B0C8C-98A3-F540-86A7-C4DF3D23C316}" type="datetime1">
              <a:rPr lang="en-US" smtClean="0"/>
              <a:t>1/20/2019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FamiliesUSA.org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CECAC9-F51C-4923-8A99-5CB11F4BE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195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Make sure that the Title slide does not have footer information (sources, FUSA </a:t>
            </a:r>
            <a:r>
              <a:rPr lang="en-US" dirty="0" err="1"/>
              <a:t>logomark</a:t>
            </a:r>
            <a:r>
              <a:rPr lang="en-US" dirty="0"/>
              <a:t> and page number). To turn off on this page, go to Insert &gt; </a:t>
            </a:r>
            <a:r>
              <a:rPr lang="en-US" dirty="0" err="1"/>
              <a:t>Headers&amp;Footers</a:t>
            </a:r>
            <a:r>
              <a:rPr lang="en-US" dirty="0"/>
              <a:t> and deselect Footer and Page number options &gt; Apply to this page only. Also, select start page numbers at 0.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8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C1375C-0EB3-F645-B615-76AF931F0937}"/>
              </a:ext>
            </a:extLst>
          </p:cNvPr>
          <p:cNvSpPr/>
          <p:nvPr userDrawn="1"/>
        </p:nvSpPr>
        <p:spPr>
          <a:xfrm>
            <a:off x="0" y="4683443"/>
            <a:ext cx="9144000" cy="2345492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C97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F54A69-7304-814C-BC0F-E9655D779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18" y="1645086"/>
            <a:ext cx="3396165" cy="75811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34169B84-C1E6-D74A-9BEB-DAB0C5D82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03630"/>
            <a:ext cx="9144000" cy="121884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Click to add title and presenter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503EAA-BA8F-5046-AB5E-5E8828177395}"/>
              </a:ext>
            </a:extLst>
          </p:cNvPr>
          <p:cNvSpPr/>
          <p:nvPr userDrawn="1"/>
        </p:nvSpPr>
        <p:spPr>
          <a:xfrm>
            <a:off x="0" y="554837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Meta OT" panose="020B0604030101020102" pitchFamily="34" charset="77"/>
              </a:rPr>
              <a:t>Dedicated to creating a nation where the best health and 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Meta OT" panose="020B0604030101020102" pitchFamily="34" charset="77"/>
              </a:rPr>
              <a:t>health care are equally accessible and affordable to all</a:t>
            </a:r>
          </a:p>
          <a:p>
            <a:pPr algn="ctr"/>
            <a:endParaRPr lang="en-US" sz="1400" i="1" dirty="0">
              <a:solidFill>
                <a:schemeClr val="bg1"/>
              </a:solidFill>
              <a:latin typeface="Meta OT" panose="020B0604030101020102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C1AA60-2584-9C40-9443-7D53C0D3A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9"/>
          <a:stretch/>
        </p:blipFill>
        <p:spPr>
          <a:xfrm>
            <a:off x="1" y="4083015"/>
            <a:ext cx="9143999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64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r_Short Title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B811D1-5FC4-AC44-8F28-DBF935BFBE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5422" y="914401"/>
            <a:ext cx="3868737" cy="4842933"/>
          </a:xfrm>
        </p:spPr>
        <p:txBody>
          <a:bodyPr>
            <a:norm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5BD498-E9B4-9B4C-AD40-379F3AC1853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64618" y="914401"/>
            <a:ext cx="3887788" cy="4842933"/>
          </a:xfrm>
        </p:spPr>
        <p:txBody>
          <a:bodyPr>
            <a:norm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6DE41B-FE18-724C-BAD4-114EE03CBBF4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22DCBF09-3516-9542-BEA5-2B996B27937B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9934DD19-0A3C-BF4B-B0D0-3FF938E3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75E736-F843-064D-A681-889D7E697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699FC9-AEBB-9D48-91CC-DAFE71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0"/>
            <a:ext cx="8164513" cy="68580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11069685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r.shortTitle.One.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B811D1-5FC4-AC44-8F28-DBF935BFBE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5422" y="914401"/>
            <a:ext cx="8164513" cy="4842933"/>
          </a:xfrm>
        </p:spPr>
        <p:txBody>
          <a:bodyPr>
            <a:norm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6DE41B-FE18-724C-BAD4-114EE03CBBF4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22DCBF09-3516-9542-BEA5-2B996B27937B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9934DD19-0A3C-BF4B-B0D0-3FF938E3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75E736-F843-064D-A681-889D7E697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699FC9-AEBB-9D48-91CC-DAFE71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0"/>
            <a:ext cx="8164513" cy="68580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80481091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B811D1-5FC4-AC44-8F28-DBF935BFBE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5421" y="2482497"/>
            <a:ext cx="3868737" cy="32316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5BD498-E9B4-9B4C-AD40-379F3AC1853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51739" y="2482497"/>
            <a:ext cx="3887788" cy="32316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E751B7-FF99-1D42-8CED-679AC1817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1" y="1069623"/>
            <a:ext cx="8152517" cy="1030992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34A1DA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9934DD19-0A3C-BF4B-B0D0-3FF938E3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75E736-F843-064D-A681-889D7E697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xmlns="" id="{B76B7FF2-7D30-1C4A-B955-6EC3C6494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1" y="2128661"/>
            <a:ext cx="3870325" cy="32579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edit header 3a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xmlns="" id="{79E79BE0-8576-AE4A-9E96-DEB6E3FA4D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1739" y="2128661"/>
            <a:ext cx="3886200" cy="32579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edit header 3b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8F1EC8B-0F06-4044-8CDC-5ED90DF34FEF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xmlns="" id="{E81F5BC6-A6E7-A14D-B32A-0F7AAD7F381C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686674-1E18-AE4C-9706-75302E99F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1" y="0"/>
            <a:ext cx="8151813" cy="1069975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42708838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E751B7-FF99-1D42-8CED-679AC1817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2" y="685801"/>
            <a:ext cx="8165396" cy="903903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34A1DA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6DE41B-FE18-724C-BAD4-114EE03CBBF4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22DCBF09-3516-9542-BEA5-2B996B27937B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9934DD19-0A3C-BF4B-B0D0-3FF938E3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16325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75E736-F843-064D-A681-889D7E697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xmlns="" id="{B76B7FF2-7D30-1C4A-B955-6EC3C6494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600993"/>
            <a:ext cx="3870325" cy="3257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3a</a:t>
            </a:r>
          </a:p>
          <a:p>
            <a:pPr lvl="0"/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xmlns="" id="{79E79BE0-8576-AE4A-9E96-DEB6E3FA4D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3173" y="1600993"/>
            <a:ext cx="3879144" cy="3257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3b</a:t>
            </a:r>
          </a:p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F2DAF4-F370-7E4F-AD5D-4C11D9E40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1938691"/>
            <a:ext cx="3870325" cy="3852510"/>
          </a:xfrm>
        </p:spPr>
        <p:txBody>
          <a:bodyPr>
            <a:norm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67803B64-E1B0-1E4E-90D7-D103341A85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3173" y="1938691"/>
            <a:ext cx="3896693" cy="3852510"/>
          </a:xfrm>
        </p:spPr>
        <p:txBody>
          <a:bodyPr>
            <a:norm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6417BB-9913-B249-B170-8E285E1F5D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775" y="0"/>
            <a:ext cx="8164513" cy="6858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21748397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: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E751B7-FF99-1D42-8CED-679AC1817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1" y="1069623"/>
            <a:ext cx="8152517" cy="1030992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34A1DA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9934DD19-0A3C-BF4B-B0D0-3FF938E3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75E736-F843-064D-A681-889D7E697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xmlns="" id="{B76B7FF2-7D30-1C4A-B955-6EC3C6494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1" y="2128661"/>
            <a:ext cx="3870325" cy="3257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3a</a:t>
            </a:r>
          </a:p>
          <a:p>
            <a:pPr lvl="0"/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xmlns="" id="{79E79BE0-8576-AE4A-9E96-DEB6E3FA4D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8795" y="2128661"/>
            <a:ext cx="3879144" cy="3257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3b</a:t>
            </a:r>
          </a:p>
          <a:p>
            <a:pPr lvl="0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8F1EC8B-0F06-4044-8CDC-5ED90DF34FEF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xmlns="" id="{E81F5BC6-A6E7-A14D-B32A-0F7AAD7F381C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7CBC697-DBB9-E54E-BA05-F7D4835D3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1" y="2465740"/>
            <a:ext cx="3870325" cy="3317875"/>
          </a:xfrm>
        </p:spPr>
        <p:txBody>
          <a:bodyPr>
            <a:norm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2BF94E66-C2F6-8A43-BFAA-F81C4F5006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7614" y="2465740"/>
            <a:ext cx="3870325" cy="3317875"/>
          </a:xfrm>
        </p:spPr>
        <p:txBody>
          <a:bodyPr>
            <a:norm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D541FF-8CCE-AF47-AF60-CF2861FC4B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775" y="0"/>
            <a:ext cx="8151813" cy="1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272401463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1 Column Text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7C7E20-2D1D-7C4A-8F8A-224C3B1B7C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6070" y="1106488"/>
            <a:ext cx="4783796" cy="4662135"/>
          </a:xfrm>
        </p:spPr>
        <p:txBody>
          <a:bodyPr>
            <a:no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40FA0A-B393-6144-A4E9-702CF5B5412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422" y="2057400"/>
            <a:ext cx="3094391" cy="3711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C6D5707-8B8B-654C-863A-E18438931D46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AC0E5544-F134-A649-82D5-C177F52B572E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B71E0377-10FA-6949-91C8-EBEC4BB5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5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9253E2-D0C2-A94B-AD6A-E7F3DA263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6D92C38-F4F6-9149-B90E-5EA4CFA1AE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106488"/>
            <a:ext cx="3094391" cy="812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4A1DA"/>
                </a:solidFill>
              </a:defRPr>
            </a:lvl1pPr>
          </a:lstStyle>
          <a:p>
            <a:pPr lvl="0"/>
            <a:r>
              <a:rPr lang="en-US" dirty="0"/>
              <a:t>Click to edit header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026390C-A972-0F42-BEC8-F84F8895BA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75" y="0"/>
            <a:ext cx="8183563" cy="68580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40576321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: 1 Column Text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7C7E20-2D1D-7C4A-8F8A-224C3B1B7C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6070" y="1396825"/>
            <a:ext cx="4783796" cy="4333080"/>
          </a:xfrm>
        </p:spPr>
        <p:txBody>
          <a:bodyPr>
            <a:norm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40FA0A-B393-6144-A4E9-702CF5B5412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422" y="2347737"/>
            <a:ext cx="3094391" cy="33821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B71E0377-10FA-6949-91C8-EBEC4BB5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137" y="6356350"/>
            <a:ext cx="516326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9253E2-D0C2-A94B-AD6A-E7F3DA263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6D92C38-F4F6-9149-B90E-5EA4CFA1AE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396824"/>
            <a:ext cx="3094391" cy="812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34A1D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2</a:t>
            </a:r>
          </a:p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BD0CAE-525D-5C45-90BC-61A230A666D1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BD3C81E1-42A2-2645-A742-4970AE0FD9AE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909F1E6-5F6E-0F4B-9896-3FE0F91FDC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75" y="0"/>
            <a:ext cx="8183563" cy="1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3449062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1 Column Text + Picture (Short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04D253-6A42-DA44-8506-28A8EFEA5F4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87788" y="1106488"/>
            <a:ext cx="4629150" cy="466213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edit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5255A1-0B30-3A4A-9C13-C7DB3EF81B14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xmlns="" id="{31594C50-C7D0-E448-81A9-7BDAD20E405B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xmlns="" id="{7E6C25A8-DF92-194B-9326-8E06E29B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5981AF6-4C2D-8948-971E-1B7DE4822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38FBD540-0DA7-0046-A9C1-4B4D14E2E5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422" y="2057400"/>
            <a:ext cx="3094391" cy="3711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xmlns="" id="{C8679A08-2D01-E140-9FD6-9B2A06F04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106488"/>
            <a:ext cx="3094391" cy="812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4A1DA"/>
                </a:solidFill>
              </a:defRPr>
            </a:lvl1pPr>
          </a:lstStyle>
          <a:p>
            <a:pPr lvl="0"/>
            <a:r>
              <a:rPr lang="en-US" dirty="0"/>
              <a:t>Click to edit header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0E69BC-DAFE-0246-AE6D-066A0BAA9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75" y="0"/>
            <a:ext cx="8031163" cy="685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14111223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ong Title: 1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04D253-6A42-DA44-8506-28A8EFEA5F4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87788" y="1628559"/>
            <a:ext cx="4629150" cy="39396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edit picture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xmlns="" id="{7E6C25A8-DF92-194B-9326-8E06E29B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5981AF6-4C2D-8948-971E-1B7DE4822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38FBD540-0DA7-0046-A9C1-4B4D14E2E5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422" y="2579472"/>
            <a:ext cx="3094391" cy="2988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xmlns="" id="{C8679A08-2D01-E140-9FD6-9B2A06F04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628559"/>
            <a:ext cx="3094391" cy="812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4A1DA"/>
                </a:solidFill>
              </a:defRPr>
            </a:lvl1pPr>
          </a:lstStyle>
          <a:p>
            <a:pPr lvl="0"/>
            <a:r>
              <a:rPr lang="en-US" dirty="0"/>
              <a:t>Click to edit header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81F023-B540-3A49-BA47-1A39F3607045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2E036552-95C1-DA49-AB6D-85C2982A77BE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570E01-59C6-8044-B559-477CC3CB78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75" y="0"/>
            <a:ext cx="8031163" cy="1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145878236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0E7BDE-BB9B-DA41-ADE0-8D96A1C021B5}"/>
              </a:ext>
            </a:extLst>
          </p:cNvPr>
          <p:cNvSpPr/>
          <p:nvPr userDrawn="1"/>
        </p:nvSpPr>
        <p:spPr>
          <a:xfrm>
            <a:off x="0" y="0"/>
            <a:ext cx="9144000" cy="4810455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C97C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F61664-29D3-544E-9C26-F798986760F3}"/>
              </a:ext>
            </a:extLst>
          </p:cNvPr>
          <p:cNvSpPr txBox="1"/>
          <p:nvPr userDrawn="1"/>
        </p:nvSpPr>
        <p:spPr>
          <a:xfrm>
            <a:off x="3241164" y="5884964"/>
            <a:ext cx="2731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</a:rPr>
              <a:t>FamiliesUSA.org</a:t>
            </a:r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796ABD-78AA-AF4B-A431-A0C40A7D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64" y="5290810"/>
            <a:ext cx="2661670" cy="5941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53AC1E-A683-8B4D-AAD7-EBAE32A033A4}"/>
              </a:ext>
            </a:extLst>
          </p:cNvPr>
          <p:cNvSpPr/>
          <p:nvPr userDrawn="1"/>
        </p:nvSpPr>
        <p:spPr>
          <a:xfrm>
            <a:off x="0" y="211655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Meta OT" panose="020B0604030101020102" pitchFamily="34" charset="77"/>
              </a:rPr>
              <a:t>Dedicated to creating a nation where the best health and 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Meta OT" panose="020B0604030101020102" pitchFamily="34" charset="77"/>
              </a:rPr>
              <a:t>health care are equally accessible and affordable to all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398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Po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419290-4263-5843-ABE9-E965C8EE7C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6B3BE4D-AC98-5D46-8CD8-C9584AFC0E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248378"/>
            <a:ext cx="9144000" cy="36124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</p:spTree>
    <p:extLst>
      <p:ext uri="{BB962C8B-B14F-4D97-AF65-F5344CB8AC3E}">
        <p14:creationId xmlns:p14="http://schemas.microsoft.com/office/powerpoint/2010/main" val="107804990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header.Long Title: One Column Content, 1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9C0DE8-AD91-E946-B608-6FCAF324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422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3989D-CFF4-D043-859A-1EA47A5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22622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8CE45-A1B1-974A-BAEB-4B0DBA97EA44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74B6978-6D24-254E-A2B4-B0F8908E5FDD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6A6BD6-FCD4-5E45-AD87-898ED5C52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F996472-EB6C-A644-B35F-4F9FD3E95E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5422" y="1298224"/>
            <a:ext cx="8183916" cy="4470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DDC4BE14-F928-7849-912A-7F79B0AF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0"/>
            <a:ext cx="8183563" cy="1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2784666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2" y="708379"/>
            <a:ext cx="8184444" cy="879121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34A1DA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9EF01B5-D607-8D47-88C1-2BF6F667A537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517DA7C3-2674-A04A-8CFE-AFA45BF2E44C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00F3972-90B8-B64A-A3FF-94C4BE81D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1C1705FC-269D-234B-8538-80CFB454DF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610078"/>
            <a:ext cx="8184444" cy="325438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edit header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4CDD9C5-A27D-4E45-BA86-357FF63CCD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218" y="1"/>
            <a:ext cx="8183563" cy="6858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31557552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: 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3989D-CFF4-D043-859A-1EA47A5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22622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8CE45-A1B1-974A-BAEB-4B0DBA97EA44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74B6978-6D24-254E-A2B4-B0F8908E5FDD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6A6BD6-FCD4-5E45-AD87-898ED5C52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F996472-EB6C-A644-B35F-4F9FD3E95E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5422" y="2343676"/>
            <a:ext cx="8183563" cy="342494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xmlns="" id="{7D89E833-0B17-3E4D-8B62-F6AB84D73A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422" y="2006949"/>
            <a:ext cx="8183916" cy="325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FF08003C-54B2-A940-A82E-B9783A6B45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1069622"/>
            <a:ext cx="8183563" cy="93697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2000" kern="1200" dirty="0" smtClean="0">
                <a:solidFill>
                  <a:srgbClr val="34A1D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header 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DDC4BE14-F928-7849-912A-7F79B0AF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0"/>
            <a:ext cx="8183563" cy="1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249570226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r.Long Title: One Column Content, 1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3989D-CFF4-D043-859A-1EA47A5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22622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8CE45-A1B1-974A-BAEB-4B0DBA97EA44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74B6978-6D24-254E-A2B4-B0F8908E5FDD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6A6BD6-FCD4-5E45-AD87-898ED5C52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F996472-EB6C-A644-B35F-4F9FD3E95E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5422" y="1298224"/>
            <a:ext cx="8183916" cy="44704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DDC4BE14-F928-7849-912A-7F79B0AF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0"/>
            <a:ext cx="8183563" cy="1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29780665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3989D-CFF4-D043-859A-1EA47A5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8CE45-A1B1-974A-BAEB-4B0DBA97EA44}"/>
              </a:ext>
            </a:extLst>
          </p:cNvPr>
          <p:cNvSpPr/>
          <p:nvPr userDrawn="1"/>
        </p:nvSpPr>
        <p:spPr>
          <a:xfrm>
            <a:off x="0" y="0"/>
            <a:ext cx="9144000" cy="68527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74B6978-6D24-254E-A2B4-B0F8908E5FDD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AE56D-081F-7A4F-8ADE-FB61C572F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1" y="1"/>
            <a:ext cx="8183563" cy="684746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 1 (short title)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6A6BD6-FCD4-5E45-AD87-898ED5C52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FD40507-1BAA-9943-A1D1-605A20C28B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926517"/>
            <a:ext cx="8183563" cy="3841579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xmlns="" id="{70A0AE01-7F1D-6A49-AD29-7E432D2D7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422" y="1601080"/>
            <a:ext cx="8183916" cy="325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A5457B3-2991-284F-8385-9196DA207A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685274"/>
            <a:ext cx="8183563" cy="91580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34A1DA"/>
                </a:solidFill>
              </a:defRPr>
            </a:lvl1pPr>
            <a:lvl2pPr marL="457200" indent="0">
              <a:buNone/>
              <a:defRPr sz="1800">
                <a:solidFill>
                  <a:srgbClr val="34A1DA"/>
                </a:solidFill>
              </a:defRPr>
            </a:lvl2pPr>
            <a:lvl3pPr marL="914400" indent="0">
              <a:buNone/>
              <a:defRPr sz="1600">
                <a:solidFill>
                  <a:srgbClr val="34A1DA"/>
                </a:solidFill>
              </a:defRPr>
            </a:lvl3pPr>
            <a:lvl4pPr marL="1371600" indent="0">
              <a:buNone/>
              <a:defRPr sz="1400">
                <a:solidFill>
                  <a:srgbClr val="34A1DA"/>
                </a:solidFill>
              </a:defRPr>
            </a:lvl4pPr>
            <a:lvl5pPr marL="1828800" indent="0">
              <a:buNone/>
              <a:defRPr sz="1400">
                <a:solidFill>
                  <a:srgbClr val="34A1DA"/>
                </a:solidFill>
              </a:defRPr>
            </a:lvl5pPr>
          </a:lstStyle>
          <a:p>
            <a:pPr lvl="0"/>
            <a:r>
              <a:rPr lang="en-US" dirty="0"/>
              <a:t>Click to edit header 2</a:t>
            </a:r>
          </a:p>
        </p:txBody>
      </p:sp>
    </p:spTree>
    <p:extLst>
      <p:ext uri="{BB962C8B-B14F-4D97-AF65-F5344CB8AC3E}">
        <p14:creationId xmlns:p14="http://schemas.microsoft.com/office/powerpoint/2010/main" val="200509566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eader.Short Title: 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3989D-CFF4-D043-859A-1EA47A5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8CE45-A1B1-974A-BAEB-4B0DBA97EA44}"/>
              </a:ext>
            </a:extLst>
          </p:cNvPr>
          <p:cNvSpPr/>
          <p:nvPr userDrawn="1"/>
        </p:nvSpPr>
        <p:spPr>
          <a:xfrm>
            <a:off x="0" y="0"/>
            <a:ext cx="9144000" cy="68527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74B6978-6D24-254E-A2B4-B0F8908E5FDD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AE56D-081F-7A4F-8ADE-FB61C572F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1" y="1"/>
            <a:ext cx="8183563" cy="684746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 1 (short title)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6A6BD6-FCD4-5E45-AD87-898ED5C52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FD40507-1BAA-9943-A1D1-605A20C28B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3" y="1182679"/>
            <a:ext cx="8183562" cy="458541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6279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: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3989D-CFF4-D043-859A-1EA47A5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8CE45-A1B1-974A-BAEB-4B0DBA97EA44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74B6978-6D24-254E-A2B4-B0F8908E5FDD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AE56D-081F-7A4F-8ADE-FB61C572F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1" y="-1"/>
            <a:ext cx="8183563" cy="1069623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 1 (long title)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6A6BD6-FCD4-5E45-AD87-898ED5C52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1" name="Text Placeholder 21">
            <a:extLst>
              <a:ext uri="{FF2B5EF4-FFF2-40B4-BE49-F238E27FC236}">
                <a16:creationId xmlns:a16="http://schemas.microsoft.com/office/drawing/2014/main" xmlns="" id="{7D89E833-0B17-3E4D-8B62-F6AB84D73A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422" y="2018238"/>
            <a:ext cx="8183916" cy="325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0288E83-4169-CC4C-9A7D-34E28C073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2343150"/>
            <a:ext cx="8183563" cy="3425473"/>
          </a:xfrm>
        </p:spPr>
        <p:txBody>
          <a:bodyPr>
            <a:norm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8B9A97F-CD5E-7942-8363-4D4DE26405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422" y="1069974"/>
            <a:ext cx="8183203" cy="948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34A1D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header 2</a:t>
            </a:r>
          </a:p>
        </p:txBody>
      </p:sp>
    </p:spTree>
    <p:extLst>
      <p:ext uri="{BB962C8B-B14F-4D97-AF65-F5344CB8AC3E}">
        <p14:creationId xmlns:p14="http://schemas.microsoft.com/office/powerpoint/2010/main" val="39149835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B811D1-5FC4-AC44-8F28-DBF935BFBE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5422" y="1943540"/>
            <a:ext cx="3868737" cy="3813794"/>
          </a:xfrm>
        </p:spPr>
        <p:txBody>
          <a:bodyPr>
            <a:norm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5BD498-E9B4-9B4C-AD40-379F3AC1853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64618" y="1943540"/>
            <a:ext cx="3887788" cy="3813794"/>
          </a:xfrm>
        </p:spPr>
        <p:txBody>
          <a:bodyPr>
            <a:normAutofit/>
          </a:bodyPr>
          <a:lstStyle>
            <a:lvl1pPr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600"/>
            </a:lvl2pPr>
            <a:lvl3pPr marL="1143000" indent="-228600">
              <a:buFont typeface="Wingdings" panose="05000000000000000000" pitchFamily="2" charset="2"/>
              <a:buChar char="v"/>
              <a:defRPr sz="16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E751B7-FF99-1D42-8CED-679AC1817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2" y="685801"/>
            <a:ext cx="8165396" cy="903903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34A1DA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6DE41B-FE18-724C-BAD4-114EE03CBBF4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22DCBF09-3516-9542-BEA5-2B996B27937B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9934DD19-0A3C-BF4B-B0D0-3FF938E3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75E736-F843-064D-A681-889D7E697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xmlns="" id="{B76B7FF2-7D30-1C4A-B955-6EC3C6494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600993"/>
            <a:ext cx="3870325" cy="32579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edit header 3a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xmlns="" id="{79E79BE0-8576-AE4A-9E96-DEB6E3FA4D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1674" y="1600993"/>
            <a:ext cx="3879144" cy="32579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edit header 3b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699FC9-AEBB-9D48-91CC-DAFE71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0"/>
            <a:ext cx="8164513" cy="68580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330336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F84E98-ED1C-0A46-BCF4-B7F50E25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5CA03A-D28E-944D-AB0F-5A2B5C3B2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00D138-E986-2549-99BB-CA166A5B9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9B77-9796-D34E-8D5A-4054B4AFF4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A2ED9ED-ACE1-484D-8D68-5BE6C472C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3989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74" r:id="rId3"/>
    <p:sldLayoutId id="2147483682" r:id="rId4"/>
    <p:sldLayoutId id="2147483691" r:id="rId5"/>
    <p:sldLayoutId id="2147483678" r:id="rId6"/>
    <p:sldLayoutId id="2147483692" r:id="rId7"/>
    <p:sldLayoutId id="2147483683" r:id="rId8"/>
    <p:sldLayoutId id="2147483677" r:id="rId9"/>
    <p:sldLayoutId id="2147483693" r:id="rId10"/>
    <p:sldLayoutId id="2147483694" r:id="rId11"/>
    <p:sldLayoutId id="2147483684" r:id="rId12"/>
    <p:sldLayoutId id="2147483687" r:id="rId13"/>
    <p:sldLayoutId id="2147483688" r:id="rId14"/>
    <p:sldLayoutId id="2147483680" r:id="rId15"/>
    <p:sldLayoutId id="2147483685" r:id="rId16"/>
    <p:sldLayoutId id="2147483681" r:id="rId17"/>
    <p:sldLayoutId id="2147483686" r:id="rId18"/>
    <p:sldLayoutId id="2147483689" r:id="rId19"/>
    <p:sldLayoutId id="2147483695" r:id="rId20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4A1D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A1D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A1D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A1D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A1D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ientifist.com/timeline-pharmaceutical-drug-development-idea-market/" TargetMode="Externa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26B27AE-E1A2-0C46-9938-FE4FEC5DA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84449"/>
            <a:ext cx="9144000" cy="973874"/>
          </a:xfrm>
        </p:spPr>
        <p:txBody>
          <a:bodyPr>
            <a:normAutofit/>
          </a:bodyPr>
          <a:lstStyle/>
          <a:p>
            <a:r>
              <a:rPr lang="en-US" dirty="0" smtClean="0"/>
              <a:t>Drug Pricing, Innovation, and the Cycle of Greed</a:t>
            </a:r>
            <a:endParaRPr lang="en-US" dirty="0"/>
          </a:p>
          <a:p>
            <a:r>
              <a:rPr lang="en-US" b="0" dirty="0" smtClean="0"/>
              <a:t>Stan Dorn, Senior Fellow, Families USA</a:t>
            </a:r>
          </a:p>
          <a:p>
            <a:r>
              <a:rPr lang="en-US" b="0" dirty="0" smtClean="0"/>
              <a:t>Health Action Conference, </a:t>
            </a:r>
            <a:r>
              <a:rPr lang="en-US" b="0" smtClean="0"/>
              <a:t>January </a:t>
            </a:r>
            <a:r>
              <a:rPr lang="en-US" b="0" smtClean="0"/>
              <a:t>24, </a:t>
            </a:r>
            <a:r>
              <a:rPr lang="en-US" b="0" dirty="0" smtClean="0"/>
              <a:t>2019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26998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536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6138" y="2729589"/>
            <a:ext cx="8493199" cy="4128411"/>
          </a:xfrm>
        </p:spPr>
        <p:txBody>
          <a:bodyPr>
            <a:normAutofit/>
          </a:bodyPr>
          <a:lstStyle/>
          <a:p>
            <a:r>
              <a:rPr lang="en-US" dirty="0" smtClean="0"/>
              <a:t>Extortionate prices charged to desperate patients</a:t>
            </a:r>
          </a:p>
          <a:p>
            <a:r>
              <a:rPr lang="en-US" dirty="0" smtClean="0"/>
              <a:t>Innovation gone awry</a:t>
            </a:r>
          </a:p>
          <a:p>
            <a:pPr lvl="1"/>
            <a:r>
              <a:rPr lang="en-US" dirty="0" smtClean="0"/>
              <a:t>78% of patents from 2005 through 2015 involved changes to existing drugs, not new drugs (Feldman 2017)</a:t>
            </a:r>
          </a:p>
          <a:p>
            <a:pPr lvl="1"/>
            <a:r>
              <a:rPr lang="en-US" dirty="0" smtClean="0"/>
              <a:t>Only 9% of new drugs between 2000-2013 offered clinical benefit over existing </a:t>
            </a:r>
            <a:r>
              <a:rPr lang="en-US" dirty="0"/>
              <a:t>treatment (La Revue </a:t>
            </a:r>
            <a:r>
              <a:rPr lang="en-US" dirty="0" err="1" smtClean="0"/>
              <a:t>Prescrire</a:t>
            </a:r>
            <a:r>
              <a:rPr lang="en-US" dirty="0" smtClean="0"/>
              <a:t> 2016)</a:t>
            </a:r>
          </a:p>
          <a:p>
            <a:r>
              <a:rPr lang="en-US" dirty="0" smtClean="0"/>
              <a:t>Enormous profits</a:t>
            </a:r>
          </a:p>
          <a:p>
            <a:pPr lvl="1"/>
            <a:r>
              <a:rPr lang="en-US" dirty="0" smtClean="0"/>
              <a:t>Both generic and name-brand manufacturers among the most profitable industrial sectors</a:t>
            </a:r>
          </a:p>
          <a:p>
            <a:pPr lvl="1"/>
            <a:r>
              <a:rPr lang="en-US" dirty="0" smtClean="0"/>
              <a:t>Stock market growth for large drug companies significantly faster than the S&amp;P 500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Symptoms of major policy disorder</a:t>
            </a:r>
            <a:endParaRPr lang="en-US" dirty="0"/>
          </a:p>
        </p:txBody>
      </p:sp>
      <p:pic>
        <p:nvPicPr>
          <p:cNvPr id="1026" name="Picture 2" descr="And something is happening here, but you don't know what it is, do you Mr. Jones?  - Bob Dyl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12954"/>
          <a:stretch/>
        </p:blipFill>
        <p:spPr bwMode="auto">
          <a:xfrm>
            <a:off x="-26894" y="1069975"/>
            <a:ext cx="4731054" cy="165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78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4874542"/>
              </p:ext>
            </p:extLst>
          </p:nvPr>
        </p:nvGraphicFramePr>
        <p:xfrm>
          <a:off x="485775" y="1298575"/>
          <a:ext cx="818356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Root cause: funding drug development through government-protected monopoly profits </a:t>
            </a:r>
          </a:p>
          <a:p>
            <a:r>
              <a:rPr lang="en-US" dirty="0" smtClean="0"/>
              <a:t>(After the public spends “seed money” for foundational research)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52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3577" y="1069975"/>
            <a:ext cx="8183916" cy="4470400"/>
          </a:xfrm>
        </p:spPr>
        <p:txBody>
          <a:bodyPr/>
          <a:lstStyle/>
          <a:p>
            <a:r>
              <a:rPr lang="en-US" dirty="0" smtClean="0"/>
              <a:t>Every year in the U.S., superbugs</a:t>
            </a:r>
          </a:p>
          <a:p>
            <a:pPr lvl="1"/>
            <a:r>
              <a:rPr lang="en-US" dirty="0" smtClean="0"/>
              <a:t>Infect 2 million people</a:t>
            </a:r>
          </a:p>
          <a:p>
            <a:pPr lvl="1"/>
            <a:r>
              <a:rPr lang="en-US" dirty="0" smtClean="0"/>
              <a:t>Kill 23,000 people</a:t>
            </a:r>
          </a:p>
          <a:p>
            <a:r>
              <a:rPr lang="en-US" b="1" dirty="0" smtClean="0"/>
              <a:t>World-wide, annual deaths projected to skyrocket by a factor of 14</a:t>
            </a:r>
            <a:r>
              <a:rPr lang="en-US" dirty="0" smtClean="0"/>
              <a:t>, rising from 700,000 to 10 million by 2050. More fatalities than from cancer, diabetes, or auto accidents.</a:t>
            </a:r>
          </a:p>
          <a:p>
            <a:pPr lvl="1"/>
            <a:r>
              <a:rPr lang="en-US" dirty="0" smtClean="0"/>
              <a:t>$100 trillion a year in economic harm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Example of innovation failure:  Killer Superbugs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214" y="3106271"/>
            <a:ext cx="5065893" cy="3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7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Voters favor bold action on drug prices, so long as those miracle cures keep coming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6482" y="5903259"/>
            <a:ext cx="635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</a:t>
            </a:r>
            <a:r>
              <a:rPr lang="en-US" dirty="0"/>
              <a:t>: POLITICO/Harvard T.H. Chan School of Public Health </a:t>
            </a:r>
            <a:r>
              <a:rPr lang="en-US" dirty="0" smtClean="0"/>
              <a:t>2018.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7726661"/>
              </p:ext>
            </p:extLst>
          </p:nvPr>
        </p:nvGraphicFramePr>
        <p:xfrm>
          <a:off x="485775" y="1298575"/>
          <a:ext cx="8183563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9590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3942798"/>
              </p:ext>
            </p:extLst>
          </p:nvPr>
        </p:nvGraphicFramePr>
        <p:xfrm>
          <a:off x="485775" y="1298575"/>
          <a:ext cx="818356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Why does the public care so much about innovation?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36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5422" y="1298223"/>
            <a:ext cx="7774093" cy="5423251"/>
          </a:xfrm>
        </p:spPr>
        <p:txBody>
          <a:bodyPr>
            <a:normAutofit fontScale="92500"/>
          </a:bodyPr>
          <a:lstStyle/>
          <a:p>
            <a:pPr marL="342900" indent="-342900">
              <a:buClrTx/>
              <a:buFont typeface="+mj-lt"/>
              <a:buAutoNum type="arabicPeriod"/>
            </a:pPr>
            <a:r>
              <a:rPr lang="en-US" dirty="0" smtClean="0"/>
              <a:t>Don’t pay high prices for worthless drugs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dirty="0" smtClean="0"/>
              <a:t>Reform the patent process to prevent abuses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 opportunities for drug companies to obtain patents and marketing exclusivities that turbocharge corporate profits without improving health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dirty="0"/>
              <a:t>Corporate reforms to ensure that this industry segment operates more in the public interest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dirty="0" smtClean="0"/>
              <a:t>Build drug development pathways based on human need, not corporate greed. For example: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Every few years, the National Academy of Sciences identifies top priorities for drug development, based on health needs going unmet by drug corporations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 new federal agency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Contracts with researchers to take drug development through pre-clinical trials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Retains patent rights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a drug reaches the final trials, the new federal office conducts competitive bidding to find a firm or non-profit that will do that work, in exchange for the most favorable binding commitments on price and other key metrics  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Bidders compete to exceed a specified floor </a:t>
            </a:r>
          </a:p>
          <a:p>
            <a:pPr marL="1028700" lvl="1" indent="-342900"/>
            <a:r>
              <a:rPr lang="en-US" dirty="0" smtClean="0"/>
              <a:t>Prizes a possible alternative to grant funding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drug R&amp;D  while cutting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32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5422" y="6356350"/>
            <a:ext cx="4531286" cy="365125"/>
          </a:xfrm>
        </p:spPr>
        <p:txBody>
          <a:bodyPr/>
          <a:lstStyle/>
          <a:p>
            <a:pPr algn="l"/>
            <a:r>
              <a:rPr lang="en-US" sz="1400" i="1" dirty="0"/>
              <a:t>Drug development in a nutshell. Image credits: NMT Pharma: </a:t>
            </a:r>
            <a:r>
              <a:rPr lang="en-US" sz="1400" i="1" dirty="0">
                <a:hlinkClick r:id="rId2"/>
              </a:rPr>
              <a:t>https://scientifist.com/timeline-pharmaceutical-drug-development-idea-market</a:t>
            </a:r>
            <a:r>
              <a:rPr lang="en-US" sz="1400" i="1" dirty="0" smtClean="0">
                <a:hlinkClick r:id="rId2"/>
              </a:rPr>
              <a:t>/</a:t>
            </a:r>
            <a:r>
              <a:rPr lang="en-US" sz="1400" i="1" dirty="0" smtClean="0"/>
              <a:t>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5775" y="-48005"/>
            <a:ext cx="8183563" cy="1069975"/>
          </a:xfrm>
        </p:spPr>
        <p:txBody>
          <a:bodyPr/>
          <a:lstStyle/>
          <a:p>
            <a:r>
              <a:rPr lang="en-US" dirty="0" smtClean="0"/>
              <a:t>The drug development pathway</a:t>
            </a:r>
            <a:endParaRPr lang="en-US" dirty="0"/>
          </a:p>
        </p:txBody>
      </p:sp>
      <p:pic>
        <p:nvPicPr>
          <p:cNvPr id="2050" name="Picture 2" descr="Stages in drug develo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3" y="1921710"/>
            <a:ext cx="8798306" cy="35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22142" y="4721307"/>
            <a:ext cx="2378094" cy="107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 already funds this through NIH</a:t>
            </a:r>
            <a:r>
              <a:rPr lang="en-US" dirty="0"/>
              <a:t> </a:t>
            </a:r>
            <a:r>
              <a:rPr lang="en-US" dirty="0" smtClean="0"/>
              <a:t>and DoD (taxpayer funded research)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17168" y="5504614"/>
            <a:ext cx="2466474" cy="1160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Potential Points for government funding intervention, with conditions.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138403" y="1326685"/>
            <a:ext cx="878305" cy="107791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>
            <a:off x="5336005" y="1382753"/>
            <a:ext cx="1341521" cy="107791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12" name="Down Arrow 11"/>
          <p:cNvSpPr/>
          <p:nvPr/>
        </p:nvSpPr>
        <p:spPr>
          <a:xfrm>
            <a:off x="7295270" y="1326686"/>
            <a:ext cx="1374068" cy="107791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97109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0790" y="1317157"/>
            <a:ext cx="4252262" cy="4470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	Extortionate prices </a:t>
            </a:r>
          </a:p>
          <a:p>
            <a:r>
              <a:rPr lang="en-US" sz="18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	Failed innovation</a:t>
            </a:r>
          </a:p>
          <a:p>
            <a:r>
              <a:rPr lang="en-US" sz="18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	Robber-baron profits  </a:t>
            </a:r>
          </a:p>
          <a:p>
            <a:endParaRPr lang="en-US" b="1" dirty="0" smtClean="0"/>
          </a:p>
          <a:p>
            <a:r>
              <a:rPr lang="en-US" b="1" dirty="0" smtClean="0"/>
              <a:t>Innovation matters</a:t>
            </a:r>
          </a:p>
          <a:p>
            <a:pPr lvl="1"/>
            <a:r>
              <a:rPr lang="en-US" b="1" dirty="0" smtClean="0"/>
              <a:t>Intrinsically</a:t>
            </a:r>
          </a:p>
          <a:p>
            <a:pPr lvl="1"/>
            <a:r>
              <a:rPr lang="en-US" b="1" dirty="0" smtClean="0"/>
              <a:t>Strategically</a:t>
            </a:r>
          </a:p>
          <a:p>
            <a:r>
              <a:rPr lang="en-US" b="1" dirty="0" smtClean="0"/>
              <a:t>Needed: a campaign for                                   better medicine for fair prices</a:t>
            </a:r>
          </a:p>
          <a:p>
            <a:pPr lvl="1"/>
            <a:r>
              <a:rPr lang="en-US" b="1" dirty="0" smtClean="0"/>
              <a:t>Policy</a:t>
            </a:r>
          </a:p>
          <a:p>
            <a:pPr lvl="1"/>
            <a:r>
              <a:rPr lang="en-US" b="1" dirty="0" smtClean="0"/>
              <a:t>Public education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74" y="2827421"/>
            <a:ext cx="3933412" cy="30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3051" y="1502474"/>
            <a:ext cx="3706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Fruit of the same poisonous tree: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A broken prescription drug system</a:t>
            </a:r>
            <a:endParaRPr lang="en-US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700573" y="1642760"/>
            <a:ext cx="709863" cy="3657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58" y="3517900"/>
            <a:ext cx="5042842" cy="33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5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FUSA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54D83F1-7B5C-1A40-A887-586CB34DB496}" vid="{D7B860BA-2B8E-5844-99E3-0953ED5427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FUSA Powerpoint Template</Template>
  <TotalTime>517</TotalTime>
  <Words>606</Words>
  <Application>Microsoft Office PowerPoint</Application>
  <PresentationFormat>On-screen Show (4:3)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Berlin Sans FB Demi</vt:lpstr>
      <vt:lpstr>Calibri</vt:lpstr>
      <vt:lpstr>Courier New</vt:lpstr>
      <vt:lpstr>Meta OT</vt:lpstr>
      <vt:lpstr>Wingdings</vt:lpstr>
      <vt:lpstr>FUSA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Nichole Edralin</dc:creator>
  <cp:keywords/>
  <dc:description/>
  <cp:lastModifiedBy>Stan Dorn</cp:lastModifiedBy>
  <cp:revision>66</cp:revision>
  <cp:lastPrinted>2017-06-08T15:42:30Z</cp:lastPrinted>
  <dcterms:created xsi:type="dcterms:W3CDTF">2018-05-04T17:55:31Z</dcterms:created>
  <dcterms:modified xsi:type="dcterms:W3CDTF">2019-01-20T18:11:20Z</dcterms:modified>
  <cp:category/>
</cp:coreProperties>
</file>