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354" r:id="rId3"/>
    <p:sldId id="273" r:id="rId4"/>
    <p:sldId id="292" r:id="rId5"/>
    <p:sldId id="308" r:id="rId6"/>
    <p:sldId id="329" r:id="rId7"/>
    <p:sldId id="311" r:id="rId8"/>
    <p:sldId id="370" r:id="rId9"/>
    <p:sldId id="339" r:id="rId10"/>
    <p:sldId id="341" r:id="rId11"/>
    <p:sldId id="349" r:id="rId12"/>
    <p:sldId id="342" r:id="rId13"/>
    <p:sldId id="371" r:id="rId14"/>
    <p:sldId id="366" r:id="rId15"/>
    <p:sldId id="367" r:id="rId16"/>
    <p:sldId id="368" r:id="rId17"/>
    <p:sldId id="372" r:id="rId18"/>
    <p:sldId id="369" r:id="rId19"/>
    <p:sldId id="350" r:id="rId20"/>
    <p:sldId id="299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134370"/>
    <a:srgbClr val="DEB33F"/>
    <a:srgbClr val="7A1600"/>
    <a:srgbClr val="E5C46F"/>
    <a:srgbClr val="F5DF59"/>
    <a:srgbClr val="DDB23F"/>
    <a:srgbClr val="D1A425"/>
    <a:srgbClr val="F0C038"/>
    <a:srgbClr val="F2C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16" autoAdjust="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6" y="1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6F4B1-3194-4987-94E6-A37F114DE7FB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6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5F284-F4A8-42CE-824A-6EDADF735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9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939" y="6228847"/>
            <a:ext cx="6629400" cy="36559"/>
          </a:xfrm>
          <a:prstGeom prst="rect">
            <a:avLst/>
          </a:prstGeom>
        </p:spPr>
      </p:pic>
      <p:pic>
        <p:nvPicPr>
          <p:cNvPr id="4" name="Picture 3" descr="PublicPolicy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47" y="5623350"/>
            <a:ext cx="2306901" cy="123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7772400" cy="1143000"/>
          </a:xfrm>
        </p:spPr>
        <p:txBody>
          <a:bodyPr>
            <a:normAutofit/>
          </a:bodyPr>
          <a:lstStyle>
            <a:lvl1pPr algn="l">
              <a:defRPr sz="6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GEN X ROAD MAP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25146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3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8" name="Text Placeholder 11"/>
          <p:cNvSpPr txBox="1">
            <a:spLocks/>
          </p:cNvSpPr>
          <p:nvPr userDrawn="1"/>
        </p:nvSpPr>
        <p:spPr>
          <a:xfrm>
            <a:off x="1674315" y="6384333"/>
            <a:ext cx="6851650" cy="225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AARP PUBLIC POLICY INSTITUTE  </a:t>
            </a:r>
            <a:r>
              <a:rPr lang="en-US" sz="1000" dirty="0" smtClean="0">
                <a:latin typeface="Arial"/>
                <a:cs typeface="Arial"/>
              </a:rPr>
              <a:t>|  AARP.ORG/PPI |  © 2016 AARP. ALL RIGHTS RESERVED</a:t>
            </a: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E54E-AAE4-4330-ACD8-9528DA7F92B0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C95A8-215A-4951-8913-FD985A745989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7902-2D36-4775-BB56-C49DE5A2E8B9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939" y="6228848"/>
            <a:ext cx="6629400" cy="36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524000"/>
            <a:ext cx="7772400" cy="1143000"/>
          </a:xfrm>
        </p:spPr>
        <p:txBody>
          <a:bodyPr>
            <a:normAutofit/>
          </a:bodyPr>
          <a:lstStyle>
            <a:lvl1pPr algn="l">
              <a:defRPr sz="5375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GEN X ROAD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25146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331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You Need To Know</a:t>
            </a:r>
          </a:p>
        </p:txBody>
      </p:sp>
      <p:sp>
        <p:nvSpPr>
          <p:cNvPr id="8" name="Text Placeholder 11"/>
          <p:cNvSpPr txBox="1">
            <a:spLocks/>
          </p:cNvSpPr>
          <p:nvPr userDrawn="1"/>
        </p:nvSpPr>
        <p:spPr>
          <a:xfrm>
            <a:off x="389652" y="6384333"/>
            <a:ext cx="6851650" cy="225425"/>
          </a:xfrm>
          <a:prstGeom prst="rect">
            <a:avLst/>
          </a:prstGeom>
        </p:spPr>
        <p:txBody>
          <a:bodyPr lIns="81639" tIns="40819" rIns="81639" bIns="40819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5" b="1" dirty="0">
                <a:solidFill>
                  <a:srgbClr val="FF0000"/>
                </a:solidFill>
                <a:latin typeface="Arial"/>
                <a:cs typeface="Arial"/>
              </a:rPr>
              <a:t>AARP PUBLIC POLICY INSTITUTE  </a:t>
            </a:r>
            <a:r>
              <a:rPr lang="en-US" sz="875" dirty="0">
                <a:latin typeface="Arial"/>
                <a:cs typeface="Arial"/>
              </a:rPr>
              <a:t>|  AARP.ORG/PPI |  © </a:t>
            </a:r>
            <a:r>
              <a:rPr lang="en-US" sz="875" dirty="0" smtClean="0">
                <a:latin typeface="Arial"/>
                <a:cs typeface="Arial"/>
              </a:rPr>
              <a:t>2018 </a:t>
            </a:r>
            <a:r>
              <a:rPr lang="en-US" sz="875" dirty="0">
                <a:latin typeface="Arial"/>
                <a:cs typeface="Arial"/>
              </a:rPr>
              <a:t>AARP. ALL RIGHTS RESERVED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39" y="487678"/>
            <a:ext cx="17909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sp>
        <p:nvSpPr>
          <p:cNvPr id="10" name="Text Placeholder 11"/>
          <p:cNvSpPr txBox="1">
            <a:spLocks/>
          </p:cNvSpPr>
          <p:nvPr userDrawn="1"/>
        </p:nvSpPr>
        <p:spPr>
          <a:xfrm>
            <a:off x="1805838" y="6384333"/>
            <a:ext cx="6851650" cy="225425"/>
          </a:xfrm>
          <a:prstGeom prst="rect">
            <a:avLst/>
          </a:prstGeom>
        </p:spPr>
        <p:txBody>
          <a:bodyPr lIns="81639" tIns="40819" rIns="81639" bIns="40819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13" b="1" dirty="0">
                <a:solidFill>
                  <a:srgbClr val="FF0000"/>
                </a:solidFill>
                <a:latin typeface="Arial"/>
                <a:cs typeface="Arial"/>
              </a:rPr>
              <a:t>AARP PUBLIC</a:t>
            </a:r>
            <a:r>
              <a:rPr lang="en-US" sz="813" b="1" baseline="0" dirty="0">
                <a:solidFill>
                  <a:srgbClr val="FF0000"/>
                </a:solidFill>
                <a:latin typeface="Arial"/>
                <a:cs typeface="Arial"/>
              </a:rPr>
              <a:t> POLICY INSTITUTE</a:t>
            </a:r>
            <a:r>
              <a:rPr lang="en-US" sz="813" b="1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813" dirty="0">
                <a:latin typeface="Arial"/>
                <a:cs typeface="Arial"/>
              </a:rPr>
              <a:t>|  AARP.ORG/PPI  |  © </a:t>
            </a:r>
            <a:r>
              <a:rPr lang="en-US" sz="813" dirty="0" smtClean="0">
                <a:latin typeface="Arial"/>
                <a:cs typeface="Arial"/>
              </a:rPr>
              <a:t>2018 </a:t>
            </a:r>
            <a:r>
              <a:rPr lang="en-US" sz="813" dirty="0">
                <a:latin typeface="Arial"/>
                <a:cs typeface="Arial"/>
              </a:rPr>
              <a:t>AARP.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14" y="5923003"/>
            <a:ext cx="179097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6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80" y="2984356"/>
            <a:ext cx="8229600" cy="3113345"/>
          </a:xfrm>
        </p:spPr>
        <p:txBody>
          <a:bodyPr>
            <a:normAutofit/>
          </a:bodyPr>
          <a:lstStyle>
            <a:lvl1pPr marL="206932" indent="-206932">
              <a:buClr>
                <a:srgbClr val="1B90A3"/>
              </a:buClr>
              <a:defRPr sz="1438">
                <a:latin typeface="Arial" pitchFamily="34" charset="0"/>
                <a:cs typeface="Arial" pitchFamily="34" charset="0"/>
              </a:defRPr>
            </a:lvl1pPr>
            <a:lvl2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2pPr>
            <a:lvl3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3pPr>
            <a:lvl4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4pPr>
            <a:lvl5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45DA-95E3-4832-B4DA-E750FF45024C}" type="datetime1">
              <a:rPr lang="en-US" smtClean="0"/>
              <a:t>1/17/2019</a:t>
            </a:fld>
            <a:r>
              <a:rPr lang="en-US"/>
              <a:t>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142-7054-431A-A71A-F024B58D1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5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638800"/>
            <a:ext cx="9144000" cy="1238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/>
          <a:p>
            <a:pPr algn="ctr"/>
            <a:endParaRPr lang="en-US" sz="1125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80" y="2984356"/>
            <a:ext cx="8229600" cy="3113345"/>
          </a:xfrm>
        </p:spPr>
        <p:txBody>
          <a:bodyPr>
            <a:normAutofit/>
          </a:bodyPr>
          <a:lstStyle>
            <a:lvl1pPr marL="206932" indent="-206932">
              <a:buClr>
                <a:srgbClr val="1B90A3"/>
              </a:buClr>
              <a:defRPr sz="1438">
                <a:latin typeface="Arial" pitchFamily="34" charset="0"/>
                <a:cs typeface="Arial" pitchFamily="34" charset="0"/>
              </a:defRPr>
            </a:lvl1pPr>
            <a:lvl2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2pPr>
            <a:lvl3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3pPr>
            <a:lvl4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4pPr>
            <a:lvl5pPr>
              <a:buClr>
                <a:srgbClr val="EF3829"/>
              </a:buClr>
              <a:defRPr sz="1438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D745-2972-4383-909D-BDC2837762B0}" type="datetime1">
              <a:rPr lang="en-US" smtClean="0"/>
              <a:t>1/17/2019</a:t>
            </a:fld>
            <a:r>
              <a:rPr lang="en-US"/>
              <a:t>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2A142-7054-431A-A71A-F024B58D1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1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21C3-7438-4D25-832D-F01C9C9D17C0}" type="datetime1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5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1pPr>
            <a:lvl2pPr marL="4081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816388" indent="0">
              <a:buNone/>
              <a:defRPr sz="1438">
                <a:solidFill>
                  <a:schemeClr val="tx1">
                    <a:tint val="75000"/>
                  </a:schemeClr>
                </a:solidFill>
              </a:defRPr>
            </a:lvl3pPr>
            <a:lvl4pPr marL="1224582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776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96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16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35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55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B-FE59-44E8-863F-9767B0BE4ED1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3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227F-24C8-4D8F-B0B8-13845AEDA0F5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480" y="2984355"/>
            <a:ext cx="8229600" cy="3113345"/>
          </a:xfrm>
        </p:spPr>
        <p:txBody>
          <a:bodyPr>
            <a:normAutofit/>
          </a:bodyPr>
          <a:lstStyle>
            <a:lvl1pPr marL="231775" indent="-231775">
              <a:buClr>
                <a:srgbClr val="1B90A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3829"/>
              </a:buClr>
              <a:defRPr sz="16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3829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3829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3829"/>
              </a:buCl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ARP-RP-aligned-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9" y="6362187"/>
            <a:ext cx="1438375" cy="367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752" y="6215759"/>
            <a:ext cx="8350497" cy="54460"/>
          </a:xfrm>
          <a:prstGeom prst="rect">
            <a:avLst/>
          </a:prstGeom>
        </p:spPr>
      </p:pic>
      <p:sp>
        <p:nvSpPr>
          <p:cNvPr id="12" name="Text Placeholder 11"/>
          <p:cNvSpPr txBox="1">
            <a:spLocks/>
          </p:cNvSpPr>
          <p:nvPr userDrawn="1"/>
        </p:nvSpPr>
        <p:spPr>
          <a:xfrm>
            <a:off x="1805838" y="6384333"/>
            <a:ext cx="6851650" cy="225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AARP PUBLIC POLICY INSTITUTE  </a:t>
            </a:r>
            <a:r>
              <a:rPr lang="en-US" sz="1000" dirty="0" smtClean="0">
                <a:latin typeface="Arial"/>
                <a:cs typeface="Arial"/>
              </a:rPr>
              <a:t>|  AARP.ORG/PPI |  © 2016 AARP. ALL RIGHTS RESERVED</a:t>
            </a:r>
            <a:endParaRPr lang="en-US" sz="1000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16A2-E7EB-4C12-90A6-6934F2512065}" type="datetime1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2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292A-A3DC-4540-8F21-7FFA380D9CDA}" type="datetime1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3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75"/>
            </a:lvl1pPr>
            <a:lvl2pPr>
              <a:defRPr sz="2500"/>
            </a:lvl2pPr>
            <a:lvl3pPr>
              <a:defRPr sz="2125"/>
            </a:lvl3pPr>
            <a:lvl4pPr>
              <a:defRPr sz="1813"/>
            </a:lvl4pPr>
            <a:lvl5pPr>
              <a:defRPr sz="1813"/>
            </a:lvl5pPr>
            <a:lvl6pPr>
              <a:defRPr sz="1813"/>
            </a:lvl6pPr>
            <a:lvl7pPr>
              <a:defRPr sz="1813"/>
            </a:lvl7pPr>
            <a:lvl8pPr>
              <a:defRPr sz="1813"/>
            </a:lvl8pPr>
            <a:lvl9pPr>
              <a:defRPr sz="18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8C40-BE3F-4667-9375-D2181F324624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75"/>
            </a:lvl1pPr>
            <a:lvl2pPr marL="408194" indent="0">
              <a:buNone/>
              <a:defRPr sz="2500"/>
            </a:lvl2pPr>
            <a:lvl3pPr marL="816388" indent="0">
              <a:buNone/>
              <a:defRPr sz="2125"/>
            </a:lvl3pPr>
            <a:lvl4pPr marL="1224582" indent="0">
              <a:buNone/>
              <a:defRPr sz="1813"/>
            </a:lvl4pPr>
            <a:lvl5pPr marL="1632776" indent="0">
              <a:buNone/>
              <a:defRPr sz="1813"/>
            </a:lvl5pPr>
            <a:lvl6pPr marL="2040969" indent="0">
              <a:buNone/>
              <a:defRPr sz="1813"/>
            </a:lvl6pPr>
            <a:lvl7pPr marL="2449163" indent="0">
              <a:buNone/>
              <a:defRPr sz="1813"/>
            </a:lvl7pPr>
            <a:lvl8pPr marL="2857357" indent="0">
              <a:buNone/>
              <a:defRPr sz="1813"/>
            </a:lvl8pPr>
            <a:lvl9pPr marL="3265551" indent="0">
              <a:buNone/>
              <a:defRPr sz="1813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0"/>
            </a:lvl1pPr>
            <a:lvl2pPr marL="408194" indent="0">
              <a:buNone/>
              <a:defRPr sz="1063"/>
            </a:lvl2pPr>
            <a:lvl3pPr marL="816388" indent="0">
              <a:buNone/>
              <a:defRPr sz="875"/>
            </a:lvl3pPr>
            <a:lvl4pPr marL="1224582" indent="0">
              <a:buNone/>
              <a:defRPr sz="813"/>
            </a:lvl4pPr>
            <a:lvl5pPr marL="1632776" indent="0">
              <a:buNone/>
              <a:defRPr sz="813"/>
            </a:lvl5pPr>
            <a:lvl6pPr marL="2040969" indent="0">
              <a:buNone/>
              <a:defRPr sz="813"/>
            </a:lvl6pPr>
            <a:lvl7pPr marL="2449163" indent="0">
              <a:buNone/>
              <a:defRPr sz="813"/>
            </a:lvl7pPr>
            <a:lvl8pPr marL="2857357" indent="0">
              <a:buNone/>
              <a:defRPr sz="813"/>
            </a:lvl8pPr>
            <a:lvl9pPr marL="3265551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20BA-3FCF-4C08-9681-4613FEEFDBF1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Puzzle of Capacity to Vote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6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Page</a:t>
            </a:r>
            <a:endParaRPr lang="en-US" dirty="0"/>
          </a:p>
        </p:txBody>
      </p:sp>
      <p:pic>
        <p:nvPicPr>
          <p:cNvPr id="9" name="Picture 8" descr="AARP-RP-aligned-CMY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9" y="6362187"/>
            <a:ext cx="1438375" cy="367188"/>
          </a:xfrm>
          <a:prstGeom prst="rect">
            <a:avLst/>
          </a:prstGeom>
        </p:spPr>
      </p:pic>
      <p:sp>
        <p:nvSpPr>
          <p:cNvPr id="10" name="Text Placeholder 11"/>
          <p:cNvSpPr txBox="1">
            <a:spLocks/>
          </p:cNvSpPr>
          <p:nvPr userDrawn="1"/>
        </p:nvSpPr>
        <p:spPr>
          <a:xfrm>
            <a:off x="1805838" y="6384333"/>
            <a:ext cx="6851650" cy="225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rgbClr val="FF0000"/>
                </a:solidFill>
                <a:latin typeface="Arial"/>
                <a:cs typeface="Arial"/>
              </a:rPr>
              <a:t>AARP PUBLIC</a:t>
            </a:r>
            <a:r>
              <a:rPr lang="en-US" sz="900" b="1" baseline="0" dirty="0" smtClean="0">
                <a:solidFill>
                  <a:srgbClr val="FF0000"/>
                </a:solidFill>
                <a:latin typeface="Arial"/>
                <a:cs typeface="Arial"/>
              </a:rPr>
              <a:t> POLICY INSTITUTE</a:t>
            </a:r>
            <a:r>
              <a:rPr lang="en-US" sz="900" b="1" dirty="0" smtClean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en-US" sz="900" dirty="0" smtClean="0">
                <a:latin typeface="Arial"/>
                <a:cs typeface="Arial"/>
              </a:rPr>
              <a:t>|  AARP.ORG/PPI  |  © 2016 AARP. ALL RIGHTS RESERVED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7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D248-3E88-4E4D-8841-B11B93F8E702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E476-3093-4B2A-8DF7-69326E4147B6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A6AF-C4D5-456A-B443-A5F20389A124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A15-B8E3-4F0D-94C3-3B453972ACE9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32BA-70F0-4898-8FA1-E0C906F575BE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7A88-DCDC-41CB-8B57-0ABA99B9F835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896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528" y="2984358"/>
            <a:ext cx="8229600" cy="324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8F90D-98B7-4ACF-93F5-E57009FDE6E8}" type="datetime1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34370"/>
                </a:solidFill>
              </a:defRPr>
            </a:lvl1pPr>
          </a:lstStyle>
          <a:p>
            <a:fld id="{1192A142-7054-431A-A71A-F024B58D10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3125"/>
            <a:ext cx="9144000" cy="393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rgbClr val="1B90A3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896" y="990600"/>
            <a:ext cx="8229600" cy="1143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528" y="2984359"/>
            <a:ext cx="8229600" cy="3242286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73125"/>
            <a:ext cx="9144000" cy="3937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178955"/>
            <a:ext cx="2133600" cy="289299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63">
                <a:solidFill>
                  <a:schemeClr val="bg1"/>
                </a:solidFill>
              </a:defRPr>
            </a:lvl1pPr>
          </a:lstStyle>
          <a:p>
            <a:fld id="{A19C1C16-6FCC-4264-895C-E8148D48BBF6}" type="datetime1">
              <a:rPr lang="en-US" smtClean="0"/>
              <a:t>1/17/2019</a:t>
            </a:fld>
            <a:r>
              <a:rPr lang="en-US"/>
              <a:t>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141042"/>
            <a:ext cx="28956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063">
                <a:solidFill>
                  <a:schemeClr val="bg1"/>
                </a:solidFill>
              </a:defRPr>
            </a:lvl1pPr>
          </a:lstStyle>
          <a:p>
            <a:r>
              <a:rPr lang="en-US"/>
              <a:t>The Puzzle of Capacity to Vote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234184"/>
            <a:ext cx="2133600" cy="365125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063">
                <a:solidFill>
                  <a:srgbClr val="134370"/>
                </a:solidFill>
              </a:defRPr>
            </a:lvl1pPr>
          </a:lstStyle>
          <a:p>
            <a:fld id="{1192A142-7054-431A-A71A-F024B58D10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5219700" y="0"/>
            <a:ext cx="4991100" cy="1727309"/>
          </a:xfrm>
          <a:prstGeom prst="rect">
            <a:avLst/>
          </a:prstGeom>
          <a:noFill/>
        </p:spPr>
        <p:txBody>
          <a:bodyPr wrap="square" lIns="81639" tIns="40819" rIns="81639" bIns="408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536"/>
              </a:spcBef>
              <a:spcAft>
                <a:spcPts val="536"/>
              </a:spcAft>
            </a:pPr>
            <a:r>
              <a:rPr lang="en-US" sz="356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3563" b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Title</a:t>
            </a:r>
            <a:r>
              <a:rPr lang="en-US" sz="356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40</a:t>
            </a:r>
          </a:p>
          <a:p>
            <a:pPr algn="r">
              <a:spcBef>
                <a:spcPts val="536"/>
              </a:spcBef>
              <a:spcAft>
                <a:spcPts val="536"/>
              </a:spcAft>
              <a:defRPr/>
            </a:pPr>
            <a:r>
              <a:rPr lang="en-US" sz="2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sz="2125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Title</a:t>
            </a:r>
            <a:r>
              <a:rPr lang="en-US" sz="21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</a:t>
            </a:r>
          </a:p>
          <a:p>
            <a:pPr algn="r">
              <a:spcBef>
                <a:spcPts val="536"/>
              </a:spcBef>
              <a:spcAft>
                <a:spcPts val="536"/>
              </a:spcAft>
              <a:defRPr/>
            </a:pPr>
            <a:r>
              <a:rPr lang="en-US" sz="14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Content Text – 16</a:t>
            </a:r>
          </a:p>
          <a:p>
            <a:pPr algn="r">
              <a:spcBef>
                <a:spcPts val="536"/>
              </a:spcBef>
              <a:spcAft>
                <a:spcPts val="536"/>
              </a:spcAft>
              <a:defRPr/>
            </a:pPr>
            <a:r>
              <a:rPr lang="en-US" sz="10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Chart  Content –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191657" y="2629989"/>
            <a:ext cx="1946266" cy="246224"/>
          </a:xfrm>
          <a:prstGeom prst="rect">
            <a:avLst/>
          </a:prstGeom>
          <a:noFill/>
        </p:spPr>
        <p:txBody>
          <a:bodyPr wrap="square" lIns="81639" tIns="40819" rIns="81639" bIns="4081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63" b="1" dirty="0">
                <a:solidFill>
                  <a:prstClr val="black"/>
                </a:solidFill>
              </a:rPr>
              <a:t>RGB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2186151" y="2906987"/>
            <a:ext cx="1957551" cy="685800"/>
          </a:xfrm>
          <a:prstGeom prst="rect">
            <a:avLst/>
          </a:prstGeom>
          <a:solidFill>
            <a:srgbClr val="1C90A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white"/>
                </a:solidFill>
              </a:rPr>
              <a:t>28-144-163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2186151" y="3701030"/>
            <a:ext cx="1957551" cy="685800"/>
          </a:xfrm>
          <a:prstGeom prst="rect">
            <a:avLst/>
          </a:prstGeom>
          <a:solidFill>
            <a:srgbClr val="DD6E1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white"/>
                </a:solidFill>
              </a:rPr>
              <a:t>221-110-29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86151" y="4495073"/>
            <a:ext cx="1957551" cy="685800"/>
          </a:xfrm>
          <a:prstGeom prst="rect">
            <a:avLst/>
          </a:prstGeom>
          <a:solidFill>
            <a:srgbClr val="00A65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white"/>
                </a:solidFill>
              </a:rPr>
              <a:t>0-166-94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2186151" y="5289116"/>
            <a:ext cx="1957551" cy="685800"/>
          </a:xfrm>
          <a:prstGeom prst="rect">
            <a:avLst/>
          </a:prstGeom>
          <a:solidFill>
            <a:srgbClr val="D4A02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white"/>
                </a:solidFill>
              </a:rPr>
              <a:t>212-160-42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186151" y="6083159"/>
            <a:ext cx="1957551" cy="685800"/>
          </a:xfrm>
          <a:prstGeom prst="rect">
            <a:avLst/>
          </a:prstGeom>
          <a:solidFill>
            <a:srgbClr val="9E212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white"/>
                </a:solidFill>
              </a:rPr>
              <a:t>158-33-33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233642" y="2068129"/>
            <a:ext cx="1957551" cy="4635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50" dirty="0">
                <a:solidFill>
                  <a:prstClr val="black"/>
                </a:solidFill>
              </a:rPr>
              <a:t>Outline: black, ½ pt.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753" y="6215759"/>
            <a:ext cx="8350497" cy="54460"/>
          </a:xfrm>
          <a:prstGeom prst="rect">
            <a:avLst/>
          </a:prstGeom>
        </p:spPr>
      </p:pic>
      <p:sp>
        <p:nvSpPr>
          <p:cNvPr id="28" name="Text Placeholder 11"/>
          <p:cNvSpPr txBox="1">
            <a:spLocks/>
          </p:cNvSpPr>
          <p:nvPr/>
        </p:nvSpPr>
        <p:spPr>
          <a:xfrm>
            <a:off x="1805838" y="6384333"/>
            <a:ext cx="6851650" cy="225425"/>
          </a:xfrm>
          <a:prstGeom prst="rect">
            <a:avLst/>
          </a:prstGeom>
        </p:spPr>
        <p:txBody>
          <a:bodyPr lIns="81639" tIns="40819" rIns="81639" bIns="40819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1B90A3"/>
              </a:buClr>
              <a:buFont typeface="Arial" pitchFamily="34" charset="0"/>
              <a:buNone/>
              <a:defRPr sz="900" b="0" i="0" kern="1200" baseline="0">
                <a:solidFill>
                  <a:srgbClr val="7F7F7F"/>
                </a:solidFill>
                <a:latin typeface="Arial-BoldMS"/>
                <a:ea typeface="+mn-ea"/>
                <a:cs typeface="Arial-Bold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75" b="1" dirty="0">
                <a:solidFill>
                  <a:srgbClr val="FF0000"/>
                </a:solidFill>
                <a:latin typeface="Arial"/>
                <a:cs typeface="Arial"/>
              </a:rPr>
              <a:t>AARP PUBLIC POLICY INSTITUTE  </a:t>
            </a:r>
            <a:r>
              <a:rPr lang="en-US" sz="875" dirty="0">
                <a:latin typeface="Arial"/>
                <a:cs typeface="Arial"/>
              </a:rPr>
              <a:t>|  AARP.ORG/PPI |  © </a:t>
            </a:r>
            <a:r>
              <a:rPr lang="en-US" sz="875" dirty="0" smtClean="0">
                <a:latin typeface="Arial"/>
                <a:cs typeface="Arial"/>
              </a:rPr>
              <a:t>2018 </a:t>
            </a:r>
            <a:r>
              <a:rPr lang="en-US" sz="875" dirty="0">
                <a:latin typeface="Arial"/>
                <a:cs typeface="Arial"/>
              </a:rPr>
              <a:t>AARP.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87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l" defTabSz="816388" rtl="0" eaLnBrk="1" latinLnBrk="0" hangingPunct="1">
        <a:spcBef>
          <a:spcPct val="0"/>
        </a:spcBef>
        <a:buNone/>
        <a:defRPr sz="3563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06932" indent="-206932" algn="l" defTabSz="816388" rtl="0" eaLnBrk="1" latinLnBrk="0" hangingPunct="1">
        <a:spcBef>
          <a:spcPct val="20000"/>
        </a:spcBef>
        <a:buClr>
          <a:srgbClr val="1B90A3"/>
        </a:buClr>
        <a:buFont typeface="Arial" pitchFamily="34" charset="0"/>
        <a:buChar char="•"/>
        <a:defRPr sz="143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315" indent="-255121" algn="l" defTabSz="816388" rtl="0" eaLnBrk="1" latinLnBrk="0" hangingPunct="1">
        <a:spcBef>
          <a:spcPct val="20000"/>
        </a:spcBef>
        <a:buFont typeface="Arial" pitchFamily="34" charset="0"/>
        <a:buChar char="–"/>
        <a:defRPr sz="1438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020485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438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428679" indent="-204097" algn="l" defTabSz="816388" rtl="0" eaLnBrk="1" latinLnBrk="0" hangingPunct="1">
        <a:spcBef>
          <a:spcPct val="20000"/>
        </a:spcBef>
        <a:buFont typeface="Arial" pitchFamily="34" charset="0"/>
        <a:buChar char="–"/>
        <a:defRPr sz="1438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836873" indent="-204097" algn="l" defTabSz="816388" rtl="0" eaLnBrk="1" latinLnBrk="0" hangingPunct="1">
        <a:spcBef>
          <a:spcPct val="20000"/>
        </a:spcBef>
        <a:buFont typeface="Arial" pitchFamily="34" charset="0"/>
        <a:buChar char="»"/>
        <a:defRPr sz="1438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245066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3260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1454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8" indent="-204097" algn="l" defTabSz="816388" rtl="0" eaLnBrk="1" latinLnBrk="0" hangingPunct="1">
        <a:spcBef>
          <a:spcPct val="20000"/>
        </a:spcBef>
        <a:buFont typeface="Arial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ARPpolicy" TargetMode="External"/><Relationship Id="rId2" Type="http://schemas.openxmlformats.org/officeDocument/2006/relationships/hyperlink" Target="http://www.aarp.org/pp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arp.org/policybl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1" y="1708035"/>
            <a:ext cx="8206046" cy="1915948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Georgia-Bold"/>
                <a:cs typeface="Georgia-Bold"/>
              </a:rPr>
              <a:t>Prescription drug prices: Recent trends and opportunities for change</a:t>
            </a:r>
            <a:endParaRPr lang="en-US" sz="3600" dirty="0">
              <a:latin typeface="Georgia-Bold"/>
              <a:cs typeface="Georgia-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933" y="4459980"/>
            <a:ext cx="5120532" cy="805710"/>
          </a:xfrm>
          <a:prstGeom prst="rect">
            <a:avLst/>
          </a:prstGeom>
          <a:noFill/>
        </p:spPr>
        <p:txBody>
          <a:bodyPr wrap="square" lIns="81639" tIns="40819" rIns="81639" bIns="40819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Leigh Purvis, Director, Health Services Research</a:t>
            </a:r>
          </a:p>
          <a:p>
            <a:r>
              <a:rPr lang="en-US" sz="1600" i="1" dirty="0">
                <a:latin typeface="Arial" pitchFamily="34" charset="0"/>
                <a:cs typeface="Arial" pitchFamily="34" charset="0"/>
              </a:rPr>
              <a:t>AARP Public Policy Institute</a:t>
            </a:r>
          </a:p>
          <a:p>
            <a:pPr defTabSz="816388"/>
            <a:endParaRPr 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98317" y="3973034"/>
            <a:ext cx="5681133" cy="273844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71500"/>
            <a:endParaRPr lang="en-US" sz="2125" b="1" dirty="0">
              <a:solidFill>
                <a:srgbClr val="9E2121"/>
              </a:solidFill>
              <a:latin typeface="Utopia"/>
              <a:cs typeface="Utopia"/>
            </a:endParaRPr>
          </a:p>
        </p:txBody>
      </p:sp>
    </p:spTree>
    <p:extLst>
      <p:ext uri="{BB962C8B-B14F-4D97-AF65-F5344CB8AC3E}">
        <p14:creationId xmlns:p14="http://schemas.microsoft.com/office/powerpoint/2010/main" val="41141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1820" y="7115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Patient assistance programs are not a cure-all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5925" y="2717321"/>
            <a:ext cx="8595238" cy="3946029"/>
          </a:xfrm>
        </p:spPr>
        <p:txBody>
          <a:bodyPr anchor="t">
            <a:norm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While helpful, programs can be less than </a:t>
            </a:r>
            <a:r>
              <a:rPr lang="en-US" sz="2200" dirty="0" smtClean="0">
                <a:solidFill>
                  <a:schemeClr val="tx1"/>
                </a:solidFill>
              </a:rPr>
              <a:t>generous.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Each company </a:t>
            </a:r>
            <a:r>
              <a:rPr lang="en-US" sz="2200" dirty="0">
                <a:solidFill>
                  <a:schemeClr val="tx1"/>
                </a:solidFill>
              </a:rPr>
              <a:t>has its own qualifications, forms, processes for refills, and rules for </a:t>
            </a:r>
            <a:r>
              <a:rPr lang="en-US" sz="2200" dirty="0" smtClean="0">
                <a:solidFill>
                  <a:schemeClr val="tx1"/>
                </a:solidFill>
              </a:rPr>
              <a:t>re-qualifying.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0988" lvl="1" indent="-2809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Manufacturers tout increased spending on these programs but begs the question—</a:t>
            </a:r>
            <a:r>
              <a:rPr lang="en-US" sz="2200" u="sng" dirty="0" smtClean="0">
                <a:solidFill>
                  <a:schemeClr val="tx1"/>
                </a:solidFill>
              </a:rPr>
              <a:t>why not just drop the price</a:t>
            </a:r>
            <a:r>
              <a:rPr lang="en-US" sz="2200" dirty="0" smtClean="0">
                <a:solidFill>
                  <a:schemeClr val="tx1"/>
                </a:solidFill>
              </a:rPr>
              <a:t>??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0" descr="http://bahcs.com/images/helpButton1.jpg"/>
          <p:cNvPicPr>
            <a:picLocks noChangeAspect="1" noChangeArrowheads="1"/>
          </p:cNvPicPr>
          <p:nvPr/>
        </p:nvPicPr>
        <p:blipFill>
          <a:blip r:embed="rId2" cstate="print"/>
          <a:srcRect l="15435" t="16493" b="4908"/>
          <a:stretch>
            <a:fillRect/>
          </a:stretch>
        </p:blipFill>
        <p:spPr bwMode="auto">
          <a:xfrm>
            <a:off x="7206620" y="1438683"/>
            <a:ext cx="1131707" cy="82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20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87290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High drug prices affect everyone</a:t>
            </a:r>
            <a:endParaRPr lang="en-US" sz="3600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0246" y="1946495"/>
            <a:ext cx="8114467" cy="4581054"/>
          </a:xfrm>
        </p:spPr>
        <p:txBody>
          <a:bodyPr anchor="t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</a:t>
            </a:r>
            <a:r>
              <a:rPr lang="en-US" sz="2200" dirty="0" smtClean="0">
                <a:solidFill>
                  <a:schemeClr val="tx1"/>
                </a:solidFill>
              </a:rPr>
              <a:t>he </a:t>
            </a:r>
            <a:r>
              <a:rPr lang="en-US" sz="2200" dirty="0">
                <a:solidFill>
                  <a:schemeClr val="tx1"/>
                </a:solidFill>
              </a:rPr>
              <a:t>problems created by high </a:t>
            </a:r>
            <a:r>
              <a:rPr lang="en-US" sz="2200" dirty="0" smtClean="0">
                <a:solidFill>
                  <a:schemeClr val="tx1"/>
                </a:solidFill>
              </a:rPr>
              <a:t>prescription drug prices </a:t>
            </a:r>
            <a:r>
              <a:rPr lang="en-US" sz="2200" dirty="0">
                <a:solidFill>
                  <a:schemeClr val="tx1"/>
                </a:solidFill>
              </a:rPr>
              <a:t>are not limited to people who are actually taking prescription </a:t>
            </a:r>
            <a:r>
              <a:rPr lang="en-US" sz="2200" dirty="0" smtClean="0">
                <a:solidFill>
                  <a:schemeClr val="tx1"/>
                </a:solidFill>
              </a:rPr>
              <a:t>drugs.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Spending </a:t>
            </a:r>
            <a:r>
              <a:rPr lang="en-US" sz="2200" dirty="0">
                <a:solidFill>
                  <a:schemeClr val="tx1"/>
                </a:solidFill>
              </a:rPr>
              <a:t>increases driven by high and growing drug prices will eventually affect all Americans in some way.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45" y="4818774"/>
            <a:ext cx="2198557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88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177" y="2507811"/>
            <a:ext cx="8078254" cy="383867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tx1"/>
                </a:solidFill>
              </a:rPr>
              <a:t>Why </a:t>
            </a:r>
            <a:r>
              <a:rPr lang="en-US" b="1" kern="0" dirty="0" smtClean="0">
                <a:solidFill>
                  <a:schemeClr val="tx1"/>
                </a:solidFill>
              </a:rPr>
              <a:t>are prescription drugs getting so much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Why is this issue so important?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solidFill>
                  <a:schemeClr val="tx1"/>
                </a:solidFill>
              </a:rPr>
              <a:t>How has the current Administration engaged on this issue?</a:t>
            </a: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What’s next?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6664" y="900065"/>
            <a:ext cx="8229600" cy="6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79602" y="1032021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“The Blueprint” </a:t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9112" y="2659614"/>
            <a:ext cx="8546619" cy="3495333"/>
          </a:xfrm>
        </p:spPr>
        <p:txBody>
          <a:bodyPr anchor="t">
            <a:noAutofit/>
          </a:bodyPr>
          <a:lstStyle/>
          <a:p>
            <a:pPr marL="257165" indent="-2571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Does a great job of describing the problem…</a:t>
            </a:r>
          </a:p>
          <a:p>
            <a:pPr marL="257165" indent="-2571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257165" indent="-2571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Touches on large number of potential solutions </a:t>
            </a:r>
            <a:r>
              <a:rPr lang="en-US" sz="2200" dirty="0" smtClean="0">
                <a:solidFill>
                  <a:schemeClr val="tx1"/>
                </a:solidFill>
              </a:rPr>
              <a:t>but </a:t>
            </a:r>
            <a:r>
              <a:rPr lang="en-US" sz="2200" dirty="0">
                <a:solidFill>
                  <a:schemeClr val="tx1"/>
                </a:solidFill>
              </a:rPr>
              <a:t>unclear how they would be implemented or </a:t>
            </a:r>
            <a:r>
              <a:rPr lang="en-US" sz="2200" dirty="0" smtClean="0">
                <a:solidFill>
                  <a:schemeClr val="tx1"/>
                </a:solidFill>
              </a:rPr>
              <a:t>when.</a:t>
            </a:r>
            <a:endParaRPr lang="en-US" sz="2200" dirty="0">
              <a:solidFill>
                <a:schemeClr val="tx1"/>
              </a:solidFill>
            </a:endParaRPr>
          </a:p>
          <a:p>
            <a:pPr marL="257165" indent="-2571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723871" lvl="1" indent="-380985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Some would require </a:t>
            </a:r>
            <a:r>
              <a:rPr lang="en-US" sz="2200" dirty="0" smtClean="0">
                <a:solidFill>
                  <a:schemeClr val="tx1"/>
                </a:solidFill>
              </a:rPr>
              <a:t>legislation.</a:t>
            </a:r>
            <a:endParaRPr lang="en-US" sz="2200" dirty="0">
              <a:solidFill>
                <a:schemeClr val="tx1"/>
              </a:solidFill>
            </a:endParaRPr>
          </a:p>
          <a:p>
            <a:pPr marL="257165" indent="-257165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257165" indent="-257165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Does not address manufacturer pricing </a:t>
            </a:r>
            <a:r>
              <a:rPr lang="en-US" sz="2200" dirty="0" smtClean="0">
                <a:solidFill>
                  <a:schemeClr val="tx1"/>
                </a:solidFill>
              </a:rPr>
              <a:t>behavior.</a:t>
            </a:r>
            <a:endParaRPr lang="en-US" sz="2200" dirty="0">
              <a:solidFill>
                <a:schemeClr val="tx1"/>
              </a:solidFill>
            </a:endParaRPr>
          </a:p>
          <a:p>
            <a:pPr marL="600051" lvl="1" indent="-25716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600051" lvl="1" indent="-257165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AutoShape 2" descr="Image result for fda"/>
          <p:cNvSpPr>
            <a:spLocks noChangeAspect="1" noChangeArrowheads="1"/>
          </p:cNvSpPr>
          <p:nvPr/>
        </p:nvSpPr>
        <p:spPr bwMode="auto">
          <a:xfrm>
            <a:off x="1259682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4" name="AutoShape 4" descr="Image result for fda"/>
          <p:cNvSpPr>
            <a:spLocks noChangeAspect="1" noChangeArrowheads="1"/>
          </p:cNvSpPr>
          <p:nvPr/>
        </p:nvSpPr>
        <p:spPr bwMode="auto">
          <a:xfrm>
            <a:off x="1373982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sp>
        <p:nvSpPr>
          <p:cNvPr id="5" name="AutoShape 6" descr="Image result for fda"/>
          <p:cNvSpPr>
            <a:spLocks noChangeAspect="1" noChangeArrowheads="1"/>
          </p:cNvSpPr>
          <p:nvPr/>
        </p:nvSpPr>
        <p:spPr bwMode="auto">
          <a:xfrm>
            <a:off x="1488282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950"/>
          </a:p>
        </p:txBody>
      </p:sp>
      <p:pic>
        <p:nvPicPr>
          <p:cNvPr id="1026" name="Picture 2" descr="Image result for trump drug bluepr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1793" r="3791" b="8868"/>
          <a:stretch/>
        </p:blipFill>
        <p:spPr bwMode="auto">
          <a:xfrm>
            <a:off x="6110458" y="835775"/>
            <a:ext cx="2741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4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20980" y="921648"/>
            <a:ext cx="8079076" cy="85725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International Pricing Index Model for Medicare Part B Drugs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9775" y="2493034"/>
            <a:ext cx="8532253" cy="4019908"/>
          </a:xfrm>
        </p:spPr>
        <p:txBody>
          <a:bodyPr anchor="t">
            <a:normAutofit/>
          </a:bodyPr>
          <a:lstStyle/>
          <a:p>
            <a:pPr marL="214304" indent="-214304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Possible demonstration program that would:</a:t>
            </a:r>
            <a:endParaRPr lang="en-US" sz="2200" dirty="0">
              <a:solidFill>
                <a:schemeClr val="tx1"/>
              </a:solidFill>
            </a:endParaRPr>
          </a:p>
          <a:p>
            <a:pPr marL="214304" indent="-214304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789163" lvl="1" indent="-380985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Replace ASP + 6% with a flat fee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789163" lvl="1" indent="-380985">
              <a:buClr>
                <a:schemeClr val="accent1"/>
              </a:buClr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789163" lvl="1" indent="-380985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</a:rPr>
              <a:t>Allow </a:t>
            </a:r>
            <a:r>
              <a:rPr lang="en-US" sz="2200" dirty="0">
                <a:solidFill>
                  <a:schemeClr val="tx1"/>
                </a:solidFill>
              </a:rPr>
              <a:t>private sector vendors to negotiate with drug </a:t>
            </a:r>
            <a:r>
              <a:rPr lang="en-US" sz="2200" dirty="0" smtClean="0">
                <a:solidFill>
                  <a:schemeClr val="tx1"/>
                </a:solidFill>
              </a:rPr>
              <a:t>makers.</a:t>
            </a:r>
          </a:p>
          <a:p>
            <a:pPr marL="789163" lvl="1" indent="-380985">
              <a:buClr>
                <a:schemeClr val="accent1"/>
              </a:buClr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</a:endParaRPr>
          </a:p>
          <a:p>
            <a:pPr marL="789163" lvl="1" indent="-380985">
              <a:buClr>
                <a:schemeClr val="accent1"/>
              </a:buClr>
              <a:buFont typeface="+mj-lt"/>
              <a:buAutoNum type="arabicPeriod"/>
            </a:pPr>
            <a:r>
              <a:rPr lang="en-US" sz="2200" i="1" dirty="0" smtClean="0">
                <a:solidFill>
                  <a:srgbClr val="C00000"/>
                </a:solidFill>
              </a:rPr>
              <a:t>Phase </a:t>
            </a:r>
            <a:r>
              <a:rPr lang="en-US" sz="2200" i="1" dirty="0">
                <a:solidFill>
                  <a:srgbClr val="C00000"/>
                </a:solidFill>
              </a:rPr>
              <a:t>down Medicare payment for selected </a:t>
            </a:r>
            <a:r>
              <a:rPr lang="en-US" sz="2200" i="1" dirty="0" smtClean="0">
                <a:solidFill>
                  <a:srgbClr val="C00000"/>
                </a:solidFill>
              </a:rPr>
              <a:t>Medicare Part </a:t>
            </a:r>
            <a:r>
              <a:rPr lang="en-US" sz="2200" i="1" dirty="0">
                <a:solidFill>
                  <a:srgbClr val="C00000"/>
                </a:solidFill>
              </a:rPr>
              <a:t>B drugs to more closely align with international </a:t>
            </a:r>
            <a:r>
              <a:rPr lang="en-US" sz="2200" i="1" dirty="0" smtClean="0">
                <a:solidFill>
                  <a:srgbClr val="C00000"/>
                </a:solidFill>
              </a:rPr>
              <a:t>prices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 marL="1246363" lvl="2" indent="-38098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Fits </a:t>
            </a:r>
            <a:r>
              <a:rPr lang="en-US" sz="2200" dirty="0">
                <a:solidFill>
                  <a:schemeClr val="tx1"/>
                </a:solidFill>
              </a:rPr>
              <a:t>with larger narratives of “free-riding” and “fairness.”</a:t>
            </a:r>
          </a:p>
          <a:p>
            <a:pPr marL="214304" indent="-214304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557190" lvl="1" indent="-214304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207259" y="5257842"/>
            <a:ext cx="5334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3142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917" y="2389516"/>
            <a:ext cx="8553720" cy="4136089"/>
          </a:xfrm>
        </p:spPr>
        <p:txBody>
          <a:bodyPr anchor="t" anchorCtr="0">
            <a:normAutofit/>
          </a:bodyPr>
          <a:lstStyle/>
          <a:p>
            <a:pPr marL="235470" indent="-2354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Drug companies provide rebates to secure </a:t>
            </a:r>
            <a:r>
              <a:rPr lang="en-US" dirty="0" smtClean="0">
                <a:solidFill>
                  <a:schemeClr val="tx1"/>
                </a:solidFill>
              </a:rPr>
              <a:t>preferential spot </a:t>
            </a:r>
            <a:r>
              <a:rPr lang="en-US" dirty="0">
                <a:solidFill>
                  <a:schemeClr val="tx1"/>
                </a:solidFill>
              </a:rPr>
              <a:t>on plan </a:t>
            </a:r>
            <a:r>
              <a:rPr lang="en-US" dirty="0" smtClean="0">
                <a:solidFill>
                  <a:schemeClr val="tx1"/>
                </a:solidFill>
              </a:rPr>
              <a:t>formularies.</a:t>
            </a:r>
            <a:endParaRPr lang="en-US" dirty="0">
              <a:solidFill>
                <a:schemeClr val="tx1"/>
              </a:solidFill>
            </a:endParaRPr>
          </a:p>
          <a:p>
            <a:pPr marL="235470" indent="-23547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35470" indent="-23547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Administration concerns:</a:t>
            </a:r>
          </a:p>
          <a:p>
            <a:pPr marL="800100" lvl="1" indent="-342900"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Creates incentive for manufacturers to </a:t>
            </a:r>
            <a:r>
              <a:rPr lang="en-US" sz="2000" dirty="0">
                <a:solidFill>
                  <a:schemeClr val="tx1"/>
                </a:solidFill>
              </a:rPr>
              <a:t>raise list prices to maintain their profits and offer even bigger rebates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Health plans and PBMs could be less inclined to negotiate effectively if they profit from rebates.</a:t>
            </a:r>
            <a:endParaRPr lang="en-US" sz="2000" dirty="0">
              <a:solidFill>
                <a:schemeClr val="tx1"/>
              </a:solidFill>
            </a:endParaRPr>
          </a:p>
          <a:p>
            <a:pPr marL="238115" indent="-23811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38115" indent="-23811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few approaches in play:</a:t>
            </a:r>
          </a:p>
          <a:p>
            <a:pPr marL="789163" lvl="1" indent="-380985"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Point-of-sale rebates under Medicare Part </a:t>
            </a:r>
            <a:r>
              <a:rPr lang="en-US" sz="2000" dirty="0" smtClean="0">
                <a:solidFill>
                  <a:schemeClr val="tx1"/>
                </a:solidFill>
              </a:rPr>
              <a:t>D.</a:t>
            </a:r>
          </a:p>
          <a:p>
            <a:pPr marL="789163" lvl="1" indent="-380985"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Eliminate </a:t>
            </a:r>
            <a:r>
              <a:rPr lang="en-US" sz="2000" dirty="0">
                <a:solidFill>
                  <a:schemeClr val="tx1"/>
                </a:solidFill>
              </a:rPr>
              <a:t>rebates </a:t>
            </a:r>
            <a:r>
              <a:rPr lang="en-US" sz="2000" dirty="0" smtClean="0">
                <a:solidFill>
                  <a:schemeClr val="tx1"/>
                </a:solidFill>
              </a:rPr>
              <a:t>entirely.</a:t>
            </a:r>
            <a:endParaRPr lang="en-US" sz="2000" dirty="0">
              <a:solidFill>
                <a:schemeClr val="tx1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083" dirty="0">
              <a:solidFill>
                <a:schemeClr val="tx1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083" dirty="0">
              <a:solidFill>
                <a:schemeClr val="tx1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083" dirty="0">
              <a:solidFill>
                <a:schemeClr val="tx1"/>
              </a:solidFill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endParaRPr lang="en-US" sz="2083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2" r="3528"/>
          <a:stretch/>
        </p:blipFill>
        <p:spPr bwMode="auto">
          <a:xfrm>
            <a:off x="4575623" y="742512"/>
            <a:ext cx="432818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20980" y="921647"/>
            <a:ext cx="4290541" cy="1213014"/>
          </a:xfrm>
        </p:spPr>
        <p:txBody>
          <a:bodyPr>
            <a:normAutofit/>
          </a:bodyPr>
          <a:lstStyle/>
          <a:p>
            <a:r>
              <a:rPr lang="en-US" sz="3600" cap="none" dirty="0"/>
              <a:t>Focus on rebates</a:t>
            </a:r>
          </a:p>
        </p:txBody>
      </p:sp>
    </p:spTree>
    <p:extLst>
      <p:ext uri="{BB962C8B-B14F-4D97-AF65-F5344CB8AC3E}">
        <p14:creationId xmlns:p14="http://schemas.microsoft.com/office/powerpoint/2010/main" val="422645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177" y="2507811"/>
            <a:ext cx="8078254" cy="383867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tx1"/>
                </a:solidFill>
              </a:rPr>
              <a:t>Why </a:t>
            </a:r>
            <a:r>
              <a:rPr lang="en-US" b="1" kern="0" dirty="0" smtClean="0">
                <a:solidFill>
                  <a:schemeClr val="tx1"/>
                </a:solidFill>
              </a:rPr>
              <a:t>are prescription drugs getting so much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Why is this issue so important?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How has the current Administration engaged on this issue?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solidFill>
                  <a:schemeClr val="tx1"/>
                </a:solidFill>
              </a:rPr>
              <a:t>What’s next?</a:t>
            </a: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6664" y="900065"/>
            <a:ext cx="8229600" cy="6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1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0969" y="794198"/>
            <a:ext cx="8235678" cy="1371961"/>
          </a:xfrm>
        </p:spPr>
        <p:txBody>
          <a:bodyPr>
            <a:normAutofit/>
          </a:bodyPr>
          <a:lstStyle/>
          <a:p>
            <a:r>
              <a:rPr lang="en-US" sz="3600" cap="none" dirty="0"/>
              <a:t>Some things are pretty much guaranteed…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4363" y="2969245"/>
            <a:ext cx="8524004" cy="3578838"/>
          </a:xfrm>
        </p:spPr>
        <p:txBody>
          <a:bodyPr anchor="t">
            <a:normAutofit/>
          </a:bodyPr>
          <a:lstStyle/>
          <a:p>
            <a:pPr marL="342886" indent="-342886"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chemeClr val="tx1"/>
                </a:solidFill>
              </a:rPr>
              <a:t>More Congressional hearings</a:t>
            </a:r>
          </a:p>
          <a:p>
            <a:pPr marL="342886" indent="-342886">
              <a:buFont typeface="Arial" panose="020B0604020202020204" pitchFamily="34" charset="0"/>
              <a:buChar char="•"/>
            </a:pPr>
            <a:endParaRPr lang="en-US" sz="2333" dirty="0">
              <a:solidFill>
                <a:schemeClr val="tx1"/>
              </a:solidFill>
            </a:endParaRPr>
          </a:p>
          <a:p>
            <a:pPr marL="342886" indent="-342886"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chemeClr val="tx1"/>
                </a:solidFill>
              </a:rPr>
              <a:t>Continued bad behavior as manufacturers return to business as usual</a:t>
            </a:r>
          </a:p>
          <a:p>
            <a:pPr marL="342886" indent="-342886">
              <a:buFont typeface="Arial" panose="020B0604020202020204" pitchFamily="34" charset="0"/>
              <a:buChar char="•"/>
            </a:pPr>
            <a:endParaRPr lang="en-US" sz="2333" dirty="0">
              <a:solidFill>
                <a:schemeClr val="tx1"/>
              </a:solidFill>
            </a:endParaRPr>
          </a:p>
          <a:p>
            <a:pPr marL="342886" indent="-342886"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chemeClr val="tx1"/>
                </a:solidFill>
              </a:rPr>
              <a:t>Issue will likely continue to get attention as more and more people become unable to afford necessary medications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93" y="1649323"/>
            <a:ext cx="22463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5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87290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What if nothing changes?</a:t>
            </a:r>
            <a:endParaRPr lang="en-US" sz="3600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8230" y="1991761"/>
            <a:ext cx="8446883" cy="4101468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costs associated with prescription drugs are not sustainable for patients or payers.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Efforts to reduce costs could save taxpayer-funded programs like Medicare and Medicaid billions of dollars.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More and more patients will be unable to afford their prescription drugs if current price trends continue.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***</a:t>
            </a:r>
            <a:r>
              <a:rPr lang="en-US" dirty="0" smtClean="0">
                <a:solidFill>
                  <a:srgbClr val="C00000"/>
                </a:solidFill>
              </a:rPr>
              <a:t>Medical innovation is meaningless if no one can afford to use it</a:t>
            </a:r>
            <a:r>
              <a:rPr lang="en-US" dirty="0" smtClean="0">
                <a:solidFill>
                  <a:srgbClr val="C00000"/>
                </a:solidFill>
              </a:rPr>
              <a:t>***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4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37" y="317684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0" kern="0" dirty="0"/>
              <a:t>Leigh Purvis</a:t>
            </a:r>
            <a:br>
              <a:rPr lang="en-US" sz="2400" b="0" kern="0" dirty="0"/>
            </a:br>
            <a:r>
              <a:rPr lang="en-US" sz="2400" b="0" kern="0" dirty="0"/>
              <a:t>Director, Health Services Research</a:t>
            </a:r>
            <a:br>
              <a:rPr lang="en-US" sz="2400" b="0" kern="0" dirty="0"/>
            </a:br>
            <a:r>
              <a:rPr lang="en-US" sz="2400" b="0" kern="0" dirty="0"/>
              <a:t>lpurvis@aarp.org</a:t>
            </a:r>
            <a:br>
              <a:rPr lang="en-US" sz="2400" b="0" kern="0" dirty="0"/>
            </a:br>
            <a:r>
              <a:rPr lang="en-US" sz="2400" b="0" kern="0" dirty="0">
                <a:solidFill>
                  <a:prstClr val="black"/>
                </a:solidFill>
              </a:rPr>
              <a:t/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</a:rPr>
              <a:t>AARP Public Policy Institute </a:t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  <a:hlinkClick r:id="rId2"/>
              </a:rPr>
              <a:t>www.aarp.org/ppi</a:t>
            </a:r>
            <a:r>
              <a:rPr lang="en-US" sz="2400" b="0" kern="0" dirty="0">
                <a:solidFill>
                  <a:prstClr val="black"/>
                </a:solidFill>
              </a:rPr>
              <a:t/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</a:rPr>
              <a:t/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</a:rPr>
              <a:t>Twitter</a:t>
            </a:r>
            <a:r>
              <a:rPr lang="en-US" sz="2400" b="0" kern="0" dirty="0" smtClean="0">
                <a:solidFill>
                  <a:prstClr val="black"/>
                </a:solidFill>
              </a:rPr>
              <a:t>:@</a:t>
            </a:r>
            <a:r>
              <a:rPr lang="en-US" sz="2400" b="0" kern="0" dirty="0" err="1" smtClean="0">
                <a:solidFill>
                  <a:prstClr val="black"/>
                </a:solidFill>
              </a:rPr>
              <a:t>leighdrugwonk</a:t>
            </a:r>
            <a:r>
              <a:rPr lang="en-US" sz="2400" b="0" kern="0" dirty="0" smtClean="0">
                <a:solidFill>
                  <a:prstClr val="black"/>
                </a:solidFill>
              </a:rPr>
              <a:t> </a:t>
            </a:r>
            <a:r>
              <a:rPr lang="en-US" sz="2400" b="0" kern="0" dirty="0">
                <a:solidFill>
                  <a:prstClr val="black"/>
                </a:solidFill>
              </a:rPr>
              <a:t/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  <a:hlinkClick r:id="rId3"/>
              </a:rPr>
              <a:t>www.Facebook.com/AARPpolicy</a:t>
            </a:r>
            <a:r>
              <a:rPr lang="en-US" sz="2400" b="0" kern="0" dirty="0">
                <a:solidFill>
                  <a:prstClr val="black"/>
                </a:solidFill>
              </a:rPr>
              <a:t/>
            </a:r>
            <a:br>
              <a:rPr lang="en-US" sz="2400" b="0" kern="0" dirty="0">
                <a:solidFill>
                  <a:prstClr val="black"/>
                </a:solidFill>
              </a:rPr>
            </a:br>
            <a:r>
              <a:rPr lang="en-US" sz="2400" b="0" kern="0" dirty="0">
                <a:solidFill>
                  <a:prstClr val="black"/>
                </a:solidFill>
              </a:rPr>
              <a:t>Blog: </a:t>
            </a:r>
            <a:r>
              <a:rPr lang="en-US" sz="2400" b="0" kern="0" dirty="0">
                <a:solidFill>
                  <a:prstClr val="black"/>
                </a:solidFill>
                <a:hlinkClick r:id="rId4"/>
              </a:rPr>
              <a:t>www.aarp.org/policyblog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64409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177" y="2507811"/>
            <a:ext cx="8078254" cy="383867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kern="0" dirty="0">
                <a:solidFill>
                  <a:schemeClr val="tx1"/>
                </a:solidFill>
              </a:rPr>
              <a:t>Why </a:t>
            </a:r>
            <a:r>
              <a:rPr lang="en-US" b="1" u="sng" kern="0" dirty="0" smtClean="0">
                <a:solidFill>
                  <a:schemeClr val="tx1"/>
                </a:solidFill>
              </a:rPr>
              <a:t>are prescription drugs getting so much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Why is this issue so important?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How has the current Administration engaged on this issue?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What’s next?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6664" y="900065"/>
            <a:ext cx="8229600" cy="6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782370"/>
            <a:ext cx="8229600" cy="73861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Jaw-dropping prices</a:t>
            </a:r>
            <a:endParaRPr lang="en-US" sz="3600" cap="none" dirty="0"/>
          </a:p>
        </p:txBody>
      </p:sp>
      <p:sp>
        <p:nvSpPr>
          <p:cNvPr id="3" name="Right Arrow 2"/>
          <p:cNvSpPr/>
          <p:nvPr/>
        </p:nvSpPr>
        <p:spPr>
          <a:xfrm>
            <a:off x="4088544" y="2094806"/>
            <a:ext cx="731520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2390" y="2120464"/>
            <a:ext cx="810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$10,000 per year                    $1,000,000 per year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11619" t="19940" r="70834" b="4968"/>
          <a:stretch/>
        </p:blipFill>
        <p:spPr bwMode="auto">
          <a:xfrm>
            <a:off x="5620031" y="2771416"/>
            <a:ext cx="2769235" cy="3333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Image result for inexpensive used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2" y="3020653"/>
            <a:ext cx="316991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921317"/>
            <a:ext cx="7772400" cy="1215302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Tip of the iceberg</a:t>
            </a:r>
            <a:endParaRPr lang="en-US" sz="36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032" y="2872596"/>
            <a:ext cx="8150681" cy="3666316"/>
          </a:xfrm>
        </p:spPr>
        <p:txBody>
          <a:bodyPr anchor="t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Increased </a:t>
            </a:r>
            <a:r>
              <a:rPr lang="en-US" sz="2200" dirty="0">
                <a:solidFill>
                  <a:schemeClr val="tx1"/>
                </a:solidFill>
              </a:rPr>
              <a:t>manufacturer focus on </a:t>
            </a:r>
            <a:r>
              <a:rPr lang="en-US" sz="2200" dirty="0" smtClean="0">
                <a:solidFill>
                  <a:schemeClr val="tx1"/>
                </a:solidFill>
              </a:rPr>
              <a:t>orphan </a:t>
            </a:r>
            <a:r>
              <a:rPr lang="en-US" sz="2200" dirty="0">
                <a:solidFill>
                  <a:schemeClr val="tx1"/>
                </a:solidFill>
              </a:rPr>
              <a:t>drugs, </a:t>
            </a:r>
            <a:r>
              <a:rPr lang="en-US" sz="2200" dirty="0" smtClean="0">
                <a:solidFill>
                  <a:schemeClr val="tx1"/>
                </a:solidFill>
              </a:rPr>
              <a:t>biologic </a:t>
            </a:r>
            <a:r>
              <a:rPr lang="en-US" sz="2200" dirty="0">
                <a:solidFill>
                  <a:schemeClr val="tx1"/>
                </a:solidFill>
              </a:rPr>
              <a:t>drugs, personalized medicine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Translation: products that can command high prices.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Specialty drug approvals have exceeded traditional drug approvals since 2010.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mage result for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79" y="805102"/>
            <a:ext cx="249419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38" y="876050"/>
            <a:ext cx="6297454" cy="1061392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More people are using expensive drugs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764" y="2820837"/>
            <a:ext cx="8195949" cy="3697657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Specialty drugs are now being used to treat conditions that affect millions of Americans.</a:t>
            </a:r>
          </a:p>
          <a:p>
            <a:pPr marL="257175" indent="-257175"/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Expanded indications for specialty drugs that are already on the market.</a:t>
            </a:r>
          </a:p>
          <a:p>
            <a:pPr marL="257175" indent="-257175"/>
            <a:endParaRPr lang="en-US" sz="2200" dirty="0" smtClean="0">
              <a:solidFill>
                <a:schemeClr val="tx1"/>
              </a:solidFill>
            </a:endParaRPr>
          </a:p>
          <a:p>
            <a:pPr algn="ctr">
              <a:buClr>
                <a:schemeClr val="accent6"/>
              </a:buClr>
            </a:pPr>
            <a:r>
              <a:rPr lang="en-US" sz="2200" dirty="0" smtClean="0">
                <a:solidFill>
                  <a:schemeClr val="accent6"/>
                </a:solidFill>
              </a:rPr>
              <a:t>***</a:t>
            </a:r>
            <a:r>
              <a:rPr lang="en-US" sz="2200" dirty="0" smtClean="0">
                <a:solidFill>
                  <a:schemeClr val="tx1"/>
                </a:solidFill>
              </a:rPr>
              <a:t>In </a:t>
            </a:r>
            <a:r>
              <a:rPr lang="en-US" sz="2200" dirty="0">
                <a:solidFill>
                  <a:schemeClr val="tx1"/>
                </a:solidFill>
              </a:rPr>
              <a:t>other words: more expensive drugs are coming, and more people are using the ones that are already </a:t>
            </a:r>
            <a:r>
              <a:rPr lang="en-US" sz="2200" dirty="0" smtClean="0">
                <a:solidFill>
                  <a:schemeClr val="tx1"/>
                </a:solidFill>
              </a:rPr>
              <a:t>here</a:t>
            </a:r>
            <a:r>
              <a:rPr lang="en-US" sz="2200" dirty="0" smtClean="0">
                <a:solidFill>
                  <a:schemeClr val="accent6"/>
                </a:solidFill>
              </a:rPr>
              <a:t>***</a:t>
            </a:r>
            <a:endParaRPr lang="en-US" sz="2200" dirty="0">
              <a:solidFill>
                <a:schemeClr val="accent6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B08C1-0C03-45F1-98E2-314330874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840" y="908019"/>
            <a:ext cx="197304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7875" y="1786858"/>
            <a:ext cx="8428892" cy="4512196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</a:t>
            </a:r>
            <a:r>
              <a:rPr lang="en-US" sz="2200" u="sng" dirty="0" smtClean="0">
                <a:solidFill>
                  <a:schemeClr val="tx1"/>
                </a:solidFill>
              </a:rPr>
              <a:t>Prices </a:t>
            </a:r>
            <a:r>
              <a:rPr lang="en-US" sz="2200" u="sng" dirty="0">
                <a:solidFill>
                  <a:schemeClr val="tx1"/>
                </a:solidFill>
              </a:rPr>
              <a:t>continue to grow after </a:t>
            </a:r>
            <a:r>
              <a:rPr lang="en-US" sz="2200" u="sng" dirty="0" smtClean="0">
                <a:solidFill>
                  <a:schemeClr val="tx1"/>
                </a:solidFill>
              </a:rPr>
              <a:t>drugs </a:t>
            </a:r>
            <a:r>
              <a:rPr lang="en-US" sz="2200" u="sng" dirty="0">
                <a:solidFill>
                  <a:schemeClr val="tx1"/>
                </a:solidFill>
              </a:rPr>
              <a:t>come on the </a:t>
            </a:r>
            <a:r>
              <a:rPr lang="en-US" sz="2200" u="sng" dirty="0" smtClean="0">
                <a:solidFill>
                  <a:schemeClr val="tx1"/>
                </a:solidFill>
              </a:rPr>
              <a:t>market</a:t>
            </a:r>
            <a:endParaRPr lang="en-US" sz="2200" u="sng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0988" lvl="1" indent="-257175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Retail </a:t>
            </a:r>
            <a:r>
              <a:rPr lang="en-US" sz="2200" dirty="0">
                <a:solidFill>
                  <a:schemeClr val="tx1"/>
                </a:solidFill>
              </a:rPr>
              <a:t>prices for widely used brand name drugs increased </a:t>
            </a:r>
            <a:r>
              <a:rPr lang="en-US" sz="2200" dirty="0" smtClean="0">
                <a:solidFill>
                  <a:schemeClr val="tx1"/>
                </a:solidFill>
              </a:rPr>
              <a:t>by an average of 8.4% </a:t>
            </a:r>
            <a:r>
              <a:rPr lang="en-US" sz="2200" dirty="0">
                <a:solidFill>
                  <a:schemeClr val="tx1"/>
                </a:solidFill>
              </a:rPr>
              <a:t>in </a:t>
            </a:r>
            <a:r>
              <a:rPr lang="en-US" sz="2200" dirty="0" smtClean="0">
                <a:solidFill>
                  <a:schemeClr val="tx1"/>
                </a:solidFill>
              </a:rPr>
              <a:t>2017. </a:t>
            </a:r>
            <a:endParaRPr lang="en-US" sz="2200" dirty="0">
              <a:solidFill>
                <a:schemeClr val="tx1"/>
              </a:solidFill>
            </a:endParaRPr>
          </a:p>
          <a:p>
            <a:pPr marL="971550" lvl="2" indent="-285750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Annual </a:t>
            </a:r>
            <a:r>
              <a:rPr lang="en-US" sz="2200" dirty="0">
                <a:solidFill>
                  <a:schemeClr val="tx1"/>
                </a:solidFill>
              </a:rPr>
              <a:t>cost of </a:t>
            </a:r>
            <a:r>
              <a:rPr lang="en-US" sz="2200" dirty="0" smtClean="0">
                <a:solidFill>
                  <a:schemeClr val="tx1"/>
                </a:solidFill>
              </a:rPr>
              <a:t>therapy would </a:t>
            </a:r>
            <a:r>
              <a:rPr lang="en-US" sz="2200" dirty="0">
                <a:solidFill>
                  <a:schemeClr val="tx1"/>
                </a:solidFill>
              </a:rPr>
              <a:t>have been more than $4,600 lower </a:t>
            </a:r>
            <a:r>
              <a:rPr lang="en-US" sz="2200" dirty="0" smtClean="0">
                <a:solidFill>
                  <a:schemeClr val="tx1"/>
                </a:solidFill>
              </a:rPr>
              <a:t>($</a:t>
            </a:r>
            <a:r>
              <a:rPr lang="en-US" sz="2200" dirty="0">
                <a:solidFill>
                  <a:schemeClr val="tx1"/>
                </a:solidFill>
              </a:rPr>
              <a:t>2,178 v. $6,798) had </a:t>
            </a:r>
            <a:r>
              <a:rPr lang="en-US" sz="2200" dirty="0" smtClean="0">
                <a:solidFill>
                  <a:schemeClr val="tx1"/>
                </a:solidFill>
              </a:rPr>
              <a:t>price </a:t>
            </a:r>
            <a:r>
              <a:rPr lang="en-US" sz="2200" dirty="0">
                <a:solidFill>
                  <a:schemeClr val="tx1"/>
                </a:solidFill>
              </a:rPr>
              <a:t>changes been limited to </a:t>
            </a:r>
            <a:r>
              <a:rPr lang="en-US" sz="2200" dirty="0" smtClean="0">
                <a:solidFill>
                  <a:schemeClr val="tx1"/>
                </a:solidFill>
              </a:rPr>
              <a:t>inflation between 2006 and 2017.</a:t>
            </a:r>
            <a:endParaRPr lang="en-US" sz="2200" dirty="0">
              <a:solidFill>
                <a:schemeClr val="tx1"/>
              </a:solidFill>
            </a:endParaRPr>
          </a:p>
          <a:p>
            <a:pPr marL="600075" lvl="1" indent="-257175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257175" lvl="1" indent="-257175"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Not just a few bad </a:t>
            </a:r>
            <a:r>
              <a:rPr lang="en-US" sz="2200" dirty="0" smtClean="0">
                <a:solidFill>
                  <a:schemeClr val="tx1"/>
                </a:solidFill>
              </a:rPr>
              <a:t>actors: almost all of the manufacturers studied increased their prices faster than inflation.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872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As if all of that wasn’t bad enough…</a:t>
            </a:r>
            <a:endParaRPr lang="en-US" cap="none" dirty="0"/>
          </a:p>
        </p:txBody>
      </p:sp>
      <p:sp>
        <p:nvSpPr>
          <p:cNvPr id="2" name="Down Arrow 1"/>
          <p:cNvSpPr/>
          <p:nvPr/>
        </p:nvSpPr>
        <p:spPr>
          <a:xfrm rot="10800000">
            <a:off x="129224" y="1673503"/>
            <a:ext cx="897942" cy="668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8124361" y="1675272"/>
            <a:ext cx="897942" cy="668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177" y="2507811"/>
            <a:ext cx="8078254" cy="3838670"/>
          </a:xfrm>
        </p:spPr>
        <p:txBody>
          <a:bodyPr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tx1"/>
                </a:solidFill>
              </a:rPr>
              <a:t>Why </a:t>
            </a:r>
            <a:r>
              <a:rPr lang="en-US" b="1" kern="0" dirty="0" smtClean="0">
                <a:solidFill>
                  <a:schemeClr val="tx1"/>
                </a:solidFill>
              </a:rPr>
              <a:t>are prescription drugs getting so much attention?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kern="0" dirty="0" smtClean="0">
                <a:solidFill>
                  <a:schemeClr val="tx1"/>
                </a:solidFill>
              </a:rPr>
              <a:t>Why is this issue so important?</a:t>
            </a: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u="sng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How has the current Administration engaged on this issue?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 smtClean="0">
                <a:solidFill>
                  <a:schemeClr val="tx1"/>
                </a:solidFill>
              </a:rPr>
              <a:t>What’s next?</a:t>
            </a:r>
            <a:endParaRPr lang="en-US" b="1" kern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66664" y="900065"/>
            <a:ext cx="8229600" cy="6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4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791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Taxpayer-funded programs are under </a:t>
            </a:r>
            <a:r>
              <a:rPr lang="en-US" cap="none" dirty="0"/>
              <a:t>increasing pressure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5145" y="2363637"/>
            <a:ext cx="8363797" cy="4107501"/>
          </a:xfrm>
        </p:spPr>
        <p:txBody>
          <a:bodyPr anchor="t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Medicare Part </a:t>
            </a:r>
            <a:r>
              <a:rPr lang="en-US" sz="2200" dirty="0">
                <a:solidFill>
                  <a:schemeClr val="tx1"/>
                </a:solidFill>
              </a:rPr>
              <a:t>B prescription drug spending </a:t>
            </a:r>
            <a:r>
              <a:rPr lang="en-US" sz="2200" dirty="0" smtClean="0">
                <a:solidFill>
                  <a:schemeClr val="tx1"/>
                </a:solidFill>
              </a:rPr>
              <a:t>more than doubled </a:t>
            </a:r>
            <a:r>
              <a:rPr lang="en-US" sz="2200" dirty="0">
                <a:solidFill>
                  <a:schemeClr val="tx1"/>
                </a:solidFill>
              </a:rPr>
              <a:t>from $</a:t>
            </a:r>
            <a:r>
              <a:rPr lang="en-US" sz="2200" dirty="0" smtClean="0">
                <a:solidFill>
                  <a:schemeClr val="tx1"/>
                </a:solidFill>
              </a:rPr>
              <a:t>12 </a:t>
            </a:r>
            <a:r>
              <a:rPr lang="en-US" sz="2200" dirty="0">
                <a:solidFill>
                  <a:schemeClr val="tx1"/>
                </a:solidFill>
              </a:rPr>
              <a:t>billion to $</a:t>
            </a:r>
            <a:r>
              <a:rPr lang="en-US" sz="2200" dirty="0" smtClean="0">
                <a:solidFill>
                  <a:schemeClr val="tx1"/>
                </a:solidFill>
              </a:rPr>
              <a:t>29 </a:t>
            </a:r>
            <a:r>
              <a:rPr lang="en-US" sz="2200" dirty="0">
                <a:solidFill>
                  <a:schemeClr val="tx1"/>
                </a:solidFill>
              </a:rPr>
              <a:t>billion between </a:t>
            </a:r>
            <a:r>
              <a:rPr lang="en-US" sz="2200" dirty="0" smtClean="0">
                <a:solidFill>
                  <a:schemeClr val="tx1"/>
                </a:solidFill>
              </a:rPr>
              <a:t>2005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Beneficiaries are responsible for 20% of their costs.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Total </a:t>
            </a:r>
            <a:r>
              <a:rPr lang="en-US" sz="2200" dirty="0" smtClean="0">
                <a:solidFill>
                  <a:schemeClr val="tx1"/>
                </a:solidFill>
              </a:rPr>
              <a:t>Medicare Part </a:t>
            </a:r>
            <a:r>
              <a:rPr lang="en-US" sz="2200" dirty="0">
                <a:solidFill>
                  <a:schemeClr val="tx1"/>
                </a:solidFill>
              </a:rPr>
              <a:t>D spending </a:t>
            </a:r>
            <a:r>
              <a:rPr lang="en-US" sz="2200" dirty="0" smtClean="0">
                <a:solidFill>
                  <a:schemeClr val="tx1"/>
                </a:solidFill>
              </a:rPr>
              <a:t>is approaching $150 billion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800100" lvl="1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Enrollees have out-of-pocket </a:t>
            </a:r>
            <a:r>
              <a:rPr lang="en-US" sz="2000" dirty="0">
                <a:solidFill>
                  <a:schemeClr val="tx1"/>
                </a:solidFill>
              </a:rPr>
              <a:t>limit </a:t>
            </a:r>
            <a:r>
              <a:rPr lang="en-US" sz="2000" u="sng" dirty="0">
                <a:solidFill>
                  <a:schemeClr val="tx1"/>
                </a:solidFill>
              </a:rPr>
              <a:t>but</a:t>
            </a:r>
            <a:r>
              <a:rPr lang="en-US" sz="2000" dirty="0" smtClean="0">
                <a:solidFill>
                  <a:schemeClr val="tx1"/>
                </a:solidFill>
              </a:rPr>
              <a:t>...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Medicaid program is also under considerable stress, which isn’t helping state budgets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taxp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43" y="780660"/>
            <a:ext cx="147058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5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339504" y="872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Private insurance is also being affected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5925" y="2327564"/>
            <a:ext cx="8595238" cy="4335786"/>
          </a:xfrm>
        </p:spPr>
        <p:txBody>
          <a:bodyPr anchor="t">
            <a:norm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An increasing number of employer-sponsored plans have a fourth or even higher tier of drug cost sharing.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Average copayment for a fourth-tier drug is $</a:t>
            </a:r>
            <a:r>
              <a:rPr lang="en-US" sz="2200" dirty="0" smtClean="0">
                <a:solidFill>
                  <a:schemeClr val="tx1"/>
                </a:solidFill>
              </a:rPr>
              <a:t>105 </a:t>
            </a:r>
            <a:r>
              <a:rPr lang="en-US" sz="2200" dirty="0">
                <a:solidFill>
                  <a:schemeClr val="tx1"/>
                </a:solidFill>
              </a:rPr>
              <a:t>and the average coinsurance is </a:t>
            </a:r>
            <a:r>
              <a:rPr lang="en-US" sz="2200" dirty="0" smtClean="0">
                <a:solidFill>
                  <a:schemeClr val="tx1"/>
                </a:solidFill>
              </a:rPr>
              <a:t>31%.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igh deductibles can create financial hardship.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Enrollees </a:t>
            </a:r>
            <a:r>
              <a:rPr lang="en-US" sz="2200" dirty="0">
                <a:solidFill>
                  <a:schemeClr val="tx1"/>
                </a:solidFill>
              </a:rPr>
              <a:t>benefit from out-of-pocket maximums ($</a:t>
            </a:r>
            <a:r>
              <a:rPr lang="en-US" sz="2200" dirty="0" smtClean="0">
                <a:solidFill>
                  <a:schemeClr val="tx1"/>
                </a:solidFill>
              </a:rPr>
              <a:t>7,900/single, $15,800/family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u="sng" dirty="0" smtClean="0">
                <a:solidFill>
                  <a:schemeClr val="tx1"/>
                </a:solidFill>
              </a:rPr>
              <a:t>but</a:t>
            </a:r>
            <a:r>
              <a:rPr lang="en-US" sz="2200" dirty="0" smtClean="0">
                <a:solidFill>
                  <a:schemeClr val="tx1"/>
                </a:solidFill>
              </a:rPr>
              <a:t>…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4723"/>
      </p:ext>
    </p:extLst>
  </p:cSld>
  <p:clrMapOvr>
    <a:masterClrMapping/>
  </p:clrMapOvr>
</p:sld>
</file>

<file path=ppt/theme/theme1.xml><?xml version="1.0" encoding="utf-8"?>
<a:theme xmlns:a="http://schemas.openxmlformats.org/drawingml/2006/main" name="AARP PPI PPT template_EXTERNAL">
  <a:themeElements>
    <a:clrScheme name="AARP Public Policy Institute">
      <a:dk1>
        <a:sysClr val="windowText" lastClr="000000"/>
      </a:dk1>
      <a:lt1>
        <a:sysClr val="window" lastClr="FFFFFF"/>
      </a:lt1>
      <a:dk2>
        <a:srgbClr val="82786F"/>
      </a:dk2>
      <a:lt2>
        <a:srgbClr val="EEECE1"/>
      </a:lt2>
      <a:accent1>
        <a:srgbClr val="1C90A3"/>
      </a:accent1>
      <a:accent2>
        <a:srgbClr val="DD6E1D"/>
      </a:accent2>
      <a:accent3>
        <a:srgbClr val="00A65E"/>
      </a:accent3>
      <a:accent4>
        <a:srgbClr val="D4A02A"/>
      </a:accent4>
      <a:accent5>
        <a:srgbClr val="9E2121"/>
      </a:accent5>
      <a:accent6>
        <a:srgbClr val="1C90A3"/>
      </a:accent6>
      <a:hlink>
        <a:srgbClr val="5C5249"/>
      </a:hlink>
      <a:folHlink>
        <a:srgbClr val="3D14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60924 PPI_Ext_PPT_Template TURQUOISE">
  <a:themeElements>
    <a:clrScheme name="AARP Public Policy Institute">
      <a:dk1>
        <a:sysClr val="windowText" lastClr="000000"/>
      </a:dk1>
      <a:lt1>
        <a:sysClr val="window" lastClr="FFFFFF"/>
      </a:lt1>
      <a:dk2>
        <a:srgbClr val="82786F"/>
      </a:dk2>
      <a:lt2>
        <a:srgbClr val="EEECE1"/>
      </a:lt2>
      <a:accent1>
        <a:srgbClr val="1C90A3"/>
      </a:accent1>
      <a:accent2>
        <a:srgbClr val="DD6E1D"/>
      </a:accent2>
      <a:accent3>
        <a:srgbClr val="00A65E"/>
      </a:accent3>
      <a:accent4>
        <a:srgbClr val="D4A02A"/>
      </a:accent4>
      <a:accent5>
        <a:srgbClr val="9E2121"/>
      </a:accent5>
      <a:accent6>
        <a:srgbClr val="1C90A3"/>
      </a:accent6>
      <a:hlink>
        <a:srgbClr val="5C5249"/>
      </a:hlink>
      <a:folHlink>
        <a:srgbClr val="3D14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0924 PPI_Ext_PPT_Template TURQUOISE.potx" id="{3792E031-AC1B-4913-805E-DEDA7CEF7374}" vid="{B0F1F0F4-46E5-4946-B1EB-E365470944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AARP PPI PPT template_EXTERNAL</Template>
  <TotalTime>1033</TotalTime>
  <Words>842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Georgia-Bold</vt:lpstr>
      <vt:lpstr>Utopia</vt:lpstr>
      <vt:lpstr>AARP PPI PPT template_EXTERNAL</vt:lpstr>
      <vt:lpstr>20160924 PPI_Ext_PPT_Template TURQUOISE</vt:lpstr>
      <vt:lpstr>Prescription drug prices: Recent trends and opportunities for change</vt:lpstr>
      <vt:lpstr>Overview</vt:lpstr>
      <vt:lpstr>Jaw-dropping prices</vt:lpstr>
      <vt:lpstr>Tip of the iceberg</vt:lpstr>
      <vt:lpstr>More people are using expensive drugs</vt:lpstr>
      <vt:lpstr>As if all of that wasn’t bad enough…</vt:lpstr>
      <vt:lpstr>Overview</vt:lpstr>
      <vt:lpstr>Taxpayer-funded programs are under increasing pressure</vt:lpstr>
      <vt:lpstr>Private insurance is also being affected</vt:lpstr>
      <vt:lpstr>Patient assistance programs are not a cure-all</vt:lpstr>
      <vt:lpstr>High drug prices affect everyone</vt:lpstr>
      <vt:lpstr>Overview</vt:lpstr>
      <vt:lpstr>“The Blueprint”  </vt:lpstr>
      <vt:lpstr>International Pricing Index Model for Medicare Part B Drugs</vt:lpstr>
      <vt:lpstr>Focus on rebates</vt:lpstr>
      <vt:lpstr>Overview</vt:lpstr>
      <vt:lpstr>Some things are pretty much guaranteed…</vt:lpstr>
      <vt:lpstr>What if nothing changes?</vt:lpstr>
      <vt:lpstr>Leigh Purvis Director, Health Services Research lpurvis@aarp.org  AARP Public Policy Institute  www.aarp.org/ppi  Twitter:@leighdrugwonk  www.Facebook.com/AARPpolicy Blog: www.aarp.org/policyblog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Puzzle of Capacity  to Vote</dc:title>
  <dc:creator>Rob P</dc:creator>
  <cp:lastModifiedBy>Purvis, Leigh</cp:lastModifiedBy>
  <cp:revision>95</cp:revision>
  <dcterms:created xsi:type="dcterms:W3CDTF">2016-10-23T16:08:33Z</dcterms:created>
  <dcterms:modified xsi:type="dcterms:W3CDTF">2019-01-17T19:37:24Z</dcterms:modified>
</cp:coreProperties>
</file>