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8" autoAdjust="0"/>
    <p:restoredTop sz="94660"/>
  </p:normalViewPr>
  <p:slideViewPr>
    <p:cSldViewPr snapToGrid="0">
      <p:cViewPr varScale="1">
        <p:scale>
          <a:sx n="57" d="100"/>
          <a:sy n="57" d="100"/>
        </p:scale>
        <p:origin x="78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56C61-BB25-43F7-99BB-CACDBEF749B8}" type="datetimeFigureOut">
              <a:rPr lang="en-US" smtClean="0"/>
              <a:t>1/16/2019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F85B8-8E64-425E-A0BD-FC670C737F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750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56C61-BB25-43F7-99BB-CACDBEF749B8}" type="datetimeFigureOut">
              <a:rPr lang="en-US" smtClean="0"/>
              <a:t>1/16/2019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F85B8-8E64-425E-A0BD-FC670C737F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829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56C61-BB25-43F7-99BB-CACDBEF749B8}" type="datetimeFigureOut">
              <a:rPr lang="en-US" smtClean="0"/>
              <a:t>1/16/2019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F85B8-8E64-425E-A0BD-FC670C737F4D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653335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56C61-BB25-43F7-99BB-CACDBEF749B8}" type="datetimeFigureOut">
              <a:rPr lang="en-US" smtClean="0"/>
              <a:t>1/16/2019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F85B8-8E64-425E-A0BD-FC670C737F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6802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56C61-BB25-43F7-99BB-CACDBEF749B8}" type="datetimeFigureOut">
              <a:rPr lang="en-US" smtClean="0"/>
              <a:t>1/16/2019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F85B8-8E64-425E-A0BD-FC670C737F4D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628553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56C61-BB25-43F7-99BB-CACDBEF749B8}" type="datetimeFigureOut">
              <a:rPr lang="en-US" smtClean="0"/>
              <a:t>1/16/2019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F85B8-8E64-425E-A0BD-FC670C737F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2323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56C61-BB25-43F7-99BB-CACDBEF749B8}" type="datetimeFigureOut">
              <a:rPr lang="en-US" smtClean="0"/>
              <a:t>1/16/2019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F85B8-8E64-425E-A0BD-FC670C737F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442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56C61-BB25-43F7-99BB-CACDBEF749B8}" type="datetimeFigureOut">
              <a:rPr lang="en-US" smtClean="0"/>
              <a:t>1/16/2019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F85B8-8E64-425E-A0BD-FC670C737F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253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56C61-BB25-43F7-99BB-CACDBEF749B8}" type="datetimeFigureOut">
              <a:rPr lang="en-US" smtClean="0"/>
              <a:t>1/16/2019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F85B8-8E64-425E-A0BD-FC670C737F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130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56C61-BB25-43F7-99BB-CACDBEF749B8}" type="datetimeFigureOut">
              <a:rPr lang="en-US" smtClean="0"/>
              <a:t>1/16/2019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F85B8-8E64-425E-A0BD-FC670C737F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254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56C61-BB25-43F7-99BB-CACDBEF749B8}" type="datetimeFigureOut">
              <a:rPr lang="en-US" smtClean="0"/>
              <a:t>1/16/2019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F85B8-8E64-425E-A0BD-FC670C737F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375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56C61-BB25-43F7-99BB-CACDBEF749B8}" type="datetimeFigureOut">
              <a:rPr lang="en-US" smtClean="0"/>
              <a:t>1/16/2019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F85B8-8E64-425E-A0BD-FC670C737F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25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56C61-BB25-43F7-99BB-CACDBEF749B8}" type="datetimeFigureOut">
              <a:rPr lang="en-US" smtClean="0"/>
              <a:t>1/16/2019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F85B8-8E64-425E-A0BD-FC670C737F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111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56C61-BB25-43F7-99BB-CACDBEF749B8}" type="datetimeFigureOut">
              <a:rPr lang="en-US" smtClean="0"/>
              <a:t>1/16/2019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F85B8-8E64-425E-A0BD-FC670C737F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318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56C61-BB25-43F7-99BB-CACDBEF749B8}" type="datetimeFigureOut">
              <a:rPr lang="en-US" smtClean="0"/>
              <a:t>1/16/2019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F85B8-8E64-425E-A0BD-FC670C737F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79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F85B8-8E64-425E-A0BD-FC670C737F4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56C61-BB25-43F7-99BB-CACDBEF749B8}" type="datetimeFigureOut">
              <a:rPr lang="en-US" smtClean="0"/>
              <a:t>1/16/2019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720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D56C61-BB25-43F7-99BB-CACDBEF749B8}" type="datetimeFigureOut">
              <a:rPr lang="en-US" smtClean="0"/>
              <a:t>1/16/2019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1DF85B8-8E64-425E-A0BD-FC670C737F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756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08F4E7-1FF0-49CD-AE26-88C679BF035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dirty="0">
                <a:solidFill>
                  <a:schemeClr val="accent2"/>
                </a:solidFill>
              </a:rPr>
              <a:t>Federal legislative action: hope and challenges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2B34C3-AA59-4CB2-89EE-8AEAD1862CC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Afton Cissell, Senior Counsel</a:t>
            </a:r>
          </a:p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Office of Rep. Lloyd Doggett (D-TX) </a:t>
            </a:r>
          </a:p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Chairman of the House Ways &amp; Means Health Subcommittee</a:t>
            </a:r>
          </a:p>
        </p:txBody>
      </p:sp>
    </p:spTree>
    <p:extLst>
      <p:ext uri="{BB962C8B-B14F-4D97-AF65-F5344CB8AC3E}">
        <p14:creationId xmlns:p14="http://schemas.microsoft.com/office/powerpoint/2010/main" val="18538704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C1DB86-F5BE-400E-A41B-347CE8A4CC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Congressional Priorities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B7CBEF-98C9-4629-BF95-10F1AA63D7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90133"/>
            <a:ext cx="8596668" cy="5012267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/>
              <a:t>Two buckets: “low-hanging fruit” and larger system changes</a:t>
            </a:r>
          </a:p>
          <a:p>
            <a:r>
              <a:rPr lang="en-US" sz="2800" dirty="0"/>
              <a:t>Low-hanging fruit</a:t>
            </a:r>
          </a:p>
          <a:p>
            <a:pPr lvl="1"/>
            <a:r>
              <a:rPr lang="en-US" sz="2400" dirty="0"/>
              <a:t>Pay-for-delay</a:t>
            </a:r>
          </a:p>
          <a:p>
            <a:pPr lvl="1"/>
            <a:r>
              <a:rPr lang="en-US" sz="2400" dirty="0"/>
              <a:t>Access to samples</a:t>
            </a:r>
          </a:p>
          <a:p>
            <a:pPr lvl="1"/>
            <a:r>
              <a:rPr lang="en-US" sz="2400" dirty="0"/>
              <a:t>Importation</a:t>
            </a:r>
          </a:p>
          <a:p>
            <a:pPr lvl="1"/>
            <a:r>
              <a:rPr lang="en-US" sz="2400" dirty="0"/>
              <a:t>Transparency</a:t>
            </a:r>
          </a:p>
          <a:p>
            <a:r>
              <a:rPr lang="en-US" sz="2800" dirty="0"/>
              <a:t>System changes</a:t>
            </a:r>
          </a:p>
          <a:p>
            <a:pPr lvl="1"/>
            <a:r>
              <a:rPr lang="en-US" sz="2400" dirty="0"/>
              <a:t>Medicare negotiation and Part D program changes</a:t>
            </a:r>
          </a:p>
          <a:p>
            <a:pPr lvl="1"/>
            <a:r>
              <a:rPr lang="en-US" sz="2400" dirty="0"/>
              <a:t>Patent reform</a:t>
            </a:r>
          </a:p>
          <a:p>
            <a:pPr lvl="1"/>
            <a:r>
              <a:rPr lang="en-US" sz="2400" dirty="0"/>
              <a:t>Access to meds in trade agreements</a:t>
            </a:r>
          </a:p>
          <a:p>
            <a:pPr lvl="1"/>
            <a:r>
              <a:rPr lang="en-US" sz="2400" dirty="0"/>
              <a:t>Taxpayer protection rights</a:t>
            </a:r>
          </a:p>
        </p:txBody>
      </p:sp>
    </p:spTree>
    <p:extLst>
      <p:ext uri="{BB962C8B-B14F-4D97-AF65-F5344CB8AC3E}">
        <p14:creationId xmlns:p14="http://schemas.microsoft.com/office/powerpoint/2010/main" val="40504651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6813F-F651-4FEE-B913-8332F031D0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Medicare Negotiation and Part D Reform Priorities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A2802D-8C18-4A98-B557-AD735118A0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HHS must have negotiating authority on all drugs</a:t>
            </a:r>
          </a:p>
          <a:p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HHS must have adequate bargaining power</a:t>
            </a:r>
          </a:p>
          <a:p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Beneficiaries must directly feel the impact</a:t>
            </a:r>
          </a:p>
        </p:txBody>
      </p:sp>
    </p:spTree>
    <p:extLst>
      <p:ext uri="{BB962C8B-B14F-4D97-AF65-F5344CB8AC3E}">
        <p14:creationId xmlns:p14="http://schemas.microsoft.com/office/powerpoint/2010/main" val="5604857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F59DE2-B3E9-43E5-875C-34E8363776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Patent Reform: Realigning Incentives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434D66-1F18-43B3-A8AE-15C698839A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303867"/>
            <a:ext cx="8596668" cy="5418666"/>
          </a:xfrm>
        </p:spPr>
        <p:txBody>
          <a:bodyPr>
            <a:normAutofit lnSpcReduction="10000"/>
          </a:bodyPr>
          <a:lstStyle/>
          <a:p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From 2005 to 2015, 74% of new drug patents were awarded to existing drugs. </a:t>
            </a:r>
          </a:p>
          <a:p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The world’s best-selling drug, Humira, has 247 patent applications delaying competition for 39 years. </a:t>
            </a:r>
          </a:p>
          <a:p>
            <a:pPr lvl="1"/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Nearly half of these applications were filed after 2014– 12 years after its initial FDA approval and more than 20 years after the initial research began.  </a:t>
            </a:r>
          </a:p>
          <a:p>
            <a:pPr lvl="1"/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Total spending on Humira increased by 266% for Medicare and Medicaid between 2012 and 2016.  </a:t>
            </a:r>
          </a:p>
          <a:p>
            <a:pPr lvl="1"/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If Humira were a standalone company, it would be larger than many Fortune 500 companies, including Visa, General Mills, and Monsanto.</a:t>
            </a:r>
          </a:p>
        </p:txBody>
      </p:sp>
    </p:spTree>
    <p:extLst>
      <p:ext uri="{BB962C8B-B14F-4D97-AF65-F5344CB8AC3E}">
        <p14:creationId xmlns:p14="http://schemas.microsoft.com/office/powerpoint/2010/main" val="7527395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310DE-C9E2-48CD-B82B-EB907527C8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Access to Meds in Trade Agreements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DA81EE-AAA1-4198-8BDE-DD81A803FA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168400"/>
            <a:ext cx="8596668" cy="5689600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The moment we tie our hands in a trade agreement, any shot of reform is gone.</a:t>
            </a:r>
          </a:p>
          <a:p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Issue-spotting:</a:t>
            </a:r>
          </a:p>
          <a:p>
            <a:pPr lvl="1"/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Patent standard language that allows for abuse</a:t>
            </a:r>
          </a:p>
          <a:p>
            <a:pPr lvl="2"/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Secondary patenting for “new use, new method of using a known product, or new process of using a known product”</a:t>
            </a:r>
          </a:p>
          <a:p>
            <a:pPr lvl="1"/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Establishing and extending monopolies through “exclusivity” periods</a:t>
            </a:r>
          </a:p>
          <a:p>
            <a:pPr lvl="1"/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Linking patent expiration to market approval</a:t>
            </a:r>
          </a:p>
          <a:p>
            <a:pPr lvl="2"/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If using evidence of prior approval for the brand-drug, the reviewer must provide notice and judicial or administrative proceedings for the brand-drug to challenge</a:t>
            </a:r>
          </a:p>
          <a:p>
            <a:pPr lvl="2"/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Disincentivizes challenges to the merits of the patent</a:t>
            </a:r>
          </a:p>
        </p:txBody>
      </p:sp>
    </p:spTree>
    <p:extLst>
      <p:ext uri="{BB962C8B-B14F-4D97-AF65-F5344CB8AC3E}">
        <p14:creationId xmlns:p14="http://schemas.microsoft.com/office/powerpoint/2010/main" val="21762808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EA0A74-061A-4ABC-84CE-8F90777B28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Taxpayer Protection Rights: Getting our ROI for real innovation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1D3DFA-7471-4E18-9F8E-4B8FD0D5DD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4578878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The federal government funds prescription drug innovation through a variety of grants and tax credits.</a:t>
            </a:r>
          </a:p>
          <a:p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Of the 210 new drugs approved between 2010 and 2016, every single one relied on federally funded studies.</a:t>
            </a:r>
          </a:p>
          <a:p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Current law allows the government to protect taxpayer investments by issuing a competitive license to ensure generic competition on a taxpayer-funded invention.</a:t>
            </a:r>
          </a:p>
          <a:p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The NIH has refused every request to utilize this authority.</a:t>
            </a:r>
          </a:p>
          <a:p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Taxpayer investments should be paired with transparency and reasonable pricing and access requirements.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71528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7316B0-EB12-4468-9D9B-66699B7A99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Challenges</a:t>
            </a:r>
          </a:p>
        </p:txBody>
      </p:sp>
      <p:pic>
        <p:nvPicPr>
          <p:cNvPr id="1026" name="Picture 2" descr="https://cmmedia.hs.llnwd.net/v1/phrmadotorg/images/dmImage/infographicImage/LTAC-Hospitals-Ad1.jpg">
            <a:extLst>
              <a:ext uri="{FF2B5EF4-FFF2-40B4-BE49-F238E27FC236}">
                <a16:creationId xmlns:a16="http://schemas.microsoft.com/office/drawing/2014/main" id="{29CD176E-3D1B-4470-9C68-E481651CAE6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1930400"/>
            <a:ext cx="2633714" cy="3881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cmmedia.hs.llnwd.net/v1/phrmadotorg/images/dmImage/infographicImage/CIC2-Print.jpg">
            <a:extLst>
              <a:ext uri="{FF2B5EF4-FFF2-40B4-BE49-F238E27FC236}">
                <a16:creationId xmlns:a16="http://schemas.microsoft.com/office/drawing/2014/main" id="{9C2BEB20-4764-4E8E-8071-3E5B686884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0927" y="439354"/>
            <a:ext cx="2306594" cy="444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cmmedia.hs.llnwd.net/v1/phrmadotorg/images/dmImage/infographicImage/PhRMA-Print-Ad---Are-Middlemen-Holding-Down-Costs-page-001.jpg">
            <a:extLst>
              <a:ext uri="{FF2B5EF4-FFF2-40B4-BE49-F238E27FC236}">
                <a16:creationId xmlns:a16="http://schemas.microsoft.com/office/drawing/2014/main" id="{BDFC99F1-24C8-4B15-A235-6D8B90CC6E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1411" y="2663570"/>
            <a:ext cx="2535513" cy="3881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cmmedia.hs.llnwd.net/v1/phrmadotorg/images/dmImage/infographicImage/PhRMA_-Realities-of-Importation_Myth-Fact---FINAL-page-0011.jpg">
            <a:extLst>
              <a:ext uri="{FF2B5EF4-FFF2-40B4-BE49-F238E27FC236}">
                <a16:creationId xmlns:a16="http://schemas.microsoft.com/office/drawing/2014/main" id="{9F0C1658-200D-483E-B825-08CAE203E1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825" y="3517517"/>
            <a:ext cx="2110113" cy="2730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F6C9BCD1-36B7-4AA0-A9BC-47BC357661EB}"/>
              </a:ext>
            </a:extLst>
          </p:cNvPr>
          <p:cNvGrpSpPr/>
          <p:nvPr/>
        </p:nvGrpSpPr>
        <p:grpSpPr>
          <a:xfrm>
            <a:off x="3834938" y="0"/>
            <a:ext cx="7898433" cy="6134323"/>
            <a:chOff x="513793" y="114077"/>
            <a:chExt cx="7898433" cy="6134323"/>
          </a:xfrm>
        </p:grpSpPr>
        <p:pic>
          <p:nvPicPr>
            <p:cNvPr id="1034" name="Picture 10" descr="https://cmmedia.hs.llnwd.net/v1/phrmadotorg/images/dmImage/infographicImage/1000x775_then-now1.jpg">
              <a:extLst>
                <a:ext uri="{FF2B5EF4-FFF2-40B4-BE49-F238E27FC236}">
                  <a16:creationId xmlns:a16="http://schemas.microsoft.com/office/drawing/2014/main" id="{10FFC402-535B-4951-9367-42B406D0D6A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3793" y="4300646"/>
              <a:ext cx="2513143" cy="19477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6" name="Picture 12" descr="https://cmmedia.hs.llnwd.net/v1/phrmadotorg/images/dmImage/infographicImage/Trade_Deals_and_Jobs_Infographic11.jpg">
              <a:extLst>
                <a:ext uri="{FF2B5EF4-FFF2-40B4-BE49-F238E27FC236}">
                  <a16:creationId xmlns:a16="http://schemas.microsoft.com/office/drawing/2014/main" id="{1E67BA4F-BE26-4913-BD02-6D6D1FD3F0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76713" y="114077"/>
              <a:ext cx="2535513" cy="37460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38" name="Picture 14" descr="https://letstalkaboutmedicare.org/wp-content/uploads/2018/06/LTAM_Cliff_PrintAd.jpg">
            <a:extLst>
              <a:ext uri="{FF2B5EF4-FFF2-40B4-BE49-F238E27FC236}">
                <a16:creationId xmlns:a16="http://schemas.microsoft.com/office/drawing/2014/main" id="{C4E818DA-BBD1-4EAD-A164-3C04A6E59C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9624" y="312993"/>
            <a:ext cx="1774344" cy="3406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10982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i.investopedia.com/image/png/1539535197657/lobbying_2018.png">
            <a:extLst>
              <a:ext uri="{FF2B5EF4-FFF2-40B4-BE49-F238E27FC236}">
                <a16:creationId xmlns:a16="http://schemas.microsoft.com/office/drawing/2014/main" id="{85954841-3E40-4C01-8CA9-C9E75B8A82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092" y="457"/>
            <a:ext cx="6203092" cy="5807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harmaceutical campaign contributions">
            <a:extLst>
              <a:ext uri="{FF2B5EF4-FFF2-40B4-BE49-F238E27FC236}">
                <a16:creationId xmlns:a16="http://schemas.microsoft.com/office/drawing/2014/main" id="{4B7E47D3-1A42-43ED-82D9-411B252749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5988" y="1403991"/>
            <a:ext cx="6666012" cy="5454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2845001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123</TotalTime>
  <Words>409</Words>
  <Application>Microsoft Office PowerPoint</Application>
  <PresentationFormat>Widescreen</PresentationFormat>
  <Paragraphs>42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Trebuchet MS</vt:lpstr>
      <vt:lpstr>Wingdings 3</vt:lpstr>
      <vt:lpstr>Facet</vt:lpstr>
      <vt:lpstr>Federal legislative action: hope and challenges</vt:lpstr>
      <vt:lpstr>Key Congressional Priorities</vt:lpstr>
      <vt:lpstr>Medicare Negotiation and Part D Reform Priorities</vt:lpstr>
      <vt:lpstr>Patent Reform: Realigning Incentives</vt:lpstr>
      <vt:lpstr>Access to Meds in Trade Agreements</vt:lpstr>
      <vt:lpstr>Taxpayer Protection Rights: Getting our ROI for real innovation</vt:lpstr>
      <vt:lpstr>Challenges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Cissell, Afton</dc:creator>
  <cp:lastModifiedBy>Cissell, Afton</cp:lastModifiedBy>
  <cp:revision>11</cp:revision>
  <dcterms:created xsi:type="dcterms:W3CDTF">2019-01-17T01:55:15Z</dcterms:created>
  <dcterms:modified xsi:type="dcterms:W3CDTF">2019-01-17T03:59:22Z</dcterms:modified>
</cp:coreProperties>
</file>