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4" r:id="rId3"/>
    <p:sldMasterId id="2147483706" r:id="rId4"/>
  </p:sldMasterIdLst>
  <p:notesMasterIdLst>
    <p:notesMasterId r:id="rId40"/>
  </p:notesMasterIdLst>
  <p:sldIdLst>
    <p:sldId id="274" r:id="rId5"/>
    <p:sldId id="257" r:id="rId6"/>
    <p:sldId id="258" r:id="rId7"/>
    <p:sldId id="265" r:id="rId8"/>
    <p:sldId id="259" r:id="rId9"/>
    <p:sldId id="264" r:id="rId10"/>
    <p:sldId id="261" r:id="rId11"/>
    <p:sldId id="263" r:id="rId12"/>
    <p:sldId id="262" r:id="rId13"/>
    <p:sldId id="266" r:id="rId14"/>
    <p:sldId id="268" r:id="rId15"/>
    <p:sldId id="256" r:id="rId16"/>
    <p:sldId id="478" r:id="rId17"/>
    <p:sldId id="479" r:id="rId18"/>
    <p:sldId id="480" r:id="rId19"/>
    <p:sldId id="481" r:id="rId20"/>
    <p:sldId id="482" r:id="rId21"/>
    <p:sldId id="483" r:id="rId22"/>
    <p:sldId id="484" r:id="rId23"/>
    <p:sldId id="485" r:id="rId24"/>
    <p:sldId id="486" r:id="rId25"/>
    <p:sldId id="487" r:id="rId26"/>
    <p:sldId id="488" r:id="rId27"/>
    <p:sldId id="489" r:id="rId28"/>
    <p:sldId id="490" r:id="rId29"/>
    <p:sldId id="491" r:id="rId30"/>
    <p:sldId id="492" r:id="rId31"/>
    <p:sldId id="493" r:id="rId32"/>
    <p:sldId id="392" r:id="rId33"/>
    <p:sldId id="494" r:id="rId34"/>
    <p:sldId id="495" r:id="rId35"/>
    <p:sldId id="496" r:id="rId36"/>
    <p:sldId id="497" r:id="rId37"/>
    <p:sldId id="498" r:id="rId38"/>
    <p:sldId id="49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Bates" initials="HB" lastIdx="2" clrIdx="0">
    <p:extLst>
      <p:ext uri="{19B8F6BF-5375-455C-9EA6-DF929625EA0E}">
        <p15:presenceInfo xmlns:p15="http://schemas.microsoft.com/office/powerpoint/2012/main" userId="2091d2aca60f5fb6" providerId="Windows Live"/>
      </p:ext>
    </p:extLst>
  </p:cmAuthor>
  <p:cmAuthor id="2" name="Elizabeth Hagan" initials="EH" lastIdx="4" clrIdx="1">
    <p:extLst>
      <p:ext uri="{19B8F6BF-5375-455C-9EA6-DF929625EA0E}">
        <p15:presenceInfo xmlns:p15="http://schemas.microsoft.com/office/powerpoint/2012/main" userId="6416e728cb30e16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D6D"/>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54" autoAdjust="0"/>
    <p:restoredTop sz="84274" autoAdjust="0"/>
  </p:normalViewPr>
  <p:slideViewPr>
    <p:cSldViewPr snapToGrid="0">
      <p:cViewPr varScale="1">
        <p:scale>
          <a:sx n="56" d="100"/>
          <a:sy n="56" d="100"/>
        </p:scale>
        <p:origin x="1080" y="80"/>
      </p:cViewPr>
      <p:guideLst/>
    </p:cSldViewPr>
  </p:slideViewPr>
  <p:notesTextViewPr>
    <p:cViewPr>
      <p:scale>
        <a:sx n="1" d="1"/>
        <a:sy n="1" d="1"/>
      </p:scale>
      <p:origin x="0" y="0"/>
    </p:cViewPr>
  </p:notesTextViewPr>
  <p:sorterViewPr>
    <p:cViewPr varScale="1">
      <p:scale>
        <a:sx n="100" d="100"/>
        <a:sy n="100" d="100"/>
      </p:scale>
      <p:origin x="0" y="-96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svg"/><Relationship Id="rId4" Type="http://schemas.openxmlformats.org/officeDocument/2006/relationships/image" Target="../media/image29.svg"/><Relationship Id="rId9" Type="http://schemas.openxmlformats.org/officeDocument/2006/relationships/image" Target="../media/image33.png"/></Relationships>
</file>

<file path=ppt/diagrams/_rels/data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svg"/><Relationship Id="rId4" Type="http://schemas.openxmlformats.org/officeDocument/2006/relationships/image" Target="../media/image29.svg"/><Relationship Id="rId9" Type="http://schemas.openxmlformats.org/officeDocument/2006/relationships/image" Target="../media/image33.png"/></Relationships>
</file>

<file path=ppt/diagrams/_rels/drawing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CC3A80-8BCA-4B24-815B-0DF79F48CD8C}" type="doc">
      <dgm:prSet loTypeId="urn:microsoft.com/office/officeart/2018/2/layout/IconVerticalSolidList" loCatId="icon" qsTypeId="urn:microsoft.com/office/officeart/2005/8/quickstyle/simple4" qsCatId="simple" csTypeId="urn:microsoft.com/office/officeart/2018/5/colors/Iconchunking_neutralicontext_accent0_3" csCatId="mainScheme" phldr="1"/>
      <dgm:spPr/>
      <dgm:t>
        <a:bodyPr/>
        <a:lstStyle/>
        <a:p>
          <a:endParaRPr lang="en-US"/>
        </a:p>
      </dgm:t>
    </dgm:pt>
    <dgm:pt modelId="{72CE634D-DB37-4D91-80AE-4F4077D057E0}">
      <dgm:prSet custT="1"/>
      <dgm:spPr/>
      <dgm:t>
        <a:bodyPr/>
        <a:lstStyle/>
        <a:p>
          <a:pPr>
            <a:lnSpc>
              <a:spcPct val="100000"/>
            </a:lnSpc>
          </a:pPr>
          <a:r>
            <a:rPr lang="en-US" sz="2400" dirty="0"/>
            <a:t>Bi-county coalition </a:t>
          </a:r>
        </a:p>
      </dgm:t>
    </dgm:pt>
    <dgm:pt modelId="{951142FE-9823-471A-B7A7-B6CEA60AB45A}" type="parTrans" cxnId="{C939D3FC-D1FD-45D7-BD5E-6E8A7EACB16A}">
      <dgm:prSet/>
      <dgm:spPr/>
      <dgm:t>
        <a:bodyPr/>
        <a:lstStyle/>
        <a:p>
          <a:endParaRPr lang="en-US"/>
        </a:p>
      </dgm:t>
    </dgm:pt>
    <dgm:pt modelId="{B093B044-80B8-435A-A513-483AD5D6ED1F}" type="sibTrans" cxnId="{C939D3FC-D1FD-45D7-BD5E-6E8A7EACB16A}">
      <dgm:prSet/>
      <dgm:spPr/>
      <dgm:t>
        <a:bodyPr/>
        <a:lstStyle/>
        <a:p>
          <a:endParaRPr lang="en-US"/>
        </a:p>
      </dgm:t>
    </dgm:pt>
    <dgm:pt modelId="{87D889FE-489C-4960-9CA7-8FD8C34DB4DD}">
      <dgm:prSet custT="1"/>
      <dgm:spPr/>
      <dgm:t>
        <a:bodyPr/>
        <a:lstStyle/>
        <a:p>
          <a:pPr>
            <a:lnSpc>
              <a:spcPct val="100000"/>
            </a:lnSpc>
          </a:pPr>
          <a:r>
            <a:rPr lang="en-US" sz="2000" dirty="0"/>
            <a:t>Coordinated by Community Health Council of Wyandotte County </a:t>
          </a:r>
        </a:p>
      </dgm:t>
    </dgm:pt>
    <dgm:pt modelId="{F456A6FD-FD70-4E76-9AC9-3B065E1AD7CA}" type="parTrans" cxnId="{9013523C-CBF9-42A5-9B38-F2FA1FABA3E3}">
      <dgm:prSet/>
      <dgm:spPr/>
      <dgm:t>
        <a:bodyPr/>
        <a:lstStyle/>
        <a:p>
          <a:endParaRPr lang="en-US"/>
        </a:p>
      </dgm:t>
    </dgm:pt>
    <dgm:pt modelId="{51983ACF-E4B8-4E48-BC18-715DA191305D}" type="sibTrans" cxnId="{9013523C-CBF9-42A5-9B38-F2FA1FABA3E3}">
      <dgm:prSet/>
      <dgm:spPr/>
      <dgm:t>
        <a:bodyPr/>
        <a:lstStyle/>
        <a:p>
          <a:endParaRPr lang="en-US"/>
        </a:p>
      </dgm:t>
    </dgm:pt>
    <dgm:pt modelId="{CA6959F1-5DA9-43C8-9C8B-F3971FF23CDB}">
      <dgm:prSet custT="1"/>
      <dgm:spPr/>
      <dgm:t>
        <a:bodyPr/>
        <a:lstStyle/>
        <a:p>
          <a:pPr>
            <a:lnSpc>
              <a:spcPct val="100000"/>
            </a:lnSpc>
          </a:pPr>
          <a:r>
            <a:rPr lang="en-US" sz="2400" dirty="0"/>
            <a:t>Primary function: support assisters with open enrollment </a:t>
          </a:r>
        </a:p>
      </dgm:t>
    </dgm:pt>
    <dgm:pt modelId="{8550B614-C53B-43EE-ACA4-934ACDAFC881}" type="parTrans" cxnId="{C6076996-3A7B-4526-826C-DD1B5C5264FF}">
      <dgm:prSet/>
      <dgm:spPr/>
      <dgm:t>
        <a:bodyPr/>
        <a:lstStyle/>
        <a:p>
          <a:endParaRPr lang="en-US"/>
        </a:p>
      </dgm:t>
    </dgm:pt>
    <dgm:pt modelId="{E467C52B-2A49-4027-9557-D204489B306A}" type="sibTrans" cxnId="{C6076996-3A7B-4526-826C-DD1B5C5264FF}">
      <dgm:prSet/>
      <dgm:spPr/>
      <dgm:t>
        <a:bodyPr/>
        <a:lstStyle/>
        <a:p>
          <a:endParaRPr lang="en-US"/>
        </a:p>
      </dgm:t>
    </dgm:pt>
    <dgm:pt modelId="{C81969E1-FF3B-48B2-9F42-C0D729A6D5F9}">
      <dgm:prSet custT="1"/>
      <dgm:spPr/>
      <dgm:t>
        <a:bodyPr/>
        <a:lstStyle/>
        <a:p>
          <a:pPr>
            <a:lnSpc>
              <a:spcPct val="100000"/>
            </a:lnSpc>
          </a:pPr>
          <a:r>
            <a:rPr lang="en-US" sz="2400" dirty="0"/>
            <a:t>Secondary function: provide linkages to resources and care </a:t>
          </a:r>
        </a:p>
      </dgm:t>
    </dgm:pt>
    <dgm:pt modelId="{5B56F4FB-FC91-4EFA-A4A5-297749228636}" type="parTrans" cxnId="{1E07ECBB-FA3A-4DA4-8DD6-5C14D7CBC25A}">
      <dgm:prSet/>
      <dgm:spPr/>
      <dgm:t>
        <a:bodyPr/>
        <a:lstStyle/>
        <a:p>
          <a:endParaRPr lang="en-US"/>
        </a:p>
      </dgm:t>
    </dgm:pt>
    <dgm:pt modelId="{642C7E8F-2946-4309-95EB-6E729816FA1C}" type="sibTrans" cxnId="{1E07ECBB-FA3A-4DA4-8DD6-5C14D7CBC25A}">
      <dgm:prSet/>
      <dgm:spPr/>
      <dgm:t>
        <a:bodyPr/>
        <a:lstStyle/>
        <a:p>
          <a:endParaRPr lang="en-US"/>
        </a:p>
      </dgm:t>
    </dgm:pt>
    <dgm:pt modelId="{A61605C2-901E-4BDF-BCC9-A7D5FDCA569B}">
      <dgm:prSet custT="1"/>
      <dgm:spPr/>
      <dgm:t>
        <a:bodyPr/>
        <a:lstStyle/>
        <a:p>
          <a:pPr>
            <a:lnSpc>
              <a:spcPct val="100000"/>
            </a:lnSpc>
          </a:pPr>
          <a:r>
            <a:rPr lang="en-US" sz="2400" dirty="0"/>
            <a:t>Began in Wyandotte in Open Enrollment 1</a:t>
          </a:r>
        </a:p>
      </dgm:t>
    </dgm:pt>
    <dgm:pt modelId="{229C9D3C-B007-4187-AC33-5413A5A65E69}" type="parTrans" cxnId="{429B6148-69D2-4F88-92B5-2034901D5081}">
      <dgm:prSet/>
      <dgm:spPr/>
      <dgm:t>
        <a:bodyPr/>
        <a:lstStyle/>
        <a:p>
          <a:endParaRPr lang="en-US"/>
        </a:p>
      </dgm:t>
    </dgm:pt>
    <dgm:pt modelId="{741F9677-404F-4F82-A2C2-2F20EA1A2D66}" type="sibTrans" cxnId="{429B6148-69D2-4F88-92B5-2034901D5081}">
      <dgm:prSet/>
      <dgm:spPr/>
      <dgm:t>
        <a:bodyPr/>
        <a:lstStyle/>
        <a:p>
          <a:endParaRPr lang="en-US"/>
        </a:p>
      </dgm:t>
    </dgm:pt>
    <dgm:pt modelId="{9FCF666E-9DAA-4C25-A02A-F3DCAE6F1FDC}" type="pres">
      <dgm:prSet presAssocID="{B5CC3A80-8BCA-4B24-815B-0DF79F48CD8C}" presName="root" presStyleCnt="0">
        <dgm:presLayoutVars>
          <dgm:dir/>
          <dgm:resizeHandles val="exact"/>
        </dgm:presLayoutVars>
      </dgm:prSet>
      <dgm:spPr/>
    </dgm:pt>
    <dgm:pt modelId="{F811C737-FE18-4260-875D-857E60403A78}" type="pres">
      <dgm:prSet presAssocID="{72CE634D-DB37-4D91-80AE-4F4077D057E0}" presName="compNode" presStyleCnt="0"/>
      <dgm:spPr/>
    </dgm:pt>
    <dgm:pt modelId="{C871C5FF-C28D-45F8-A4E2-8F9D18E0A52B}" type="pres">
      <dgm:prSet presAssocID="{72CE634D-DB37-4D91-80AE-4F4077D057E0}" presName="bgRect" presStyleLbl="bgShp" presStyleIdx="0" presStyleCnt="5"/>
      <dgm:spPr/>
    </dgm:pt>
    <dgm:pt modelId="{BE384CA4-5AEE-45E2-8F79-3EFE83998308}" type="pres">
      <dgm:prSet presAssocID="{72CE634D-DB37-4D91-80AE-4F4077D057E0}" presName="iconRect" presStyleLbl="node1" presStyleIdx="0" presStyleCnt="5" custScaleX="180858" custScaleY="23557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253D7768-561D-4E32-ACAD-1C946641D189}" type="pres">
      <dgm:prSet presAssocID="{72CE634D-DB37-4D91-80AE-4F4077D057E0}" presName="spaceRect" presStyleCnt="0"/>
      <dgm:spPr/>
    </dgm:pt>
    <dgm:pt modelId="{C99639B1-282E-4544-B76B-FB15641EBABE}" type="pres">
      <dgm:prSet presAssocID="{72CE634D-DB37-4D91-80AE-4F4077D057E0}" presName="parTx" presStyleLbl="revTx" presStyleIdx="0" presStyleCnt="5" custScaleY="63593" custLinFactNeighborX="157" custLinFactNeighborY="62469">
        <dgm:presLayoutVars>
          <dgm:chMax val="0"/>
          <dgm:chPref val="0"/>
        </dgm:presLayoutVars>
      </dgm:prSet>
      <dgm:spPr/>
    </dgm:pt>
    <dgm:pt modelId="{F19B287E-A4AC-44B4-8080-19480BE9EE1E}" type="pres">
      <dgm:prSet presAssocID="{B093B044-80B8-435A-A513-483AD5D6ED1F}" presName="sibTrans" presStyleCnt="0"/>
      <dgm:spPr/>
    </dgm:pt>
    <dgm:pt modelId="{B7BD13E2-57F1-422D-B063-72669B15BF4A}" type="pres">
      <dgm:prSet presAssocID="{87D889FE-489C-4960-9CA7-8FD8C34DB4DD}" presName="compNode" presStyleCnt="0"/>
      <dgm:spPr/>
    </dgm:pt>
    <dgm:pt modelId="{57C3688C-5160-41B5-8F70-46E113988D2B}" type="pres">
      <dgm:prSet presAssocID="{87D889FE-489C-4960-9CA7-8FD8C34DB4DD}" presName="bgRect" presStyleLbl="bgShp" presStyleIdx="1" presStyleCnt="5"/>
      <dgm:spPr/>
    </dgm:pt>
    <dgm:pt modelId="{23FBBF58-5B97-482F-8ECD-DA05811BEEA8}" type="pres">
      <dgm:prSet presAssocID="{87D889FE-489C-4960-9CA7-8FD8C34DB4DD}" presName="iconRect" presStyleLbl="node1" presStyleIdx="1" presStyleCnt="5" custScaleX="174425" custScaleY="17591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sers"/>
        </a:ext>
      </dgm:extLst>
    </dgm:pt>
    <dgm:pt modelId="{72AB06E4-39DE-4697-BF33-5D0DD13FB9B4}" type="pres">
      <dgm:prSet presAssocID="{87D889FE-489C-4960-9CA7-8FD8C34DB4DD}" presName="spaceRect" presStyleCnt="0"/>
      <dgm:spPr/>
    </dgm:pt>
    <dgm:pt modelId="{9405D7A0-1E1F-4CA6-9DBC-D98983BA983E}" type="pres">
      <dgm:prSet presAssocID="{87D889FE-489C-4960-9CA7-8FD8C34DB4DD}" presName="parTx" presStyleLbl="revTx" presStyleIdx="1" presStyleCnt="5" custLinFactNeighborX="-213" custLinFactNeighborY="72111">
        <dgm:presLayoutVars>
          <dgm:chMax val="0"/>
          <dgm:chPref val="0"/>
        </dgm:presLayoutVars>
      </dgm:prSet>
      <dgm:spPr/>
    </dgm:pt>
    <dgm:pt modelId="{91E7B40D-8FD2-4E8B-8968-FDDAE2F5600F}" type="pres">
      <dgm:prSet presAssocID="{51983ACF-E4B8-4E48-BC18-715DA191305D}" presName="sibTrans" presStyleCnt="0"/>
      <dgm:spPr/>
    </dgm:pt>
    <dgm:pt modelId="{8C10DD7B-E863-46B8-A8E9-12DCD0A96B37}" type="pres">
      <dgm:prSet presAssocID="{CA6959F1-5DA9-43C8-9C8B-F3971FF23CDB}" presName="compNode" presStyleCnt="0"/>
      <dgm:spPr/>
    </dgm:pt>
    <dgm:pt modelId="{6D9BF164-D02D-4E75-A6FC-359DD208B6C1}" type="pres">
      <dgm:prSet presAssocID="{CA6959F1-5DA9-43C8-9C8B-F3971FF23CDB}" presName="bgRect" presStyleLbl="bgShp" presStyleIdx="2" presStyleCnt="5" custLinFactNeighborX="-145" custLinFactNeighborY="2484"/>
      <dgm:spPr/>
    </dgm:pt>
    <dgm:pt modelId="{497C1D4C-4DC3-4AB1-A5EC-2296417D1786}" type="pres">
      <dgm:prSet presAssocID="{CA6959F1-5DA9-43C8-9C8B-F3971FF23CDB}" presName="iconRect" presStyleLbl="node1" presStyleIdx="2" presStyleCnt="5" custScaleX="165328" custScaleY="16667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ingle gear"/>
        </a:ext>
      </dgm:extLst>
    </dgm:pt>
    <dgm:pt modelId="{F3E5F962-27BD-4040-BFBF-A239219975F2}" type="pres">
      <dgm:prSet presAssocID="{CA6959F1-5DA9-43C8-9C8B-F3971FF23CDB}" presName="spaceRect" presStyleCnt="0"/>
      <dgm:spPr/>
    </dgm:pt>
    <dgm:pt modelId="{2DF876D5-CB41-4451-AD26-76FB08523287}" type="pres">
      <dgm:prSet presAssocID="{CA6959F1-5DA9-43C8-9C8B-F3971FF23CDB}" presName="parTx" presStyleLbl="revTx" presStyleIdx="2" presStyleCnt="5" custLinFactNeighborX="106" custLinFactNeighborY="68419">
        <dgm:presLayoutVars>
          <dgm:chMax val="0"/>
          <dgm:chPref val="0"/>
        </dgm:presLayoutVars>
      </dgm:prSet>
      <dgm:spPr/>
    </dgm:pt>
    <dgm:pt modelId="{F3E3D6E9-BF0D-490B-8842-6C6F7D54E2D4}" type="pres">
      <dgm:prSet presAssocID="{E467C52B-2A49-4027-9557-D204489B306A}" presName="sibTrans" presStyleCnt="0"/>
      <dgm:spPr/>
    </dgm:pt>
    <dgm:pt modelId="{3374DB77-8A60-4274-B611-69CDE44A2949}" type="pres">
      <dgm:prSet presAssocID="{C81969E1-FF3B-48B2-9F42-C0D729A6D5F9}" presName="compNode" presStyleCnt="0"/>
      <dgm:spPr/>
    </dgm:pt>
    <dgm:pt modelId="{DBE7EE99-B149-4CC0-BBDD-9ED99B70F928}" type="pres">
      <dgm:prSet presAssocID="{C81969E1-FF3B-48B2-9F42-C0D729A6D5F9}" presName="bgRect" presStyleLbl="bgShp" presStyleIdx="3" presStyleCnt="5"/>
      <dgm:spPr/>
    </dgm:pt>
    <dgm:pt modelId="{1DDD72BA-24A5-4F7F-8646-CDCCD53B9203}" type="pres">
      <dgm:prSet presAssocID="{C81969E1-FF3B-48B2-9F42-C0D729A6D5F9}" presName="iconRect" presStyleLbl="node1" presStyleIdx="3" presStyleCnt="5" custScaleX="187533" custScaleY="16874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Link"/>
        </a:ext>
      </dgm:extLst>
    </dgm:pt>
    <dgm:pt modelId="{1D351A51-8447-484C-86D5-D2C713D7C1A6}" type="pres">
      <dgm:prSet presAssocID="{C81969E1-FF3B-48B2-9F42-C0D729A6D5F9}" presName="spaceRect" presStyleCnt="0"/>
      <dgm:spPr/>
    </dgm:pt>
    <dgm:pt modelId="{08D6A2B9-CCA9-4371-8D6C-6CBC6E34888B}" type="pres">
      <dgm:prSet presAssocID="{C81969E1-FF3B-48B2-9F42-C0D729A6D5F9}" presName="parTx" presStyleLbl="revTx" presStyleIdx="3" presStyleCnt="5" custLinFactNeighborX="107" custLinFactNeighborY="59494">
        <dgm:presLayoutVars>
          <dgm:chMax val="0"/>
          <dgm:chPref val="0"/>
        </dgm:presLayoutVars>
      </dgm:prSet>
      <dgm:spPr/>
    </dgm:pt>
    <dgm:pt modelId="{7E4F01FA-17BC-42D9-9C4D-393B3B2B1781}" type="pres">
      <dgm:prSet presAssocID="{642C7E8F-2946-4309-95EB-6E729816FA1C}" presName="sibTrans" presStyleCnt="0"/>
      <dgm:spPr/>
    </dgm:pt>
    <dgm:pt modelId="{AAC3D19E-83C1-4820-A84D-F61384C41119}" type="pres">
      <dgm:prSet presAssocID="{A61605C2-901E-4BDF-BCC9-A7D5FDCA569B}" presName="compNode" presStyleCnt="0"/>
      <dgm:spPr/>
    </dgm:pt>
    <dgm:pt modelId="{0B1FA313-AF0B-48A4-A3DF-B0B51874FB34}" type="pres">
      <dgm:prSet presAssocID="{A61605C2-901E-4BDF-BCC9-A7D5FDCA569B}" presName="bgRect" presStyleLbl="bgShp" presStyleIdx="4" presStyleCnt="5" custLinFactNeighborX="-531" custLinFactNeighborY="-621"/>
      <dgm:spPr/>
    </dgm:pt>
    <dgm:pt modelId="{1CC124E2-4053-4C08-9C38-8CF61929FA88}" type="pres">
      <dgm:prSet presAssocID="{A61605C2-901E-4BDF-BCC9-A7D5FDCA569B}" presName="iconRect" presStyleLbl="node1" presStyleIdx="4" presStyleCnt="5" custScaleX="205912" custScaleY="16448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Marker"/>
        </a:ext>
      </dgm:extLst>
    </dgm:pt>
    <dgm:pt modelId="{E4554FDF-7472-4F8C-83EF-1F70B290A2E2}" type="pres">
      <dgm:prSet presAssocID="{A61605C2-901E-4BDF-BCC9-A7D5FDCA569B}" presName="spaceRect" presStyleCnt="0"/>
      <dgm:spPr/>
    </dgm:pt>
    <dgm:pt modelId="{C81F3E1F-C468-4203-88CC-F6F6284B79CA}" type="pres">
      <dgm:prSet presAssocID="{A61605C2-901E-4BDF-BCC9-A7D5FDCA569B}" presName="parTx" presStyleLbl="revTx" presStyleIdx="4" presStyleCnt="5" custLinFactNeighborX="160" custLinFactNeighborY="50570">
        <dgm:presLayoutVars>
          <dgm:chMax val="0"/>
          <dgm:chPref val="0"/>
        </dgm:presLayoutVars>
      </dgm:prSet>
      <dgm:spPr/>
    </dgm:pt>
  </dgm:ptLst>
  <dgm:cxnLst>
    <dgm:cxn modelId="{021C2401-58F6-4EB9-81DD-C115FAEE76FE}" type="presOf" srcId="{B5CC3A80-8BCA-4B24-815B-0DF79F48CD8C}" destId="{9FCF666E-9DAA-4C25-A02A-F3DCAE6F1FDC}" srcOrd="0" destOrd="0" presId="urn:microsoft.com/office/officeart/2018/2/layout/IconVerticalSolidList"/>
    <dgm:cxn modelId="{EFB3B405-54EA-496C-ABC4-189B4D9A90D4}" type="presOf" srcId="{87D889FE-489C-4960-9CA7-8FD8C34DB4DD}" destId="{9405D7A0-1E1F-4CA6-9DBC-D98983BA983E}" srcOrd="0" destOrd="0" presId="urn:microsoft.com/office/officeart/2018/2/layout/IconVerticalSolidList"/>
    <dgm:cxn modelId="{9013523C-CBF9-42A5-9B38-F2FA1FABA3E3}" srcId="{B5CC3A80-8BCA-4B24-815B-0DF79F48CD8C}" destId="{87D889FE-489C-4960-9CA7-8FD8C34DB4DD}" srcOrd="1" destOrd="0" parTransId="{F456A6FD-FD70-4E76-9AC9-3B065E1AD7CA}" sibTransId="{51983ACF-E4B8-4E48-BC18-715DA191305D}"/>
    <dgm:cxn modelId="{28B40D5B-26E8-44FC-854F-12A9FDC613BC}" type="presOf" srcId="{C81969E1-FF3B-48B2-9F42-C0D729A6D5F9}" destId="{08D6A2B9-CCA9-4371-8D6C-6CBC6E34888B}" srcOrd="0" destOrd="0" presId="urn:microsoft.com/office/officeart/2018/2/layout/IconVerticalSolidList"/>
    <dgm:cxn modelId="{429B6148-69D2-4F88-92B5-2034901D5081}" srcId="{B5CC3A80-8BCA-4B24-815B-0DF79F48CD8C}" destId="{A61605C2-901E-4BDF-BCC9-A7D5FDCA569B}" srcOrd="4" destOrd="0" parTransId="{229C9D3C-B007-4187-AC33-5413A5A65E69}" sibTransId="{741F9677-404F-4F82-A2C2-2F20EA1A2D66}"/>
    <dgm:cxn modelId="{2C392272-C419-466E-89D5-80648EBCCD2C}" type="presOf" srcId="{CA6959F1-5DA9-43C8-9C8B-F3971FF23CDB}" destId="{2DF876D5-CB41-4451-AD26-76FB08523287}" srcOrd="0" destOrd="0" presId="urn:microsoft.com/office/officeart/2018/2/layout/IconVerticalSolidList"/>
    <dgm:cxn modelId="{51867E76-A9ED-4C74-B914-EF47878D5372}" type="presOf" srcId="{A61605C2-901E-4BDF-BCC9-A7D5FDCA569B}" destId="{C81F3E1F-C468-4203-88CC-F6F6284B79CA}" srcOrd="0" destOrd="0" presId="urn:microsoft.com/office/officeart/2018/2/layout/IconVerticalSolidList"/>
    <dgm:cxn modelId="{441A6982-FBDF-43BE-B5DC-B4E781A2000F}" type="presOf" srcId="{72CE634D-DB37-4D91-80AE-4F4077D057E0}" destId="{C99639B1-282E-4544-B76B-FB15641EBABE}" srcOrd="0" destOrd="0" presId="urn:microsoft.com/office/officeart/2018/2/layout/IconVerticalSolidList"/>
    <dgm:cxn modelId="{C6076996-3A7B-4526-826C-DD1B5C5264FF}" srcId="{B5CC3A80-8BCA-4B24-815B-0DF79F48CD8C}" destId="{CA6959F1-5DA9-43C8-9C8B-F3971FF23CDB}" srcOrd="2" destOrd="0" parTransId="{8550B614-C53B-43EE-ACA4-934ACDAFC881}" sibTransId="{E467C52B-2A49-4027-9557-D204489B306A}"/>
    <dgm:cxn modelId="{1E07ECBB-FA3A-4DA4-8DD6-5C14D7CBC25A}" srcId="{B5CC3A80-8BCA-4B24-815B-0DF79F48CD8C}" destId="{C81969E1-FF3B-48B2-9F42-C0D729A6D5F9}" srcOrd="3" destOrd="0" parTransId="{5B56F4FB-FC91-4EFA-A4A5-297749228636}" sibTransId="{642C7E8F-2946-4309-95EB-6E729816FA1C}"/>
    <dgm:cxn modelId="{C939D3FC-D1FD-45D7-BD5E-6E8A7EACB16A}" srcId="{B5CC3A80-8BCA-4B24-815B-0DF79F48CD8C}" destId="{72CE634D-DB37-4D91-80AE-4F4077D057E0}" srcOrd="0" destOrd="0" parTransId="{951142FE-9823-471A-B7A7-B6CEA60AB45A}" sibTransId="{B093B044-80B8-435A-A513-483AD5D6ED1F}"/>
    <dgm:cxn modelId="{7A0B4ABA-4C30-4169-A2C7-70BD1018F7FA}" type="presParOf" srcId="{9FCF666E-9DAA-4C25-A02A-F3DCAE6F1FDC}" destId="{F811C737-FE18-4260-875D-857E60403A78}" srcOrd="0" destOrd="0" presId="urn:microsoft.com/office/officeart/2018/2/layout/IconVerticalSolidList"/>
    <dgm:cxn modelId="{7801B2B1-658E-4FB1-9206-825F777BB525}" type="presParOf" srcId="{F811C737-FE18-4260-875D-857E60403A78}" destId="{C871C5FF-C28D-45F8-A4E2-8F9D18E0A52B}" srcOrd="0" destOrd="0" presId="urn:microsoft.com/office/officeart/2018/2/layout/IconVerticalSolidList"/>
    <dgm:cxn modelId="{E73FDF05-7B88-41E9-AE37-CFD2561A7EAA}" type="presParOf" srcId="{F811C737-FE18-4260-875D-857E60403A78}" destId="{BE384CA4-5AEE-45E2-8F79-3EFE83998308}" srcOrd="1" destOrd="0" presId="urn:microsoft.com/office/officeart/2018/2/layout/IconVerticalSolidList"/>
    <dgm:cxn modelId="{A8ED8D62-C0DE-4631-940D-CF399D1AB426}" type="presParOf" srcId="{F811C737-FE18-4260-875D-857E60403A78}" destId="{253D7768-561D-4E32-ACAD-1C946641D189}" srcOrd="2" destOrd="0" presId="urn:microsoft.com/office/officeart/2018/2/layout/IconVerticalSolidList"/>
    <dgm:cxn modelId="{56C094D8-6094-41EB-8BA6-E92975FFF9CC}" type="presParOf" srcId="{F811C737-FE18-4260-875D-857E60403A78}" destId="{C99639B1-282E-4544-B76B-FB15641EBABE}" srcOrd="3" destOrd="0" presId="urn:microsoft.com/office/officeart/2018/2/layout/IconVerticalSolidList"/>
    <dgm:cxn modelId="{D9CFD584-C423-4564-B761-DBD17F8E7088}" type="presParOf" srcId="{9FCF666E-9DAA-4C25-A02A-F3DCAE6F1FDC}" destId="{F19B287E-A4AC-44B4-8080-19480BE9EE1E}" srcOrd="1" destOrd="0" presId="urn:microsoft.com/office/officeart/2018/2/layout/IconVerticalSolidList"/>
    <dgm:cxn modelId="{EA309461-9AEB-4370-AB61-32DB69CDB29A}" type="presParOf" srcId="{9FCF666E-9DAA-4C25-A02A-F3DCAE6F1FDC}" destId="{B7BD13E2-57F1-422D-B063-72669B15BF4A}" srcOrd="2" destOrd="0" presId="urn:microsoft.com/office/officeart/2018/2/layout/IconVerticalSolidList"/>
    <dgm:cxn modelId="{338AA8C2-6773-4C20-A81B-BF198BB88BC7}" type="presParOf" srcId="{B7BD13E2-57F1-422D-B063-72669B15BF4A}" destId="{57C3688C-5160-41B5-8F70-46E113988D2B}" srcOrd="0" destOrd="0" presId="urn:microsoft.com/office/officeart/2018/2/layout/IconVerticalSolidList"/>
    <dgm:cxn modelId="{F6148497-F2AA-482F-B8E7-3DA2AFF70BA9}" type="presParOf" srcId="{B7BD13E2-57F1-422D-B063-72669B15BF4A}" destId="{23FBBF58-5B97-482F-8ECD-DA05811BEEA8}" srcOrd="1" destOrd="0" presId="urn:microsoft.com/office/officeart/2018/2/layout/IconVerticalSolidList"/>
    <dgm:cxn modelId="{98D0445A-0B5D-4DC7-AFEB-536CA50A67E1}" type="presParOf" srcId="{B7BD13E2-57F1-422D-B063-72669B15BF4A}" destId="{72AB06E4-39DE-4697-BF33-5D0DD13FB9B4}" srcOrd="2" destOrd="0" presId="urn:microsoft.com/office/officeart/2018/2/layout/IconVerticalSolidList"/>
    <dgm:cxn modelId="{78A84A12-C6D7-477B-BE6C-05F4A85F8BCA}" type="presParOf" srcId="{B7BD13E2-57F1-422D-B063-72669B15BF4A}" destId="{9405D7A0-1E1F-4CA6-9DBC-D98983BA983E}" srcOrd="3" destOrd="0" presId="urn:microsoft.com/office/officeart/2018/2/layout/IconVerticalSolidList"/>
    <dgm:cxn modelId="{C8545E4C-D588-4E19-AF70-C5EA1E5BC4DD}" type="presParOf" srcId="{9FCF666E-9DAA-4C25-A02A-F3DCAE6F1FDC}" destId="{91E7B40D-8FD2-4E8B-8968-FDDAE2F5600F}" srcOrd="3" destOrd="0" presId="urn:microsoft.com/office/officeart/2018/2/layout/IconVerticalSolidList"/>
    <dgm:cxn modelId="{A9980123-3089-4B30-A2C6-A7C86AC48CE5}" type="presParOf" srcId="{9FCF666E-9DAA-4C25-A02A-F3DCAE6F1FDC}" destId="{8C10DD7B-E863-46B8-A8E9-12DCD0A96B37}" srcOrd="4" destOrd="0" presId="urn:microsoft.com/office/officeart/2018/2/layout/IconVerticalSolidList"/>
    <dgm:cxn modelId="{27EAA5F5-1188-422B-8072-64C6CD6A4EBD}" type="presParOf" srcId="{8C10DD7B-E863-46B8-A8E9-12DCD0A96B37}" destId="{6D9BF164-D02D-4E75-A6FC-359DD208B6C1}" srcOrd="0" destOrd="0" presId="urn:microsoft.com/office/officeart/2018/2/layout/IconVerticalSolidList"/>
    <dgm:cxn modelId="{9B2AB8D9-2B83-44A4-AE7A-77CF83A3474E}" type="presParOf" srcId="{8C10DD7B-E863-46B8-A8E9-12DCD0A96B37}" destId="{497C1D4C-4DC3-4AB1-A5EC-2296417D1786}" srcOrd="1" destOrd="0" presId="urn:microsoft.com/office/officeart/2018/2/layout/IconVerticalSolidList"/>
    <dgm:cxn modelId="{6880BFA2-7918-4D50-A417-8FDCCE724704}" type="presParOf" srcId="{8C10DD7B-E863-46B8-A8E9-12DCD0A96B37}" destId="{F3E5F962-27BD-4040-BFBF-A239219975F2}" srcOrd="2" destOrd="0" presId="urn:microsoft.com/office/officeart/2018/2/layout/IconVerticalSolidList"/>
    <dgm:cxn modelId="{C0CCF729-0638-48E6-BB91-F90C0EA15ADE}" type="presParOf" srcId="{8C10DD7B-E863-46B8-A8E9-12DCD0A96B37}" destId="{2DF876D5-CB41-4451-AD26-76FB08523287}" srcOrd="3" destOrd="0" presId="urn:microsoft.com/office/officeart/2018/2/layout/IconVerticalSolidList"/>
    <dgm:cxn modelId="{EA0496DA-6AB0-4F05-8C3F-F5BD9EE0B722}" type="presParOf" srcId="{9FCF666E-9DAA-4C25-A02A-F3DCAE6F1FDC}" destId="{F3E3D6E9-BF0D-490B-8842-6C6F7D54E2D4}" srcOrd="5" destOrd="0" presId="urn:microsoft.com/office/officeart/2018/2/layout/IconVerticalSolidList"/>
    <dgm:cxn modelId="{8C50B877-1D33-4652-B5BE-C9ECCAC91149}" type="presParOf" srcId="{9FCF666E-9DAA-4C25-A02A-F3DCAE6F1FDC}" destId="{3374DB77-8A60-4274-B611-69CDE44A2949}" srcOrd="6" destOrd="0" presId="urn:microsoft.com/office/officeart/2018/2/layout/IconVerticalSolidList"/>
    <dgm:cxn modelId="{4A73CF51-2B7A-4605-BAD2-34B8F290D32A}" type="presParOf" srcId="{3374DB77-8A60-4274-B611-69CDE44A2949}" destId="{DBE7EE99-B149-4CC0-BBDD-9ED99B70F928}" srcOrd="0" destOrd="0" presId="urn:microsoft.com/office/officeart/2018/2/layout/IconVerticalSolidList"/>
    <dgm:cxn modelId="{BFF06C94-3591-4BE7-882C-CFB917F5CBDE}" type="presParOf" srcId="{3374DB77-8A60-4274-B611-69CDE44A2949}" destId="{1DDD72BA-24A5-4F7F-8646-CDCCD53B9203}" srcOrd="1" destOrd="0" presId="urn:microsoft.com/office/officeart/2018/2/layout/IconVerticalSolidList"/>
    <dgm:cxn modelId="{E51A1119-09CB-45B8-A0C8-ADC9AFC3FA95}" type="presParOf" srcId="{3374DB77-8A60-4274-B611-69CDE44A2949}" destId="{1D351A51-8447-484C-86D5-D2C713D7C1A6}" srcOrd="2" destOrd="0" presId="urn:microsoft.com/office/officeart/2018/2/layout/IconVerticalSolidList"/>
    <dgm:cxn modelId="{70C9FB1B-B16F-4F87-9A48-DC06BB1343A2}" type="presParOf" srcId="{3374DB77-8A60-4274-B611-69CDE44A2949}" destId="{08D6A2B9-CCA9-4371-8D6C-6CBC6E34888B}" srcOrd="3" destOrd="0" presId="urn:microsoft.com/office/officeart/2018/2/layout/IconVerticalSolidList"/>
    <dgm:cxn modelId="{4C5168F9-D282-47BB-915A-48C20490B883}" type="presParOf" srcId="{9FCF666E-9DAA-4C25-A02A-F3DCAE6F1FDC}" destId="{7E4F01FA-17BC-42D9-9C4D-393B3B2B1781}" srcOrd="7" destOrd="0" presId="urn:microsoft.com/office/officeart/2018/2/layout/IconVerticalSolidList"/>
    <dgm:cxn modelId="{8DF740E2-6315-4CAC-A84C-3A3552659BFA}" type="presParOf" srcId="{9FCF666E-9DAA-4C25-A02A-F3DCAE6F1FDC}" destId="{AAC3D19E-83C1-4820-A84D-F61384C41119}" srcOrd="8" destOrd="0" presId="urn:microsoft.com/office/officeart/2018/2/layout/IconVerticalSolidList"/>
    <dgm:cxn modelId="{0C63977C-AD5B-41D9-B7F2-CD90E5A493EF}" type="presParOf" srcId="{AAC3D19E-83C1-4820-A84D-F61384C41119}" destId="{0B1FA313-AF0B-48A4-A3DF-B0B51874FB34}" srcOrd="0" destOrd="0" presId="urn:microsoft.com/office/officeart/2018/2/layout/IconVerticalSolidList"/>
    <dgm:cxn modelId="{5813D646-1C0A-4A31-8FB1-E62A98400E8B}" type="presParOf" srcId="{AAC3D19E-83C1-4820-A84D-F61384C41119}" destId="{1CC124E2-4053-4C08-9C38-8CF61929FA88}" srcOrd="1" destOrd="0" presId="urn:microsoft.com/office/officeart/2018/2/layout/IconVerticalSolidList"/>
    <dgm:cxn modelId="{7C1A8C96-3F11-45D2-88CF-89A099471F07}" type="presParOf" srcId="{AAC3D19E-83C1-4820-A84D-F61384C41119}" destId="{E4554FDF-7472-4F8C-83EF-1F70B290A2E2}" srcOrd="2" destOrd="0" presId="urn:microsoft.com/office/officeart/2018/2/layout/IconVerticalSolidList"/>
    <dgm:cxn modelId="{43AD8914-88F7-4BD5-8A40-411FB9C01A2D}" type="presParOf" srcId="{AAC3D19E-83C1-4820-A84D-F61384C41119}" destId="{C81F3E1F-C468-4203-88CC-F6F6284B79C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B3DB520-9CB2-4797-80BE-303597B956A1}" type="doc">
      <dgm:prSet loTypeId="urn:microsoft.com/office/officeart/2016/7/layout/LinearArrowProcessNumbered" loCatId="process" qsTypeId="urn:microsoft.com/office/officeart/2005/8/quickstyle/simple5" qsCatId="simple" csTypeId="urn:microsoft.com/office/officeart/2005/8/colors/colorful1" csCatId="colorful" phldr="1"/>
      <dgm:spPr/>
      <dgm:t>
        <a:bodyPr/>
        <a:lstStyle/>
        <a:p>
          <a:endParaRPr lang="en-US"/>
        </a:p>
      </dgm:t>
    </dgm:pt>
    <dgm:pt modelId="{76CDAC1D-DA0C-49F8-8779-D5BC1542F4EC}">
      <dgm:prSet phldrT="[Text]" custT="1"/>
      <dgm:spPr/>
      <dgm:t>
        <a:bodyPr/>
        <a:lstStyle/>
        <a:p>
          <a:r>
            <a:rPr lang="en-US" sz="2000" b="1" dirty="0"/>
            <a:t>Outreach &amp; Enrollment</a:t>
          </a:r>
        </a:p>
      </dgm:t>
    </dgm:pt>
    <dgm:pt modelId="{229579F3-566D-46B0-AA2B-4A7B4729EB7D}" type="parTrans" cxnId="{3F66A075-E965-4E83-BFCB-BBA023792A3A}">
      <dgm:prSet/>
      <dgm:spPr/>
      <dgm:t>
        <a:bodyPr/>
        <a:lstStyle/>
        <a:p>
          <a:endParaRPr lang="en-US"/>
        </a:p>
      </dgm:t>
    </dgm:pt>
    <dgm:pt modelId="{CB2F0C1A-7D19-4041-AC1F-67F2B5A6D2E6}" type="sibTrans" cxnId="{3F66A075-E965-4E83-BFCB-BBA023792A3A}">
      <dgm:prSet phldrT="1"/>
      <dgm:spPr/>
      <dgm:t>
        <a:bodyPr/>
        <a:lstStyle/>
        <a:p>
          <a:r>
            <a:rPr lang="en-US"/>
            <a:t>1</a:t>
          </a:r>
        </a:p>
      </dgm:t>
    </dgm:pt>
    <dgm:pt modelId="{8CE33AE0-171A-4A39-9724-1471F0012D0F}">
      <dgm:prSet phldrT="[Text]"/>
      <dgm:spPr/>
      <dgm:t>
        <a:bodyPr/>
        <a:lstStyle/>
        <a:p>
          <a:r>
            <a:rPr lang="en-US" sz="2000" b="1"/>
            <a:t>Stabilization</a:t>
          </a:r>
          <a:r>
            <a:rPr lang="en-US" sz="2000"/>
            <a:t>	</a:t>
          </a:r>
        </a:p>
      </dgm:t>
    </dgm:pt>
    <dgm:pt modelId="{6AE8EFA7-ADA3-4C6A-B885-8CD599EE10ED}" type="parTrans" cxnId="{48E09D72-4244-42ED-82AD-3D5BE0669C82}">
      <dgm:prSet/>
      <dgm:spPr/>
      <dgm:t>
        <a:bodyPr/>
        <a:lstStyle/>
        <a:p>
          <a:endParaRPr lang="en-US"/>
        </a:p>
      </dgm:t>
    </dgm:pt>
    <dgm:pt modelId="{DAEB8F55-5557-405B-9FD4-46B2C5ACC282}" type="sibTrans" cxnId="{48E09D72-4244-42ED-82AD-3D5BE0669C82}">
      <dgm:prSet phldrT="3"/>
      <dgm:spPr/>
      <dgm:t>
        <a:bodyPr/>
        <a:lstStyle/>
        <a:p>
          <a:r>
            <a:rPr lang="en-US"/>
            <a:t>3</a:t>
          </a:r>
        </a:p>
      </dgm:t>
    </dgm:pt>
    <dgm:pt modelId="{659413E0-3488-4D40-AA42-70041BEDBFF3}">
      <dgm:prSet phldrT="[Text]" custT="1"/>
      <dgm:spPr/>
      <dgm:t>
        <a:bodyPr/>
        <a:lstStyle/>
        <a:p>
          <a:r>
            <a:rPr lang="en-US" sz="1200" dirty="0"/>
            <a:t>Less intensive (frequency &amp; duration) of Care Coordination and Service Supports &amp; Navigation</a:t>
          </a:r>
        </a:p>
      </dgm:t>
    </dgm:pt>
    <dgm:pt modelId="{359545FB-D7B9-4CEF-AC49-47EE99B583F1}" type="parTrans" cxnId="{A48D2932-81DD-4016-BE9D-B5932C8DD62E}">
      <dgm:prSet/>
      <dgm:spPr/>
      <dgm:t>
        <a:bodyPr/>
        <a:lstStyle/>
        <a:p>
          <a:endParaRPr lang="en-US"/>
        </a:p>
      </dgm:t>
    </dgm:pt>
    <dgm:pt modelId="{5E8A8920-9F0B-43F4-8ACC-4D2E18D0B1E4}" type="sibTrans" cxnId="{A48D2932-81DD-4016-BE9D-B5932C8DD62E}">
      <dgm:prSet/>
      <dgm:spPr/>
      <dgm:t>
        <a:bodyPr/>
        <a:lstStyle/>
        <a:p>
          <a:endParaRPr lang="en-US"/>
        </a:p>
      </dgm:t>
    </dgm:pt>
    <dgm:pt modelId="{A9BC1B0B-FAEA-4AC5-B8BE-2AD19D27C707}">
      <dgm:prSet phldrT="[Text]"/>
      <dgm:spPr/>
      <dgm:t>
        <a:bodyPr/>
        <a:lstStyle/>
        <a:p>
          <a:r>
            <a:rPr lang="en-US" sz="2000" b="1"/>
            <a:t>Graduation &amp; Disenrollment </a:t>
          </a:r>
        </a:p>
      </dgm:t>
    </dgm:pt>
    <dgm:pt modelId="{9AF77226-4C28-48C0-9260-742EFE24DAAF}" type="parTrans" cxnId="{A1699CB9-A944-4690-9D5E-E86574A8A8E2}">
      <dgm:prSet/>
      <dgm:spPr/>
      <dgm:t>
        <a:bodyPr/>
        <a:lstStyle/>
        <a:p>
          <a:endParaRPr lang="en-US"/>
        </a:p>
      </dgm:t>
    </dgm:pt>
    <dgm:pt modelId="{041B64FC-BDD8-4CF5-B5C2-237DE2559162}" type="sibTrans" cxnId="{A1699CB9-A944-4690-9D5E-E86574A8A8E2}">
      <dgm:prSet phldrT="4"/>
      <dgm:spPr>
        <a:solidFill>
          <a:schemeClr val="accent6"/>
        </a:solidFill>
      </dgm:spPr>
      <dgm:t>
        <a:bodyPr/>
        <a:lstStyle/>
        <a:p>
          <a:r>
            <a:rPr lang="en-US"/>
            <a:t>4</a:t>
          </a:r>
        </a:p>
      </dgm:t>
    </dgm:pt>
    <dgm:pt modelId="{D04234F3-A7BE-42D9-916B-22DA125715C8}">
      <dgm:prSet phldrT="[Text]" custT="1"/>
      <dgm:spPr/>
      <dgm:t>
        <a:bodyPr/>
        <a:lstStyle/>
        <a:p>
          <a:r>
            <a:rPr lang="en-US" sz="1200" dirty="0"/>
            <a:t>Graduation: Client achieves stability and self-sufficiency</a:t>
          </a:r>
        </a:p>
      </dgm:t>
    </dgm:pt>
    <dgm:pt modelId="{C347A931-E464-466B-A9C6-12A47261021F}" type="parTrans" cxnId="{D80415E3-D967-4F0B-9382-D6F8F03AC5EC}">
      <dgm:prSet/>
      <dgm:spPr/>
      <dgm:t>
        <a:bodyPr/>
        <a:lstStyle/>
        <a:p>
          <a:endParaRPr lang="en-US"/>
        </a:p>
      </dgm:t>
    </dgm:pt>
    <dgm:pt modelId="{5FA41255-6CE7-4EDA-8D44-E17B40A2E5ED}" type="sibTrans" cxnId="{D80415E3-D967-4F0B-9382-D6F8F03AC5EC}">
      <dgm:prSet/>
      <dgm:spPr/>
      <dgm:t>
        <a:bodyPr/>
        <a:lstStyle/>
        <a:p>
          <a:endParaRPr lang="en-US"/>
        </a:p>
      </dgm:t>
    </dgm:pt>
    <dgm:pt modelId="{74A0D232-E273-49C9-97F8-5C5EAD80338B}">
      <dgm:prSet/>
      <dgm:spPr/>
      <dgm:t>
        <a:bodyPr/>
        <a:lstStyle/>
        <a:p>
          <a:r>
            <a:rPr lang="en-US" sz="2000" b="1" dirty="0"/>
            <a:t>Activation &amp; Engagement</a:t>
          </a:r>
        </a:p>
      </dgm:t>
    </dgm:pt>
    <dgm:pt modelId="{397E3A85-ABA4-4AC9-8C7A-C6877DBDA0F3}" type="parTrans" cxnId="{F9626E6E-8C0E-457F-9122-4FF26A761577}">
      <dgm:prSet/>
      <dgm:spPr/>
      <dgm:t>
        <a:bodyPr/>
        <a:lstStyle/>
        <a:p>
          <a:endParaRPr lang="en-US"/>
        </a:p>
      </dgm:t>
    </dgm:pt>
    <dgm:pt modelId="{AAF12575-FCEE-4A0E-85A4-245DDD412458}" type="sibTrans" cxnId="{F9626E6E-8C0E-457F-9122-4FF26A761577}">
      <dgm:prSet phldrT="2"/>
      <dgm:spPr/>
      <dgm:t>
        <a:bodyPr/>
        <a:lstStyle/>
        <a:p>
          <a:r>
            <a:rPr lang="en-US"/>
            <a:t>2</a:t>
          </a:r>
        </a:p>
      </dgm:t>
    </dgm:pt>
    <dgm:pt modelId="{A063CC4D-46B8-49C1-8C9F-3F78EBFA9FA8}">
      <dgm:prSet custT="1"/>
      <dgm:spPr/>
      <dgm:t>
        <a:bodyPr/>
        <a:lstStyle/>
        <a:p>
          <a:r>
            <a:rPr lang="en-US" sz="1200" dirty="0"/>
            <a:t>Eligibility verification &amp; enrollment</a:t>
          </a:r>
        </a:p>
      </dgm:t>
    </dgm:pt>
    <dgm:pt modelId="{6DC11DE4-BC49-4463-B988-0CB9B5C94C61}" type="parTrans" cxnId="{73B169DD-5849-451A-97BE-BCAD22B9CB47}">
      <dgm:prSet/>
      <dgm:spPr/>
      <dgm:t>
        <a:bodyPr/>
        <a:lstStyle/>
        <a:p>
          <a:endParaRPr lang="en-US"/>
        </a:p>
      </dgm:t>
    </dgm:pt>
    <dgm:pt modelId="{FD6A51FF-ED9E-4B01-ACB3-FD0554FDEF4E}" type="sibTrans" cxnId="{73B169DD-5849-451A-97BE-BCAD22B9CB47}">
      <dgm:prSet/>
      <dgm:spPr/>
      <dgm:t>
        <a:bodyPr/>
        <a:lstStyle/>
        <a:p>
          <a:endParaRPr lang="en-US"/>
        </a:p>
      </dgm:t>
    </dgm:pt>
    <dgm:pt modelId="{3639BEB7-912C-47E8-A814-AAE39FA68C95}">
      <dgm:prSet custT="1"/>
      <dgm:spPr/>
      <dgm:t>
        <a:bodyPr/>
        <a:lstStyle/>
        <a:p>
          <a:r>
            <a:rPr lang="en-US" sz="1200" dirty="0"/>
            <a:t>Initiate engagement, care planning and goal setting</a:t>
          </a:r>
        </a:p>
      </dgm:t>
    </dgm:pt>
    <dgm:pt modelId="{0532F08E-FC88-41DA-AA4B-850822F21D8F}" type="parTrans" cxnId="{3600F43D-63C8-4177-B50B-D73250EA40FF}">
      <dgm:prSet/>
      <dgm:spPr/>
      <dgm:t>
        <a:bodyPr/>
        <a:lstStyle/>
        <a:p>
          <a:endParaRPr lang="en-US"/>
        </a:p>
      </dgm:t>
    </dgm:pt>
    <dgm:pt modelId="{08C92E5F-312D-43A4-A783-BFE0AF36458A}" type="sibTrans" cxnId="{3600F43D-63C8-4177-B50B-D73250EA40FF}">
      <dgm:prSet/>
      <dgm:spPr/>
      <dgm:t>
        <a:bodyPr/>
        <a:lstStyle/>
        <a:p>
          <a:endParaRPr lang="en-US"/>
        </a:p>
      </dgm:t>
    </dgm:pt>
    <dgm:pt modelId="{F7D68623-B9C5-4087-AF25-24AD9D50ABC5}">
      <dgm:prSet custT="1"/>
      <dgm:spPr/>
      <dgm:t>
        <a:bodyPr/>
        <a:lstStyle/>
        <a:p>
          <a:r>
            <a:rPr lang="en-US" sz="1200" dirty="0"/>
            <a:t>Health, MH, SUDS, &amp; social service supports</a:t>
          </a:r>
        </a:p>
      </dgm:t>
    </dgm:pt>
    <dgm:pt modelId="{5711DC7D-D7CC-47AA-B68F-BA0349B9DB00}" type="parTrans" cxnId="{00C92E6D-4BF0-4BF4-9739-080BCA5B7BD1}">
      <dgm:prSet/>
      <dgm:spPr/>
      <dgm:t>
        <a:bodyPr/>
        <a:lstStyle/>
        <a:p>
          <a:endParaRPr lang="en-US"/>
        </a:p>
      </dgm:t>
    </dgm:pt>
    <dgm:pt modelId="{BC24659A-AA50-458F-952A-BBAC1018C2F1}" type="sibTrans" cxnId="{00C92E6D-4BF0-4BF4-9739-080BCA5B7BD1}">
      <dgm:prSet/>
      <dgm:spPr/>
      <dgm:t>
        <a:bodyPr/>
        <a:lstStyle/>
        <a:p>
          <a:endParaRPr lang="en-US"/>
        </a:p>
      </dgm:t>
    </dgm:pt>
    <dgm:pt modelId="{D80FAD05-EED1-4661-A983-F970F4221251}">
      <dgm:prSet custT="1"/>
      <dgm:spPr/>
      <dgm:t>
        <a:bodyPr/>
        <a:lstStyle/>
        <a:p>
          <a:r>
            <a:rPr lang="en-US" sz="1200" dirty="0"/>
            <a:t>Care coordination and follow-up across</a:t>
          </a:r>
        </a:p>
      </dgm:t>
    </dgm:pt>
    <dgm:pt modelId="{DB0BF13A-F14C-4DB3-9ECC-D2520FF08BB6}" type="parTrans" cxnId="{9EF77A2A-2855-4C77-8A79-894A8F2269F9}">
      <dgm:prSet/>
      <dgm:spPr/>
      <dgm:t>
        <a:bodyPr/>
        <a:lstStyle/>
        <a:p>
          <a:endParaRPr lang="en-US"/>
        </a:p>
      </dgm:t>
    </dgm:pt>
    <dgm:pt modelId="{328092DE-11DD-40CF-A496-DF1BAA7A89EF}" type="sibTrans" cxnId="{9EF77A2A-2855-4C77-8A79-894A8F2269F9}">
      <dgm:prSet/>
      <dgm:spPr/>
      <dgm:t>
        <a:bodyPr/>
        <a:lstStyle/>
        <a:p>
          <a:endParaRPr lang="en-US"/>
        </a:p>
      </dgm:t>
    </dgm:pt>
    <dgm:pt modelId="{06410373-1654-409D-8E1D-1F03F0D3BC27}">
      <dgm:prSet phldrT="[Text]" custT="1"/>
      <dgm:spPr/>
      <dgm:t>
        <a:bodyPr/>
        <a:lstStyle/>
        <a:p>
          <a:r>
            <a:rPr lang="en-US" sz="1200" dirty="0"/>
            <a:t>Outreach through identification &amp; referral pathways</a:t>
          </a:r>
        </a:p>
      </dgm:t>
    </dgm:pt>
    <dgm:pt modelId="{73963A43-36DF-4F86-93AA-3CB3B3D655B8}" type="sibTrans" cxnId="{1ED5E4F7-7B17-409D-B89F-26CE4175BA65}">
      <dgm:prSet/>
      <dgm:spPr/>
      <dgm:t>
        <a:bodyPr/>
        <a:lstStyle/>
        <a:p>
          <a:endParaRPr lang="en-US"/>
        </a:p>
      </dgm:t>
    </dgm:pt>
    <dgm:pt modelId="{1E929C6D-0A29-4909-93BE-69A1BADDC711}" type="parTrans" cxnId="{1ED5E4F7-7B17-409D-B89F-26CE4175BA65}">
      <dgm:prSet/>
      <dgm:spPr/>
      <dgm:t>
        <a:bodyPr/>
        <a:lstStyle/>
        <a:p>
          <a:endParaRPr lang="en-US"/>
        </a:p>
      </dgm:t>
    </dgm:pt>
    <dgm:pt modelId="{FB69E925-5873-44C5-81BB-A9A5589A0E46}">
      <dgm:prSet phldrT="[Text]" custT="1"/>
      <dgm:spPr/>
      <dgm:t>
        <a:bodyPr/>
        <a:lstStyle/>
        <a:p>
          <a:r>
            <a:rPr lang="en-US" sz="1200" dirty="0"/>
            <a:t>Disenrollment: at client request, move out-of-county, death, etc.</a:t>
          </a:r>
        </a:p>
      </dgm:t>
    </dgm:pt>
    <dgm:pt modelId="{C78D5FFE-354F-4134-AC71-63B9328EB1D3}" type="parTrans" cxnId="{5AC1D075-2A49-4694-AADD-5F7A8BCD3565}">
      <dgm:prSet/>
      <dgm:spPr/>
      <dgm:t>
        <a:bodyPr/>
        <a:lstStyle/>
        <a:p>
          <a:endParaRPr lang="en-US"/>
        </a:p>
      </dgm:t>
    </dgm:pt>
    <dgm:pt modelId="{82BA2C12-FD0B-43A5-BEB4-D7EF5918E8D0}" type="sibTrans" cxnId="{5AC1D075-2A49-4694-AADD-5F7A8BCD3565}">
      <dgm:prSet/>
      <dgm:spPr/>
      <dgm:t>
        <a:bodyPr/>
        <a:lstStyle/>
        <a:p>
          <a:endParaRPr lang="en-US"/>
        </a:p>
      </dgm:t>
    </dgm:pt>
    <dgm:pt modelId="{CC30564F-1F22-40B6-BCBF-EEBA5EEDAB47}">
      <dgm:prSet custT="1"/>
      <dgm:spPr/>
      <dgm:t>
        <a:bodyPr/>
        <a:lstStyle/>
        <a:p>
          <a:r>
            <a:rPr lang="en-US" sz="1200" dirty="0"/>
            <a:t>Housing services for participants</a:t>
          </a:r>
        </a:p>
      </dgm:t>
    </dgm:pt>
    <dgm:pt modelId="{F96E10A2-1D72-4505-BBF3-474C7FA70A9A}" type="parTrans" cxnId="{657CED31-D792-4020-8FF1-CC72AE61FC4C}">
      <dgm:prSet/>
      <dgm:spPr/>
      <dgm:t>
        <a:bodyPr/>
        <a:lstStyle/>
        <a:p>
          <a:endParaRPr lang="en-US"/>
        </a:p>
      </dgm:t>
    </dgm:pt>
    <dgm:pt modelId="{C9899947-E87F-467B-A57A-8C127B76384C}" type="sibTrans" cxnId="{657CED31-D792-4020-8FF1-CC72AE61FC4C}">
      <dgm:prSet/>
      <dgm:spPr/>
      <dgm:t>
        <a:bodyPr/>
        <a:lstStyle/>
        <a:p>
          <a:endParaRPr lang="en-US"/>
        </a:p>
      </dgm:t>
    </dgm:pt>
    <dgm:pt modelId="{D6997904-D5DA-4E18-ADDA-736B814A2651}" type="pres">
      <dgm:prSet presAssocID="{1B3DB520-9CB2-4797-80BE-303597B956A1}" presName="linearFlow" presStyleCnt="0">
        <dgm:presLayoutVars>
          <dgm:dir/>
          <dgm:animLvl val="lvl"/>
          <dgm:resizeHandles val="exact"/>
        </dgm:presLayoutVars>
      </dgm:prSet>
      <dgm:spPr/>
    </dgm:pt>
    <dgm:pt modelId="{4BBC0687-5106-44FB-87DD-07CC05E4CAF8}" type="pres">
      <dgm:prSet presAssocID="{76CDAC1D-DA0C-49F8-8779-D5BC1542F4EC}" presName="compositeNode" presStyleCnt="0"/>
      <dgm:spPr/>
    </dgm:pt>
    <dgm:pt modelId="{0B99B583-6FEF-4B5F-B090-7DFB55D1A5F8}" type="pres">
      <dgm:prSet presAssocID="{76CDAC1D-DA0C-49F8-8779-D5BC1542F4EC}" presName="parTx" presStyleLbl="node1" presStyleIdx="0" presStyleCnt="0">
        <dgm:presLayoutVars>
          <dgm:chMax val="0"/>
          <dgm:chPref val="0"/>
          <dgm:bulletEnabled val="1"/>
        </dgm:presLayoutVars>
      </dgm:prSet>
      <dgm:spPr/>
    </dgm:pt>
    <dgm:pt modelId="{57A79494-D3A7-45A1-8B1F-32B4E919F94F}" type="pres">
      <dgm:prSet presAssocID="{76CDAC1D-DA0C-49F8-8779-D5BC1542F4EC}" presName="parSh" presStyleCnt="0"/>
      <dgm:spPr/>
    </dgm:pt>
    <dgm:pt modelId="{4DAC7321-62D2-46BA-92B0-ED3A1C22E68B}" type="pres">
      <dgm:prSet presAssocID="{76CDAC1D-DA0C-49F8-8779-D5BC1542F4EC}" presName="lineNode" presStyleLbl="alignAccFollowNode1" presStyleIdx="0" presStyleCnt="12"/>
      <dgm:spPr/>
    </dgm:pt>
    <dgm:pt modelId="{31EC6CB6-93E9-40D1-8592-902725695F3D}" type="pres">
      <dgm:prSet presAssocID="{76CDAC1D-DA0C-49F8-8779-D5BC1542F4EC}" presName="lineArrowNode" presStyleLbl="alignAccFollowNode1" presStyleIdx="1" presStyleCnt="12"/>
      <dgm:spPr/>
    </dgm:pt>
    <dgm:pt modelId="{BD9A570E-0F1B-4C30-A5A7-277F40E7D338}" type="pres">
      <dgm:prSet presAssocID="{CB2F0C1A-7D19-4041-AC1F-67F2B5A6D2E6}" presName="sibTransNodeCircle" presStyleLbl="alignNode1" presStyleIdx="0" presStyleCnt="4">
        <dgm:presLayoutVars>
          <dgm:chMax val="0"/>
          <dgm:bulletEnabled/>
        </dgm:presLayoutVars>
      </dgm:prSet>
      <dgm:spPr/>
    </dgm:pt>
    <dgm:pt modelId="{00FE14ED-198D-4290-A23E-A61FDE86E04D}" type="pres">
      <dgm:prSet presAssocID="{CB2F0C1A-7D19-4041-AC1F-67F2B5A6D2E6}" presName="spacerBetweenCircleAndCallout" presStyleCnt="0">
        <dgm:presLayoutVars/>
      </dgm:prSet>
      <dgm:spPr/>
    </dgm:pt>
    <dgm:pt modelId="{BE9868FF-D542-49D0-A2B5-E869EC6C8658}" type="pres">
      <dgm:prSet presAssocID="{76CDAC1D-DA0C-49F8-8779-D5BC1542F4EC}" presName="nodeText" presStyleLbl="alignAccFollowNode1" presStyleIdx="2" presStyleCnt="12">
        <dgm:presLayoutVars>
          <dgm:bulletEnabled val="1"/>
        </dgm:presLayoutVars>
      </dgm:prSet>
      <dgm:spPr/>
    </dgm:pt>
    <dgm:pt modelId="{1D6A71A2-1323-4FB1-AA56-58D13CD64C23}" type="pres">
      <dgm:prSet presAssocID="{CB2F0C1A-7D19-4041-AC1F-67F2B5A6D2E6}" presName="sibTransComposite" presStyleCnt="0"/>
      <dgm:spPr/>
    </dgm:pt>
    <dgm:pt modelId="{2A2A8B9F-1E62-44C9-BC6E-A9DD59789960}" type="pres">
      <dgm:prSet presAssocID="{74A0D232-E273-49C9-97F8-5C5EAD80338B}" presName="compositeNode" presStyleCnt="0"/>
      <dgm:spPr/>
    </dgm:pt>
    <dgm:pt modelId="{B4C5709D-2848-4305-867F-0D359244404A}" type="pres">
      <dgm:prSet presAssocID="{74A0D232-E273-49C9-97F8-5C5EAD80338B}" presName="parTx" presStyleLbl="node1" presStyleIdx="0" presStyleCnt="0">
        <dgm:presLayoutVars>
          <dgm:chMax val="0"/>
          <dgm:chPref val="0"/>
          <dgm:bulletEnabled val="1"/>
        </dgm:presLayoutVars>
      </dgm:prSet>
      <dgm:spPr/>
    </dgm:pt>
    <dgm:pt modelId="{7A3DDCFB-49CE-4CBF-8A1A-EC40DC4B9853}" type="pres">
      <dgm:prSet presAssocID="{74A0D232-E273-49C9-97F8-5C5EAD80338B}" presName="parSh" presStyleCnt="0"/>
      <dgm:spPr/>
    </dgm:pt>
    <dgm:pt modelId="{D2D22E72-9D42-470E-8FC8-4729291B9622}" type="pres">
      <dgm:prSet presAssocID="{74A0D232-E273-49C9-97F8-5C5EAD80338B}" presName="lineNode" presStyleLbl="alignAccFollowNode1" presStyleIdx="3" presStyleCnt="12"/>
      <dgm:spPr/>
    </dgm:pt>
    <dgm:pt modelId="{7F6D1ECD-F8D7-49A5-9B8E-BA74D9BA8959}" type="pres">
      <dgm:prSet presAssocID="{74A0D232-E273-49C9-97F8-5C5EAD80338B}" presName="lineArrowNode" presStyleLbl="alignAccFollowNode1" presStyleIdx="4" presStyleCnt="12"/>
      <dgm:spPr/>
    </dgm:pt>
    <dgm:pt modelId="{183AB2C1-3433-46F5-AE1F-0F29355A21AB}" type="pres">
      <dgm:prSet presAssocID="{AAF12575-FCEE-4A0E-85A4-245DDD412458}" presName="sibTransNodeCircle" presStyleLbl="alignNode1" presStyleIdx="1" presStyleCnt="4">
        <dgm:presLayoutVars>
          <dgm:chMax val="0"/>
          <dgm:bulletEnabled/>
        </dgm:presLayoutVars>
      </dgm:prSet>
      <dgm:spPr/>
    </dgm:pt>
    <dgm:pt modelId="{B7F48C78-B87C-44AC-9F8D-BFE2225AA157}" type="pres">
      <dgm:prSet presAssocID="{AAF12575-FCEE-4A0E-85A4-245DDD412458}" presName="spacerBetweenCircleAndCallout" presStyleCnt="0">
        <dgm:presLayoutVars/>
      </dgm:prSet>
      <dgm:spPr/>
    </dgm:pt>
    <dgm:pt modelId="{5911ABCB-A92E-4E8E-BEF7-B679A4820B2F}" type="pres">
      <dgm:prSet presAssocID="{74A0D232-E273-49C9-97F8-5C5EAD80338B}" presName="nodeText" presStyleLbl="alignAccFollowNode1" presStyleIdx="5" presStyleCnt="12">
        <dgm:presLayoutVars>
          <dgm:bulletEnabled val="1"/>
        </dgm:presLayoutVars>
      </dgm:prSet>
      <dgm:spPr/>
    </dgm:pt>
    <dgm:pt modelId="{910D7F46-8048-4DB9-8D17-AFD58AC64710}" type="pres">
      <dgm:prSet presAssocID="{AAF12575-FCEE-4A0E-85A4-245DDD412458}" presName="sibTransComposite" presStyleCnt="0"/>
      <dgm:spPr/>
    </dgm:pt>
    <dgm:pt modelId="{C04D4F67-3BD5-495C-ABC6-ED433E17504A}" type="pres">
      <dgm:prSet presAssocID="{8CE33AE0-171A-4A39-9724-1471F0012D0F}" presName="compositeNode" presStyleCnt="0"/>
      <dgm:spPr/>
    </dgm:pt>
    <dgm:pt modelId="{332DBC3A-C2DF-467E-85A9-FFC9C8EC80EC}" type="pres">
      <dgm:prSet presAssocID="{8CE33AE0-171A-4A39-9724-1471F0012D0F}" presName="parTx" presStyleLbl="node1" presStyleIdx="0" presStyleCnt="0">
        <dgm:presLayoutVars>
          <dgm:chMax val="0"/>
          <dgm:chPref val="0"/>
          <dgm:bulletEnabled val="1"/>
        </dgm:presLayoutVars>
      </dgm:prSet>
      <dgm:spPr/>
    </dgm:pt>
    <dgm:pt modelId="{41BB9ABF-B8C7-494B-B6F6-5F180062E277}" type="pres">
      <dgm:prSet presAssocID="{8CE33AE0-171A-4A39-9724-1471F0012D0F}" presName="parSh" presStyleCnt="0"/>
      <dgm:spPr/>
    </dgm:pt>
    <dgm:pt modelId="{06E4A978-609F-4ADA-AC98-7CF99D91C157}" type="pres">
      <dgm:prSet presAssocID="{8CE33AE0-171A-4A39-9724-1471F0012D0F}" presName="lineNode" presStyleLbl="alignAccFollowNode1" presStyleIdx="6" presStyleCnt="12"/>
      <dgm:spPr/>
    </dgm:pt>
    <dgm:pt modelId="{59AF29B3-ECB6-4D27-9E68-09567DFDA658}" type="pres">
      <dgm:prSet presAssocID="{8CE33AE0-171A-4A39-9724-1471F0012D0F}" presName="lineArrowNode" presStyleLbl="alignAccFollowNode1" presStyleIdx="7" presStyleCnt="12"/>
      <dgm:spPr/>
    </dgm:pt>
    <dgm:pt modelId="{6B8698FC-5A94-4F40-BD1B-B7B6AFAA023F}" type="pres">
      <dgm:prSet presAssocID="{DAEB8F55-5557-405B-9FD4-46B2C5ACC282}" presName="sibTransNodeCircle" presStyleLbl="alignNode1" presStyleIdx="2" presStyleCnt="4">
        <dgm:presLayoutVars>
          <dgm:chMax val="0"/>
          <dgm:bulletEnabled/>
        </dgm:presLayoutVars>
      </dgm:prSet>
      <dgm:spPr/>
    </dgm:pt>
    <dgm:pt modelId="{0251FD79-500C-4BF6-8B72-E806611AEB36}" type="pres">
      <dgm:prSet presAssocID="{DAEB8F55-5557-405B-9FD4-46B2C5ACC282}" presName="spacerBetweenCircleAndCallout" presStyleCnt="0">
        <dgm:presLayoutVars/>
      </dgm:prSet>
      <dgm:spPr/>
    </dgm:pt>
    <dgm:pt modelId="{3661A2B4-434E-4127-B711-048EB30662A2}" type="pres">
      <dgm:prSet presAssocID="{8CE33AE0-171A-4A39-9724-1471F0012D0F}" presName="nodeText" presStyleLbl="alignAccFollowNode1" presStyleIdx="8" presStyleCnt="12">
        <dgm:presLayoutVars>
          <dgm:bulletEnabled val="1"/>
        </dgm:presLayoutVars>
      </dgm:prSet>
      <dgm:spPr/>
    </dgm:pt>
    <dgm:pt modelId="{FB74B845-FAEC-45E2-9C0B-2EB5E0DFBF6C}" type="pres">
      <dgm:prSet presAssocID="{DAEB8F55-5557-405B-9FD4-46B2C5ACC282}" presName="sibTransComposite" presStyleCnt="0"/>
      <dgm:spPr/>
    </dgm:pt>
    <dgm:pt modelId="{382C8163-82DC-44EE-BDF1-21DBABFA79F4}" type="pres">
      <dgm:prSet presAssocID="{A9BC1B0B-FAEA-4AC5-B8BE-2AD19D27C707}" presName="compositeNode" presStyleCnt="0"/>
      <dgm:spPr/>
    </dgm:pt>
    <dgm:pt modelId="{85650212-60BF-425C-ADC0-E203763C1DC2}" type="pres">
      <dgm:prSet presAssocID="{A9BC1B0B-FAEA-4AC5-B8BE-2AD19D27C707}" presName="parTx" presStyleLbl="node1" presStyleIdx="0" presStyleCnt="0">
        <dgm:presLayoutVars>
          <dgm:chMax val="0"/>
          <dgm:chPref val="0"/>
          <dgm:bulletEnabled val="1"/>
        </dgm:presLayoutVars>
      </dgm:prSet>
      <dgm:spPr/>
    </dgm:pt>
    <dgm:pt modelId="{2EE4B55A-FA8B-4ABE-AF9C-6E285DC78DBD}" type="pres">
      <dgm:prSet presAssocID="{A9BC1B0B-FAEA-4AC5-B8BE-2AD19D27C707}" presName="parSh" presStyleCnt="0"/>
      <dgm:spPr/>
    </dgm:pt>
    <dgm:pt modelId="{E77562D9-74D0-4B68-A24E-051294E138C4}" type="pres">
      <dgm:prSet presAssocID="{A9BC1B0B-FAEA-4AC5-B8BE-2AD19D27C707}" presName="lineNode" presStyleLbl="alignAccFollowNode1" presStyleIdx="9" presStyleCnt="12"/>
      <dgm:spPr/>
    </dgm:pt>
    <dgm:pt modelId="{DB032596-F9B1-4E64-9A08-31CC0EE4FBEA}" type="pres">
      <dgm:prSet presAssocID="{A9BC1B0B-FAEA-4AC5-B8BE-2AD19D27C707}" presName="lineArrowNode" presStyleLbl="alignAccFollowNode1" presStyleIdx="10" presStyleCnt="12"/>
      <dgm:spPr/>
    </dgm:pt>
    <dgm:pt modelId="{2B969D92-BA59-4A2C-9BEF-90E51DBDB144}" type="pres">
      <dgm:prSet presAssocID="{041B64FC-BDD8-4CF5-B5C2-237DE2559162}" presName="sibTransNodeCircle" presStyleLbl="alignNode1" presStyleIdx="3" presStyleCnt="4">
        <dgm:presLayoutVars>
          <dgm:chMax val="0"/>
          <dgm:bulletEnabled/>
        </dgm:presLayoutVars>
      </dgm:prSet>
      <dgm:spPr/>
    </dgm:pt>
    <dgm:pt modelId="{3ED0F060-8E8A-4282-88C0-F4F14CB23010}" type="pres">
      <dgm:prSet presAssocID="{041B64FC-BDD8-4CF5-B5C2-237DE2559162}" presName="spacerBetweenCircleAndCallout" presStyleCnt="0">
        <dgm:presLayoutVars/>
      </dgm:prSet>
      <dgm:spPr/>
    </dgm:pt>
    <dgm:pt modelId="{4C62E53B-D258-4589-9C59-CEC32E8F5E62}" type="pres">
      <dgm:prSet presAssocID="{A9BC1B0B-FAEA-4AC5-B8BE-2AD19D27C707}" presName="nodeText" presStyleLbl="alignAccFollowNode1" presStyleIdx="11" presStyleCnt="12">
        <dgm:presLayoutVars>
          <dgm:bulletEnabled val="1"/>
        </dgm:presLayoutVars>
      </dgm:prSet>
      <dgm:spPr/>
    </dgm:pt>
  </dgm:ptLst>
  <dgm:cxnLst>
    <dgm:cxn modelId="{6090B91A-B65B-4A81-B978-BC2B15399EFF}" type="presOf" srcId="{06410373-1654-409D-8E1D-1F03F0D3BC27}" destId="{BE9868FF-D542-49D0-A2B5-E869EC6C8658}" srcOrd="0" destOrd="1" presId="urn:microsoft.com/office/officeart/2016/7/layout/LinearArrowProcessNumbered"/>
    <dgm:cxn modelId="{9477C91B-8F8B-4B06-AA98-22CEF8938190}" type="presOf" srcId="{AAF12575-FCEE-4A0E-85A4-245DDD412458}" destId="{183AB2C1-3433-46F5-AE1F-0F29355A21AB}" srcOrd="0" destOrd="0" presId="urn:microsoft.com/office/officeart/2016/7/layout/LinearArrowProcessNumbered"/>
    <dgm:cxn modelId="{882DAB1F-7D4D-48C9-B3A3-FD173D65226E}" type="presOf" srcId="{3639BEB7-912C-47E8-A814-AAE39FA68C95}" destId="{BE9868FF-D542-49D0-A2B5-E869EC6C8658}" srcOrd="0" destOrd="3" presId="urn:microsoft.com/office/officeart/2016/7/layout/LinearArrowProcessNumbered"/>
    <dgm:cxn modelId="{9EF77A2A-2855-4C77-8A79-894A8F2269F9}" srcId="{74A0D232-E273-49C9-97F8-5C5EAD80338B}" destId="{D80FAD05-EED1-4661-A983-F970F4221251}" srcOrd="2" destOrd="0" parTransId="{DB0BF13A-F14C-4DB3-9ECC-D2520FF08BB6}" sibTransId="{328092DE-11DD-40CF-A496-DF1BAA7A89EF}"/>
    <dgm:cxn modelId="{657CED31-D792-4020-8FF1-CC72AE61FC4C}" srcId="{74A0D232-E273-49C9-97F8-5C5EAD80338B}" destId="{CC30564F-1F22-40B6-BCBF-EEBA5EEDAB47}" srcOrd="1" destOrd="0" parTransId="{F96E10A2-1D72-4505-BBF3-474C7FA70A9A}" sibTransId="{C9899947-E87F-467B-A57A-8C127B76384C}"/>
    <dgm:cxn modelId="{A48D2932-81DD-4016-BE9D-B5932C8DD62E}" srcId="{8CE33AE0-171A-4A39-9724-1471F0012D0F}" destId="{659413E0-3488-4D40-AA42-70041BEDBFF3}" srcOrd="0" destOrd="0" parTransId="{359545FB-D7B9-4CEF-AC49-47EE99B583F1}" sibTransId="{5E8A8920-9F0B-43F4-8ACC-4D2E18D0B1E4}"/>
    <dgm:cxn modelId="{3600F43D-63C8-4177-B50B-D73250EA40FF}" srcId="{76CDAC1D-DA0C-49F8-8779-D5BC1542F4EC}" destId="{3639BEB7-912C-47E8-A814-AAE39FA68C95}" srcOrd="2" destOrd="0" parTransId="{0532F08E-FC88-41DA-AA4B-850822F21D8F}" sibTransId="{08C92E5F-312D-43A4-A783-BFE0AF36458A}"/>
    <dgm:cxn modelId="{07BE8D42-7AA1-4036-813C-4C604EC05D99}" type="presOf" srcId="{76CDAC1D-DA0C-49F8-8779-D5BC1542F4EC}" destId="{BE9868FF-D542-49D0-A2B5-E869EC6C8658}" srcOrd="0" destOrd="0" presId="urn:microsoft.com/office/officeart/2016/7/layout/LinearArrowProcessNumbered"/>
    <dgm:cxn modelId="{B36D6763-5A75-42E2-B336-D4DD31051BD6}" type="presOf" srcId="{CB2F0C1A-7D19-4041-AC1F-67F2B5A6D2E6}" destId="{BD9A570E-0F1B-4C30-A5A7-277F40E7D338}" srcOrd="0" destOrd="0" presId="urn:microsoft.com/office/officeart/2016/7/layout/LinearArrowProcessNumbered"/>
    <dgm:cxn modelId="{E7B00B46-EB08-4926-B456-E210732F3743}" type="presOf" srcId="{74A0D232-E273-49C9-97F8-5C5EAD80338B}" destId="{5911ABCB-A92E-4E8E-BEF7-B679A4820B2F}" srcOrd="0" destOrd="0" presId="urn:microsoft.com/office/officeart/2016/7/layout/LinearArrowProcessNumbered"/>
    <dgm:cxn modelId="{8DB82B66-9D33-4753-AA45-AD91B6EBDC7A}" type="presOf" srcId="{D04234F3-A7BE-42D9-916B-22DA125715C8}" destId="{4C62E53B-D258-4589-9C59-CEC32E8F5E62}" srcOrd="0" destOrd="1" presId="urn:microsoft.com/office/officeart/2016/7/layout/LinearArrowProcessNumbered"/>
    <dgm:cxn modelId="{87A87D66-40A2-440B-9A6D-43A098461617}" type="presOf" srcId="{DAEB8F55-5557-405B-9FD4-46B2C5ACC282}" destId="{6B8698FC-5A94-4F40-BD1B-B7B6AFAA023F}" srcOrd="0" destOrd="0" presId="urn:microsoft.com/office/officeart/2016/7/layout/LinearArrowProcessNumbered"/>
    <dgm:cxn modelId="{00C92E6D-4BF0-4BF4-9739-080BCA5B7BD1}" srcId="{74A0D232-E273-49C9-97F8-5C5EAD80338B}" destId="{F7D68623-B9C5-4087-AF25-24AD9D50ABC5}" srcOrd="0" destOrd="0" parTransId="{5711DC7D-D7CC-47AA-B68F-BA0349B9DB00}" sibTransId="{BC24659A-AA50-458F-952A-BBAC1018C2F1}"/>
    <dgm:cxn modelId="{F9626E6E-8C0E-457F-9122-4FF26A761577}" srcId="{1B3DB520-9CB2-4797-80BE-303597B956A1}" destId="{74A0D232-E273-49C9-97F8-5C5EAD80338B}" srcOrd="1" destOrd="0" parTransId="{397E3A85-ABA4-4AC9-8C7A-C6877DBDA0F3}" sibTransId="{AAF12575-FCEE-4A0E-85A4-245DDD412458}"/>
    <dgm:cxn modelId="{D5595252-EB4C-4A81-B4BB-795087CB5FDC}" type="presOf" srcId="{1B3DB520-9CB2-4797-80BE-303597B956A1}" destId="{D6997904-D5DA-4E18-ADDA-736B814A2651}" srcOrd="0" destOrd="0" presId="urn:microsoft.com/office/officeart/2016/7/layout/LinearArrowProcessNumbered"/>
    <dgm:cxn modelId="{48E09D72-4244-42ED-82AD-3D5BE0669C82}" srcId="{1B3DB520-9CB2-4797-80BE-303597B956A1}" destId="{8CE33AE0-171A-4A39-9724-1471F0012D0F}" srcOrd="2" destOrd="0" parTransId="{6AE8EFA7-ADA3-4C6A-B885-8CD599EE10ED}" sibTransId="{DAEB8F55-5557-405B-9FD4-46B2C5ACC282}"/>
    <dgm:cxn modelId="{3F66A075-E965-4E83-BFCB-BBA023792A3A}" srcId="{1B3DB520-9CB2-4797-80BE-303597B956A1}" destId="{76CDAC1D-DA0C-49F8-8779-D5BC1542F4EC}" srcOrd="0" destOrd="0" parTransId="{229579F3-566D-46B0-AA2B-4A7B4729EB7D}" sibTransId="{CB2F0C1A-7D19-4041-AC1F-67F2B5A6D2E6}"/>
    <dgm:cxn modelId="{5AC1D075-2A49-4694-AADD-5F7A8BCD3565}" srcId="{A9BC1B0B-FAEA-4AC5-B8BE-2AD19D27C707}" destId="{FB69E925-5873-44C5-81BB-A9A5589A0E46}" srcOrd="1" destOrd="0" parTransId="{C78D5FFE-354F-4134-AC71-63B9328EB1D3}" sibTransId="{82BA2C12-FD0B-43A5-BEB4-D7EF5918E8D0}"/>
    <dgm:cxn modelId="{8BC9C779-4D6A-4665-9A09-A4536E6CC3B5}" type="presOf" srcId="{041B64FC-BDD8-4CF5-B5C2-237DE2559162}" destId="{2B969D92-BA59-4A2C-9BEF-90E51DBDB144}" srcOrd="0" destOrd="0" presId="urn:microsoft.com/office/officeart/2016/7/layout/LinearArrowProcessNumbered"/>
    <dgm:cxn modelId="{D26D1193-86DA-4C61-AF8E-90441340B77D}" type="presOf" srcId="{D80FAD05-EED1-4661-A983-F970F4221251}" destId="{5911ABCB-A92E-4E8E-BEF7-B679A4820B2F}" srcOrd="0" destOrd="3" presId="urn:microsoft.com/office/officeart/2016/7/layout/LinearArrowProcessNumbered"/>
    <dgm:cxn modelId="{E46CE596-1D8A-4187-B6F1-3E2B2F154F73}" type="presOf" srcId="{F7D68623-B9C5-4087-AF25-24AD9D50ABC5}" destId="{5911ABCB-A92E-4E8E-BEF7-B679A4820B2F}" srcOrd="0" destOrd="1" presId="urn:microsoft.com/office/officeart/2016/7/layout/LinearArrowProcessNumbered"/>
    <dgm:cxn modelId="{E79DBAAD-D4B4-43E3-B83B-EEA836ED8722}" type="presOf" srcId="{659413E0-3488-4D40-AA42-70041BEDBFF3}" destId="{3661A2B4-434E-4127-B711-048EB30662A2}" srcOrd="0" destOrd="1" presId="urn:microsoft.com/office/officeart/2016/7/layout/LinearArrowProcessNumbered"/>
    <dgm:cxn modelId="{18226FAF-C07E-4748-AD0E-16705C24789A}" type="presOf" srcId="{FB69E925-5873-44C5-81BB-A9A5589A0E46}" destId="{4C62E53B-D258-4589-9C59-CEC32E8F5E62}" srcOrd="0" destOrd="2" presId="urn:microsoft.com/office/officeart/2016/7/layout/LinearArrowProcessNumbered"/>
    <dgm:cxn modelId="{64D2B6B3-49A2-421D-B519-E6C0B133EEFA}" type="presOf" srcId="{CC30564F-1F22-40B6-BCBF-EEBA5EEDAB47}" destId="{5911ABCB-A92E-4E8E-BEF7-B679A4820B2F}" srcOrd="0" destOrd="2" presId="urn:microsoft.com/office/officeart/2016/7/layout/LinearArrowProcessNumbered"/>
    <dgm:cxn modelId="{A1699CB9-A944-4690-9D5E-E86574A8A8E2}" srcId="{1B3DB520-9CB2-4797-80BE-303597B956A1}" destId="{A9BC1B0B-FAEA-4AC5-B8BE-2AD19D27C707}" srcOrd="3" destOrd="0" parTransId="{9AF77226-4C28-48C0-9260-742EFE24DAAF}" sibTransId="{041B64FC-BDD8-4CF5-B5C2-237DE2559162}"/>
    <dgm:cxn modelId="{418516C2-275B-4846-BFBE-9740B63BCE64}" type="presOf" srcId="{8CE33AE0-171A-4A39-9724-1471F0012D0F}" destId="{3661A2B4-434E-4127-B711-048EB30662A2}" srcOrd="0" destOrd="0" presId="urn:microsoft.com/office/officeart/2016/7/layout/LinearArrowProcessNumbered"/>
    <dgm:cxn modelId="{73B169DD-5849-451A-97BE-BCAD22B9CB47}" srcId="{76CDAC1D-DA0C-49F8-8779-D5BC1542F4EC}" destId="{A063CC4D-46B8-49C1-8C9F-3F78EBFA9FA8}" srcOrd="1" destOrd="0" parTransId="{6DC11DE4-BC49-4463-B988-0CB9B5C94C61}" sibTransId="{FD6A51FF-ED9E-4B01-ACB3-FD0554FDEF4E}"/>
    <dgm:cxn modelId="{D80415E3-D967-4F0B-9382-D6F8F03AC5EC}" srcId="{A9BC1B0B-FAEA-4AC5-B8BE-2AD19D27C707}" destId="{D04234F3-A7BE-42D9-916B-22DA125715C8}" srcOrd="0" destOrd="0" parTransId="{C347A931-E464-466B-A9C6-12A47261021F}" sibTransId="{5FA41255-6CE7-4EDA-8D44-E17B40A2E5ED}"/>
    <dgm:cxn modelId="{713463EE-3C8D-49F8-ADBA-597B9CAE0F27}" type="presOf" srcId="{A9BC1B0B-FAEA-4AC5-B8BE-2AD19D27C707}" destId="{4C62E53B-D258-4589-9C59-CEC32E8F5E62}" srcOrd="0" destOrd="0" presId="urn:microsoft.com/office/officeart/2016/7/layout/LinearArrowProcessNumbered"/>
    <dgm:cxn modelId="{FFE236F2-92B9-4CB4-88B3-4EFD906BC62E}" type="presOf" srcId="{A063CC4D-46B8-49C1-8C9F-3F78EBFA9FA8}" destId="{BE9868FF-D542-49D0-A2B5-E869EC6C8658}" srcOrd="0" destOrd="2" presId="urn:microsoft.com/office/officeart/2016/7/layout/LinearArrowProcessNumbered"/>
    <dgm:cxn modelId="{1ED5E4F7-7B17-409D-B89F-26CE4175BA65}" srcId="{76CDAC1D-DA0C-49F8-8779-D5BC1542F4EC}" destId="{06410373-1654-409D-8E1D-1F03F0D3BC27}" srcOrd="0" destOrd="0" parTransId="{1E929C6D-0A29-4909-93BE-69A1BADDC711}" sibTransId="{73963A43-36DF-4F86-93AA-3CB3B3D655B8}"/>
    <dgm:cxn modelId="{67F744AC-4E44-4915-A742-D3BD22889DCE}" type="presParOf" srcId="{D6997904-D5DA-4E18-ADDA-736B814A2651}" destId="{4BBC0687-5106-44FB-87DD-07CC05E4CAF8}" srcOrd="0" destOrd="0" presId="urn:microsoft.com/office/officeart/2016/7/layout/LinearArrowProcessNumbered"/>
    <dgm:cxn modelId="{0798EC63-A779-40D5-AA17-3DA7DD2CF109}" type="presParOf" srcId="{4BBC0687-5106-44FB-87DD-07CC05E4CAF8}" destId="{0B99B583-6FEF-4B5F-B090-7DFB55D1A5F8}" srcOrd="0" destOrd="0" presId="urn:microsoft.com/office/officeart/2016/7/layout/LinearArrowProcessNumbered"/>
    <dgm:cxn modelId="{AB1DB8FE-58DA-447D-B751-A22E59E9DF52}" type="presParOf" srcId="{4BBC0687-5106-44FB-87DD-07CC05E4CAF8}" destId="{57A79494-D3A7-45A1-8B1F-32B4E919F94F}" srcOrd="1" destOrd="0" presId="urn:microsoft.com/office/officeart/2016/7/layout/LinearArrowProcessNumbered"/>
    <dgm:cxn modelId="{EB00D152-FE2A-4A00-95D5-7FA12B71B6E7}" type="presParOf" srcId="{57A79494-D3A7-45A1-8B1F-32B4E919F94F}" destId="{4DAC7321-62D2-46BA-92B0-ED3A1C22E68B}" srcOrd="0" destOrd="0" presId="urn:microsoft.com/office/officeart/2016/7/layout/LinearArrowProcessNumbered"/>
    <dgm:cxn modelId="{DE3F4C92-3C1C-4049-95C8-3F1FCB882F1D}" type="presParOf" srcId="{57A79494-D3A7-45A1-8B1F-32B4E919F94F}" destId="{31EC6CB6-93E9-40D1-8592-902725695F3D}" srcOrd="1" destOrd="0" presId="urn:microsoft.com/office/officeart/2016/7/layout/LinearArrowProcessNumbered"/>
    <dgm:cxn modelId="{29528C3F-0D06-4B70-AABE-03817F80D8D9}" type="presParOf" srcId="{57A79494-D3A7-45A1-8B1F-32B4E919F94F}" destId="{BD9A570E-0F1B-4C30-A5A7-277F40E7D338}" srcOrd="2" destOrd="0" presId="urn:microsoft.com/office/officeart/2016/7/layout/LinearArrowProcessNumbered"/>
    <dgm:cxn modelId="{148FCC06-68E6-43CE-B313-1009D362F2D8}" type="presParOf" srcId="{57A79494-D3A7-45A1-8B1F-32B4E919F94F}" destId="{00FE14ED-198D-4290-A23E-A61FDE86E04D}" srcOrd="3" destOrd="0" presId="urn:microsoft.com/office/officeart/2016/7/layout/LinearArrowProcessNumbered"/>
    <dgm:cxn modelId="{DAB88FBA-21A4-4A57-AB4A-3011F409FA60}" type="presParOf" srcId="{4BBC0687-5106-44FB-87DD-07CC05E4CAF8}" destId="{BE9868FF-D542-49D0-A2B5-E869EC6C8658}" srcOrd="2" destOrd="0" presId="urn:microsoft.com/office/officeart/2016/7/layout/LinearArrowProcessNumbered"/>
    <dgm:cxn modelId="{FC70B57D-F822-4011-A0E0-89C4E35FC2E1}" type="presParOf" srcId="{D6997904-D5DA-4E18-ADDA-736B814A2651}" destId="{1D6A71A2-1323-4FB1-AA56-58D13CD64C23}" srcOrd="1" destOrd="0" presId="urn:microsoft.com/office/officeart/2016/7/layout/LinearArrowProcessNumbered"/>
    <dgm:cxn modelId="{250D2CB4-83AD-4575-AF76-4C116C0A503E}" type="presParOf" srcId="{D6997904-D5DA-4E18-ADDA-736B814A2651}" destId="{2A2A8B9F-1E62-44C9-BC6E-A9DD59789960}" srcOrd="2" destOrd="0" presId="urn:microsoft.com/office/officeart/2016/7/layout/LinearArrowProcessNumbered"/>
    <dgm:cxn modelId="{FE715CA6-DE2C-4FF4-A0BA-1E2B0A12A312}" type="presParOf" srcId="{2A2A8B9F-1E62-44C9-BC6E-A9DD59789960}" destId="{B4C5709D-2848-4305-867F-0D359244404A}" srcOrd="0" destOrd="0" presId="urn:microsoft.com/office/officeart/2016/7/layout/LinearArrowProcessNumbered"/>
    <dgm:cxn modelId="{470C49CD-3834-4C73-AE8C-D3A841F596A2}" type="presParOf" srcId="{2A2A8B9F-1E62-44C9-BC6E-A9DD59789960}" destId="{7A3DDCFB-49CE-4CBF-8A1A-EC40DC4B9853}" srcOrd="1" destOrd="0" presId="urn:microsoft.com/office/officeart/2016/7/layout/LinearArrowProcessNumbered"/>
    <dgm:cxn modelId="{05B92F96-56FD-42E2-A768-3E5B1E621174}" type="presParOf" srcId="{7A3DDCFB-49CE-4CBF-8A1A-EC40DC4B9853}" destId="{D2D22E72-9D42-470E-8FC8-4729291B9622}" srcOrd="0" destOrd="0" presId="urn:microsoft.com/office/officeart/2016/7/layout/LinearArrowProcessNumbered"/>
    <dgm:cxn modelId="{8AF7DE23-810B-471C-8E15-C97471EB9C62}" type="presParOf" srcId="{7A3DDCFB-49CE-4CBF-8A1A-EC40DC4B9853}" destId="{7F6D1ECD-F8D7-49A5-9B8E-BA74D9BA8959}" srcOrd="1" destOrd="0" presId="urn:microsoft.com/office/officeart/2016/7/layout/LinearArrowProcessNumbered"/>
    <dgm:cxn modelId="{D0E0283C-0134-427B-BCEE-4AF9CCC09279}" type="presParOf" srcId="{7A3DDCFB-49CE-4CBF-8A1A-EC40DC4B9853}" destId="{183AB2C1-3433-46F5-AE1F-0F29355A21AB}" srcOrd="2" destOrd="0" presId="urn:microsoft.com/office/officeart/2016/7/layout/LinearArrowProcessNumbered"/>
    <dgm:cxn modelId="{9BDC837B-251B-4CD1-B3E5-8BC0A6E8C035}" type="presParOf" srcId="{7A3DDCFB-49CE-4CBF-8A1A-EC40DC4B9853}" destId="{B7F48C78-B87C-44AC-9F8D-BFE2225AA157}" srcOrd="3" destOrd="0" presId="urn:microsoft.com/office/officeart/2016/7/layout/LinearArrowProcessNumbered"/>
    <dgm:cxn modelId="{FFF47E88-E24B-4B3E-BC3D-889E7AA92F29}" type="presParOf" srcId="{2A2A8B9F-1E62-44C9-BC6E-A9DD59789960}" destId="{5911ABCB-A92E-4E8E-BEF7-B679A4820B2F}" srcOrd="2" destOrd="0" presId="urn:microsoft.com/office/officeart/2016/7/layout/LinearArrowProcessNumbered"/>
    <dgm:cxn modelId="{BEFA0B64-385A-45A1-9E74-A8C7C565C251}" type="presParOf" srcId="{D6997904-D5DA-4E18-ADDA-736B814A2651}" destId="{910D7F46-8048-4DB9-8D17-AFD58AC64710}" srcOrd="3" destOrd="0" presId="urn:microsoft.com/office/officeart/2016/7/layout/LinearArrowProcessNumbered"/>
    <dgm:cxn modelId="{5B5BC3CE-F55A-4151-9F4D-29556AA34415}" type="presParOf" srcId="{D6997904-D5DA-4E18-ADDA-736B814A2651}" destId="{C04D4F67-3BD5-495C-ABC6-ED433E17504A}" srcOrd="4" destOrd="0" presId="urn:microsoft.com/office/officeart/2016/7/layout/LinearArrowProcessNumbered"/>
    <dgm:cxn modelId="{7CD906EE-260F-4009-8378-96A8CE9A2A65}" type="presParOf" srcId="{C04D4F67-3BD5-495C-ABC6-ED433E17504A}" destId="{332DBC3A-C2DF-467E-85A9-FFC9C8EC80EC}" srcOrd="0" destOrd="0" presId="urn:microsoft.com/office/officeart/2016/7/layout/LinearArrowProcessNumbered"/>
    <dgm:cxn modelId="{114628C3-BD92-4142-8A97-17D629078612}" type="presParOf" srcId="{C04D4F67-3BD5-495C-ABC6-ED433E17504A}" destId="{41BB9ABF-B8C7-494B-B6F6-5F180062E277}" srcOrd="1" destOrd="0" presId="urn:microsoft.com/office/officeart/2016/7/layout/LinearArrowProcessNumbered"/>
    <dgm:cxn modelId="{24CFE09E-1A6C-47C1-9104-397C5A7B46B1}" type="presParOf" srcId="{41BB9ABF-B8C7-494B-B6F6-5F180062E277}" destId="{06E4A978-609F-4ADA-AC98-7CF99D91C157}" srcOrd="0" destOrd="0" presId="urn:microsoft.com/office/officeart/2016/7/layout/LinearArrowProcessNumbered"/>
    <dgm:cxn modelId="{0C60D171-8DE7-40CA-8CB8-C66CF50E859B}" type="presParOf" srcId="{41BB9ABF-B8C7-494B-B6F6-5F180062E277}" destId="{59AF29B3-ECB6-4D27-9E68-09567DFDA658}" srcOrd="1" destOrd="0" presId="urn:microsoft.com/office/officeart/2016/7/layout/LinearArrowProcessNumbered"/>
    <dgm:cxn modelId="{C6F912DC-97A7-4329-B97F-56CDE1F4AE69}" type="presParOf" srcId="{41BB9ABF-B8C7-494B-B6F6-5F180062E277}" destId="{6B8698FC-5A94-4F40-BD1B-B7B6AFAA023F}" srcOrd="2" destOrd="0" presId="urn:microsoft.com/office/officeart/2016/7/layout/LinearArrowProcessNumbered"/>
    <dgm:cxn modelId="{2D5D0C55-F035-4F98-B174-88B54D466C82}" type="presParOf" srcId="{41BB9ABF-B8C7-494B-B6F6-5F180062E277}" destId="{0251FD79-500C-4BF6-8B72-E806611AEB36}" srcOrd="3" destOrd="0" presId="urn:microsoft.com/office/officeart/2016/7/layout/LinearArrowProcessNumbered"/>
    <dgm:cxn modelId="{CC9DF06E-E55A-4414-A0A7-2CA16492187E}" type="presParOf" srcId="{C04D4F67-3BD5-495C-ABC6-ED433E17504A}" destId="{3661A2B4-434E-4127-B711-048EB30662A2}" srcOrd="2" destOrd="0" presId="urn:microsoft.com/office/officeart/2016/7/layout/LinearArrowProcessNumbered"/>
    <dgm:cxn modelId="{7BF02F07-C1D4-4FE9-8845-BEF06792A92C}" type="presParOf" srcId="{D6997904-D5DA-4E18-ADDA-736B814A2651}" destId="{FB74B845-FAEC-45E2-9C0B-2EB5E0DFBF6C}" srcOrd="5" destOrd="0" presId="urn:microsoft.com/office/officeart/2016/7/layout/LinearArrowProcessNumbered"/>
    <dgm:cxn modelId="{CAB8E337-3506-4755-A4E9-0DA7305FE77A}" type="presParOf" srcId="{D6997904-D5DA-4E18-ADDA-736B814A2651}" destId="{382C8163-82DC-44EE-BDF1-21DBABFA79F4}" srcOrd="6" destOrd="0" presId="urn:microsoft.com/office/officeart/2016/7/layout/LinearArrowProcessNumbered"/>
    <dgm:cxn modelId="{4B2285EA-D6AA-45F5-BE73-7849F847ED8A}" type="presParOf" srcId="{382C8163-82DC-44EE-BDF1-21DBABFA79F4}" destId="{85650212-60BF-425C-ADC0-E203763C1DC2}" srcOrd="0" destOrd="0" presId="urn:microsoft.com/office/officeart/2016/7/layout/LinearArrowProcessNumbered"/>
    <dgm:cxn modelId="{DC7C496C-246C-4657-9569-ECCE41EA6AD0}" type="presParOf" srcId="{382C8163-82DC-44EE-BDF1-21DBABFA79F4}" destId="{2EE4B55A-FA8B-4ABE-AF9C-6E285DC78DBD}" srcOrd="1" destOrd="0" presId="urn:microsoft.com/office/officeart/2016/7/layout/LinearArrowProcessNumbered"/>
    <dgm:cxn modelId="{D1705107-3E81-4F2A-9748-09BFB562FFAC}" type="presParOf" srcId="{2EE4B55A-FA8B-4ABE-AF9C-6E285DC78DBD}" destId="{E77562D9-74D0-4B68-A24E-051294E138C4}" srcOrd="0" destOrd="0" presId="urn:microsoft.com/office/officeart/2016/7/layout/LinearArrowProcessNumbered"/>
    <dgm:cxn modelId="{BD8EF345-6221-4CC1-8648-548AA2098C36}" type="presParOf" srcId="{2EE4B55A-FA8B-4ABE-AF9C-6E285DC78DBD}" destId="{DB032596-F9B1-4E64-9A08-31CC0EE4FBEA}" srcOrd="1" destOrd="0" presId="urn:microsoft.com/office/officeart/2016/7/layout/LinearArrowProcessNumbered"/>
    <dgm:cxn modelId="{DB429818-4630-48DA-8D27-571520792B6B}" type="presParOf" srcId="{2EE4B55A-FA8B-4ABE-AF9C-6E285DC78DBD}" destId="{2B969D92-BA59-4A2C-9BEF-90E51DBDB144}" srcOrd="2" destOrd="0" presId="urn:microsoft.com/office/officeart/2016/7/layout/LinearArrowProcessNumbered"/>
    <dgm:cxn modelId="{130EB27F-50AD-4E3C-8852-85AA1E0D8CD0}" type="presParOf" srcId="{2EE4B55A-FA8B-4ABE-AF9C-6E285DC78DBD}" destId="{3ED0F060-8E8A-4282-88C0-F4F14CB23010}" srcOrd="3" destOrd="0" presId="urn:microsoft.com/office/officeart/2016/7/layout/LinearArrowProcessNumbered"/>
    <dgm:cxn modelId="{6514252E-9C39-4741-BC2A-B961D2078651}" type="presParOf" srcId="{382C8163-82DC-44EE-BDF1-21DBABFA79F4}" destId="{4C62E53B-D258-4589-9C59-CEC32E8F5E62}"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7605C2-C11E-4EC2-B7F3-2205C0D8BF82}"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12CAC997-37B8-40BC-86AC-95DF7C81ED39}">
      <dgm:prSet phldrT="[Text]"/>
      <dgm:spPr/>
      <dgm:t>
        <a:bodyPr/>
        <a:lstStyle/>
        <a:p>
          <a:r>
            <a:rPr lang="en-US" b="0" i="0" dirty="0"/>
            <a:t>Thousands of </a:t>
          </a:r>
          <a:r>
            <a:rPr lang="en-US" b="1" i="0" dirty="0"/>
            <a:t>Stabilizing Services </a:t>
          </a:r>
          <a:r>
            <a:rPr lang="en-US" b="0" i="0" dirty="0"/>
            <a:t>Provided to the Most Vulnerable</a:t>
          </a:r>
          <a:endParaRPr lang="en-US" b="0" dirty="0"/>
        </a:p>
      </dgm:t>
    </dgm:pt>
    <dgm:pt modelId="{52B9B729-BF51-4337-9623-58E2B3B4C0CA}" type="parTrans" cxnId="{CE836796-74BA-49D4-B9CF-D25AD94DB40D}">
      <dgm:prSet/>
      <dgm:spPr/>
      <dgm:t>
        <a:bodyPr/>
        <a:lstStyle/>
        <a:p>
          <a:endParaRPr lang="en-US" b="0"/>
        </a:p>
      </dgm:t>
    </dgm:pt>
    <dgm:pt modelId="{7318D8A8-388E-4CFA-86D7-35031143738B}" type="sibTrans" cxnId="{CE836796-74BA-49D4-B9CF-D25AD94DB40D}">
      <dgm:prSet/>
      <dgm:spPr/>
      <dgm:t>
        <a:bodyPr/>
        <a:lstStyle/>
        <a:p>
          <a:endParaRPr lang="en-US" b="0"/>
        </a:p>
      </dgm:t>
    </dgm:pt>
    <dgm:pt modelId="{11A50E3F-191F-4886-9E74-D1653F01675F}">
      <dgm:prSet phldrT="[Text]"/>
      <dgm:spPr/>
      <dgm:t>
        <a:bodyPr/>
        <a:lstStyle/>
        <a:p>
          <a:r>
            <a:rPr lang="en-US" b="0" i="0" dirty="0"/>
            <a:t>183 Enrollees </a:t>
          </a:r>
          <a:r>
            <a:rPr lang="en-US" b="1" i="0" dirty="0"/>
            <a:t>Housed</a:t>
          </a:r>
          <a:endParaRPr lang="en-US" b="1" dirty="0"/>
        </a:p>
      </dgm:t>
    </dgm:pt>
    <dgm:pt modelId="{1070F98C-CC4B-431D-9C3A-73DD8122CE95}" type="parTrans" cxnId="{F8B58867-D301-45E7-A1BE-E2352ED7D5D0}">
      <dgm:prSet/>
      <dgm:spPr/>
      <dgm:t>
        <a:bodyPr/>
        <a:lstStyle/>
        <a:p>
          <a:endParaRPr lang="en-US" b="0"/>
        </a:p>
      </dgm:t>
    </dgm:pt>
    <dgm:pt modelId="{75923754-464E-49CF-8AC3-8E878438B88F}" type="sibTrans" cxnId="{F8B58867-D301-45E7-A1BE-E2352ED7D5D0}">
      <dgm:prSet/>
      <dgm:spPr/>
      <dgm:t>
        <a:bodyPr/>
        <a:lstStyle/>
        <a:p>
          <a:endParaRPr lang="en-US" b="0"/>
        </a:p>
      </dgm:t>
    </dgm:pt>
    <dgm:pt modelId="{239D45D7-0EDD-4B93-8E50-24EC1AFCB78B}">
      <dgm:prSet/>
      <dgm:spPr/>
      <dgm:t>
        <a:bodyPr/>
        <a:lstStyle/>
        <a:p>
          <a:r>
            <a:rPr lang="en-US" b="0" i="0" dirty="0"/>
            <a:t>Successful Launch of a </a:t>
          </a:r>
          <a:r>
            <a:rPr lang="en-US" b="1" i="0" dirty="0"/>
            <a:t>Collective Impact</a:t>
          </a:r>
          <a:r>
            <a:rPr lang="en-US" b="0" i="0" dirty="0"/>
            <a:t> Model</a:t>
          </a:r>
          <a:endParaRPr lang="en-US" b="0" dirty="0"/>
        </a:p>
      </dgm:t>
    </dgm:pt>
    <dgm:pt modelId="{CF378013-0A36-4437-9B00-98E804B3D76D}" type="parTrans" cxnId="{2A669351-232A-4460-AF81-FF4E0D7CC16E}">
      <dgm:prSet/>
      <dgm:spPr/>
      <dgm:t>
        <a:bodyPr/>
        <a:lstStyle/>
        <a:p>
          <a:endParaRPr lang="en-US" b="0"/>
        </a:p>
      </dgm:t>
    </dgm:pt>
    <dgm:pt modelId="{E435DB61-8FD6-4D58-942D-4E4E9FB0BB99}" type="sibTrans" cxnId="{2A669351-232A-4460-AF81-FF4E0D7CC16E}">
      <dgm:prSet/>
      <dgm:spPr/>
      <dgm:t>
        <a:bodyPr/>
        <a:lstStyle/>
        <a:p>
          <a:endParaRPr lang="en-US" b="0"/>
        </a:p>
      </dgm:t>
    </dgm:pt>
    <dgm:pt modelId="{F3AAE311-CF2F-44A6-BF64-A213BA9A96B5}">
      <dgm:prSet custT="1"/>
      <dgm:spPr/>
      <dgm:t>
        <a:bodyPr/>
        <a:lstStyle/>
        <a:p>
          <a:r>
            <a:rPr lang="en-US" sz="1600" b="0" i="0" dirty="0"/>
            <a:t>Over 40 Critical </a:t>
          </a:r>
          <a:r>
            <a:rPr lang="en-US" sz="1600" b="1" i="0" dirty="0"/>
            <a:t>Partnerships</a:t>
          </a:r>
          <a:r>
            <a:rPr lang="en-US" sz="1600" b="0" i="0" dirty="0"/>
            <a:t> </a:t>
          </a:r>
          <a:endParaRPr lang="en-US" sz="1600" b="0" dirty="0"/>
        </a:p>
      </dgm:t>
    </dgm:pt>
    <dgm:pt modelId="{FE37DAA4-7EFC-4DC8-8053-18D3EECC72A3}" type="parTrans" cxnId="{0BEF6D34-5AD5-40DF-A288-C2A7989260FA}">
      <dgm:prSet/>
      <dgm:spPr/>
      <dgm:t>
        <a:bodyPr/>
        <a:lstStyle/>
        <a:p>
          <a:endParaRPr lang="en-US" b="0"/>
        </a:p>
      </dgm:t>
    </dgm:pt>
    <dgm:pt modelId="{A696066D-2DB5-4385-861F-BEEF91838744}" type="sibTrans" cxnId="{0BEF6D34-5AD5-40DF-A288-C2A7989260FA}">
      <dgm:prSet/>
      <dgm:spPr/>
      <dgm:t>
        <a:bodyPr/>
        <a:lstStyle/>
        <a:p>
          <a:endParaRPr lang="en-US" b="0"/>
        </a:p>
      </dgm:t>
    </dgm:pt>
    <dgm:pt modelId="{79C81BE7-6FA9-4D23-A21F-9A1B48CF0456}">
      <dgm:prSet/>
      <dgm:spPr/>
      <dgm:t>
        <a:bodyPr/>
        <a:lstStyle/>
        <a:p>
          <a:r>
            <a:rPr lang="en-US" b="0" i="0" dirty="0"/>
            <a:t>Unprecedented </a:t>
          </a:r>
          <a:r>
            <a:rPr lang="en-US" b="1" i="0" u="none" dirty="0"/>
            <a:t>Cross-Sector Data Sharing</a:t>
          </a:r>
          <a:r>
            <a:rPr lang="en-US" b="0" i="0" dirty="0"/>
            <a:t> in Sacramento</a:t>
          </a:r>
          <a:endParaRPr lang="en-US" b="0" dirty="0"/>
        </a:p>
      </dgm:t>
    </dgm:pt>
    <dgm:pt modelId="{439E92DB-55F4-4475-9E80-2E57C89FFE77}" type="parTrans" cxnId="{82504745-254D-437D-82A5-40514474222C}">
      <dgm:prSet/>
      <dgm:spPr/>
      <dgm:t>
        <a:bodyPr/>
        <a:lstStyle/>
        <a:p>
          <a:endParaRPr lang="en-US" b="0"/>
        </a:p>
      </dgm:t>
    </dgm:pt>
    <dgm:pt modelId="{95C281CE-FCB3-4A3E-8411-ACFDA9EB4F33}" type="sibTrans" cxnId="{82504745-254D-437D-82A5-40514474222C}">
      <dgm:prSet/>
      <dgm:spPr/>
      <dgm:t>
        <a:bodyPr/>
        <a:lstStyle/>
        <a:p>
          <a:endParaRPr lang="en-US" b="0"/>
        </a:p>
      </dgm:t>
    </dgm:pt>
    <dgm:pt modelId="{FE3E6B61-8F5F-4DAA-84D4-5B27E153AA78}" type="pres">
      <dgm:prSet presAssocID="{FF7605C2-C11E-4EC2-B7F3-2205C0D8BF82}" presName="cycle" presStyleCnt="0">
        <dgm:presLayoutVars>
          <dgm:dir/>
          <dgm:resizeHandles val="exact"/>
        </dgm:presLayoutVars>
      </dgm:prSet>
      <dgm:spPr/>
    </dgm:pt>
    <dgm:pt modelId="{D3027926-CFE9-470D-AA0E-9E6460B4E375}" type="pres">
      <dgm:prSet presAssocID="{12CAC997-37B8-40BC-86AC-95DF7C81ED39}" presName="node" presStyleLbl="node1" presStyleIdx="0" presStyleCnt="5">
        <dgm:presLayoutVars>
          <dgm:bulletEnabled val="1"/>
        </dgm:presLayoutVars>
      </dgm:prSet>
      <dgm:spPr/>
    </dgm:pt>
    <dgm:pt modelId="{194B46BF-9C18-4C4F-B52C-C62400AD98F0}" type="pres">
      <dgm:prSet presAssocID="{12CAC997-37B8-40BC-86AC-95DF7C81ED39}" presName="spNode" presStyleCnt="0"/>
      <dgm:spPr/>
    </dgm:pt>
    <dgm:pt modelId="{3D579D5D-2B91-4795-AB7A-6D748E9EC13B}" type="pres">
      <dgm:prSet presAssocID="{7318D8A8-388E-4CFA-86D7-35031143738B}" presName="sibTrans" presStyleLbl="sibTrans1D1" presStyleIdx="0" presStyleCnt="5"/>
      <dgm:spPr/>
    </dgm:pt>
    <dgm:pt modelId="{BB414876-0B00-4008-A4A4-5202E8AF8914}" type="pres">
      <dgm:prSet presAssocID="{239D45D7-0EDD-4B93-8E50-24EC1AFCB78B}" presName="node" presStyleLbl="node1" presStyleIdx="1" presStyleCnt="5">
        <dgm:presLayoutVars>
          <dgm:bulletEnabled val="1"/>
        </dgm:presLayoutVars>
      </dgm:prSet>
      <dgm:spPr/>
    </dgm:pt>
    <dgm:pt modelId="{A49EC142-C0B0-4B7B-B21C-ACD05AF16391}" type="pres">
      <dgm:prSet presAssocID="{239D45D7-0EDD-4B93-8E50-24EC1AFCB78B}" presName="spNode" presStyleCnt="0"/>
      <dgm:spPr/>
    </dgm:pt>
    <dgm:pt modelId="{2E0B9FC2-2F73-44B9-ACF9-B2AD3657DFA1}" type="pres">
      <dgm:prSet presAssocID="{E435DB61-8FD6-4D58-942D-4E4E9FB0BB99}" presName="sibTrans" presStyleLbl="sibTrans1D1" presStyleIdx="1" presStyleCnt="5"/>
      <dgm:spPr/>
    </dgm:pt>
    <dgm:pt modelId="{972F4C1F-A880-46A8-B53B-8DFC8BADF6E8}" type="pres">
      <dgm:prSet presAssocID="{11A50E3F-191F-4886-9E74-D1653F01675F}" presName="node" presStyleLbl="node1" presStyleIdx="2" presStyleCnt="5">
        <dgm:presLayoutVars>
          <dgm:bulletEnabled val="1"/>
        </dgm:presLayoutVars>
      </dgm:prSet>
      <dgm:spPr/>
    </dgm:pt>
    <dgm:pt modelId="{03F609F3-2796-4A43-9EA8-A4F82C54FF14}" type="pres">
      <dgm:prSet presAssocID="{11A50E3F-191F-4886-9E74-D1653F01675F}" presName="spNode" presStyleCnt="0"/>
      <dgm:spPr/>
    </dgm:pt>
    <dgm:pt modelId="{3EE765D4-9CA4-4A61-BA6B-FA6927A41958}" type="pres">
      <dgm:prSet presAssocID="{75923754-464E-49CF-8AC3-8E878438B88F}" presName="sibTrans" presStyleLbl="sibTrans1D1" presStyleIdx="2" presStyleCnt="5"/>
      <dgm:spPr/>
    </dgm:pt>
    <dgm:pt modelId="{B3163A0F-7136-4BCB-918A-DE8A251368C7}" type="pres">
      <dgm:prSet presAssocID="{F3AAE311-CF2F-44A6-BF64-A213BA9A96B5}" presName="node" presStyleLbl="node1" presStyleIdx="3" presStyleCnt="5">
        <dgm:presLayoutVars>
          <dgm:bulletEnabled val="1"/>
        </dgm:presLayoutVars>
      </dgm:prSet>
      <dgm:spPr/>
    </dgm:pt>
    <dgm:pt modelId="{43716FCE-083E-4DAA-B645-486D10CE27BB}" type="pres">
      <dgm:prSet presAssocID="{F3AAE311-CF2F-44A6-BF64-A213BA9A96B5}" presName="spNode" presStyleCnt="0"/>
      <dgm:spPr/>
    </dgm:pt>
    <dgm:pt modelId="{24F512A6-223F-4B2F-8558-64F6CA501DE9}" type="pres">
      <dgm:prSet presAssocID="{A696066D-2DB5-4385-861F-BEEF91838744}" presName="sibTrans" presStyleLbl="sibTrans1D1" presStyleIdx="3" presStyleCnt="5"/>
      <dgm:spPr/>
    </dgm:pt>
    <dgm:pt modelId="{66B3CC2A-C597-4C79-94DF-7F5836892D99}" type="pres">
      <dgm:prSet presAssocID="{79C81BE7-6FA9-4D23-A21F-9A1B48CF0456}" presName="node" presStyleLbl="node1" presStyleIdx="4" presStyleCnt="5">
        <dgm:presLayoutVars>
          <dgm:bulletEnabled val="1"/>
        </dgm:presLayoutVars>
      </dgm:prSet>
      <dgm:spPr/>
    </dgm:pt>
    <dgm:pt modelId="{80F86F30-53F2-4D10-9D0F-AC3A06EB8CCF}" type="pres">
      <dgm:prSet presAssocID="{79C81BE7-6FA9-4D23-A21F-9A1B48CF0456}" presName="spNode" presStyleCnt="0"/>
      <dgm:spPr/>
    </dgm:pt>
    <dgm:pt modelId="{0B0DD718-4557-41E6-BA5F-09742EE06204}" type="pres">
      <dgm:prSet presAssocID="{95C281CE-FCB3-4A3E-8411-ACFDA9EB4F33}" presName="sibTrans" presStyleLbl="sibTrans1D1" presStyleIdx="4" presStyleCnt="5"/>
      <dgm:spPr/>
    </dgm:pt>
  </dgm:ptLst>
  <dgm:cxnLst>
    <dgm:cxn modelId="{563EB900-3E2E-4BA6-8EF9-DD0CB6BFECDA}" type="presOf" srcId="{FF7605C2-C11E-4EC2-B7F3-2205C0D8BF82}" destId="{FE3E6B61-8F5F-4DAA-84D4-5B27E153AA78}" srcOrd="0" destOrd="0" presId="urn:microsoft.com/office/officeart/2005/8/layout/cycle5"/>
    <dgm:cxn modelId="{5416EA01-29AB-4F0F-804B-0BFACBC7089C}" type="presOf" srcId="{A696066D-2DB5-4385-861F-BEEF91838744}" destId="{24F512A6-223F-4B2F-8558-64F6CA501DE9}" srcOrd="0" destOrd="0" presId="urn:microsoft.com/office/officeart/2005/8/layout/cycle5"/>
    <dgm:cxn modelId="{D251ED1D-EFCF-482C-A341-95E2C70E719C}" type="presOf" srcId="{F3AAE311-CF2F-44A6-BF64-A213BA9A96B5}" destId="{B3163A0F-7136-4BCB-918A-DE8A251368C7}" srcOrd="0" destOrd="0" presId="urn:microsoft.com/office/officeart/2005/8/layout/cycle5"/>
    <dgm:cxn modelId="{0B6E7320-71A1-4E91-B667-C95E0C9DD107}" type="presOf" srcId="{12CAC997-37B8-40BC-86AC-95DF7C81ED39}" destId="{D3027926-CFE9-470D-AA0E-9E6460B4E375}" srcOrd="0" destOrd="0" presId="urn:microsoft.com/office/officeart/2005/8/layout/cycle5"/>
    <dgm:cxn modelId="{465E5733-68DE-4249-B1B6-2BA7D0532F4A}" type="presOf" srcId="{95C281CE-FCB3-4A3E-8411-ACFDA9EB4F33}" destId="{0B0DD718-4557-41E6-BA5F-09742EE06204}" srcOrd="0" destOrd="0" presId="urn:microsoft.com/office/officeart/2005/8/layout/cycle5"/>
    <dgm:cxn modelId="{0BEF6D34-5AD5-40DF-A288-C2A7989260FA}" srcId="{FF7605C2-C11E-4EC2-B7F3-2205C0D8BF82}" destId="{F3AAE311-CF2F-44A6-BF64-A213BA9A96B5}" srcOrd="3" destOrd="0" parTransId="{FE37DAA4-7EFC-4DC8-8053-18D3EECC72A3}" sibTransId="{A696066D-2DB5-4385-861F-BEEF91838744}"/>
    <dgm:cxn modelId="{019B4645-4D9B-4C65-BD64-236D309F3C5B}" type="presOf" srcId="{11A50E3F-191F-4886-9E74-D1653F01675F}" destId="{972F4C1F-A880-46A8-B53B-8DFC8BADF6E8}" srcOrd="0" destOrd="0" presId="urn:microsoft.com/office/officeart/2005/8/layout/cycle5"/>
    <dgm:cxn modelId="{82504745-254D-437D-82A5-40514474222C}" srcId="{FF7605C2-C11E-4EC2-B7F3-2205C0D8BF82}" destId="{79C81BE7-6FA9-4D23-A21F-9A1B48CF0456}" srcOrd="4" destOrd="0" parTransId="{439E92DB-55F4-4475-9E80-2E57C89FFE77}" sibTransId="{95C281CE-FCB3-4A3E-8411-ACFDA9EB4F33}"/>
    <dgm:cxn modelId="{F8B58867-D301-45E7-A1BE-E2352ED7D5D0}" srcId="{FF7605C2-C11E-4EC2-B7F3-2205C0D8BF82}" destId="{11A50E3F-191F-4886-9E74-D1653F01675F}" srcOrd="2" destOrd="0" parTransId="{1070F98C-CC4B-431D-9C3A-73DD8122CE95}" sibTransId="{75923754-464E-49CF-8AC3-8E878438B88F}"/>
    <dgm:cxn modelId="{2A669351-232A-4460-AF81-FF4E0D7CC16E}" srcId="{FF7605C2-C11E-4EC2-B7F3-2205C0D8BF82}" destId="{239D45D7-0EDD-4B93-8E50-24EC1AFCB78B}" srcOrd="1" destOrd="0" parTransId="{CF378013-0A36-4437-9B00-98E804B3D76D}" sibTransId="{E435DB61-8FD6-4D58-942D-4E4E9FB0BB99}"/>
    <dgm:cxn modelId="{DD63CE52-A155-44B2-B69B-4327A12060D2}" type="presOf" srcId="{79C81BE7-6FA9-4D23-A21F-9A1B48CF0456}" destId="{66B3CC2A-C597-4C79-94DF-7F5836892D99}" srcOrd="0" destOrd="0" presId="urn:microsoft.com/office/officeart/2005/8/layout/cycle5"/>
    <dgm:cxn modelId="{E93EDC52-59EE-4F06-A484-8805A09FC3F7}" type="presOf" srcId="{239D45D7-0EDD-4B93-8E50-24EC1AFCB78B}" destId="{BB414876-0B00-4008-A4A4-5202E8AF8914}" srcOrd="0" destOrd="0" presId="urn:microsoft.com/office/officeart/2005/8/layout/cycle5"/>
    <dgm:cxn modelId="{CE836796-74BA-49D4-B9CF-D25AD94DB40D}" srcId="{FF7605C2-C11E-4EC2-B7F3-2205C0D8BF82}" destId="{12CAC997-37B8-40BC-86AC-95DF7C81ED39}" srcOrd="0" destOrd="0" parTransId="{52B9B729-BF51-4337-9623-58E2B3B4C0CA}" sibTransId="{7318D8A8-388E-4CFA-86D7-35031143738B}"/>
    <dgm:cxn modelId="{91BEC89D-DBE7-45FD-A2C4-B9C99337C7F8}" type="presOf" srcId="{75923754-464E-49CF-8AC3-8E878438B88F}" destId="{3EE765D4-9CA4-4A61-BA6B-FA6927A41958}" srcOrd="0" destOrd="0" presId="urn:microsoft.com/office/officeart/2005/8/layout/cycle5"/>
    <dgm:cxn modelId="{0E6A56AC-C291-48C2-B120-22136E40D978}" type="presOf" srcId="{7318D8A8-388E-4CFA-86D7-35031143738B}" destId="{3D579D5D-2B91-4795-AB7A-6D748E9EC13B}" srcOrd="0" destOrd="0" presId="urn:microsoft.com/office/officeart/2005/8/layout/cycle5"/>
    <dgm:cxn modelId="{2A24CAD6-6CE6-4172-8DDC-24BE7597786D}" type="presOf" srcId="{E435DB61-8FD6-4D58-942D-4E4E9FB0BB99}" destId="{2E0B9FC2-2F73-44B9-ACF9-B2AD3657DFA1}" srcOrd="0" destOrd="0" presId="urn:microsoft.com/office/officeart/2005/8/layout/cycle5"/>
    <dgm:cxn modelId="{0F9C2602-9386-4116-BAE6-98FB8F593C07}" type="presParOf" srcId="{FE3E6B61-8F5F-4DAA-84D4-5B27E153AA78}" destId="{D3027926-CFE9-470D-AA0E-9E6460B4E375}" srcOrd="0" destOrd="0" presId="urn:microsoft.com/office/officeart/2005/8/layout/cycle5"/>
    <dgm:cxn modelId="{93E3AF29-1ECD-450D-85AA-ED3110D74AD7}" type="presParOf" srcId="{FE3E6B61-8F5F-4DAA-84D4-5B27E153AA78}" destId="{194B46BF-9C18-4C4F-B52C-C62400AD98F0}" srcOrd="1" destOrd="0" presId="urn:microsoft.com/office/officeart/2005/8/layout/cycle5"/>
    <dgm:cxn modelId="{2295DD5C-A46A-46FE-B7F6-8D658164264A}" type="presParOf" srcId="{FE3E6B61-8F5F-4DAA-84D4-5B27E153AA78}" destId="{3D579D5D-2B91-4795-AB7A-6D748E9EC13B}" srcOrd="2" destOrd="0" presId="urn:microsoft.com/office/officeart/2005/8/layout/cycle5"/>
    <dgm:cxn modelId="{6C3F96F8-7350-4D76-B898-444721C8C824}" type="presParOf" srcId="{FE3E6B61-8F5F-4DAA-84D4-5B27E153AA78}" destId="{BB414876-0B00-4008-A4A4-5202E8AF8914}" srcOrd="3" destOrd="0" presId="urn:microsoft.com/office/officeart/2005/8/layout/cycle5"/>
    <dgm:cxn modelId="{A83A0DA4-2033-4F6E-9187-E99FE9690AAA}" type="presParOf" srcId="{FE3E6B61-8F5F-4DAA-84D4-5B27E153AA78}" destId="{A49EC142-C0B0-4B7B-B21C-ACD05AF16391}" srcOrd="4" destOrd="0" presId="urn:microsoft.com/office/officeart/2005/8/layout/cycle5"/>
    <dgm:cxn modelId="{E6D821DE-0E91-4F96-97E8-B2A1655B16E6}" type="presParOf" srcId="{FE3E6B61-8F5F-4DAA-84D4-5B27E153AA78}" destId="{2E0B9FC2-2F73-44B9-ACF9-B2AD3657DFA1}" srcOrd="5" destOrd="0" presId="urn:microsoft.com/office/officeart/2005/8/layout/cycle5"/>
    <dgm:cxn modelId="{68AB07C9-6CD6-48AD-98F4-8AB70C40A94E}" type="presParOf" srcId="{FE3E6B61-8F5F-4DAA-84D4-5B27E153AA78}" destId="{972F4C1F-A880-46A8-B53B-8DFC8BADF6E8}" srcOrd="6" destOrd="0" presId="urn:microsoft.com/office/officeart/2005/8/layout/cycle5"/>
    <dgm:cxn modelId="{A041D7AE-A557-448B-B624-36F802E6CADA}" type="presParOf" srcId="{FE3E6B61-8F5F-4DAA-84D4-5B27E153AA78}" destId="{03F609F3-2796-4A43-9EA8-A4F82C54FF14}" srcOrd="7" destOrd="0" presId="urn:microsoft.com/office/officeart/2005/8/layout/cycle5"/>
    <dgm:cxn modelId="{9804B54F-B680-49D7-8ABF-DE518706633D}" type="presParOf" srcId="{FE3E6B61-8F5F-4DAA-84D4-5B27E153AA78}" destId="{3EE765D4-9CA4-4A61-BA6B-FA6927A41958}" srcOrd="8" destOrd="0" presId="urn:microsoft.com/office/officeart/2005/8/layout/cycle5"/>
    <dgm:cxn modelId="{FA1A8915-547A-4DDA-9834-79BCD417E3EE}" type="presParOf" srcId="{FE3E6B61-8F5F-4DAA-84D4-5B27E153AA78}" destId="{B3163A0F-7136-4BCB-918A-DE8A251368C7}" srcOrd="9" destOrd="0" presId="urn:microsoft.com/office/officeart/2005/8/layout/cycle5"/>
    <dgm:cxn modelId="{E9C8BF8A-ABD1-415F-A717-242AA25CD382}" type="presParOf" srcId="{FE3E6B61-8F5F-4DAA-84D4-5B27E153AA78}" destId="{43716FCE-083E-4DAA-B645-486D10CE27BB}" srcOrd="10" destOrd="0" presId="urn:microsoft.com/office/officeart/2005/8/layout/cycle5"/>
    <dgm:cxn modelId="{1E3F5630-DD51-478C-81FB-8417216B1C77}" type="presParOf" srcId="{FE3E6B61-8F5F-4DAA-84D4-5B27E153AA78}" destId="{24F512A6-223F-4B2F-8558-64F6CA501DE9}" srcOrd="11" destOrd="0" presId="urn:microsoft.com/office/officeart/2005/8/layout/cycle5"/>
    <dgm:cxn modelId="{D35E6F81-2AD9-4A69-9352-32541182EC34}" type="presParOf" srcId="{FE3E6B61-8F5F-4DAA-84D4-5B27E153AA78}" destId="{66B3CC2A-C597-4C79-94DF-7F5836892D99}" srcOrd="12" destOrd="0" presId="urn:microsoft.com/office/officeart/2005/8/layout/cycle5"/>
    <dgm:cxn modelId="{664D1E54-19EC-4D53-A347-901E00E385A2}" type="presParOf" srcId="{FE3E6B61-8F5F-4DAA-84D4-5B27E153AA78}" destId="{80F86F30-53F2-4D10-9D0F-AC3A06EB8CCF}" srcOrd="13" destOrd="0" presId="urn:microsoft.com/office/officeart/2005/8/layout/cycle5"/>
    <dgm:cxn modelId="{6709C97F-CF0F-4846-A276-089B03C35516}" type="presParOf" srcId="{FE3E6B61-8F5F-4DAA-84D4-5B27E153AA78}" destId="{0B0DD718-4557-41E6-BA5F-09742EE06204}" srcOrd="14" destOrd="0" presId="urn:microsoft.com/office/officeart/2005/8/layout/cycle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37B6BE-E473-4862-B3CC-5B9A989665D3}" type="doc">
      <dgm:prSet loTypeId="urn:microsoft.com/office/officeart/2018/2/layout/IconCircleList" loCatId="icon" qsTypeId="urn:microsoft.com/office/officeart/2005/8/quickstyle/simple4" qsCatId="simple" csTypeId="urn:microsoft.com/office/officeart/2018/5/colors/Iconchunking_neutralicon_colorful1" csCatId="colorful" phldr="1"/>
      <dgm:spPr/>
      <dgm:t>
        <a:bodyPr/>
        <a:lstStyle/>
        <a:p>
          <a:endParaRPr lang="en-US"/>
        </a:p>
      </dgm:t>
    </dgm:pt>
    <dgm:pt modelId="{2D20979D-074D-49D9-B5C6-537FF05B12CB}">
      <dgm:prSet custT="1"/>
      <dgm:spPr/>
      <dgm:t>
        <a:bodyPr/>
        <a:lstStyle/>
        <a:p>
          <a:r>
            <a:rPr lang="en-US" sz="2400" dirty="0"/>
            <a:t>Difficult but important work</a:t>
          </a:r>
        </a:p>
      </dgm:t>
    </dgm:pt>
    <dgm:pt modelId="{162D12E1-D6F2-436A-AB10-5C5A8F964095}" type="parTrans" cxnId="{6D12928D-3BC3-4F3E-8FCF-6D8547DD62A1}">
      <dgm:prSet/>
      <dgm:spPr/>
      <dgm:t>
        <a:bodyPr/>
        <a:lstStyle/>
        <a:p>
          <a:endParaRPr lang="en-US"/>
        </a:p>
      </dgm:t>
    </dgm:pt>
    <dgm:pt modelId="{9C27E38A-A82F-4708-8B08-7233C4BBEA83}" type="sibTrans" cxnId="{6D12928D-3BC3-4F3E-8FCF-6D8547DD62A1}">
      <dgm:prSet/>
      <dgm:spPr/>
      <dgm:t>
        <a:bodyPr/>
        <a:lstStyle/>
        <a:p>
          <a:endParaRPr lang="en-US"/>
        </a:p>
      </dgm:t>
    </dgm:pt>
    <dgm:pt modelId="{4BD6FF6A-FAB5-4665-B047-72C7019BBD44}">
      <dgm:prSet custT="1"/>
      <dgm:spPr/>
      <dgm:t>
        <a:bodyPr/>
        <a:lstStyle/>
        <a:p>
          <a:r>
            <a:rPr lang="en-US" sz="2400"/>
            <a:t>Complex scenarios </a:t>
          </a:r>
          <a:endParaRPr lang="en-US" sz="2400" dirty="0"/>
        </a:p>
      </dgm:t>
    </dgm:pt>
    <dgm:pt modelId="{297B5CCA-3EF7-43E8-A649-6C9C33EC88CE}" type="parTrans" cxnId="{F9857F97-480B-4D01-B6FD-FE345ABDEF6E}">
      <dgm:prSet/>
      <dgm:spPr/>
      <dgm:t>
        <a:bodyPr/>
        <a:lstStyle/>
        <a:p>
          <a:endParaRPr lang="en-US"/>
        </a:p>
      </dgm:t>
    </dgm:pt>
    <dgm:pt modelId="{2FC980D3-0431-47AA-983B-62612AD5C02F}" type="sibTrans" cxnId="{F9857F97-480B-4D01-B6FD-FE345ABDEF6E}">
      <dgm:prSet/>
      <dgm:spPr/>
      <dgm:t>
        <a:bodyPr/>
        <a:lstStyle/>
        <a:p>
          <a:endParaRPr lang="en-US"/>
        </a:p>
      </dgm:t>
    </dgm:pt>
    <dgm:pt modelId="{32917420-7FA0-4E8C-A30B-CF26C09E31E8}">
      <dgm:prSet custT="1"/>
      <dgm:spPr/>
      <dgm:t>
        <a:bodyPr/>
        <a:lstStyle/>
        <a:p>
          <a:r>
            <a:rPr lang="en-US" sz="2400"/>
            <a:t>Ever-changing landscape</a:t>
          </a:r>
          <a:endParaRPr lang="en-US" sz="2400" dirty="0"/>
        </a:p>
      </dgm:t>
    </dgm:pt>
    <dgm:pt modelId="{567669EC-600A-404A-90EF-A02076A8157C}" type="parTrans" cxnId="{251F265D-24C6-4FC2-ACFE-55A7B85B1FDD}">
      <dgm:prSet/>
      <dgm:spPr/>
      <dgm:t>
        <a:bodyPr/>
        <a:lstStyle/>
        <a:p>
          <a:endParaRPr lang="en-US"/>
        </a:p>
      </dgm:t>
    </dgm:pt>
    <dgm:pt modelId="{E0C737C6-7D30-404E-AFE3-9829068991E8}" type="sibTrans" cxnId="{251F265D-24C6-4FC2-ACFE-55A7B85B1FDD}">
      <dgm:prSet/>
      <dgm:spPr/>
      <dgm:t>
        <a:bodyPr/>
        <a:lstStyle/>
        <a:p>
          <a:endParaRPr lang="en-US"/>
        </a:p>
      </dgm:t>
    </dgm:pt>
    <dgm:pt modelId="{2230CB92-571C-44CE-9481-74815F312E59}">
      <dgm:prSet/>
      <dgm:spPr/>
      <dgm:t>
        <a:bodyPr/>
        <a:lstStyle/>
        <a:p>
          <a:r>
            <a:rPr lang="en-US" dirty="0"/>
            <a:t>Client trust</a:t>
          </a:r>
        </a:p>
      </dgm:t>
    </dgm:pt>
    <dgm:pt modelId="{4A80B3D3-7232-42F8-B516-C56AB7206839}" type="parTrans" cxnId="{68205644-DE6B-4397-B354-AC9811CC96B7}">
      <dgm:prSet/>
      <dgm:spPr/>
      <dgm:t>
        <a:bodyPr/>
        <a:lstStyle/>
        <a:p>
          <a:endParaRPr lang="en-US"/>
        </a:p>
      </dgm:t>
    </dgm:pt>
    <dgm:pt modelId="{73B3B9BC-9304-453D-884C-D470AE3F60B5}" type="sibTrans" cxnId="{68205644-DE6B-4397-B354-AC9811CC96B7}">
      <dgm:prSet/>
      <dgm:spPr/>
      <dgm:t>
        <a:bodyPr/>
        <a:lstStyle/>
        <a:p>
          <a:endParaRPr lang="en-US"/>
        </a:p>
      </dgm:t>
    </dgm:pt>
    <dgm:pt modelId="{D88F824E-F4A8-43AD-9FF7-9780D50EBB5D}">
      <dgm:prSet/>
      <dgm:spPr/>
      <dgm:t>
        <a:bodyPr/>
        <a:lstStyle/>
        <a:p>
          <a:r>
            <a:rPr lang="en-US"/>
            <a:t>Knowledgeable </a:t>
          </a:r>
        </a:p>
      </dgm:t>
    </dgm:pt>
    <dgm:pt modelId="{53EC2712-F20A-41E2-9742-48B54AD422BA}" type="parTrans" cxnId="{01C1BECD-CBE8-44AF-83CB-6CDB1AAA80DB}">
      <dgm:prSet/>
      <dgm:spPr/>
      <dgm:t>
        <a:bodyPr/>
        <a:lstStyle/>
        <a:p>
          <a:endParaRPr lang="en-US"/>
        </a:p>
      </dgm:t>
    </dgm:pt>
    <dgm:pt modelId="{BC1E2DDE-8A31-4A41-AA49-C4B3D4E1F3C9}" type="sibTrans" cxnId="{01C1BECD-CBE8-44AF-83CB-6CDB1AAA80DB}">
      <dgm:prSet/>
      <dgm:spPr/>
      <dgm:t>
        <a:bodyPr/>
        <a:lstStyle/>
        <a:p>
          <a:endParaRPr lang="en-US"/>
        </a:p>
      </dgm:t>
    </dgm:pt>
    <dgm:pt modelId="{EA563A1F-8376-4E69-94DA-2C791E5B48CF}">
      <dgm:prSet/>
      <dgm:spPr/>
      <dgm:t>
        <a:bodyPr/>
        <a:lstStyle/>
        <a:p>
          <a:r>
            <a:rPr lang="en-US" dirty="0"/>
            <a:t>Desire to come back!</a:t>
          </a:r>
        </a:p>
      </dgm:t>
    </dgm:pt>
    <dgm:pt modelId="{2A13C92B-4A7D-4562-AED9-31C91F9E211C}" type="parTrans" cxnId="{FB50AFD0-81B1-4B7E-ACC4-C8C6F16F3DA8}">
      <dgm:prSet/>
      <dgm:spPr/>
      <dgm:t>
        <a:bodyPr/>
        <a:lstStyle/>
        <a:p>
          <a:endParaRPr lang="en-US"/>
        </a:p>
      </dgm:t>
    </dgm:pt>
    <dgm:pt modelId="{A839B5A5-2439-43DD-8600-A369DA6B4999}" type="sibTrans" cxnId="{FB50AFD0-81B1-4B7E-ACC4-C8C6F16F3DA8}">
      <dgm:prSet/>
      <dgm:spPr/>
      <dgm:t>
        <a:bodyPr/>
        <a:lstStyle/>
        <a:p>
          <a:endParaRPr lang="en-US"/>
        </a:p>
      </dgm:t>
    </dgm:pt>
    <dgm:pt modelId="{2A438804-CD80-4B38-B01E-9D5D22977290}" type="pres">
      <dgm:prSet presAssocID="{2A37B6BE-E473-4862-B3CC-5B9A989665D3}" presName="root" presStyleCnt="0">
        <dgm:presLayoutVars>
          <dgm:dir/>
          <dgm:resizeHandles val="exact"/>
        </dgm:presLayoutVars>
      </dgm:prSet>
      <dgm:spPr/>
    </dgm:pt>
    <dgm:pt modelId="{EF18FEC2-2208-48D2-B13C-8DEC60BD9FA3}" type="pres">
      <dgm:prSet presAssocID="{2A37B6BE-E473-4862-B3CC-5B9A989665D3}" presName="container" presStyleCnt="0">
        <dgm:presLayoutVars>
          <dgm:dir/>
          <dgm:resizeHandles val="exact"/>
        </dgm:presLayoutVars>
      </dgm:prSet>
      <dgm:spPr/>
    </dgm:pt>
    <dgm:pt modelId="{E6BA5AF3-C32F-4FDD-8262-228DC7DB4AA2}" type="pres">
      <dgm:prSet presAssocID="{2D20979D-074D-49D9-B5C6-537FF05B12CB}" presName="compNode" presStyleCnt="0"/>
      <dgm:spPr/>
    </dgm:pt>
    <dgm:pt modelId="{426016A9-1DBA-4757-A9E4-367E03F74312}" type="pres">
      <dgm:prSet presAssocID="{2D20979D-074D-49D9-B5C6-537FF05B12CB}" presName="iconBgRect" presStyleLbl="bgShp" presStyleIdx="0" presStyleCnt="6"/>
      <dgm:spPr>
        <a:solidFill>
          <a:schemeClr val="accent1"/>
        </a:solidFill>
      </dgm:spPr>
    </dgm:pt>
    <dgm:pt modelId="{C2E2FA2E-5F80-4BB7-8590-2622151FC17E}" type="pres">
      <dgm:prSet presAssocID="{2D20979D-074D-49D9-B5C6-537FF05B12C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E79F0497-9BB6-488D-9013-4B2A84413925}" type="pres">
      <dgm:prSet presAssocID="{2D20979D-074D-49D9-B5C6-537FF05B12CB}" presName="spaceRect" presStyleCnt="0"/>
      <dgm:spPr/>
    </dgm:pt>
    <dgm:pt modelId="{B1BB76C0-78E5-4461-BA0E-72D89355E9EC}" type="pres">
      <dgm:prSet presAssocID="{2D20979D-074D-49D9-B5C6-537FF05B12CB}" presName="textRect" presStyleLbl="revTx" presStyleIdx="0" presStyleCnt="6">
        <dgm:presLayoutVars>
          <dgm:chMax val="1"/>
          <dgm:chPref val="1"/>
        </dgm:presLayoutVars>
      </dgm:prSet>
      <dgm:spPr/>
    </dgm:pt>
    <dgm:pt modelId="{7B5696D7-E0F3-4D98-BC7A-DA7FC6AE780D}" type="pres">
      <dgm:prSet presAssocID="{9C27E38A-A82F-4708-8B08-7233C4BBEA83}" presName="sibTrans" presStyleLbl="sibTrans2D1" presStyleIdx="0" presStyleCnt="0"/>
      <dgm:spPr/>
    </dgm:pt>
    <dgm:pt modelId="{193CEE89-3433-4F3D-B100-E1CB6E85F6D3}" type="pres">
      <dgm:prSet presAssocID="{4BD6FF6A-FAB5-4665-B047-72C7019BBD44}" presName="compNode" presStyleCnt="0"/>
      <dgm:spPr/>
    </dgm:pt>
    <dgm:pt modelId="{5036D1AD-26E5-4DEC-8218-FD7F631630A8}" type="pres">
      <dgm:prSet presAssocID="{4BD6FF6A-FAB5-4665-B047-72C7019BBD44}" presName="iconBgRect" presStyleLbl="bgShp" presStyleIdx="1" presStyleCnt="6"/>
      <dgm:spPr>
        <a:solidFill>
          <a:srgbClr val="E2D204"/>
        </a:solidFill>
      </dgm:spPr>
    </dgm:pt>
    <dgm:pt modelId="{015A320A-F3B0-4ED0-84FA-C8A55BA38C6B}" type="pres">
      <dgm:prSet presAssocID="{4BD6FF6A-FAB5-4665-B047-72C7019BBD4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Network"/>
        </a:ext>
      </dgm:extLst>
    </dgm:pt>
    <dgm:pt modelId="{CC4EAD37-CED1-46EE-A29D-A32531D4BB97}" type="pres">
      <dgm:prSet presAssocID="{4BD6FF6A-FAB5-4665-B047-72C7019BBD44}" presName="spaceRect" presStyleCnt="0"/>
      <dgm:spPr/>
    </dgm:pt>
    <dgm:pt modelId="{4DD52AA6-FC18-4405-96D6-A2B66A8CAAAB}" type="pres">
      <dgm:prSet presAssocID="{4BD6FF6A-FAB5-4665-B047-72C7019BBD44}" presName="textRect" presStyleLbl="revTx" presStyleIdx="1" presStyleCnt="6">
        <dgm:presLayoutVars>
          <dgm:chMax val="1"/>
          <dgm:chPref val="1"/>
        </dgm:presLayoutVars>
      </dgm:prSet>
      <dgm:spPr/>
    </dgm:pt>
    <dgm:pt modelId="{988089A3-A529-4BCA-A06F-7FBE17BB15E7}" type="pres">
      <dgm:prSet presAssocID="{2FC980D3-0431-47AA-983B-62612AD5C02F}" presName="sibTrans" presStyleLbl="sibTrans2D1" presStyleIdx="0" presStyleCnt="0"/>
      <dgm:spPr/>
    </dgm:pt>
    <dgm:pt modelId="{ADFB1553-2170-4347-8376-3676444BE866}" type="pres">
      <dgm:prSet presAssocID="{32917420-7FA0-4E8C-A30B-CF26C09E31E8}" presName="compNode" presStyleCnt="0"/>
      <dgm:spPr/>
    </dgm:pt>
    <dgm:pt modelId="{373D2FD7-D734-4D30-B3B5-6D0725F8ACD1}" type="pres">
      <dgm:prSet presAssocID="{32917420-7FA0-4E8C-A30B-CF26C09E31E8}" presName="iconBgRect" presStyleLbl="bgShp" presStyleIdx="2" presStyleCnt="6"/>
      <dgm:spPr>
        <a:solidFill>
          <a:srgbClr val="0070C0"/>
        </a:solidFill>
      </dgm:spPr>
    </dgm:pt>
    <dgm:pt modelId="{1A1EABC4-9401-4289-8F92-D6E7644D5038}" type="pres">
      <dgm:prSet presAssocID="{32917420-7FA0-4E8C-A30B-CF26C09E31E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ignpost"/>
        </a:ext>
      </dgm:extLst>
    </dgm:pt>
    <dgm:pt modelId="{87035D3F-971F-49A3-8588-C3CB7CF1917D}" type="pres">
      <dgm:prSet presAssocID="{32917420-7FA0-4E8C-A30B-CF26C09E31E8}" presName="spaceRect" presStyleCnt="0"/>
      <dgm:spPr/>
    </dgm:pt>
    <dgm:pt modelId="{E2E01067-E4FB-4C1E-A4ED-668F559BE056}" type="pres">
      <dgm:prSet presAssocID="{32917420-7FA0-4E8C-A30B-CF26C09E31E8}" presName="textRect" presStyleLbl="revTx" presStyleIdx="2" presStyleCnt="6">
        <dgm:presLayoutVars>
          <dgm:chMax val="1"/>
          <dgm:chPref val="1"/>
        </dgm:presLayoutVars>
      </dgm:prSet>
      <dgm:spPr/>
    </dgm:pt>
    <dgm:pt modelId="{EFA3A79B-C120-4851-8398-72BC71F76A15}" type="pres">
      <dgm:prSet presAssocID="{E0C737C6-7D30-404E-AFE3-9829068991E8}" presName="sibTrans" presStyleLbl="sibTrans2D1" presStyleIdx="0" presStyleCnt="0"/>
      <dgm:spPr/>
    </dgm:pt>
    <dgm:pt modelId="{3528F667-4248-4A31-800B-7E36DEB3DF81}" type="pres">
      <dgm:prSet presAssocID="{2230CB92-571C-44CE-9481-74815F312E59}" presName="compNode" presStyleCnt="0"/>
      <dgm:spPr/>
    </dgm:pt>
    <dgm:pt modelId="{83EEF15C-D15F-41C1-B6F4-53A7B2F52318}" type="pres">
      <dgm:prSet presAssocID="{2230CB92-571C-44CE-9481-74815F312E59}" presName="iconBgRect" presStyleLbl="bgShp" presStyleIdx="3" presStyleCnt="6"/>
      <dgm:spPr>
        <a:solidFill>
          <a:srgbClr val="00B0F0"/>
        </a:solidFill>
      </dgm:spPr>
    </dgm:pt>
    <dgm:pt modelId="{A571FD18-B8FB-4875-B6D2-630DB78B18DE}" type="pres">
      <dgm:prSet presAssocID="{2230CB92-571C-44CE-9481-74815F312E59}" presName="iconRect" presStyleLbl="node1" presStyleIdx="3" presStyleCnt="6" custScaleX="138382" custScaleY="12558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A9176535-7BEC-4A2A-9177-631F0BABD45F}" type="pres">
      <dgm:prSet presAssocID="{2230CB92-571C-44CE-9481-74815F312E59}" presName="spaceRect" presStyleCnt="0"/>
      <dgm:spPr/>
    </dgm:pt>
    <dgm:pt modelId="{895F488C-5BBA-4CAE-8774-6D788245F74C}" type="pres">
      <dgm:prSet presAssocID="{2230CB92-571C-44CE-9481-74815F312E59}" presName="textRect" presStyleLbl="revTx" presStyleIdx="3" presStyleCnt="6">
        <dgm:presLayoutVars>
          <dgm:chMax val="1"/>
          <dgm:chPref val="1"/>
        </dgm:presLayoutVars>
      </dgm:prSet>
      <dgm:spPr/>
    </dgm:pt>
    <dgm:pt modelId="{E6DD80B4-81E9-4ED9-B1F9-748984653E25}" type="pres">
      <dgm:prSet presAssocID="{73B3B9BC-9304-453D-884C-D470AE3F60B5}" presName="sibTrans" presStyleLbl="sibTrans2D1" presStyleIdx="0" presStyleCnt="0"/>
      <dgm:spPr/>
    </dgm:pt>
    <dgm:pt modelId="{6DC8ED11-BE3A-4A3D-B000-DEC26D0F7C4A}" type="pres">
      <dgm:prSet presAssocID="{D88F824E-F4A8-43AD-9FF7-9780D50EBB5D}" presName="compNode" presStyleCnt="0"/>
      <dgm:spPr/>
    </dgm:pt>
    <dgm:pt modelId="{EF1E6D24-BB92-4557-80BA-5448DDF40B34}" type="pres">
      <dgm:prSet presAssocID="{D88F824E-F4A8-43AD-9FF7-9780D50EBB5D}" presName="iconBgRect" presStyleLbl="bgShp" presStyleIdx="4" presStyleCnt="6"/>
      <dgm:spPr>
        <a:solidFill>
          <a:schemeClr val="tx1">
            <a:lumMod val="50000"/>
            <a:lumOff val="50000"/>
          </a:schemeClr>
        </a:solidFill>
      </dgm:spPr>
    </dgm:pt>
    <dgm:pt modelId="{023F904E-F17C-4249-8978-EE90A4C3FA10}" type="pres">
      <dgm:prSet presAssocID="{D88F824E-F4A8-43AD-9FF7-9780D50EBB5D}"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Head with Gears"/>
        </a:ext>
      </dgm:extLst>
    </dgm:pt>
    <dgm:pt modelId="{4657747A-124C-4990-AACF-FE2DE6B36F22}" type="pres">
      <dgm:prSet presAssocID="{D88F824E-F4A8-43AD-9FF7-9780D50EBB5D}" presName="spaceRect" presStyleCnt="0"/>
      <dgm:spPr/>
    </dgm:pt>
    <dgm:pt modelId="{44CB6A42-97D2-4FD5-AFF9-091B41802619}" type="pres">
      <dgm:prSet presAssocID="{D88F824E-F4A8-43AD-9FF7-9780D50EBB5D}" presName="textRect" presStyleLbl="revTx" presStyleIdx="4" presStyleCnt="6">
        <dgm:presLayoutVars>
          <dgm:chMax val="1"/>
          <dgm:chPref val="1"/>
        </dgm:presLayoutVars>
      </dgm:prSet>
      <dgm:spPr/>
    </dgm:pt>
    <dgm:pt modelId="{B3E4D8A9-1594-46BD-8DB0-57BF8C6F19B4}" type="pres">
      <dgm:prSet presAssocID="{BC1E2DDE-8A31-4A41-AA49-C4B3D4E1F3C9}" presName="sibTrans" presStyleLbl="sibTrans2D1" presStyleIdx="0" presStyleCnt="0"/>
      <dgm:spPr/>
    </dgm:pt>
    <dgm:pt modelId="{6F123E55-A934-4C4B-AF93-F7BAB54A3FFB}" type="pres">
      <dgm:prSet presAssocID="{EA563A1F-8376-4E69-94DA-2C791E5B48CF}" presName="compNode" presStyleCnt="0"/>
      <dgm:spPr/>
    </dgm:pt>
    <dgm:pt modelId="{050F3AC8-3153-46A8-A7ED-A5BA7F136B27}" type="pres">
      <dgm:prSet presAssocID="{EA563A1F-8376-4E69-94DA-2C791E5B48CF}" presName="iconBgRect" presStyleLbl="bgShp" presStyleIdx="5" presStyleCnt="6"/>
      <dgm:spPr>
        <a:solidFill>
          <a:schemeClr val="tx1"/>
        </a:solidFill>
      </dgm:spPr>
    </dgm:pt>
    <dgm:pt modelId="{AF37E825-6374-4569-9D4E-5AC3FC451148}" type="pres">
      <dgm:prSet presAssocID="{EA563A1F-8376-4E69-94DA-2C791E5B48C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Smiling Face with Solid Fill"/>
        </a:ext>
      </dgm:extLst>
    </dgm:pt>
    <dgm:pt modelId="{DAB2B94F-F891-42F4-9B22-B3DE57009EA2}" type="pres">
      <dgm:prSet presAssocID="{EA563A1F-8376-4E69-94DA-2C791E5B48CF}" presName="spaceRect" presStyleCnt="0"/>
      <dgm:spPr/>
    </dgm:pt>
    <dgm:pt modelId="{B7C5CB2A-0B4D-4460-A955-789ED4AE5A16}" type="pres">
      <dgm:prSet presAssocID="{EA563A1F-8376-4E69-94DA-2C791E5B48CF}" presName="textRect" presStyleLbl="revTx" presStyleIdx="5" presStyleCnt="6">
        <dgm:presLayoutVars>
          <dgm:chMax val="1"/>
          <dgm:chPref val="1"/>
        </dgm:presLayoutVars>
      </dgm:prSet>
      <dgm:spPr/>
    </dgm:pt>
  </dgm:ptLst>
  <dgm:cxnLst>
    <dgm:cxn modelId="{D13B9D2C-72C3-4284-AA5A-808566D7850C}" type="presOf" srcId="{E0C737C6-7D30-404E-AFE3-9829068991E8}" destId="{EFA3A79B-C120-4851-8398-72BC71F76A15}" srcOrd="0" destOrd="0" presId="urn:microsoft.com/office/officeart/2018/2/layout/IconCircleList"/>
    <dgm:cxn modelId="{D277AE2F-C736-4163-983B-0500F62739ED}" type="presOf" srcId="{BC1E2DDE-8A31-4A41-AA49-C4B3D4E1F3C9}" destId="{B3E4D8A9-1594-46BD-8DB0-57BF8C6F19B4}" srcOrd="0" destOrd="0" presId="urn:microsoft.com/office/officeart/2018/2/layout/IconCircleList"/>
    <dgm:cxn modelId="{26882530-22DB-4E38-B7F1-825C9A9D54ED}" type="presOf" srcId="{D88F824E-F4A8-43AD-9FF7-9780D50EBB5D}" destId="{44CB6A42-97D2-4FD5-AFF9-091B41802619}" srcOrd="0" destOrd="0" presId="urn:microsoft.com/office/officeart/2018/2/layout/IconCircleList"/>
    <dgm:cxn modelId="{251F265D-24C6-4FC2-ACFE-55A7B85B1FDD}" srcId="{2A37B6BE-E473-4862-B3CC-5B9A989665D3}" destId="{32917420-7FA0-4E8C-A30B-CF26C09E31E8}" srcOrd="2" destOrd="0" parTransId="{567669EC-600A-404A-90EF-A02076A8157C}" sibTransId="{E0C737C6-7D30-404E-AFE3-9829068991E8}"/>
    <dgm:cxn modelId="{68205644-DE6B-4397-B354-AC9811CC96B7}" srcId="{2A37B6BE-E473-4862-B3CC-5B9A989665D3}" destId="{2230CB92-571C-44CE-9481-74815F312E59}" srcOrd="3" destOrd="0" parTransId="{4A80B3D3-7232-42F8-B516-C56AB7206839}" sibTransId="{73B3B9BC-9304-453D-884C-D470AE3F60B5}"/>
    <dgm:cxn modelId="{A615AB68-826C-4BE6-813D-7C87E1105161}" type="presOf" srcId="{2FC980D3-0431-47AA-983B-62612AD5C02F}" destId="{988089A3-A529-4BCA-A06F-7FBE17BB15E7}" srcOrd="0" destOrd="0" presId="urn:microsoft.com/office/officeart/2018/2/layout/IconCircleList"/>
    <dgm:cxn modelId="{C1B3F74D-871F-41C0-B73B-9DD30036D05F}" type="presOf" srcId="{2D20979D-074D-49D9-B5C6-537FF05B12CB}" destId="{B1BB76C0-78E5-4461-BA0E-72D89355E9EC}" srcOrd="0" destOrd="0" presId="urn:microsoft.com/office/officeart/2018/2/layout/IconCircleList"/>
    <dgm:cxn modelId="{10E9D57F-0472-431A-B714-6E4F39B1AE32}" type="presOf" srcId="{2A37B6BE-E473-4862-B3CC-5B9A989665D3}" destId="{2A438804-CD80-4B38-B01E-9D5D22977290}" srcOrd="0" destOrd="0" presId="urn:microsoft.com/office/officeart/2018/2/layout/IconCircleList"/>
    <dgm:cxn modelId="{6D12928D-3BC3-4F3E-8FCF-6D8547DD62A1}" srcId="{2A37B6BE-E473-4862-B3CC-5B9A989665D3}" destId="{2D20979D-074D-49D9-B5C6-537FF05B12CB}" srcOrd="0" destOrd="0" parTransId="{162D12E1-D6F2-436A-AB10-5C5A8F964095}" sibTransId="{9C27E38A-A82F-4708-8B08-7233C4BBEA83}"/>
    <dgm:cxn modelId="{F9857F97-480B-4D01-B6FD-FE345ABDEF6E}" srcId="{2A37B6BE-E473-4862-B3CC-5B9A989665D3}" destId="{4BD6FF6A-FAB5-4665-B047-72C7019BBD44}" srcOrd="1" destOrd="0" parTransId="{297B5CCA-3EF7-43E8-A649-6C9C33EC88CE}" sibTransId="{2FC980D3-0431-47AA-983B-62612AD5C02F}"/>
    <dgm:cxn modelId="{9505B2A9-0C08-4E75-8773-705B43785941}" type="presOf" srcId="{73B3B9BC-9304-453D-884C-D470AE3F60B5}" destId="{E6DD80B4-81E9-4ED9-B1F9-748984653E25}" srcOrd="0" destOrd="0" presId="urn:microsoft.com/office/officeart/2018/2/layout/IconCircleList"/>
    <dgm:cxn modelId="{01C1BECD-CBE8-44AF-83CB-6CDB1AAA80DB}" srcId="{2A37B6BE-E473-4862-B3CC-5B9A989665D3}" destId="{D88F824E-F4A8-43AD-9FF7-9780D50EBB5D}" srcOrd="4" destOrd="0" parTransId="{53EC2712-F20A-41E2-9742-48B54AD422BA}" sibTransId="{BC1E2DDE-8A31-4A41-AA49-C4B3D4E1F3C9}"/>
    <dgm:cxn modelId="{0C4EC3CD-68EF-4AB2-89C4-4D3C2F447B3B}" type="presOf" srcId="{9C27E38A-A82F-4708-8B08-7233C4BBEA83}" destId="{7B5696D7-E0F3-4D98-BC7A-DA7FC6AE780D}" srcOrd="0" destOrd="0" presId="urn:microsoft.com/office/officeart/2018/2/layout/IconCircleList"/>
    <dgm:cxn modelId="{FB50AFD0-81B1-4B7E-ACC4-C8C6F16F3DA8}" srcId="{2A37B6BE-E473-4862-B3CC-5B9A989665D3}" destId="{EA563A1F-8376-4E69-94DA-2C791E5B48CF}" srcOrd="5" destOrd="0" parTransId="{2A13C92B-4A7D-4562-AED9-31C91F9E211C}" sibTransId="{A839B5A5-2439-43DD-8600-A369DA6B4999}"/>
    <dgm:cxn modelId="{838D2AE3-4DAB-4E68-83E5-E5FA1CEA991E}" type="presOf" srcId="{32917420-7FA0-4E8C-A30B-CF26C09E31E8}" destId="{E2E01067-E4FB-4C1E-A4ED-668F559BE056}" srcOrd="0" destOrd="0" presId="urn:microsoft.com/office/officeart/2018/2/layout/IconCircleList"/>
    <dgm:cxn modelId="{CE67FAE6-2006-4931-BDA3-B3519D26C463}" type="presOf" srcId="{EA563A1F-8376-4E69-94DA-2C791E5B48CF}" destId="{B7C5CB2A-0B4D-4460-A955-789ED4AE5A16}" srcOrd="0" destOrd="0" presId="urn:microsoft.com/office/officeart/2018/2/layout/IconCircleList"/>
    <dgm:cxn modelId="{2A1171EE-9C63-4394-A56B-ECA5127426A1}" type="presOf" srcId="{4BD6FF6A-FAB5-4665-B047-72C7019BBD44}" destId="{4DD52AA6-FC18-4405-96D6-A2B66A8CAAAB}" srcOrd="0" destOrd="0" presId="urn:microsoft.com/office/officeart/2018/2/layout/IconCircleList"/>
    <dgm:cxn modelId="{3EC9A0F6-32FB-4D7B-8D83-DF56492AAB3A}" type="presOf" srcId="{2230CB92-571C-44CE-9481-74815F312E59}" destId="{895F488C-5BBA-4CAE-8774-6D788245F74C}" srcOrd="0" destOrd="0" presId="urn:microsoft.com/office/officeart/2018/2/layout/IconCircleList"/>
    <dgm:cxn modelId="{A5D3D2BD-5064-436A-8A63-19532AD1DB1A}" type="presParOf" srcId="{2A438804-CD80-4B38-B01E-9D5D22977290}" destId="{EF18FEC2-2208-48D2-B13C-8DEC60BD9FA3}" srcOrd="0" destOrd="0" presId="urn:microsoft.com/office/officeart/2018/2/layout/IconCircleList"/>
    <dgm:cxn modelId="{0107DDD6-530E-4C8E-96F3-3670709C6186}" type="presParOf" srcId="{EF18FEC2-2208-48D2-B13C-8DEC60BD9FA3}" destId="{E6BA5AF3-C32F-4FDD-8262-228DC7DB4AA2}" srcOrd="0" destOrd="0" presId="urn:microsoft.com/office/officeart/2018/2/layout/IconCircleList"/>
    <dgm:cxn modelId="{033A703F-00CC-487B-977B-CD70042CEE5D}" type="presParOf" srcId="{E6BA5AF3-C32F-4FDD-8262-228DC7DB4AA2}" destId="{426016A9-1DBA-4757-A9E4-367E03F74312}" srcOrd="0" destOrd="0" presId="urn:microsoft.com/office/officeart/2018/2/layout/IconCircleList"/>
    <dgm:cxn modelId="{D4C52B6D-7CF9-4881-8573-FBFCD35F5609}" type="presParOf" srcId="{E6BA5AF3-C32F-4FDD-8262-228DC7DB4AA2}" destId="{C2E2FA2E-5F80-4BB7-8590-2622151FC17E}" srcOrd="1" destOrd="0" presId="urn:microsoft.com/office/officeart/2018/2/layout/IconCircleList"/>
    <dgm:cxn modelId="{2B46804E-63FE-40B5-A95E-5B1900B35719}" type="presParOf" srcId="{E6BA5AF3-C32F-4FDD-8262-228DC7DB4AA2}" destId="{E79F0497-9BB6-488D-9013-4B2A84413925}" srcOrd="2" destOrd="0" presId="urn:microsoft.com/office/officeart/2018/2/layout/IconCircleList"/>
    <dgm:cxn modelId="{7956F343-9A35-4321-8343-54D5F4E21E96}" type="presParOf" srcId="{E6BA5AF3-C32F-4FDD-8262-228DC7DB4AA2}" destId="{B1BB76C0-78E5-4461-BA0E-72D89355E9EC}" srcOrd="3" destOrd="0" presId="urn:microsoft.com/office/officeart/2018/2/layout/IconCircleList"/>
    <dgm:cxn modelId="{BD4771ED-F1F9-4A6A-87BB-72C4B748F784}" type="presParOf" srcId="{EF18FEC2-2208-48D2-B13C-8DEC60BD9FA3}" destId="{7B5696D7-E0F3-4D98-BC7A-DA7FC6AE780D}" srcOrd="1" destOrd="0" presId="urn:microsoft.com/office/officeart/2018/2/layout/IconCircleList"/>
    <dgm:cxn modelId="{410A07AB-3A2D-442B-B122-BCD31F64C44C}" type="presParOf" srcId="{EF18FEC2-2208-48D2-B13C-8DEC60BD9FA3}" destId="{193CEE89-3433-4F3D-B100-E1CB6E85F6D3}" srcOrd="2" destOrd="0" presId="urn:microsoft.com/office/officeart/2018/2/layout/IconCircleList"/>
    <dgm:cxn modelId="{A64B882F-BFE3-4FA6-8261-B8057ADD455A}" type="presParOf" srcId="{193CEE89-3433-4F3D-B100-E1CB6E85F6D3}" destId="{5036D1AD-26E5-4DEC-8218-FD7F631630A8}" srcOrd="0" destOrd="0" presId="urn:microsoft.com/office/officeart/2018/2/layout/IconCircleList"/>
    <dgm:cxn modelId="{F51152F9-0872-40E9-85E0-27038CED2018}" type="presParOf" srcId="{193CEE89-3433-4F3D-B100-E1CB6E85F6D3}" destId="{015A320A-F3B0-4ED0-84FA-C8A55BA38C6B}" srcOrd="1" destOrd="0" presId="urn:microsoft.com/office/officeart/2018/2/layout/IconCircleList"/>
    <dgm:cxn modelId="{9835EA5F-9D16-4B5E-8340-949A037C6BA4}" type="presParOf" srcId="{193CEE89-3433-4F3D-B100-E1CB6E85F6D3}" destId="{CC4EAD37-CED1-46EE-A29D-A32531D4BB97}" srcOrd="2" destOrd="0" presId="urn:microsoft.com/office/officeart/2018/2/layout/IconCircleList"/>
    <dgm:cxn modelId="{6D74E74C-4D5B-4BF9-952C-9D34ADBB72C5}" type="presParOf" srcId="{193CEE89-3433-4F3D-B100-E1CB6E85F6D3}" destId="{4DD52AA6-FC18-4405-96D6-A2B66A8CAAAB}" srcOrd="3" destOrd="0" presId="urn:microsoft.com/office/officeart/2018/2/layout/IconCircleList"/>
    <dgm:cxn modelId="{83871FFD-F4FC-4469-9891-D80CA5C087B4}" type="presParOf" srcId="{EF18FEC2-2208-48D2-B13C-8DEC60BD9FA3}" destId="{988089A3-A529-4BCA-A06F-7FBE17BB15E7}" srcOrd="3" destOrd="0" presId="urn:microsoft.com/office/officeart/2018/2/layout/IconCircleList"/>
    <dgm:cxn modelId="{B4C6E985-9AAC-41BD-8C00-9FC526A22FA5}" type="presParOf" srcId="{EF18FEC2-2208-48D2-B13C-8DEC60BD9FA3}" destId="{ADFB1553-2170-4347-8376-3676444BE866}" srcOrd="4" destOrd="0" presId="urn:microsoft.com/office/officeart/2018/2/layout/IconCircleList"/>
    <dgm:cxn modelId="{5400E635-1F75-43D4-910C-8ABC6F8B5E8E}" type="presParOf" srcId="{ADFB1553-2170-4347-8376-3676444BE866}" destId="{373D2FD7-D734-4D30-B3B5-6D0725F8ACD1}" srcOrd="0" destOrd="0" presId="urn:microsoft.com/office/officeart/2018/2/layout/IconCircleList"/>
    <dgm:cxn modelId="{B4AA3D83-675E-4962-BD1E-C4E7418D0239}" type="presParOf" srcId="{ADFB1553-2170-4347-8376-3676444BE866}" destId="{1A1EABC4-9401-4289-8F92-D6E7644D5038}" srcOrd="1" destOrd="0" presId="urn:microsoft.com/office/officeart/2018/2/layout/IconCircleList"/>
    <dgm:cxn modelId="{468968E6-096E-418E-BA6D-00C13951D37C}" type="presParOf" srcId="{ADFB1553-2170-4347-8376-3676444BE866}" destId="{87035D3F-971F-49A3-8588-C3CB7CF1917D}" srcOrd="2" destOrd="0" presId="urn:microsoft.com/office/officeart/2018/2/layout/IconCircleList"/>
    <dgm:cxn modelId="{77101CE1-55C3-4F63-B185-65796F0353BA}" type="presParOf" srcId="{ADFB1553-2170-4347-8376-3676444BE866}" destId="{E2E01067-E4FB-4C1E-A4ED-668F559BE056}" srcOrd="3" destOrd="0" presId="urn:microsoft.com/office/officeart/2018/2/layout/IconCircleList"/>
    <dgm:cxn modelId="{FE7C4D93-7986-4E0B-8D8E-FFE293BD0E10}" type="presParOf" srcId="{EF18FEC2-2208-48D2-B13C-8DEC60BD9FA3}" destId="{EFA3A79B-C120-4851-8398-72BC71F76A15}" srcOrd="5" destOrd="0" presId="urn:microsoft.com/office/officeart/2018/2/layout/IconCircleList"/>
    <dgm:cxn modelId="{350223C7-165E-42DC-B9F2-16A9F6D76C6B}" type="presParOf" srcId="{EF18FEC2-2208-48D2-B13C-8DEC60BD9FA3}" destId="{3528F667-4248-4A31-800B-7E36DEB3DF81}" srcOrd="6" destOrd="0" presId="urn:microsoft.com/office/officeart/2018/2/layout/IconCircleList"/>
    <dgm:cxn modelId="{238AAD2D-4F52-4C30-8678-90566ABC7C2D}" type="presParOf" srcId="{3528F667-4248-4A31-800B-7E36DEB3DF81}" destId="{83EEF15C-D15F-41C1-B6F4-53A7B2F52318}" srcOrd="0" destOrd="0" presId="urn:microsoft.com/office/officeart/2018/2/layout/IconCircleList"/>
    <dgm:cxn modelId="{61CEFE4A-F31F-4DB0-8D79-093DC8873D5F}" type="presParOf" srcId="{3528F667-4248-4A31-800B-7E36DEB3DF81}" destId="{A571FD18-B8FB-4875-B6D2-630DB78B18DE}" srcOrd="1" destOrd="0" presId="urn:microsoft.com/office/officeart/2018/2/layout/IconCircleList"/>
    <dgm:cxn modelId="{84AEE620-887F-42B3-9924-D5A47A44E9BB}" type="presParOf" srcId="{3528F667-4248-4A31-800B-7E36DEB3DF81}" destId="{A9176535-7BEC-4A2A-9177-631F0BABD45F}" srcOrd="2" destOrd="0" presId="urn:microsoft.com/office/officeart/2018/2/layout/IconCircleList"/>
    <dgm:cxn modelId="{93F2C34D-0C22-439A-AEBC-C677C2E3A94D}" type="presParOf" srcId="{3528F667-4248-4A31-800B-7E36DEB3DF81}" destId="{895F488C-5BBA-4CAE-8774-6D788245F74C}" srcOrd="3" destOrd="0" presId="urn:microsoft.com/office/officeart/2018/2/layout/IconCircleList"/>
    <dgm:cxn modelId="{AA4297F2-E4E4-4688-8727-0A4B75FB9D39}" type="presParOf" srcId="{EF18FEC2-2208-48D2-B13C-8DEC60BD9FA3}" destId="{E6DD80B4-81E9-4ED9-B1F9-748984653E25}" srcOrd="7" destOrd="0" presId="urn:microsoft.com/office/officeart/2018/2/layout/IconCircleList"/>
    <dgm:cxn modelId="{4DD2365F-DDD5-46B2-ACB0-23D3ABB5A6AB}" type="presParOf" srcId="{EF18FEC2-2208-48D2-B13C-8DEC60BD9FA3}" destId="{6DC8ED11-BE3A-4A3D-B000-DEC26D0F7C4A}" srcOrd="8" destOrd="0" presId="urn:microsoft.com/office/officeart/2018/2/layout/IconCircleList"/>
    <dgm:cxn modelId="{9213D446-7B40-4E4C-9486-7EBFE18445D5}" type="presParOf" srcId="{6DC8ED11-BE3A-4A3D-B000-DEC26D0F7C4A}" destId="{EF1E6D24-BB92-4557-80BA-5448DDF40B34}" srcOrd="0" destOrd="0" presId="urn:microsoft.com/office/officeart/2018/2/layout/IconCircleList"/>
    <dgm:cxn modelId="{00F6C738-210F-4B80-A6A0-BAC5F99BF426}" type="presParOf" srcId="{6DC8ED11-BE3A-4A3D-B000-DEC26D0F7C4A}" destId="{023F904E-F17C-4249-8978-EE90A4C3FA10}" srcOrd="1" destOrd="0" presId="urn:microsoft.com/office/officeart/2018/2/layout/IconCircleList"/>
    <dgm:cxn modelId="{D4FF8CCD-5174-4451-BE65-7B853A10FFD1}" type="presParOf" srcId="{6DC8ED11-BE3A-4A3D-B000-DEC26D0F7C4A}" destId="{4657747A-124C-4990-AACF-FE2DE6B36F22}" srcOrd="2" destOrd="0" presId="urn:microsoft.com/office/officeart/2018/2/layout/IconCircleList"/>
    <dgm:cxn modelId="{0ABF40D6-81CF-4304-9E79-4682F0A948AB}" type="presParOf" srcId="{6DC8ED11-BE3A-4A3D-B000-DEC26D0F7C4A}" destId="{44CB6A42-97D2-4FD5-AFF9-091B41802619}" srcOrd="3" destOrd="0" presId="urn:microsoft.com/office/officeart/2018/2/layout/IconCircleList"/>
    <dgm:cxn modelId="{92266E23-5F7F-48DE-A5A9-85E76BAF2A3B}" type="presParOf" srcId="{EF18FEC2-2208-48D2-B13C-8DEC60BD9FA3}" destId="{B3E4D8A9-1594-46BD-8DB0-57BF8C6F19B4}" srcOrd="9" destOrd="0" presId="urn:microsoft.com/office/officeart/2018/2/layout/IconCircleList"/>
    <dgm:cxn modelId="{10055540-3CFA-43C6-B1BD-DB6FAF2D8ACE}" type="presParOf" srcId="{EF18FEC2-2208-48D2-B13C-8DEC60BD9FA3}" destId="{6F123E55-A934-4C4B-AF93-F7BAB54A3FFB}" srcOrd="10" destOrd="0" presId="urn:microsoft.com/office/officeart/2018/2/layout/IconCircleList"/>
    <dgm:cxn modelId="{32DE0928-DE77-44B8-B7DC-CD5E3AC1F299}" type="presParOf" srcId="{6F123E55-A934-4C4B-AF93-F7BAB54A3FFB}" destId="{050F3AC8-3153-46A8-A7ED-A5BA7F136B27}" srcOrd="0" destOrd="0" presId="urn:microsoft.com/office/officeart/2018/2/layout/IconCircleList"/>
    <dgm:cxn modelId="{1BDC9E6E-4078-4E44-A9C9-73F531977331}" type="presParOf" srcId="{6F123E55-A934-4C4B-AF93-F7BAB54A3FFB}" destId="{AF37E825-6374-4569-9D4E-5AC3FC451148}" srcOrd="1" destOrd="0" presId="urn:microsoft.com/office/officeart/2018/2/layout/IconCircleList"/>
    <dgm:cxn modelId="{A7449796-EC99-4B46-B9FC-DCD7EA1A3AF9}" type="presParOf" srcId="{6F123E55-A934-4C4B-AF93-F7BAB54A3FFB}" destId="{DAB2B94F-F891-42F4-9B22-B3DE57009EA2}" srcOrd="2" destOrd="0" presId="urn:microsoft.com/office/officeart/2018/2/layout/IconCircleList"/>
    <dgm:cxn modelId="{855B4A0C-2846-4E6D-8295-E0A83244E9ED}" type="presParOf" srcId="{6F123E55-A934-4C4B-AF93-F7BAB54A3FFB}" destId="{B7C5CB2A-0B4D-4460-A955-789ED4AE5A1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FD9200-7242-434D-B545-469DCE1817B7}" type="doc">
      <dgm:prSet loTypeId="urn:microsoft.com/office/officeart/2005/8/layout/cycle6" loCatId="relationship" qsTypeId="urn:microsoft.com/office/officeart/2005/8/quickstyle/simple1" qsCatId="simple" csTypeId="urn:microsoft.com/office/officeart/2005/8/colors/accent1_2" csCatId="accent1" phldr="1"/>
      <dgm:spPr/>
    </dgm:pt>
    <dgm:pt modelId="{A5844480-5510-48FB-8972-08D8933F8B3B}">
      <dgm:prSet phldrT="[Text]"/>
      <dgm:spPr>
        <a:solidFill>
          <a:schemeClr val="tx2">
            <a:lumMod val="50000"/>
            <a:lumOff val="50000"/>
          </a:schemeClr>
        </a:solidFill>
      </dgm:spPr>
      <dgm:t>
        <a:bodyPr/>
        <a:lstStyle/>
        <a:p>
          <a:r>
            <a:rPr lang="en-US" dirty="0"/>
            <a:t>Knowledgeable support</a:t>
          </a:r>
        </a:p>
      </dgm:t>
    </dgm:pt>
    <dgm:pt modelId="{25D0F0DC-1A5E-4EE6-A37F-3C81E1676E69}" type="parTrans" cxnId="{C8927720-5012-4626-9920-00A0B1702948}">
      <dgm:prSet/>
      <dgm:spPr/>
      <dgm:t>
        <a:bodyPr/>
        <a:lstStyle/>
        <a:p>
          <a:endParaRPr lang="en-US"/>
        </a:p>
      </dgm:t>
    </dgm:pt>
    <dgm:pt modelId="{569E8720-5414-47A6-B8E4-094B668E7D10}" type="sibTrans" cxnId="{C8927720-5012-4626-9920-00A0B1702948}">
      <dgm:prSet/>
      <dgm:spPr/>
      <dgm:t>
        <a:bodyPr/>
        <a:lstStyle/>
        <a:p>
          <a:endParaRPr lang="en-US"/>
        </a:p>
      </dgm:t>
    </dgm:pt>
    <dgm:pt modelId="{36C53FC8-3AF9-44F8-A7B8-B30D736DA752}">
      <dgm:prSet phldrT="[Text]"/>
      <dgm:spPr>
        <a:solidFill>
          <a:srgbClr val="00B0F0"/>
        </a:solidFill>
      </dgm:spPr>
      <dgm:t>
        <a:bodyPr/>
        <a:lstStyle/>
        <a:p>
          <a:r>
            <a:rPr lang="en-US" dirty="0"/>
            <a:t>Assister Input</a:t>
          </a:r>
        </a:p>
      </dgm:t>
    </dgm:pt>
    <dgm:pt modelId="{6E7B7AD9-435C-403C-B1D1-B62A9D7DE3EC}" type="parTrans" cxnId="{680450E6-BACE-4495-B790-4B833D7BE43A}">
      <dgm:prSet/>
      <dgm:spPr/>
      <dgm:t>
        <a:bodyPr/>
        <a:lstStyle/>
        <a:p>
          <a:endParaRPr lang="en-US"/>
        </a:p>
      </dgm:t>
    </dgm:pt>
    <dgm:pt modelId="{68F23762-FA51-4823-B6AA-5CCD6A087091}" type="sibTrans" cxnId="{680450E6-BACE-4495-B790-4B833D7BE43A}">
      <dgm:prSet/>
      <dgm:spPr/>
      <dgm:t>
        <a:bodyPr/>
        <a:lstStyle/>
        <a:p>
          <a:endParaRPr lang="en-US"/>
        </a:p>
      </dgm:t>
    </dgm:pt>
    <dgm:pt modelId="{BCCBF044-5914-4224-B148-9472A88182BD}">
      <dgm:prSet phldrT="[Text]"/>
      <dgm:spPr>
        <a:solidFill>
          <a:srgbClr val="E2D204"/>
        </a:solidFill>
      </dgm:spPr>
      <dgm:t>
        <a:bodyPr/>
        <a:lstStyle/>
        <a:p>
          <a:r>
            <a:rPr lang="en-US" dirty="0"/>
            <a:t>Adequate Compensation</a:t>
          </a:r>
        </a:p>
      </dgm:t>
    </dgm:pt>
    <dgm:pt modelId="{5010C4D9-8DF1-4344-9552-23F466F82251}" type="parTrans" cxnId="{FD5B2E3F-C006-4DD6-92D9-B219DA0D9C3D}">
      <dgm:prSet/>
      <dgm:spPr/>
      <dgm:t>
        <a:bodyPr/>
        <a:lstStyle/>
        <a:p>
          <a:endParaRPr lang="en-US"/>
        </a:p>
      </dgm:t>
    </dgm:pt>
    <dgm:pt modelId="{2F0AC5E0-2148-45B7-9468-F3A3D86E7F47}" type="sibTrans" cxnId="{FD5B2E3F-C006-4DD6-92D9-B219DA0D9C3D}">
      <dgm:prSet/>
      <dgm:spPr/>
      <dgm:t>
        <a:bodyPr/>
        <a:lstStyle/>
        <a:p>
          <a:endParaRPr lang="en-US"/>
        </a:p>
      </dgm:t>
    </dgm:pt>
    <dgm:pt modelId="{4ED5C65D-7868-4B6D-940C-1AB0AC412BFD}" type="pres">
      <dgm:prSet presAssocID="{A4FD9200-7242-434D-B545-469DCE1817B7}" presName="cycle" presStyleCnt="0">
        <dgm:presLayoutVars>
          <dgm:dir/>
          <dgm:resizeHandles val="exact"/>
        </dgm:presLayoutVars>
      </dgm:prSet>
      <dgm:spPr/>
    </dgm:pt>
    <dgm:pt modelId="{B0B97DCB-C6A3-4813-AE8A-042E989DF704}" type="pres">
      <dgm:prSet presAssocID="{A5844480-5510-48FB-8972-08D8933F8B3B}" presName="node" presStyleLbl="node1" presStyleIdx="0" presStyleCnt="3">
        <dgm:presLayoutVars>
          <dgm:bulletEnabled val="1"/>
        </dgm:presLayoutVars>
      </dgm:prSet>
      <dgm:spPr/>
    </dgm:pt>
    <dgm:pt modelId="{DEF17465-F662-4AAB-A2EA-C69609B9B515}" type="pres">
      <dgm:prSet presAssocID="{A5844480-5510-48FB-8972-08D8933F8B3B}" presName="spNode" presStyleCnt="0"/>
      <dgm:spPr/>
    </dgm:pt>
    <dgm:pt modelId="{783DEBAD-D1A6-45D6-B59F-284413EEB045}" type="pres">
      <dgm:prSet presAssocID="{569E8720-5414-47A6-B8E4-094B668E7D10}" presName="sibTrans" presStyleLbl="sibTrans1D1" presStyleIdx="0" presStyleCnt="3"/>
      <dgm:spPr/>
    </dgm:pt>
    <dgm:pt modelId="{736F44B8-F2E7-4891-BA69-8E1DE0E9F72A}" type="pres">
      <dgm:prSet presAssocID="{36C53FC8-3AF9-44F8-A7B8-B30D736DA752}" presName="node" presStyleLbl="node1" presStyleIdx="1" presStyleCnt="3">
        <dgm:presLayoutVars>
          <dgm:bulletEnabled val="1"/>
        </dgm:presLayoutVars>
      </dgm:prSet>
      <dgm:spPr/>
    </dgm:pt>
    <dgm:pt modelId="{ECB052AA-37B0-4AEC-B0DC-B0048700DD47}" type="pres">
      <dgm:prSet presAssocID="{36C53FC8-3AF9-44F8-A7B8-B30D736DA752}" presName="spNode" presStyleCnt="0"/>
      <dgm:spPr/>
    </dgm:pt>
    <dgm:pt modelId="{55F58253-7596-422F-970D-24C8A680BFE3}" type="pres">
      <dgm:prSet presAssocID="{68F23762-FA51-4823-B6AA-5CCD6A087091}" presName="sibTrans" presStyleLbl="sibTrans1D1" presStyleIdx="1" presStyleCnt="3"/>
      <dgm:spPr/>
    </dgm:pt>
    <dgm:pt modelId="{A4CC9DA3-CF4C-4897-9FDC-2968AE7ED544}" type="pres">
      <dgm:prSet presAssocID="{BCCBF044-5914-4224-B148-9472A88182BD}" presName="node" presStyleLbl="node1" presStyleIdx="2" presStyleCnt="3">
        <dgm:presLayoutVars>
          <dgm:bulletEnabled val="1"/>
        </dgm:presLayoutVars>
      </dgm:prSet>
      <dgm:spPr/>
    </dgm:pt>
    <dgm:pt modelId="{A80D6C8E-916A-4FC4-8D67-51A41311680F}" type="pres">
      <dgm:prSet presAssocID="{BCCBF044-5914-4224-B148-9472A88182BD}" presName="spNode" presStyleCnt="0"/>
      <dgm:spPr/>
    </dgm:pt>
    <dgm:pt modelId="{0F9C0C90-61F0-4C4C-8899-F49920B42E53}" type="pres">
      <dgm:prSet presAssocID="{2F0AC5E0-2148-45B7-9468-F3A3D86E7F47}" presName="sibTrans" presStyleLbl="sibTrans1D1" presStyleIdx="2" presStyleCnt="3"/>
      <dgm:spPr/>
    </dgm:pt>
  </dgm:ptLst>
  <dgm:cxnLst>
    <dgm:cxn modelId="{C8927720-5012-4626-9920-00A0B1702948}" srcId="{A4FD9200-7242-434D-B545-469DCE1817B7}" destId="{A5844480-5510-48FB-8972-08D8933F8B3B}" srcOrd="0" destOrd="0" parTransId="{25D0F0DC-1A5E-4EE6-A37F-3C81E1676E69}" sibTransId="{569E8720-5414-47A6-B8E4-094B668E7D10}"/>
    <dgm:cxn modelId="{7D146735-5F7E-4177-A215-6930768F5115}" type="presOf" srcId="{A5844480-5510-48FB-8972-08D8933F8B3B}" destId="{B0B97DCB-C6A3-4813-AE8A-042E989DF704}" srcOrd="0" destOrd="0" presId="urn:microsoft.com/office/officeart/2005/8/layout/cycle6"/>
    <dgm:cxn modelId="{CD42EB3E-F9E6-4B93-A7E8-022C645B70DF}" type="presOf" srcId="{68F23762-FA51-4823-B6AA-5CCD6A087091}" destId="{55F58253-7596-422F-970D-24C8A680BFE3}" srcOrd="0" destOrd="0" presId="urn:microsoft.com/office/officeart/2005/8/layout/cycle6"/>
    <dgm:cxn modelId="{FD5B2E3F-C006-4DD6-92D9-B219DA0D9C3D}" srcId="{A4FD9200-7242-434D-B545-469DCE1817B7}" destId="{BCCBF044-5914-4224-B148-9472A88182BD}" srcOrd="2" destOrd="0" parTransId="{5010C4D9-8DF1-4344-9552-23F466F82251}" sibTransId="{2F0AC5E0-2148-45B7-9468-F3A3D86E7F47}"/>
    <dgm:cxn modelId="{1FCE2B50-821C-4674-A92F-6605EFAD6402}" type="presOf" srcId="{2F0AC5E0-2148-45B7-9468-F3A3D86E7F47}" destId="{0F9C0C90-61F0-4C4C-8899-F49920B42E53}" srcOrd="0" destOrd="0" presId="urn:microsoft.com/office/officeart/2005/8/layout/cycle6"/>
    <dgm:cxn modelId="{8DE5A387-4E28-4013-A2AA-54D86B98C5E6}" type="presOf" srcId="{A4FD9200-7242-434D-B545-469DCE1817B7}" destId="{4ED5C65D-7868-4B6D-940C-1AB0AC412BFD}" srcOrd="0" destOrd="0" presId="urn:microsoft.com/office/officeart/2005/8/layout/cycle6"/>
    <dgm:cxn modelId="{61D3AC95-C2F0-4D27-A700-450753561D96}" type="presOf" srcId="{569E8720-5414-47A6-B8E4-094B668E7D10}" destId="{783DEBAD-D1A6-45D6-B59F-284413EEB045}" srcOrd="0" destOrd="0" presId="urn:microsoft.com/office/officeart/2005/8/layout/cycle6"/>
    <dgm:cxn modelId="{3EE6A0C9-453D-4B95-989E-F2ECB22270E5}" type="presOf" srcId="{36C53FC8-3AF9-44F8-A7B8-B30D736DA752}" destId="{736F44B8-F2E7-4891-BA69-8E1DE0E9F72A}" srcOrd="0" destOrd="0" presId="urn:microsoft.com/office/officeart/2005/8/layout/cycle6"/>
    <dgm:cxn modelId="{791256E0-E585-4092-8D2A-97A1C7D92A1A}" type="presOf" srcId="{BCCBF044-5914-4224-B148-9472A88182BD}" destId="{A4CC9DA3-CF4C-4897-9FDC-2968AE7ED544}" srcOrd="0" destOrd="0" presId="urn:microsoft.com/office/officeart/2005/8/layout/cycle6"/>
    <dgm:cxn modelId="{680450E6-BACE-4495-B790-4B833D7BE43A}" srcId="{A4FD9200-7242-434D-B545-469DCE1817B7}" destId="{36C53FC8-3AF9-44F8-A7B8-B30D736DA752}" srcOrd="1" destOrd="0" parTransId="{6E7B7AD9-435C-403C-B1D1-B62A9D7DE3EC}" sibTransId="{68F23762-FA51-4823-B6AA-5CCD6A087091}"/>
    <dgm:cxn modelId="{669884EF-33A4-4A6F-BCF2-115BF644FE5A}" type="presParOf" srcId="{4ED5C65D-7868-4B6D-940C-1AB0AC412BFD}" destId="{B0B97DCB-C6A3-4813-AE8A-042E989DF704}" srcOrd="0" destOrd="0" presId="urn:microsoft.com/office/officeart/2005/8/layout/cycle6"/>
    <dgm:cxn modelId="{404BDF0C-3E39-45B5-BB17-49B28263D224}" type="presParOf" srcId="{4ED5C65D-7868-4B6D-940C-1AB0AC412BFD}" destId="{DEF17465-F662-4AAB-A2EA-C69609B9B515}" srcOrd="1" destOrd="0" presId="urn:microsoft.com/office/officeart/2005/8/layout/cycle6"/>
    <dgm:cxn modelId="{4D9B8668-A27A-4491-B4B9-1DC37AC54E00}" type="presParOf" srcId="{4ED5C65D-7868-4B6D-940C-1AB0AC412BFD}" destId="{783DEBAD-D1A6-45D6-B59F-284413EEB045}" srcOrd="2" destOrd="0" presId="urn:microsoft.com/office/officeart/2005/8/layout/cycle6"/>
    <dgm:cxn modelId="{F17A15DB-FE8A-4DD6-96F1-B4ED424806EA}" type="presParOf" srcId="{4ED5C65D-7868-4B6D-940C-1AB0AC412BFD}" destId="{736F44B8-F2E7-4891-BA69-8E1DE0E9F72A}" srcOrd="3" destOrd="0" presId="urn:microsoft.com/office/officeart/2005/8/layout/cycle6"/>
    <dgm:cxn modelId="{C21CEFF1-184C-44B6-A417-9990CD9DC3EF}" type="presParOf" srcId="{4ED5C65D-7868-4B6D-940C-1AB0AC412BFD}" destId="{ECB052AA-37B0-4AEC-B0DC-B0048700DD47}" srcOrd="4" destOrd="0" presId="urn:microsoft.com/office/officeart/2005/8/layout/cycle6"/>
    <dgm:cxn modelId="{47775318-900A-4CE2-9D4B-0E3D9C133D2A}" type="presParOf" srcId="{4ED5C65D-7868-4B6D-940C-1AB0AC412BFD}" destId="{55F58253-7596-422F-970D-24C8A680BFE3}" srcOrd="5" destOrd="0" presId="urn:microsoft.com/office/officeart/2005/8/layout/cycle6"/>
    <dgm:cxn modelId="{78CE8268-6546-40B8-B3A9-8904F040363D}" type="presParOf" srcId="{4ED5C65D-7868-4B6D-940C-1AB0AC412BFD}" destId="{A4CC9DA3-CF4C-4897-9FDC-2968AE7ED544}" srcOrd="6" destOrd="0" presId="urn:microsoft.com/office/officeart/2005/8/layout/cycle6"/>
    <dgm:cxn modelId="{F85E417F-BB48-4484-9CFE-E9EAE836CF68}" type="presParOf" srcId="{4ED5C65D-7868-4B6D-940C-1AB0AC412BFD}" destId="{A80D6C8E-916A-4FC4-8D67-51A41311680F}" srcOrd="7" destOrd="0" presId="urn:microsoft.com/office/officeart/2005/8/layout/cycle6"/>
    <dgm:cxn modelId="{D07C9EE6-586B-4A47-9ADD-39FA4B04B4B5}" type="presParOf" srcId="{4ED5C65D-7868-4B6D-940C-1AB0AC412BFD}" destId="{0F9C0C90-61F0-4C4C-8899-F49920B42E53}"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CC00DF-F590-4697-BA6E-635B870F9C2A}"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D08C9F92-4DF7-4793-A832-0F522BC8EFB6}">
      <dgm:prSet/>
      <dgm:spPr/>
      <dgm:t>
        <a:bodyPr/>
        <a:lstStyle/>
        <a:p>
          <a:r>
            <a:rPr lang="en-US" b="1" dirty="0"/>
            <a:t>Full-Service</a:t>
          </a:r>
        </a:p>
      </dgm:t>
    </dgm:pt>
    <dgm:pt modelId="{7040DE08-D2FB-4B48-8B84-E9E8223D3A9E}" type="parTrans" cxnId="{E93B455B-4174-446B-9EAC-A9EE5F099E45}">
      <dgm:prSet/>
      <dgm:spPr/>
      <dgm:t>
        <a:bodyPr/>
        <a:lstStyle/>
        <a:p>
          <a:endParaRPr lang="en-US"/>
        </a:p>
      </dgm:t>
    </dgm:pt>
    <dgm:pt modelId="{FD27E2DC-7B92-4DBF-897D-EA53C3D08609}" type="sibTrans" cxnId="{E93B455B-4174-446B-9EAC-A9EE5F099E45}">
      <dgm:prSet phldrT="1"/>
      <dgm:spPr/>
      <dgm:t>
        <a:bodyPr/>
        <a:lstStyle/>
        <a:p>
          <a:endParaRPr lang="en-US"/>
        </a:p>
      </dgm:t>
    </dgm:pt>
    <dgm:pt modelId="{65A89608-1B0E-4E5B-A4B8-553F79FCB305}">
      <dgm:prSet/>
      <dgm:spPr/>
      <dgm:t>
        <a:bodyPr/>
        <a:lstStyle/>
        <a:p>
          <a:r>
            <a:rPr lang="en-US" b="1" dirty="0"/>
            <a:t>Mission-Driven</a:t>
          </a:r>
        </a:p>
      </dgm:t>
    </dgm:pt>
    <dgm:pt modelId="{FC5CCDAE-2AE3-4D29-963D-F01EE228882C}" type="parTrans" cxnId="{2BCF7B3A-E0AC-4BC3-B7A7-92D9D4862F7F}">
      <dgm:prSet/>
      <dgm:spPr/>
      <dgm:t>
        <a:bodyPr/>
        <a:lstStyle/>
        <a:p>
          <a:endParaRPr lang="en-US"/>
        </a:p>
      </dgm:t>
    </dgm:pt>
    <dgm:pt modelId="{3E9C1650-950B-423C-84E9-F3B0C6E3BAEB}" type="sibTrans" cxnId="{2BCF7B3A-E0AC-4BC3-B7A7-92D9D4862F7F}">
      <dgm:prSet phldrT="2"/>
      <dgm:spPr/>
      <dgm:t>
        <a:bodyPr/>
        <a:lstStyle/>
        <a:p>
          <a:endParaRPr lang="en-US"/>
        </a:p>
      </dgm:t>
    </dgm:pt>
    <dgm:pt modelId="{61EBC9CA-A021-4F24-A8A7-39F25239D771}">
      <dgm:prSet/>
      <dgm:spPr/>
      <dgm:t>
        <a:bodyPr/>
        <a:lstStyle/>
        <a:p>
          <a:r>
            <a:rPr lang="en-US" b="1"/>
            <a:t>Customized Solutions</a:t>
          </a:r>
        </a:p>
      </dgm:t>
    </dgm:pt>
    <dgm:pt modelId="{2E597163-E88F-418E-9A38-85DF71815307}" type="parTrans" cxnId="{62BD9F21-F523-452B-AD6D-914FEB90B560}">
      <dgm:prSet/>
      <dgm:spPr/>
      <dgm:t>
        <a:bodyPr/>
        <a:lstStyle/>
        <a:p>
          <a:endParaRPr lang="en-US"/>
        </a:p>
      </dgm:t>
    </dgm:pt>
    <dgm:pt modelId="{F19AE1DE-CAE4-4733-8217-905EB6955C28}" type="sibTrans" cxnId="{62BD9F21-F523-452B-AD6D-914FEB90B560}">
      <dgm:prSet phldrT="4"/>
      <dgm:spPr/>
      <dgm:t>
        <a:bodyPr/>
        <a:lstStyle/>
        <a:p>
          <a:endParaRPr lang="en-US"/>
        </a:p>
      </dgm:t>
    </dgm:pt>
    <dgm:pt modelId="{2622185F-55FA-43DB-A2EF-DEFC7B66F283}">
      <dgm:prSet/>
      <dgm:spPr/>
      <dgm:t>
        <a:bodyPr/>
        <a:lstStyle/>
        <a:p>
          <a:r>
            <a:rPr lang="en-US" b="1" dirty="0"/>
            <a:t>Outcomes- Based</a:t>
          </a:r>
        </a:p>
      </dgm:t>
    </dgm:pt>
    <dgm:pt modelId="{B7B722F3-0E4F-47EA-9158-BB127237B97A}" type="parTrans" cxnId="{AE964A2C-FA4C-4604-84E0-ABA81D2CD69B}">
      <dgm:prSet/>
      <dgm:spPr/>
      <dgm:t>
        <a:bodyPr/>
        <a:lstStyle/>
        <a:p>
          <a:endParaRPr lang="en-US"/>
        </a:p>
      </dgm:t>
    </dgm:pt>
    <dgm:pt modelId="{62986FE8-ABE4-4B4D-900A-741901D745E6}" type="sibTrans" cxnId="{AE964A2C-FA4C-4604-84E0-ABA81D2CD69B}">
      <dgm:prSet phldrT="5"/>
      <dgm:spPr/>
      <dgm:t>
        <a:bodyPr/>
        <a:lstStyle/>
        <a:p>
          <a:endParaRPr lang="en-US"/>
        </a:p>
      </dgm:t>
    </dgm:pt>
    <dgm:pt modelId="{594FB23B-136D-4BD9-B827-0CD3A37F5739}" type="pres">
      <dgm:prSet presAssocID="{EACC00DF-F590-4697-BA6E-635B870F9C2A}" presName="Name0" presStyleCnt="0">
        <dgm:presLayoutVars>
          <dgm:dir/>
          <dgm:resizeHandles val="exact"/>
        </dgm:presLayoutVars>
      </dgm:prSet>
      <dgm:spPr/>
    </dgm:pt>
    <dgm:pt modelId="{A5FB39CF-1AE2-4C9C-B588-4A3C03F26889}" type="pres">
      <dgm:prSet presAssocID="{D08C9F92-4DF7-4793-A832-0F522BC8EFB6}" presName="node" presStyleLbl="node1" presStyleIdx="0" presStyleCnt="4">
        <dgm:presLayoutVars>
          <dgm:bulletEnabled val="1"/>
        </dgm:presLayoutVars>
      </dgm:prSet>
      <dgm:spPr/>
    </dgm:pt>
    <dgm:pt modelId="{9575315A-89AD-4E19-8BC2-C609B1C05F2E}" type="pres">
      <dgm:prSet presAssocID="{FD27E2DC-7B92-4DBF-897D-EA53C3D08609}" presName="sibTrans" presStyleLbl="sibTrans1D1" presStyleIdx="0" presStyleCnt="3"/>
      <dgm:spPr/>
    </dgm:pt>
    <dgm:pt modelId="{0D75EFC6-DC9A-4F4D-A265-7D27BECFF5A0}" type="pres">
      <dgm:prSet presAssocID="{FD27E2DC-7B92-4DBF-897D-EA53C3D08609}" presName="connectorText" presStyleLbl="sibTrans1D1" presStyleIdx="0" presStyleCnt="3"/>
      <dgm:spPr/>
    </dgm:pt>
    <dgm:pt modelId="{286E3F2C-89D9-4CAA-8033-87AA1C002330}" type="pres">
      <dgm:prSet presAssocID="{65A89608-1B0E-4E5B-A4B8-553F79FCB305}" presName="node" presStyleLbl="node1" presStyleIdx="1" presStyleCnt="4">
        <dgm:presLayoutVars>
          <dgm:bulletEnabled val="1"/>
        </dgm:presLayoutVars>
      </dgm:prSet>
      <dgm:spPr/>
    </dgm:pt>
    <dgm:pt modelId="{FD276B3F-2DFD-44E1-B472-3EECB3D2C598}" type="pres">
      <dgm:prSet presAssocID="{3E9C1650-950B-423C-84E9-F3B0C6E3BAEB}" presName="sibTrans" presStyleLbl="sibTrans1D1" presStyleIdx="1" presStyleCnt="3"/>
      <dgm:spPr/>
    </dgm:pt>
    <dgm:pt modelId="{BA50D16B-23EB-4EAF-841E-B3362823F599}" type="pres">
      <dgm:prSet presAssocID="{3E9C1650-950B-423C-84E9-F3B0C6E3BAEB}" presName="connectorText" presStyleLbl="sibTrans1D1" presStyleIdx="1" presStyleCnt="3"/>
      <dgm:spPr/>
    </dgm:pt>
    <dgm:pt modelId="{8CE330D8-73B9-4DA3-8250-E2D98CBB7EFB}" type="pres">
      <dgm:prSet presAssocID="{61EBC9CA-A021-4F24-A8A7-39F25239D771}" presName="node" presStyleLbl="node1" presStyleIdx="2" presStyleCnt="4">
        <dgm:presLayoutVars>
          <dgm:bulletEnabled val="1"/>
        </dgm:presLayoutVars>
      </dgm:prSet>
      <dgm:spPr/>
    </dgm:pt>
    <dgm:pt modelId="{77BA420D-51A6-4372-8104-F08F0AE4910C}" type="pres">
      <dgm:prSet presAssocID="{F19AE1DE-CAE4-4733-8217-905EB6955C28}" presName="sibTrans" presStyleLbl="sibTrans1D1" presStyleIdx="2" presStyleCnt="3"/>
      <dgm:spPr/>
    </dgm:pt>
    <dgm:pt modelId="{0007E7FD-FCA2-49A4-ACDD-8225963000D5}" type="pres">
      <dgm:prSet presAssocID="{F19AE1DE-CAE4-4733-8217-905EB6955C28}" presName="connectorText" presStyleLbl="sibTrans1D1" presStyleIdx="2" presStyleCnt="3"/>
      <dgm:spPr/>
    </dgm:pt>
    <dgm:pt modelId="{101EF790-5A84-4A6E-8806-F3A89DF427AA}" type="pres">
      <dgm:prSet presAssocID="{2622185F-55FA-43DB-A2EF-DEFC7B66F283}" presName="node" presStyleLbl="node1" presStyleIdx="3" presStyleCnt="4">
        <dgm:presLayoutVars>
          <dgm:bulletEnabled val="1"/>
        </dgm:presLayoutVars>
      </dgm:prSet>
      <dgm:spPr/>
    </dgm:pt>
  </dgm:ptLst>
  <dgm:cxnLst>
    <dgm:cxn modelId="{4F01791C-E4EF-411D-A626-60C95A4C9056}" type="presOf" srcId="{EACC00DF-F590-4697-BA6E-635B870F9C2A}" destId="{594FB23B-136D-4BD9-B827-0CD3A37F5739}" srcOrd="0" destOrd="0" presId="urn:microsoft.com/office/officeart/2016/7/layout/RepeatingBendingProcessNew"/>
    <dgm:cxn modelId="{62BD9F21-F523-452B-AD6D-914FEB90B560}" srcId="{EACC00DF-F590-4697-BA6E-635B870F9C2A}" destId="{61EBC9CA-A021-4F24-A8A7-39F25239D771}" srcOrd="2" destOrd="0" parTransId="{2E597163-E88F-418E-9A38-85DF71815307}" sibTransId="{F19AE1DE-CAE4-4733-8217-905EB6955C28}"/>
    <dgm:cxn modelId="{2FB81728-6FC0-4A95-BDA9-98F76AD634BC}" type="presOf" srcId="{2622185F-55FA-43DB-A2EF-DEFC7B66F283}" destId="{101EF790-5A84-4A6E-8806-F3A89DF427AA}" srcOrd="0" destOrd="0" presId="urn:microsoft.com/office/officeart/2016/7/layout/RepeatingBendingProcessNew"/>
    <dgm:cxn modelId="{AE964A2C-FA4C-4604-84E0-ABA81D2CD69B}" srcId="{EACC00DF-F590-4697-BA6E-635B870F9C2A}" destId="{2622185F-55FA-43DB-A2EF-DEFC7B66F283}" srcOrd="3" destOrd="0" parTransId="{B7B722F3-0E4F-47EA-9158-BB127237B97A}" sibTransId="{62986FE8-ABE4-4B4D-900A-741901D745E6}"/>
    <dgm:cxn modelId="{2BCF7B3A-E0AC-4BC3-B7A7-92D9D4862F7F}" srcId="{EACC00DF-F590-4697-BA6E-635B870F9C2A}" destId="{65A89608-1B0E-4E5B-A4B8-553F79FCB305}" srcOrd="1" destOrd="0" parTransId="{FC5CCDAE-2AE3-4D29-963D-F01EE228882C}" sibTransId="{3E9C1650-950B-423C-84E9-F3B0C6E3BAEB}"/>
    <dgm:cxn modelId="{C89CCF3C-6CF9-4078-A499-6515305F0486}" type="presOf" srcId="{F19AE1DE-CAE4-4733-8217-905EB6955C28}" destId="{77BA420D-51A6-4372-8104-F08F0AE4910C}" srcOrd="0" destOrd="0" presId="urn:microsoft.com/office/officeart/2016/7/layout/RepeatingBendingProcessNew"/>
    <dgm:cxn modelId="{284DA03D-9123-432E-BE18-FC8D4F31A10A}" type="presOf" srcId="{D08C9F92-4DF7-4793-A832-0F522BC8EFB6}" destId="{A5FB39CF-1AE2-4C9C-B588-4A3C03F26889}" srcOrd="0" destOrd="0" presId="urn:microsoft.com/office/officeart/2016/7/layout/RepeatingBendingProcessNew"/>
    <dgm:cxn modelId="{E93B455B-4174-446B-9EAC-A9EE5F099E45}" srcId="{EACC00DF-F590-4697-BA6E-635B870F9C2A}" destId="{D08C9F92-4DF7-4793-A832-0F522BC8EFB6}" srcOrd="0" destOrd="0" parTransId="{7040DE08-D2FB-4B48-8B84-E9E8223D3A9E}" sibTransId="{FD27E2DC-7B92-4DBF-897D-EA53C3D08609}"/>
    <dgm:cxn modelId="{0B48565E-47DF-484F-A666-2FC089A8A463}" type="presOf" srcId="{FD27E2DC-7B92-4DBF-897D-EA53C3D08609}" destId="{0D75EFC6-DC9A-4F4D-A265-7D27BECFF5A0}" srcOrd="1" destOrd="0" presId="urn:microsoft.com/office/officeart/2016/7/layout/RepeatingBendingProcessNew"/>
    <dgm:cxn modelId="{0B21AB6D-0773-4636-BBEB-9042296FCD49}" type="presOf" srcId="{61EBC9CA-A021-4F24-A8A7-39F25239D771}" destId="{8CE330D8-73B9-4DA3-8250-E2D98CBB7EFB}" srcOrd="0" destOrd="0" presId="urn:microsoft.com/office/officeart/2016/7/layout/RepeatingBendingProcessNew"/>
    <dgm:cxn modelId="{B4B4977B-06EF-4F74-96F5-08ABF5189071}" type="presOf" srcId="{65A89608-1B0E-4E5B-A4B8-553F79FCB305}" destId="{286E3F2C-89D9-4CAA-8033-87AA1C002330}" srcOrd="0" destOrd="0" presId="urn:microsoft.com/office/officeart/2016/7/layout/RepeatingBendingProcessNew"/>
    <dgm:cxn modelId="{C20E5B84-E529-42E7-915D-F8D160BC0B32}" type="presOf" srcId="{FD27E2DC-7B92-4DBF-897D-EA53C3D08609}" destId="{9575315A-89AD-4E19-8BC2-C609B1C05F2E}" srcOrd="0" destOrd="0" presId="urn:microsoft.com/office/officeart/2016/7/layout/RepeatingBendingProcessNew"/>
    <dgm:cxn modelId="{5537D4C0-01F5-40E7-A6FA-7F12FBCB13A4}" type="presOf" srcId="{3E9C1650-950B-423C-84E9-F3B0C6E3BAEB}" destId="{FD276B3F-2DFD-44E1-B472-3EECB3D2C598}" srcOrd="0" destOrd="0" presId="urn:microsoft.com/office/officeart/2016/7/layout/RepeatingBendingProcessNew"/>
    <dgm:cxn modelId="{9B9B2ADD-A9C2-4BBE-A403-CBA452F1813A}" type="presOf" srcId="{F19AE1DE-CAE4-4733-8217-905EB6955C28}" destId="{0007E7FD-FCA2-49A4-ACDD-8225963000D5}" srcOrd="1" destOrd="0" presId="urn:microsoft.com/office/officeart/2016/7/layout/RepeatingBendingProcessNew"/>
    <dgm:cxn modelId="{5F665DE1-610C-4B3F-94E7-D19FE607D81A}" type="presOf" srcId="{3E9C1650-950B-423C-84E9-F3B0C6E3BAEB}" destId="{BA50D16B-23EB-4EAF-841E-B3362823F599}" srcOrd="1" destOrd="0" presId="urn:microsoft.com/office/officeart/2016/7/layout/RepeatingBendingProcessNew"/>
    <dgm:cxn modelId="{FC23726D-D3DA-4F3E-AFB5-F344F1836496}" type="presParOf" srcId="{594FB23B-136D-4BD9-B827-0CD3A37F5739}" destId="{A5FB39CF-1AE2-4C9C-B588-4A3C03F26889}" srcOrd="0" destOrd="0" presId="urn:microsoft.com/office/officeart/2016/7/layout/RepeatingBendingProcessNew"/>
    <dgm:cxn modelId="{0177D27A-14CE-4FCE-9D44-0304A4A9FE8C}" type="presParOf" srcId="{594FB23B-136D-4BD9-B827-0CD3A37F5739}" destId="{9575315A-89AD-4E19-8BC2-C609B1C05F2E}" srcOrd="1" destOrd="0" presId="urn:microsoft.com/office/officeart/2016/7/layout/RepeatingBendingProcessNew"/>
    <dgm:cxn modelId="{9E912559-697A-49ED-8974-486C1838FED1}" type="presParOf" srcId="{9575315A-89AD-4E19-8BC2-C609B1C05F2E}" destId="{0D75EFC6-DC9A-4F4D-A265-7D27BECFF5A0}" srcOrd="0" destOrd="0" presId="urn:microsoft.com/office/officeart/2016/7/layout/RepeatingBendingProcessNew"/>
    <dgm:cxn modelId="{0EDC8EE5-6D92-44A6-A8F7-4CC9F736F0FF}" type="presParOf" srcId="{594FB23B-136D-4BD9-B827-0CD3A37F5739}" destId="{286E3F2C-89D9-4CAA-8033-87AA1C002330}" srcOrd="2" destOrd="0" presId="urn:microsoft.com/office/officeart/2016/7/layout/RepeatingBendingProcessNew"/>
    <dgm:cxn modelId="{EC73D19A-784A-4EEA-A626-5B0A80273C9C}" type="presParOf" srcId="{594FB23B-136D-4BD9-B827-0CD3A37F5739}" destId="{FD276B3F-2DFD-44E1-B472-3EECB3D2C598}" srcOrd="3" destOrd="0" presId="urn:microsoft.com/office/officeart/2016/7/layout/RepeatingBendingProcessNew"/>
    <dgm:cxn modelId="{5DC3D049-B4E6-4841-AD8B-7BFA4410485C}" type="presParOf" srcId="{FD276B3F-2DFD-44E1-B472-3EECB3D2C598}" destId="{BA50D16B-23EB-4EAF-841E-B3362823F599}" srcOrd="0" destOrd="0" presId="urn:microsoft.com/office/officeart/2016/7/layout/RepeatingBendingProcessNew"/>
    <dgm:cxn modelId="{5D8715FA-613E-4960-A6EA-9E7B43C997A7}" type="presParOf" srcId="{594FB23B-136D-4BD9-B827-0CD3A37F5739}" destId="{8CE330D8-73B9-4DA3-8250-E2D98CBB7EFB}" srcOrd="4" destOrd="0" presId="urn:microsoft.com/office/officeart/2016/7/layout/RepeatingBendingProcessNew"/>
    <dgm:cxn modelId="{0408D6E9-B5EE-418A-B471-9D2B262E833B}" type="presParOf" srcId="{594FB23B-136D-4BD9-B827-0CD3A37F5739}" destId="{77BA420D-51A6-4372-8104-F08F0AE4910C}" srcOrd="5" destOrd="0" presId="urn:microsoft.com/office/officeart/2016/7/layout/RepeatingBendingProcessNew"/>
    <dgm:cxn modelId="{1152CE6E-A176-4C45-B16B-21EF9D526726}" type="presParOf" srcId="{77BA420D-51A6-4372-8104-F08F0AE4910C}" destId="{0007E7FD-FCA2-49A4-ACDD-8225963000D5}" srcOrd="0" destOrd="0" presId="urn:microsoft.com/office/officeart/2016/7/layout/RepeatingBendingProcessNew"/>
    <dgm:cxn modelId="{49C6D811-8478-403B-B2A6-904494B4601D}" type="presParOf" srcId="{594FB23B-136D-4BD9-B827-0CD3A37F5739}" destId="{101EF790-5A84-4A6E-8806-F3A89DF427AA}" srcOrd="6" destOrd="0" presId="urn:microsoft.com/office/officeart/2016/7/layout/RepeatingBendingProcessNew"/>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3D3F62-58A8-4122-BAD0-930F3DBA6340}" type="doc">
      <dgm:prSet loTypeId="urn:microsoft.com/office/officeart/2011/layout/CircleProcess" loCatId="officeonline" qsTypeId="urn:microsoft.com/office/officeart/2005/8/quickstyle/simple2" qsCatId="simple" csTypeId="urn:microsoft.com/office/officeart/2005/8/colors/colorful5" csCatId="colorful" phldr="1"/>
      <dgm:spPr/>
      <dgm:t>
        <a:bodyPr/>
        <a:lstStyle/>
        <a:p>
          <a:endParaRPr lang="en-US"/>
        </a:p>
      </dgm:t>
    </dgm:pt>
    <dgm:pt modelId="{BF816F2F-2C1F-4ED4-8DAB-78263D040D05}">
      <dgm:prSet phldrT="[Text]"/>
      <dgm:spPr/>
      <dgm:t>
        <a:bodyPr/>
        <a:lstStyle/>
        <a:p>
          <a:r>
            <a:rPr lang="en-US" dirty="0"/>
            <a:t>Strategy	</a:t>
          </a:r>
        </a:p>
      </dgm:t>
    </dgm:pt>
    <dgm:pt modelId="{0CF0233C-A654-4E3F-A783-81FB9FCBCF53}" type="parTrans" cxnId="{D500EF42-BECE-4104-93FF-BC8DA83DB896}">
      <dgm:prSet/>
      <dgm:spPr/>
      <dgm:t>
        <a:bodyPr/>
        <a:lstStyle/>
        <a:p>
          <a:endParaRPr lang="en-US"/>
        </a:p>
      </dgm:t>
    </dgm:pt>
    <dgm:pt modelId="{2CC74FFD-EB24-4C81-8C15-AF2793DE9DB2}" type="sibTrans" cxnId="{D500EF42-BECE-4104-93FF-BC8DA83DB896}">
      <dgm:prSet/>
      <dgm:spPr/>
      <dgm:t>
        <a:bodyPr/>
        <a:lstStyle/>
        <a:p>
          <a:endParaRPr lang="en-US"/>
        </a:p>
      </dgm:t>
    </dgm:pt>
    <dgm:pt modelId="{C1398554-1E65-4572-A2AE-7FDDDAA148D0}">
      <dgm:prSet phldrT="[Text]"/>
      <dgm:spPr/>
      <dgm:t>
        <a:bodyPr/>
        <a:lstStyle/>
        <a:p>
          <a:r>
            <a:rPr lang="en-US" dirty="0"/>
            <a:t>Policy</a:t>
          </a:r>
        </a:p>
      </dgm:t>
    </dgm:pt>
    <dgm:pt modelId="{1FFE1CDA-07ED-47E7-BE12-71C27D60370B}" type="parTrans" cxnId="{956BEF3C-F093-4EF1-BBD2-284C58355C6E}">
      <dgm:prSet/>
      <dgm:spPr/>
      <dgm:t>
        <a:bodyPr/>
        <a:lstStyle/>
        <a:p>
          <a:endParaRPr lang="en-US"/>
        </a:p>
      </dgm:t>
    </dgm:pt>
    <dgm:pt modelId="{119D2482-F07B-4F6B-92E2-FB460A2EE7A2}" type="sibTrans" cxnId="{956BEF3C-F093-4EF1-BBD2-284C58355C6E}">
      <dgm:prSet/>
      <dgm:spPr/>
      <dgm:t>
        <a:bodyPr/>
        <a:lstStyle/>
        <a:p>
          <a:endParaRPr lang="en-US"/>
        </a:p>
      </dgm:t>
    </dgm:pt>
    <dgm:pt modelId="{D8B1AC76-9B73-4CA7-A79A-58236076D84C}">
      <dgm:prSet phldrT="[Text]"/>
      <dgm:spPr/>
      <dgm:t>
        <a:bodyPr/>
        <a:lstStyle/>
        <a:p>
          <a:r>
            <a:rPr lang="en-US" dirty="0"/>
            <a:t>Services</a:t>
          </a:r>
        </a:p>
      </dgm:t>
    </dgm:pt>
    <dgm:pt modelId="{E65EDFF5-BCE1-4A97-AA06-FCB22149D2D3}" type="parTrans" cxnId="{6DDB85BE-0134-46F7-90C3-DEAC6FE59E63}">
      <dgm:prSet/>
      <dgm:spPr/>
      <dgm:t>
        <a:bodyPr/>
        <a:lstStyle/>
        <a:p>
          <a:endParaRPr lang="en-US"/>
        </a:p>
      </dgm:t>
    </dgm:pt>
    <dgm:pt modelId="{8F7801A6-30C4-4FD1-8E6B-C528E426705B}" type="sibTrans" cxnId="{6DDB85BE-0134-46F7-90C3-DEAC6FE59E63}">
      <dgm:prSet/>
      <dgm:spPr/>
      <dgm:t>
        <a:bodyPr/>
        <a:lstStyle/>
        <a:p>
          <a:endParaRPr lang="en-US"/>
        </a:p>
      </dgm:t>
    </dgm:pt>
    <dgm:pt modelId="{3923C4D2-D71C-4D9A-9E32-7C7DE2AD74B8}" type="pres">
      <dgm:prSet presAssocID="{DE3D3F62-58A8-4122-BAD0-930F3DBA6340}" presName="Name0" presStyleCnt="0">
        <dgm:presLayoutVars>
          <dgm:chMax val="11"/>
          <dgm:chPref val="11"/>
          <dgm:dir/>
          <dgm:resizeHandles/>
        </dgm:presLayoutVars>
      </dgm:prSet>
      <dgm:spPr/>
    </dgm:pt>
    <dgm:pt modelId="{B6AAB11A-0E3F-4D62-A523-3818398994CE}" type="pres">
      <dgm:prSet presAssocID="{D8B1AC76-9B73-4CA7-A79A-58236076D84C}" presName="Accent3" presStyleCnt="0"/>
      <dgm:spPr/>
    </dgm:pt>
    <dgm:pt modelId="{6D80B500-E3AB-4CAC-84DA-295B0FF31E22}" type="pres">
      <dgm:prSet presAssocID="{D8B1AC76-9B73-4CA7-A79A-58236076D84C}" presName="Accent" presStyleLbl="node1" presStyleIdx="0" presStyleCnt="3"/>
      <dgm:spPr/>
    </dgm:pt>
    <dgm:pt modelId="{EABFFEFB-D62F-4A14-A0AA-98C945886BB2}" type="pres">
      <dgm:prSet presAssocID="{D8B1AC76-9B73-4CA7-A79A-58236076D84C}" presName="ParentBackground3" presStyleCnt="0"/>
      <dgm:spPr/>
    </dgm:pt>
    <dgm:pt modelId="{5D2E0BA6-EA37-4081-9255-010CD838E8A6}" type="pres">
      <dgm:prSet presAssocID="{D8B1AC76-9B73-4CA7-A79A-58236076D84C}" presName="ParentBackground" presStyleLbl="fgAcc1" presStyleIdx="0" presStyleCnt="3"/>
      <dgm:spPr/>
    </dgm:pt>
    <dgm:pt modelId="{E2F6C87F-A053-4BA0-A3CC-0849B248D593}" type="pres">
      <dgm:prSet presAssocID="{D8B1AC76-9B73-4CA7-A79A-58236076D84C}" presName="Parent3" presStyleLbl="revTx" presStyleIdx="0" presStyleCnt="0">
        <dgm:presLayoutVars>
          <dgm:chMax val="1"/>
          <dgm:chPref val="1"/>
          <dgm:bulletEnabled val="1"/>
        </dgm:presLayoutVars>
      </dgm:prSet>
      <dgm:spPr/>
    </dgm:pt>
    <dgm:pt modelId="{A416E61D-8303-4620-B3BF-AE7A4F1CACF4}" type="pres">
      <dgm:prSet presAssocID="{C1398554-1E65-4572-A2AE-7FDDDAA148D0}" presName="Accent2" presStyleCnt="0"/>
      <dgm:spPr/>
    </dgm:pt>
    <dgm:pt modelId="{39274237-0662-4599-A833-3CA7BF3AB7EF}" type="pres">
      <dgm:prSet presAssocID="{C1398554-1E65-4572-A2AE-7FDDDAA148D0}" presName="Accent" presStyleLbl="node1" presStyleIdx="1" presStyleCnt="3"/>
      <dgm:spPr/>
    </dgm:pt>
    <dgm:pt modelId="{C3278947-366A-46B6-B768-37D90331F0C7}" type="pres">
      <dgm:prSet presAssocID="{C1398554-1E65-4572-A2AE-7FDDDAA148D0}" presName="ParentBackground2" presStyleCnt="0"/>
      <dgm:spPr/>
    </dgm:pt>
    <dgm:pt modelId="{D40B8F67-7F7A-4095-B837-7EFF5EE004A5}" type="pres">
      <dgm:prSet presAssocID="{C1398554-1E65-4572-A2AE-7FDDDAA148D0}" presName="ParentBackground" presStyleLbl="fgAcc1" presStyleIdx="1" presStyleCnt="3"/>
      <dgm:spPr/>
    </dgm:pt>
    <dgm:pt modelId="{D6A53209-5B07-4555-9B12-31D6EDCFC4F4}" type="pres">
      <dgm:prSet presAssocID="{C1398554-1E65-4572-A2AE-7FDDDAA148D0}" presName="Parent2" presStyleLbl="revTx" presStyleIdx="0" presStyleCnt="0">
        <dgm:presLayoutVars>
          <dgm:chMax val="1"/>
          <dgm:chPref val="1"/>
          <dgm:bulletEnabled val="1"/>
        </dgm:presLayoutVars>
      </dgm:prSet>
      <dgm:spPr/>
    </dgm:pt>
    <dgm:pt modelId="{8C49A781-5A90-4CE7-89B9-750B26C398BA}" type="pres">
      <dgm:prSet presAssocID="{BF816F2F-2C1F-4ED4-8DAB-78263D040D05}" presName="Accent1" presStyleCnt="0"/>
      <dgm:spPr/>
    </dgm:pt>
    <dgm:pt modelId="{AA8E02B2-1DF3-45BC-8B48-6BAFD28F326F}" type="pres">
      <dgm:prSet presAssocID="{BF816F2F-2C1F-4ED4-8DAB-78263D040D05}" presName="Accent" presStyleLbl="node1" presStyleIdx="2" presStyleCnt="3"/>
      <dgm:spPr/>
    </dgm:pt>
    <dgm:pt modelId="{8B269B89-4C33-4EEF-9801-2CAB2DD2A945}" type="pres">
      <dgm:prSet presAssocID="{BF816F2F-2C1F-4ED4-8DAB-78263D040D05}" presName="ParentBackground1" presStyleCnt="0"/>
      <dgm:spPr/>
    </dgm:pt>
    <dgm:pt modelId="{3C65FCA5-62E9-429C-8BC6-5547A856C612}" type="pres">
      <dgm:prSet presAssocID="{BF816F2F-2C1F-4ED4-8DAB-78263D040D05}" presName="ParentBackground" presStyleLbl="fgAcc1" presStyleIdx="2" presStyleCnt="3"/>
      <dgm:spPr/>
    </dgm:pt>
    <dgm:pt modelId="{98A8DBD9-3B8B-4B79-949B-57ED911858E5}" type="pres">
      <dgm:prSet presAssocID="{BF816F2F-2C1F-4ED4-8DAB-78263D040D05}" presName="Parent1" presStyleLbl="revTx" presStyleIdx="0" presStyleCnt="0">
        <dgm:presLayoutVars>
          <dgm:chMax val="1"/>
          <dgm:chPref val="1"/>
          <dgm:bulletEnabled val="1"/>
        </dgm:presLayoutVars>
      </dgm:prSet>
      <dgm:spPr/>
    </dgm:pt>
  </dgm:ptLst>
  <dgm:cxnLst>
    <dgm:cxn modelId="{5C6B6D0A-F870-42BC-8F5B-4B4287248849}" type="presOf" srcId="{D8B1AC76-9B73-4CA7-A79A-58236076D84C}" destId="{E2F6C87F-A053-4BA0-A3CC-0849B248D593}" srcOrd="1" destOrd="0" presId="urn:microsoft.com/office/officeart/2011/layout/CircleProcess"/>
    <dgm:cxn modelId="{956BEF3C-F093-4EF1-BBD2-284C58355C6E}" srcId="{DE3D3F62-58A8-4122-BAD0-930F3DBA6340}" destId="{C1398554-1E65-4572-A2AE-7FDDDAA148D0}" srcOrd="1" destOrd="0" parTransId="{1FFE1CDA-07ED-47E7-BE12-71C27D60370B}" sibTransId="{119D2482-F07B-4F6B-92E2-FB460A2EE7A2}"/>
    <dgm:cxn modelId="{D500EF42-BECE-4104-93FF-BC8DA83DB896}" srcId="{DE3D3F62-58A8-4122-BAD0-930F3DBA6340}" destId="{BF816F2F-2C1F-4ED4-8DAB-78263D040D05}" srcOrd="0" destOrd="0" parTransId="{0CF0233C-A654-4E3F-A783-81FB9FCBCF53}" sibTransId="{2CC74FFD-EB24-4C81-8C15-AF2793DE9DB2}"/>
    <dgm:cxn modelId="{33350572-76A4-47F6-A0D5-D66F884EA2D9}" type="presOf" srcId="{D8B1AC76-9B73-4CA7-A79A-58236076D84C}" destId="{5D2E0BA6-EA37-4081-9255-010CD838E8A6}" srcOrd="0" destOrd="0" presId="urn:microsoft.com/office/officeart/2011/layout/CircleProcess"/>
    <dgm:cxn modelId="{0B5CC48D-B6BB-478F-A50D-36CB069B1720}" type="presOf" srcId="{BF816F2F-2C1F-4ED4-8DAB-78263D040D05}" destId="{98A8DBD9-3B8B-4B79-949B-57ED911858E5}" srcOrd="1" destOrd="0" presId="urn:microsoft.com/office/officeart/2011/layout/CircleProcess"/>
    <dgm:cxn modelId="{AF66AB8E-2073-44B4-A661-43F2E903201D}" type="presOf" srcId="{DE3D3F62-58A8-4122-BAD0-930F3DBA6340}" destId="{3923C4D2-D71C-4D9A-9E32-7C7DE2AD74B8}" srcOrd="0" destOrd="0" presId="urn:microsoft.com/office/officeart/2011/layout/CircleProcess"/>
    <dgm:cxn modelId="{E5D53BBC-17A6-4F21-B277-B6EABAA2B040}" type="presOf" srcId="{BF816F2F-2C1F-4ED4-8DAB-78263D040D05}" destId="{3C65FCA5-62E9-429C-8BC6-5547A856C612}" srcOrd="0" destOrd="0" presId="urn:microsoft.com/office/officeart/2011/layout/CircleProcess"/>
    <dgm:cxn modelId="{6DDB85BE-0134-46F7-90C3-DEAC6FE59E63}" srcId="{DE3D3F62-58A8-4122-BAD0-930F3DBA6340}" destId="{D8B1AC76-9B73-4CA7-A79A-58236076D84C}" srcOrd="2" destOrd="0" parTransId="{E65EDFF5-BCE1-4A97-AA06-FCB22149D2D3}" sibTransId="{8F7801A6-30C4-4FD1-8E6B-C528E426705B}"/>
    <dgm:cxn modelId="{ABA270D1-E73A-4576-A95E-CF101466D11F}" type="presOf" srcId="{C1398554-1E65-4572-A2AE-7FDDDAA148D0}" destId="{D40B8F67-7F7A-4095-B837-7EFF5EE004A5}" srcOrd="0" destOrd="0" presId="urn:microsoft.com/office/officeart/2011/layout/CircleProcess"/>
    <dgm:cxn modelId="{D24AFCFA-9833-460E-B7A9-2B7AB84BCF71}" type="presOf" srcId="{C1398554-1E65-4572-A2AE-7FDDDAA148D0}" destId="{D6A53209-5B07-4555-9B12-31D6EDCFC4F4}" srcOrd="1" destOrd="0" presId="urn:microsoft.com/office/officeart/2011/layout/CircleProcess"/>
    <dgm:cxn modelId="{EEE87EFC-1A7F-4CB8-A18D-0D61E425E1B2}" type="presParOf" srcId="{3923C4D2-D71C-4D9A-9E32-7C7DE2AD74B8}" destId="{B6AAB11A-0E3F-4D62-A523-3818398994CE}" srcOrd="0" destOrd="0" presId="urn:microsoft.com/office/officeart/2011/layout/CircleProcess"/>
    <dgm:cxn modelId="{DC7CCBF3-C4D4-4851-A7CF-11F0EDED3015}" type="presParOf" srcId="{B6AAB11A-0E3F-4D62-A523-3818398994CE}" destId="{6D80B500-E3AB-4CAC-84DA-295B0FF31E22}" srcOrd="0" destOrd="0" presId="urn:microsoft.com/office/officeart/2011/layout/CircleProcess"/>
    <dgm:cxn modelId="{6B06B75B-9FC8-431A-BF88-4EA88CE051E6}" type="presParOf" srcId="{3923C4D2-D71C-4D9A-9E32-7C7DE2AD74B8}" destId="{EABFFEFB-D62F-4A14-A0AA-98C945886BB2}" srcOrd="1" destOrd="0" presId="urn:microsoft.com/office/officeart/2011/layout/CircleProcess"/>
    <dgm:cxn modelId="{2C45611D-F6C0-4D96-B274-C47A862E9F4F}" type="presParOf" srcId="{EABFFEFB-D62F-4A14-A0AA-98C945886BB2}" destId="{5D2E0BA6-EA37-4081-9255-010CD838E8A6}" srcOrd="0" destOrd="0" presId="urn:microsoft.com/office/officeart/2011/layout/CircleProcess"/>
    <dgm:cxn modelId="{0E69ACE9-5619-4D78-8F9F-1EBF1CDB5345}" type="presParOf" srcId="{3923C4D2-D71C-4D9A-9E32-7C7DE2AD74B8}" destId="{E2F6C87F-A053-4BA0-A3CC-0849B248D593}" srcOrd="2" destOrd="0" presId="urn:microsoft.com/office/officeart/2011/layout/CircleProcess"/>
    <dgm:cxn modelId="{9019B3D4-802B-4286-B749-F876DB3022ED}" type="presParOf" srcId="{3923C4D2-D71C-4D9A-9E32-7C7DE2AD74B8}" destId="{A416E61D-8303-4620-B3BF-AE7A4F1CACF4}" srcOrd="3" destOrd="0" presId="urn:microsoft.com/office/officeart/2011/layout/CircleProcess"/>
    <dgm:cxn modelId="{02954C12-77B8-41C6-BCD4-9356574EBDC8}" type="presParOf" srcId="{A416E61D-8303-4620-B3BF-AE7A4F1CACF4}" destId="{39274237-0662-4599-A833-3CA7BF3AB7EF}" srcOrd="0" destOrd="0" presId="urn:microsoft.com/office/officeart/2011/layout/CircleProcess"/>
    <dgm:cxn modelId="{A2F388A6-4DFB-479A-B02B-7DE8DDAD6C4D}" type="presParOf" srcId="{3923C4D2-D71C-4D9A-9E32-7C7DE2AD74B8}" destId="{C3278947-366A-46B6-B768-37D90331F0C7}" srcOrd="4" destOrd="0" presId="urn:microsoft.com/office/officeart/2011/layout/CircleProcess"/>
    <dgm:cxn modelId="{B1F14DB5-B749-4F08-9D3D-BBE2DC35BC88}" type="presParOf" srcId="{C3278947-366A-46B6-B768-37D90331F0C7}" destId="{D40B8F67-7F7A-4095-B837-7EFF5EE004A5}" srcOrd="0" destOrd="0" presId="urn:microsoft.com/office/officeart/2011/layout/CircleProcess"/>
    <dgm:cxn modelId="{D29F5CEC-22A4-4082-A853-0259D9C14724}" type="presParOf" srcId="{3923C4D2-D71C-4D9A-9E32-7C7DE2AD74B8}" destId="{D6A53209-5B07-4555-9B12-31D6EDCFC4F4}" srcOrd="5" destOrd="0" presId="urn:microsoft.com/office/officeart/2011/layout/CircleProcess"/>
    <dgm:cxn modelId="{17052D47-9632-47B6-8D1B-82C34E9536BB}" type="presParOf" srcId="{3923C4D2-D71C-4D9A-9E32-7C7DE2AD74B8}" destId="{8C49A781-5A90-4CE7-89B9-750B26C398BA}" srcOrd="6" destOrd="0" presId="urn:microsoft.com/office/officeart/2011/layout/CircleProcess"/>
    <dgm:cxn modelId="{D9EF17F1-FD85-48C3-ABF0-6CD4E5F9CDE3}" type="presParOf" srcId="{8C49A781-5A90-4CE7-89B9-750B26C398BA}" destId="{AA8E02B2-1DF3-45BC-8B48-6BAFD28F326F}" srcOrd="0" destOrd="0" presId="urn:microsoft.com/office/officeart/2011/layout/CircleProcess"/>
    <dgm:cxn modelId="{7FFC26D3-DFC2-479C-BA6E-7EAFD426772B}" type="presParOf" srcId="{3923C4D2-D71C-4D9A-9E32-7C7DE2AD74B8}" destId="{8B269B89-4C33-4EEF-9801-2CAB2DD2A945}" srcOrd="7" destOrd="0" presId="urn:microsoft.com/office/officeart/2011/layout/CircleProcess"/>
    <dgm:cxn modelId="{AB8001B4-7166-42CB-A76F-406D089C2A7A}" type="presParOf" srcId="{8B269B89-4C33-4EEF-9801-2CAB2DD2A945}" destId="{3C65FCA5-62E9-429C-8BC6-5547A856C612}" srcOrd="0" destOrd="0" presId="urn:microsoft.com/office/officeart/2011/layout/CircleProcess"/>
    <dgm:cxn modelId="{11CFA93D-D3B4-469E-835A-284D54C8E62B}" type="presParOf" srcId="{3923C4D2-D71C-4D9A-9E32-7C7DE2AD74B8}" destId="{98A8DBD9-3B8B-4B79-949B-57ED911858E5}"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72A412-4172-45C7-B9C1-15D15A06DF6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2FE8CF1-D9CD-45FA-A689-DD9250FD5072}">
      <dgm:prSet phldrT="[Text]"/>
      <dgm:spPr/>
      <dgm:t>
        <a:bodyPr/>
        <a:lstStyle/>
        <a:p>
          <a:pPr>
            <a:lnSpc>
              <a:spcPct val="100000"/>
            </a:lnSpc>
            <a:defRPr cap="all"/>
          </a:pPr>
          <a:r>
            <a:rPr lang="en-US"/>
            <a:t>Federal &amp;</a:t>
          </a:r>
        </a:p>
        <a:p>
          <a:pPr>
            <a:lnSpc>
              <a:spcPct val="100000"/>
            </a:lnSpc>
            <a:defRPr cap="all"/>
          </a:pPr>
          <a:r>
            <a:rPr lang="en-US"/>
            <a:t>State Policy</a:t>
          </a:r>
        </a:p>
      </dgm:t>
    </dgm:pt>
    <dgm:pt modelId="{076C8D18-D1A4-42E8-AA9B-12CC75F8DE1F}" type="parTrans" cxnId="{8F659E6C-6566-4DAA-B3DB-1B03BE8112B5}">
      <dgm:prSet/>
      <dgm:spPr/>
      <dgm:t>
        <a:bodyPr/>
        <a:lstStyle/>
        <a:p>
          <a:endParaRPr lang="en-US"/>
        </a:p>
      </dgm:t>
    </dgm:pt>
    <dgm:pt modelId="{82974BAB-EE65-44A5-8644-1F19254E06F2}" type="sibTrans" cxnId="{8F659E6C-6566-4DAA-B3DB-1B03BE8112B5}">
      <dgm:prSet/>
      <dgm:spPr/>
      <dgm:t>
        <a:bodyPr/>
        <a:lstStyle/>
        <a:p>
          <a:endParaRPr lang="en-US"/>
        </a:p>
      </dgm:t>
    </dgm:pt>
    <dgm:pt modelId="{6DDA312D-1F79-410C-B519-54190684A406}">
      <dgm:prSet phldrT="[Text]"/>
      <dgm:spPr/>
      <dgm:t>
        <a:bodyPr/>
        <a:lstStyle/>
        <a:p>
          <a:pPr>
            <a:lnSpc>
              <a:spcPct val="100000"/>
            </a:lnSpc>
            <a:defRPr cap="all"/>
          </a:pPr>
          <a:r>
            <a:rPr lang="en-US" dirty="0">
              <a:highlight>
                <a:srgbClr val="FFFF00"/>
              </a:highlight>
            </a:rPr>
            <a:t>System Transformation</a:t>
          </a:r>
        </a:p>
      </dgm:t>
    </dgm:pt>
    <dgm:pt modelId="{8149057C-8A4C-4EA4-B6B0-47B6092BB622}" type="parTrans" cxnId="{D382AEB0-D9E9-4A0A-A5E8-BACE9CBDF423}">
      <dgm:prSet/>
      <dgm:spPr/>
      <dgm:t>
        <a:bodyPr/>
        <a:lstStyle/>
        <a:p>
          <a:endParaRPr lang="en-US"/>
        </a:p>
      </dgm:t>
    </dgm:pt>
    <dgm:pt modelId="{BC8B867A-65BD-481F-8B92-18C90CF3DFFB}" type="sibTrans" cxnId="{D382AEB0-D9E9-4A0A-A5E8-BACE9CBDF423}">
      <dgm:prSet/>
      <dgm:spPr/>
      <dgm:t>
        <a:bodyPr/>
        <a:lstStyle/>
        <a:p>
          <a:endParaRPr lang="en-US"/>
        </a:p>
      </dgm:t>
    </dgm:pt>
    <dgm:pt modelId="{32DB41E1-43E9-431B-851C-1FADB51272BB}">
      <dgm:prSet phldrT="[Text]"/>
      <dgm:spPr/>
      <dgm:t>
        <a:bodyPr/>
        <a:lstStyle/>
        <a:p>
          <a:pPr>
            <a:lnSpc>
              <a:spcPct val="100000"/>
            </a:lnSpc>
            <a:defRPr cap="all"/>
          </a:pPr>
          <a:r>
            <a:rPr lang="en-US"/>
            <a:t>Payment </a:t>
          </a:r>
        </a:p>
        <a:p>
          <a:pPr>
            <a:lnSpc>
              <a:spcPct val="100000"/>
            </a:lnSpc>
            <a:defRPr cap="all"/>
          </a:pPr>
          <a:r>
            <a:rPr lang="en-US"/>
            <a:t>Reform</a:t>
          </a:r>
        </a:p>
      </dgm:t>
    </dgm:pt>
    <dgm:pt modelId="{A9C683AF-F39A-46D2-989C-214D7B6CB35D}" type="parTrans" cxnId="{0527CCD5-28D1-44AF-86CD-19A212255D91}">
      <dgm:prSet/>
      <dgm:spPr/>
      <dgm:t>
        <a:bodyPr/>
        <a:lstStyle/>
        <a:p>
          <a:endParaRPr lang="en-US"/>
        </a:p>
      </dgm:t>
    </dgm:pt>
    <dgm:pt modelId="{EA26FF23-B3FF-4C75-8342-DBAA130B9908}" type="sibTrans" cxnId="{0527CCD5-28D1-44AF-86CD-19A212255D91}">
      <dgm:prSet/>
      <dgm:spPr/>
      <dgm:t>
        <a:bodyPr/>
        <a:lstStyle/>
        <a:p>
          <a:endParaRPr lang="en-US"/>
        </a:p>
      </dgm:t>
    </dgm:pt>
    <dgm:pt modelId="{1B4C2745-9B3C-48FB-86A2-068CE688F6B8}">
      <dgm:prSet/>
      <dgm:spPr/>
      <dgm:t>
        <a:bodyPr/>
        <a:lstStyle/>
        <a:p>
          <a:pPr>
            <a:lnSpc>
              <a:spcPct val="100000"/>
            </a:lnSpc>
            <a:defRPr cap="all"/>
          </a:pPr>
          <a:r>
            <a:rPr lang="en-US"/>
            <a:t>Practice Transformation</a:t>
          </a:r>
        </a:p>
      </dgm:t>
    </dgm:pt>
    <dgm:pt modelId="{2D2A2908-8197-4EDC-86B3-C61C31F60EA2}" type="parTrans" cxnId="{7D6B5102-C756-4502-A70D-8325A9F9CDB5}">
      <dgm:prSet/>
      <dgm:spPr/>
      <dgm:t>
        <a:bodyPr/>
        <a:lstStyle/>
        <a:p>
          <a:endParaRPr lang="en-US"/>
        </a:p>
      </dgm:t>
    </dgm:pt>
    <dgm:pt modelId="{0F620D58-2010-41E1-8273-DFAEB3873EEC}" type="sibTrans" cxnId="{7D6B5102-C756-4502-A70D-8325A9F9CDB5}">
      <dgm:prSet/>
      <dgm:spPr/>
      <dgm:t>
        <a:bodyPr/>
        <a:lstStyle/>
        <a:p>
          <a:endParaRPr lang="en-US"/>
        </a:p>
      </dgm:t>
    </dgm:pt>
    <dgm:pt modelId="{AD6CB04C-9EE4-4DD7-84C1-8B10DB879D07}">
      <dgm:prSet/>
      <dgm:spPr/>
      <dgm:t>
        <a:bodyPr/>
        <a:lstStyle/>
        <a:p>
          <a:pPr>
            <a:lnSpc>
              <a:spcPct val="100000"/>
            </a:lnSpc>
            <a:defRPr cap="all"/>
          </a:pPr>
          <a:r>
            <a:rPr lang="en-US"/>
            <a:t>Technical Assistance</a:t>
          </a:r>
        </a:p>
      </dgm:t>
    </dgm:pt>
    <dgm:pt modelId="{87BC3FAA-378C-4250-BCFA-ACD74C642C06}" type="parTrans" cxnId="{5CF265CE-7E16-4CCF-8E5A-E067D26EFEC8}">
      <dgm:prSet/>
      <dgm:spPr/>
      <dgm:t>
        <a:bodyPr/>
        <a:lstStyle/>
        <a:p>
          <a:endParaRPr lang="en-US"/>
        </a:p>
      </dgm:t>
    </dgm:pt>
    <dgm:pt modelId="{775CAAE5-AA58-4FD6-9B33-6003D945AEDE}" type="sibTrans" cxnId="{5CF265CE-7E16-4CCF-8E5A-E067D26EFEC8}">
      <dgm:prSet/>
      <dgm:spPr/>
      <dgm:t>
        <a:bodyPr/>
        <a:lstStyle/>
        <a:p>
          <a:endParaRPr lang="en-US"/>
        </a:p>
      </dgm:t>
    </dgm:pt>
    <dgm:pt modelId="{040B7D12-F95C-4FAD-9F4E-7E58E4B3E233}">
      <dgm:prSet/>
      <dgm:spPr/>
      <dgm:t>
        <a:bodyPr/>
        <a:lstStyle/>
        <a:p>
          <a:pPr>
            <a:lnSpc>
              <a:spcPct val="100000"/>
            </a:lnSpc>
            <a:defRPr cap="all"/>
          </a:pPr>
          <a:r>
            <a:rPr lang="en-US" dirty="0">
              <a:highlight>
                <a:srgbClr val="FFFF00"/>
              </a:highlight>
            </a:rPr>
            <a:t>Outreach &amp; Enrollment</a:t>
          </a:r>
        </a:p>
      </dgm:t>
    </dgm:pt>
    <dgm:pt modelId="{232C1AF2-5547-4F42-8A35-7C4B265DB07D}" type="parTrans" cxnId="{54497C02-C148-4473-86A4-A877615099A3}">
      <dgm:prSet/>
      <dgm:spPr/>
      <dgm:t>
        <a:bodyPr/>
        <a:lstStyle/>
        <a:p>
          <a:endParaRPr lang="en-US"/>
        </a:p>
      </dgm:t>
    </dgm:pt>
    <dgm:pt modelId="{1C3F345E-6AC6-4705-A3F1-4AB77830DF66}" type="sibTrans" cxnId="{54497C02-C148-4473-86A4-A877615099A3}">
      <dgm:prSet/>
      <dgm:spPr/>
      <dgm:t>
        <a:bodyPr/>
        <a:lstStyle/>
        <a:p>
          <a:endParaRPr lang="en-US"/>
        </a:p>
      </dgm:t>
    </dgm:pt>
    <dgm:pt modelId="{5A013030-850A-44BE-94C9-B324D81A7420}" type="pres">
      <dgm:prSet presAssocID="{EE72A412-4172-45C7-B9C1-15D15A06DF60}" presName="root" presStyleCnt="0">
        <dgm:presLayoutVars>
          <dgm:dir/>
          <dgm:resizeHandles val="exact"/>
        </dgm:presLayoutVars>
      </dgm:prSet>
      <dgm:spPr/>
    </dgm:pt>
    <dgm:pt modelId="{C3D55085-3D5D-4AA1-AD82-9E929B240377}" type="pres">
      <dgm:prSet presAssocID="{C2FE8CF1-D9CD-45FA-A689-DD9250FD5072}" presName="compNode" presStyleCnt="0"/>
      <dgm:spPr/>
    </dgm:pt>
    <dgm:pt modelId="{EE5D87E9-89AE-408D-8E61-7B3D06A58857}" type="pres">
      <dgm:prSet presAssocID="{C2FE8CF1-D9CD-45FA-A689-DD9250FD5072}" presName="iconBgRect" presStyleLbl="bgShp" presStyleIdx="0" presStyleCnt="6"/>
      <dgm:spPr/>
    </dgm:pt>
    <dgm:pt modelId="{3F453AF7-E3B9-4A65-B0F4-FD8BDD53F3D5}" type="pres">
      <dgm:prSet presAssocID="{C2FE8CF1-D9CD-45FA-A689-DD9250FD507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129A832F-DA35-48F3-AD38-7AFD27751103}" type="pres">
      <dgm:prSet presAssocID="{C2FE8CF1-D9CD-45FA-A689-DD9250FD5072}" presName="spaceRect" presStyleCnt="0"/>
      <dgm:spPr/>
    </dgm:pt>
    <dgm:pt modelId="{DAC7AE94-520D-4597-B216-AA111C3FA905}" type="pres">
      <dgm:prSet presAssocID="{C2FE8CF1-D9CD-45FA-A689-DD9250FD5072}" presName="textRect" presStyleLbl="revTx" presStyleIdx="0" presStyleCnt="6">
        <dgm:presLayoutVars>
          <dgm:chMax val="1"/>
          <dgm:chPref val="1"/>
        </dgm:presLayoutVars>
      </dgm:prSet>
      <dgm:spPr/>
    </dgm:pt>
    <dgm:pt modelId="{54047373-3EFB-4EA0-A0AD-B9704C23B8D6}" type="pres">
      <dgm:prSet presAssocID="{82974BAB-EE65-44A5-8644-1F19254E06F2}" presName="sibTrans" presStyleCnt="0"/>
      <dgm:spPr/>
    </dgm:pt>
    <dgm:pt modelId="{1F97C876-C90C-45C4-B664-6E7091D03420}" type="pres">
      <dgm:prSet presAssocID="{6DDA312D-1F79-410C-B519-54190684A406}" presName="compNode" presStyleCnt="0"/>
      <dgm:spPr/>
    </dgm:pt>
    <dgm:pt modelId="{B4E713AD-E69D-47E0-A158-1DBAAE4DF3C6}" type="pres">
      <dgm:prSet presAssocID="{6DDA312D-1F79-410C-B519-54190684A406}" presName="iconBgRect" presStyleLbl="bgShp" presStyleIdx="1" presStyleCnt="6"/>
      <dgm:spPr/>
    </dgm:pt>
    <dgm:pt modelId="{8FFD1A79-6F85-4175-80BD-2CAFEB2581EB}" type="pres">
      <dgm:prSet presAssocID="{6DDA312D-1F79-410C-B519-54190684A40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B32B0057-94A2-4025-BB7F-873B6C69E0C5}" type="pres">
      <dgm:prSet presAssocID="{6DDA312D-1F79-410C-B519-54190684A406}" presName="spaceRect" presStyleCnt="0"/>
      <dgm:spPr/>
    </dgm:pt>
    <dgm:pt modelId="{579E4697-6B73-4FF4-8E14-0C450C5BE8C9}" type="pres">
      <dgm:prSet presAssocID="{6DDA312D-1F79-410C-B519-54190684A406}" presName="textRect" presStyleLbl="revTx" presStyleIdx="1" presStyleCnt="6">
        <dgm:presLayoutVars>
          <dgm:chMax val="1"/>
          <dgm:chPref val="1"/>
        </dgm:presLayoutVars>
      </dgm:prSet>
      <dgm:spPr/>
    </dgm:pt>
    <dgm:pt modelId="{08300FC8-2D11-4D25-AB99-FB285AEDAB2C}" type="pres">
      <dgm:prSet presAssocID="{BC8B867A-65BD-481F-8B92-18C90CF3DFFB}" presName="sibTrans" presStyleCnt="0"/>
      <dgm:spPr/>
    </dgm:pt>
    <dgm:pt modelId="{09AE5AB2-2D66-4B73-A408-9538C1754FEF}" type="pres">
      <dgm:prSet presAssocID="{040B7D12-F95C-4FAD-9F4E-7E58E4B3E233}" presName="compNode" presStyleCnt="0"/>
      <dgm:spPr/>
    </dgm:pt>
    <dgm:pt modelId="{D7A0D060-31E7-4CDA-AA33-8E20625EE8D9}" type="pres">
      <dgm:prSet presAssocID="{040B7D12-F95C-4FAD-9F4E-7E58E4B3E233}" presName="iconBgRect" presStyleLbl="bgShp" presStyleIdx="2" presStyleCnt="6"/>
      <dgm:spPr/>
    </dgm:pt>
    <dgm:pt modelId="{1D1CE027-E180-4E62-B547-C74747A0A316}" type="pres">
      <dgm:prSet presAssocID="{040B7D12-F95C-4FAD-9F4E-7E58E4B3E23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m"/>
        </a:ext>
      </dgm:extLst>
    </dgm:pt>
    <dgm:pt modelId="{9E06669E-7561-4728-9492-9B3BBDD95688}" type="pres">
      <dgm:prSet presAssocID="{040B7D12-F95C-4FAD-9F4E-7E58E4B3E233}" presName="spaceRect" presStyleCnt="0"/>
      <dgm:spPr/>
    </dgm:pt>
    <dgm:pt modelId="{6C957CF6-E648-443A-AC39-31283E827A52}" type="pres">
      <dgm:prSet presAssocID="{040B7D12-F95C-4FAD-9F4E-7E58E4B3E233}" presName="textRect" presStyleLbl="revTx" presStyleIdx="2" presStyleCnt="6">
        <dgm:presLayoutVars>
          <dgm:chMax val="1"/>
          <dgm:chPref val="1"/>
        </dgm:presLayoutVars>
      </dgm:prSet>
      <dgm:spPr/>
    </dgm:pt>
    <dgm:pt modelId="{F33FFED6-D253-4392-A4EA-023F92C2D677}" type="pres">
      <dgm:prSet presAssocID="{1C3F345E-6AC6-4705-A3F1-4AB77830DF66}" presName="sibTrans" presStyleCnt="0"/>
      <dgm:spPr/>
    </dgm:pt>
    <dgm:pt modelId="{FE3E58A6-B525-4969-ADFC-E1DA85986092}" type="pres">
      <dgm:prSet presAssocID="{32DB41E1-43E9-431B-851C-1FADB51272BB}" presName="compNode" presStyleCnt="0"/>
      <dgm:spPr/>
    </dgm:pt>
    <dgm:pt modelId="{C6F65583-37F5-4DA3-B3AE-614F7BF98EEC}" type="pres">
      <dgm:prSet presAssocID="{32DB41E1-43E9-431B-851C-1FADB51272BB}" presName="iconBgRect" presStyleLbl="bgShp" presStyleIdx="3" presStyleCnt="6"/>
      <dgm:spPr/>
    </dgm:pt>
    <dgm:pt modelId="{30CF64E3-2E78-432A-9595-A4E32B8D07C7}" type="pres">
      <dgm:prSet presAssocID="{32DB41E1-43E9-431B-851C-1FADB51272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306F5299-10E8-4944-9E1C-551B9F36F45B}" type="pres">
      <dgm:prSet presAssocID="{32DB41E1-43E9-431B-851C-1FADB51272BB}" presName="spaceRect" presStyleCnt="0"/>
      <dgm:spPr/>
    </dgm:pt>
    <dgm:pt modelId="{895A8CBD-2FFC-4B71-9591-F8DAF47C41F6}" type="pres">
      <dgm:prSet presAssocID="{32DB41E1-43E9-431B-851C-1FADB51272BB}" presName="textRect" presStyleLbl="revTx" presStyleIdx="3" presStyleCnt="6">
        <dgm:presLayoutVars>
          <dgm:chMax val="1"/>
          <dgm:chPref val="1"/>
        </dgm:presLayoutVars>
      </dgm:prSet>
      <dgm:spPr/>
    </dgm:pt>
    <dgm:pt modelId="{A83F6FB6-098E-46AB-8380-8481D1D6B751}" type="pres">
      <dgm:prSet presAssocID="{EA26FF23-B3FF-4C75-8342-DBAA130B9908}" presName="sibTrans" presStyleCnt="0"/>
      <dgm:spPr/>
    </dgm:pt>
    <dgm:pt modelId="{553E8E00-6B36-4AC9-AD64-BBE94EBAE2F0}" type="pres">
      <dgm:prSet presAssocID="{1B4C2745-9B3C-48FB-86A2-068CE688F6B8}" presName="compNode" presStyleCnt="0"/>
      <dgm:spPr/>
    </dgm:pt>
    <dgm:pt modelId="{1D1951C3-B487-4456-9269-3E13C4C9926F}" type="pres">
      <dgm:prSet presAssocID="{1B4C2745-9B3C-48FB-86A2-068CE688F6B8}" presName="iconBgRect" presStyleLbl="bgShp" presStyleIdx="4" presStyleCnt="6"/>
      <dgm:spPr/>
    </dgm:pt>
    <dgm:pt modelId="{F42E77EA-DAF4-4384-81FD-BE2B429FD568}" type="pres">
      <dgm:prSet presAssocID="{1B4C2745-9B3C-48FB-86A2-068CE688F6B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ll center"/>
        </a:ext>
      </dgm:extLst>
    </dgm:pt>
    <dgm:pt modelId="{DAFDF8AB-4C59-407C-933B-C550C857C0AF}" type="pres">
      <dgm:prSet presAssocID="{1B4C2745-9B3C-48FB-86A2-068CE688F6B8}" presName="spaceRect" presStyleCnt="0"/>
      <dgm:spPr/>
    </dgm:pt>
    <dgm:pt modelId="{07FF7217-FC63-4140-AB2B-D9007F3C6A7D}" type="pres">
      <dgm:prSet presAssocID="{1B4C2745-9B3C-48FB-86A2-068CE688F6B8}" presName="textRect" presStyleLbl="revTx" presStyleIdx="4" presStyleCnt="6">
        <dgm:presLayoutVars>
          <dgm:chMax val="1"/>
          <dgm:chPref val="1"/>
        </dgm:presLayoutVars>
      </dgm:prSet>
      <dgm:spPr/>
    </dgm:pt>
    <dgm:pt modelId="{C21D8034-1BC7-45B5-A9E3-A13F4ACB2B28}" type="pres">
      <dgm:prSet presAssocID="{0F620D58-2010-41E1-8273-DFAEB3873EEC}" presName="sibTrans" presStyleCnt="0"/>
      <dgm:spPr/>
    </dgm:pt>
    <dgm:pt modelId="{ACB11A3E-4B9B-4F43-8ADA-CE7EBEBCEA09}" type="pres">
      <dgm:prSet presAssocID="{AD6CB04C-9EE4-4DD7-84C1-8B10DB879D07}" presName="compNode" presStyleCnt="0"/>
      <dgm:spPr/>
    </dgm:pt>
    <dgm:pt modelId="{07D21980-D544-4E8A-BA70-53DA83F97837}" type="pres">
      <dgm:prSet presAssocID="{AD6CB04C-9EE4-4DD7-84C1-8B10DB879D07}" presName="iconBgRect" presStyleLbl="bgShp" presStyleIdx="5" presStyleCnt="6"/>
      <dgm:spPr/>
    </dgm:pt>
    <dgm:pt modelId="{0D2BB072-E881-4C6D-B8C2-D0C1DBDAEF35}" type="pres">
      <dgm:prSet presAssocID="{AD6CB04C-9EE4-4DD7-84C1-8B10DB879D07}"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Teacher"/>
        </a:ext>
      </dgm:extLst>
    </dgm:pt>
    <dgm:pt modelId="{49643391-67C9-4F4F-B1ED-184F73CF2CF3}" type="pres">
      <dgm:prSet presAssocID="{AD6CB04C-9EE4-4DD7-84C1-8B10DB879D07}" presName="spaceRect" presStyleCnt="0"/>
      <dgm:spPr/>
    </dgm:pt>
    <dgm:pt modelId="{5B37DD19-93B5-4EAF-A596-FED060321107}" type="pres">
      <dgm:prSet presAssocID="{AD6CB04C-9EE4-4DD7-84C1-8B10DB879D07}" presName="textRect" presStyleLbl="revTx" presStyleIdx="5" presStyleCnt="6">
        <dgm:presLayoutVars>
          <dgm:chMax val="1"/>
          <dgm:chPref val="1"/>
        </dgm:presLayoutVars>
      </dgm:prSet>
      <dgm:spPr/>
    </dgm:pt>
  </dgm:ptLst>
  <dgm:cxnLst>
    <dgm:cxn modelId="{7D6B5102-C756-4502-A70D-8325A9F9CDB5}" srcId="{EE72A412-4172-45C7-B9C1-15D15A06DF60}" destId="{1B4C2745-9B3C-48FB-86A2-068CE688F6B8}" srcOrd="4" destOrd="0" parTransId="{2D2A2908-8197-4EDC-86B3-C61C31F60EA2}" sibTransId="{0F620D58-2010-41E1-8273-DFAEB3873EEC}"/>
    <dgm:cxn modelId="{54497C02-C148-4473-86A4-A877615099A3}" srcId="{EE72A412-4172-45C7-B9C1-15D15A06DF60}" destId="{040B7D12-F95C-4FAD-9F4E-7E58E4B3E233}" srcOrd="2" destOrd="0" parTransId="{232C1AF2-5547-4F42-8A35-7C4B265DB07D}" sibTransId="{1C3F345E-6AC6-4705-A3F1-4AB77830DF66}"/>
    <dgm:cxn modelId="{E74FF109-A0C4-4D38-9AE3-208E847B540A}" type="presOf" srcId="{32DB41E1-43E9-431B-851C-1FADB51272BB}" destId="{895A8CBD-2FFC-4B71-9591-F8DAF47C41F6}" srcOrd="0" destOrd="0" presId="urn:microsoft.com/office/officeart/2018/5/layout/IconCircleLabelList"/>
    <dgm:cxn modelId="{D0AFB62E-FBFC-4415-AFDB-F29FDC9808CE}" type="presOf" srcId="{AD6CB04C-9EE4-4DD7-84C1-8B10DB879D07}" destId="{5B37DD19-93B5-4EAF-A596-FED060321107}" srcOrd="0" destOrd="0" presId="urn:microsoft.com/office/officeart/2018/5/layout/IconCircleLabelList"/>
    <dgm:cxn modelId="{4BB3AD32-872A-40D3-96B4-E2F4221407C4}" type="presOf" srcId="{C2FE8CF1-D9CD-45FA-A689-DD9250FD5072}" destId="{DAC7AE94-520D-4597-B216-AA111C3FA905}" srcOrd="0" destOrd="0" presId="urn:microsoft.com/office/officeart/2018/5/layout/IconCircleLabelList"/>
    <dgm:cxn modelId="{73199A36-766D-46BE-B32D-23C5C74638C7}" type="presOf" srcId="{040B7D12-F95C-4FAD-9F4E-7E58E4B3E233}" destId="{6C957CF6-E648-443A-AC39-31283E827A52}" srcOrd="0" destOrd="0" presId="urn:microsoft.com/office/officeart/2018/5/layout/IconCircleLabelList"/>
    <dgm:cxn modelId="{8F659E6C-6566-4DAA-B3DB-1B03BE8112B5}" srcId="{EE72A412-4172-45C7-B9C1-15D15A06DF60}" destId="{C2FE8CF1-D9CD-45FA-A689-DD9250FD5072}" srcOrd="0" destOrd="0" parTransId="{076C8D18-D1A4-42E8-AA9B-12CC75F8DE1F}" sibTransId="{82974BAB-EE65-44A5-8644-1F19254E06F2}"/>
    <dgm:cxn modelId="{0960E775-4188-4DA8-86B6-78AFD7CC7B75}" type="presOf" srcId="{6DDA312D-1F79-410C-B519-54190684A406}" destId="{579E4697-6B73-4FF4-8E14-0C450C5BE8C9}" srcOrd="0" destOrd="0" presId="urn:microsoft.com/office/officeart/2018/5/layout/IconCircleLabelList"/>
    <dgm:cxn modelId="{DE806C8F-A3BD-41ED-B924-F5E70CA9DDA3}" type="presOf" srcId="{1B4C2745-9B3C-48FB-86A2-068CE688F6B8}" destId="{07FF7217-FC63-4140-AB2B-D9007F3C6A7D}" srcOrd="0" destOrd="0" presId="urn:microsoft.com/office/officeart/2018/5/layout/IconCircleLabelList"/>
    <dgm:cxn modelId="{D382AEB0-D9E9-4A0A-A5E8-BACE9CBDF423}" srcId="{EE72A412-4172-45C7-B9C1-15D15A06DF60}" destId="{6DDA312D-1F79-410C-B519-54190684A406}" srcOrd="1" destOrd="0" parTransId="{8149057C-8A4C-4EA4-B6B0-47B6092BB622}" sibTransId="{BC8B867A-65BD-481F-8B92-18C90CF3DFFB}"/>
    <dgm:cxn modelId="{5CF265CE-7E16-4CCF-8E5A-E067D26EFEC8}" srcId="{EE72A412-4172-45C7-B9C1-15D15A06DF60}" destId="{AD6CB04C-9EE4-4DD7-84C1-8B10DB879D07}" srcOrd="5" destOrd="0" parTransId="{87BC3FAA-378C-4250-BCFA-ACD74C642C06}" sibTransId="{775CAAE5-AA58-4FD6-9B33-6003D945AEDE}"/>
    <dgm:cxn modelId="{0527CCD5-28D1-44AF-86CD-19A212255D91}" srcId="{EE72A412-4172-45C7-B9C1-15D15A06DF60}" destId="{32DB41E1-43E9-431B-851C-1FADB51272BB}" srcOrd="3" destOrd="0" parTransId="{A9C683AF-F39A-46D2-989C-214D7B6CB35D}" sibTransId="{EA26FF23-B3FF-4C75-8342-DBAA130B9908}"/>
    <dgm:cxn modelId="{968EA4FF-C08F-4E8B-AD1D-1194BEA5D08C}" type="presOf" srcId="{EE72A412-4172-45C7-B9C1-15D15A06DF60}" destId="{5A013030-850A-44BE-94C9-B324D81A7420}" srcOrd="0" destOrd="0" presId="urn:microsoft.com/office/officeart/2018/5/layout/IconCircleLabelList"/>
    <dgm:cxn modelId="{079E3CA7-60F6-4760-8F27-E612537F75F2}" type="presParOf" srcId="{5A013030-850A-44BE-94C9-B324D81A7420}" destId="{C3D55085-3D5D-4AA1-AD82-9E929B240377}" srcOrd="0" destOrd="0" presId="urn:microsoft.com/office/officeart/2018/5/layout/IconCircleLabelList"/>
    <dgm:cxn modelId="{D8CD58B9-0555-4008-82E0-336D77A6397E}" type="presParOf" srcId="{C3D55085-3D5D-4AA1-AD82-9E929B240377}" destId="{EE5D87E9-89AE-408D-8E61-7B3D06A58857}" srcOrd="0" destOrd="0" presId="urn:microsoft.com/office/officeart/2018/5/layout/IconCircleLabelList"/>
    <dgm:cxn modelId="{CB264D1B-26D5-4311-93A7-23C700E10DAE}" type="presParOf" srcId="{C3D55085-3D5D-4AA1-AD82-9E929B240377}" destId="{3F453AF7-E3B9-4A65-B0F4-FD8BDD53F3D5}" srcOrd="1" destOrd="0" presId="urn:microsoft.com/office/officeart/2018/5/layout/IconCircleLabelList"/>
    <dgm:cxn modelId="{976EB579-85D3-4237-9AD6-EC05AAEF9B9D}" type="presParOf" srcId="{C3D55085-3D5D-4AA1-AD82-9E929B240377}" destId="{129A832F-DA35-48F3-AD38-7AFD27751103}" srcOrd="2" destOrd="0" presId="urn:microsoft.com/office/officeart/2018/5/layout/IconCircleLabelList"/>
    <dgm:cxn modelId="{75E84F20-E1B7-4A22-B63B-EAFCEA80DF04}" type="presParOf" srcId="{C3D55085-3D5D-4AA1-AD82-9E929B240377}" destId="{DAC7AE94-520D-4597-B216-AA111C3FA905}" srcOrd="3" destOrd="0" presId="urn:microsoft.com/office/officeart/2018/5/layout/IconCircleLabelList"/>
    <dgm:cxn modelId="{6ECE063B-A586-4737-BAB2-B867C191BD2A}" type="presParOf" srcId="{5A013030-850A-44BE-94C9-B324D81A7420}" destId="{54047373-3EFB-4EA0-A0AD-B9704C23B8D6}" srcOrd="1" destOrd="0" presId="urn:microsoft.com/office/officeart/2018/5/layout/IconCircleLabelList"/>
    <dgm:cxn modelId="{CEC7DB01-C7D4-493E-8486-32D905BC5ED2}" type="presParOf" srcId="{5A013030-850A-44BE-94C9-B324D81A7420}" destId="{1F97C876-C90C-45C4-B664-6E7091D03420}" srcOrd="2" destOrd="0" presId="urn:microsoft.com/office/officeart/2018/5/layout/IconCircleLabelList"/>
    <dgm:cxn modelId="{ACE346E8-E5A3-4A5F-BDF6-8DD33B042640}" type="presParOf" srcId="{1F97C876-C90C-45C4-B664-6E7091D03420}" destId="{B4E713AD-E69D-47E0-A158-1DBAAE4DF3C6}" srcOrd="0" destOrd="0" presId="urn:microsoft.com/office/officeart/2018/5/layout/IconCircleLabelList"/>
    <dgm:cxn modelId="{E501B45E-F45E-4FB1-851D-E00BB66213B2}" type="presParOf" srcId="{1F97C876-C90C-45C4-B664-6E7091D03420}" destId="{8FFD1A79-6F85-4175-80BD-2CAFEB2581EB}" srcOrd="1" destOrd="0" presId="urn:microsoft.com/office/officeart/2018/5/layout/IconCircleLabelList"/>
    <dgm:cxn modelId="{A987BDBC-B13C-4F77-89A8-EF17A9AD9A06}" type="presParOf" srcId="{1F97C876-C90C-45C4-B664-6E7091D03420}" destId="{B32B0057-94A2-4025-BB7F-873B6C69E0C5}" srcOrd="2" destOrd="0" presId="urn:microsoft.com/office/officeart/2018/5/layout/IconCircleLabelList"/>
    <dgm:cxn modelId="{A255D6C8-1E41-48AC-A27F-371CE2572811}" type="presParOf" srcId="{1F97C876-C90C-45C4-B664-6E7091D03420}" destId="{579E4697-6B73-4FF4-8E14-0C450C5BE8C9}" srcOrd="3" destOrd="0" presId="urn:microsoft.com/office/officeart/2018/5/layout/IconCircleLabelList"/>
    <dgm:cxn modelId="{74447EBF-EF2D-44E2-A9B2-559D2A3C4280}" type="presParOf" srcId="{5A013030-850A-44BE-94C9-B324D81A7420}" destId="{08300FC8-2D11-4D25-AB99-FB285AEDAB2C}" srcOrd="3" destOrd="0" presId="urn:microsoft.com/office/officeart/2018/5/layout/IconCircleLabelList"/>
    <dgm:cxn modelId="{A2FC2891-15CF-4890-B103-EDF8FEF78CF9}" type="presParOf" srcId="{5A013030-850A-44BE-94C9-B324D81A7420}" destId="{09AE5AB2-2D66-4B73-A408-9538C1754FEF}" srcOrd="4" destOrd="0" presId="urn:microsoft.com/office/officeart/2018/5/layout/IconCircleLabelList"/>
    <dgm:cxn modelId="{7D89C9E7-FECF-4E6A-BC11-578481B1E2A4}" type="presParOf" srcId="{09AE5AB2-2D66-4B73-A408-9538C1754FEF}" destId="{D7A0D060-31E7-4CDA-AA33-8E20625EE8D9}" srcOrd="0" destOrd="0" presId="urn:microsoft.com/office/officeart/2018/5/layout/IconCircleLabelList"/>
    <dgm:cxn modelId="{97ADD623-FDA4-4443-B4EE-28CDD36192DB}" type="presParOf" srcId="{09AE5AB2-2D66-4B73-A408-9538C1754FEF}" destId="{1D1CE027-E180-4E62-B547-C74747A0A316}" srcOrd="1" destOrd="0" presId="urn:microsoft.com/office/officeart/2018/5/layout/IconCircleLabelList"/>
    <dgm:cxn modelId="{76E6799C-ECA5-4464-A270-E5D916FFB1C9}" type="presParOf" srcId="{09AE5AB2-2D66-4B73-A408-9538C1754FEF}" destId="{9E06669E-7561-4728-9492-9B3BBDD95688}" srcOrd="2" destOrd="0" presId="urn:microsoft.com/office/officeart/2018/5/layout/IconCircleLabelList"/>
    <dgm:cxn modelId="{8F48BA68-E7CD-41E8-8125-1115BFEF5D89}" type="presParOf" srcId="{09AE5AB2-2D66-4B73-A408-9538C1754FEF}" destId="{6C957CF6-E648-443A-AC39-31283E827A52}" srcOrd="3" destOrd="0" presId="urn:microsoft.com/office/officeart/2018/5/layout/IconCircleLabelList"/>
    <dgm:cxn modelId="{B4D2129D-806E-47F4-A674-6448942BBC84}" type="presParOf" srcId="{5A013030-850A-44BE-94C9-B324D81A7420}" destId="{F33FFED6-D253-4392-A4EA-023F92C2D677}" srcOrd="5" destOrd="0" presId="urn:microsoft.com/office/officeart/2018/5/layout/IconCircleLabelList"/>
    <dgm:cxn modelId="{8DAA2E64-A429-47FF-AFA1-C144E52827CD}" type="presParOf" srcId="{5A013030-850A-44BE-94C9-B324D81A7420}" destId="{FE3E58A6-B525-4969-ADFC-E1DA85986092}" srcOrd="6" destOrd="0" presId="urn:microsoft.com/office/officeart/2018/5/layout/IconCircleLabelList"/>
    <dgm:cxn modelId="{C04C3018-DD4D-4AB9-9011-948F79BDAD72}" type="presParOf" srcId="{FE3E58A6-B525-4969-ADFC-E1DA85986092}" destId="{C6F65583-37F5-4DA3-B3AE-614F7BF98EEC}" srcOrd="0" destOrd="0" presId="urn:microsoft.com/office/officeart/2018/5/layout/IconCircleLabelList"/>
    <dgm:cxn modelId="{D4D469CF-13C2-4787-A2DE-DD37F6CDADEB}" type="presParOf" srcId="{FE3E58A6-B525-4969-ADFC-E1DA85986092}" destId="{30CF64E3-2E78-432A-9595-A4E32B8D07C7}" srcOrd="1" destOrd="0" presId="urn:microsoft.com/office/officeart/2018/5/layout/IconCircleLabelList"/>
    <dgm:cxn modelId="{24F41235-A0B6-43D4-B1F3-BD5095AB6A36}" type="presParOf" srcId="{FE3E58A6-B525-4969-ADFC-E1DA85986092}" destId="{306F5299-10E8-4944-9E1C-551B9F36F45B}" srcOrd="2" destOrd="0" presId="urn:microsoft.com/office/officeart/2018/5/layout/IconCircleLabelList"/>
    <dgm:cxn modelId="{583AEF13-F865-425F-9F04-2B4CB55DC1D0}" type="presParOf" srcId="{FE3E58A6-B525-4969-ADFC-E1DA85986092}" destId="{895A8CBD-2FFC-4B71-9591-F8DAF47C41F6}" srcOrd="3" destOrd="0" presId="urn:microsoft.com/office/officeart/2018/5/layout/IconCircleLabelList"/>
    <dgm:cxn modelId="{9EAA9AFD-80B3-4BE9-B018-B18AC3463794}" type="presParOf" srcId="{5A013030-850A-44BE-94C9-B324D81A7420}" destId="{A83F6FB6-098E-46AB-8380-8481D1D6B751}" srcOrd="7" destOrd="0" presId="urn:microsoft.com/office/officeart/2018/5/layout/IconCircleLabelList"/>
    <dgm:cxn modelId="{A921DD12-553C-4E26-980E-E61DFC991A65}" type="presParOf" srcId="{5A013030-850A-44BE-94C9-B324D81A7420}" destId="{553E8E00-6B36-4AC9-AD64-BBE94EBAE2F0}" srcOrd="8" destOrd="0" presId="urn:microsoft.com/office/officeart/2018/5/layout/IconCircleLabelList"/>
    <dgm:cxn modelId="{F143F4C3-AD33-4F16-A1DA-82B468D8EF1F}" type="presParOf" srcId="{553E8E00-6B36-4AC9-AD64-BBE94EBAE2F0}" destId="{1D1951C3-B487-4456-9269-3E13C4C9926F}" srcOrd="0" destOrd="0" presId="urn:microsoft.com/office/officeart/2018/5/layout/IconCircleLabelList"/>
    <dgm:cxn modelId="{459DCEF7-62D0-43C2-8649-CD299DEE77D2}" type="presParOf" srcId="{553E8E00-6B36-4AC9-AD64-BBE94EBAE2F0}" destId="{F42E77EA-DAF4-4384-81FD-BE2B429FD568}" srcOrd="1" destOrd="0" presId="urn:microsoft.com/office/officeart/2018/5/layout/IconCircleLabelList"/>
    <dgm:cxn modelId="{D4523C19-D9F2-4270-AE39-EC85F4C3446D}" type="presParOf" srcId="{553E8E00-6B36-4AC9-AD64-BBE94EBAE2F0}" destId="{DAFDF8AB-4C59-407C-933B-C550C857C0AF}" srcOrd="2" destOrd="0" presId="urn:microsoft.com/office/officeart/2018/5/layout/IconCircleLabelList"/>
    <dgm:cxn modelId="{E72DF19D-A022-4BE8-B671-1EF879B1A26C}" type="presParOf" srcId="{553E8E00-6B36-4AC9-AD64-BBE94EBAE2F0}" destId="{07FF7217-FC63-4140-AB2B-D9007F3C6A7D}" srcOrd="3" destOrd="0" presId="urn:microsoft.com/office/officeart/2018/5/layout/IconCircleLabelList"/>
    <dgm:cxn modelId="{94BDF31D-1175-444B-9A29-6F2CDA4DCBC9}" type="presParOf" srcId="{5A013030-850A-44BE-94C9-B324D81A7420}" destId="{C21D8034-1BC7-45B5-A9E3-A13F4ACB2B28}" srcOrd="9" destOrd="0" presId="urn:microsoft.com/office/officeart/2018/5/layout/IconCircleLabelList"/>
    <dgm:cxn modelId="{157D42E3-2D84-446A-8119-22C36DF0AC1B}" type="presParOf" srcId="{5A013030-850A-44BE-94C9-B324D81A7420}" destId="{ACB11A3E-4B9B-4F43-8ADA-CE7EBEBCEA09}" srcOrd="10" destOrd="0" presId="urn:microsoft.com/office/officeart/2018/5/layout/IconCircleLabelList"/>
    <dgm:cxn modelId="{44E1A9CA-D30F-49FB-8CA3-3AEFCE2B05E4}" type="presParOf" srcId="{ACB11A3E-4B9B-4F43-8ADA-CE7EBEBCEA09}" destId="{07D21980-D544-4E8A-BA70-53DA83F97837}" srcOrd="0" destOrd="0" presId="urn:microsoft.com/office/officeart/2018/5/layout/IconCircleLabelList"/>
    <dgm:cxn modelId="{48D7F511-218D-4E3F-9C53-79782AE41B55}" type="presParOf" srcId="{ACB11A3E-4B9B-4F43-8ADA-CE7EBEBCEA09}" destId="{0D2BB072-E881-4C6D-B8C2-D0C1DBDAEF35}" srcOrd="1" destOrd="0" presId="urn:microsoft.com/office/officeart/2018/5/layout/IconCircleLabelList"/>
    <dgm:cxn modelId="{FC271FFE-04E7-4B48-A1C8-CEBBD2DECA1E}" type="presParOf" srcId="{ACB11A3E-4B9B-4F43-8ADA-CE7EBEBCEA09}" destId="{49643391-67C9-4F4F-B1ED-184F73CF2CF3}" srcOrd="2" destOrd="0" presId="urn:microsoft.com/office/officeart/2018/5/layout/IconCircleLabelList"/>
    <dgm:cxn modelId="{C540ABAA-DD38-4A56-B3D7-BF402CA8B39D}" type="presParOf" srcId="{ACB11A3E-4B9B-4F43-8ADA-CE7EBEBCEA09}" destId="{5B37DD19-93B5-4EAF-A596-FED06032110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1A101A-9417-4834-BFFA-100FA3E64DFC}"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DA49CD96-7CD0-40B5-8A8A-18B7B71B2CD3}">
      <dgm:prSet phldrT="[Text]"/>
      <dgm:spPr/>
      <dgm:t>
        <a:bodyPr/>
        <a:lstStyle/>
        <a:p>
          <a:r>
            <a:rPr lang="en-US" dirty="0"/>
            <a:t>Whole Person Care: </a:t>
          </a:r>
        </a:p>
        <a:p>
          <a:r>
            <a:rPr lang="en-US" dirty="0"/>
            <a:t>Social Determinants of Health</a:t>
          </a:r>
        </a:p>
      </dgm:t>
    </dgm:pt>
    <dgm:pt modelId="{87A11947-55AF-4ADC-A263-4ADD9F39F741}" type="parTrans" cxnId="{FF406248-FC58-4B4C-8764-4A1B79FA9542}">
      <dgm:prSet/>
      <dgm:spPr/>
      <dgm:t>
        <a:bodyPr/>
        <a:lstStyle/>
        <a:p>
          <a:endParaRPr lang="en-US"/>
        </a:p>
      </dgm:t>
    </dgm:pt>
    <dgm:pt modelId="{D6DC0576-6882-492B-8D03-DE5947A2E765}" type="sibTrans" cxnId="{FF406248-FC58-4B4C-8764-4A1B79FA9542}">
      <dgm:prSet/>
      <dgm:spPr/>
      <dgm:t>
        <a:bodyPr/>
        <a:lstStyle/>
        <a:p>
          <a:endParaRPr lang="en-US"/>
        </a:p>
      </dgm:t>
    </dgm:pt>
    <dgm:pt modelId="{DE5E22A6-313D-40EA-AC88-72D10B148B1E}">
      <dgm:prSet phldrT="[Text]"/>
      <dgm:spPr>
        <a:solidFill>
          <a:schemeClr val="accent6"/>
        </a:solidFill>
      </dgm:spPr>
      <dgm:t>
        <a:bodyPr/>
        <a:lstStyle/>
        <a:p>
          <a:r>
            <a:rPr lang="en-US" dirty="0"/>
            <a:t>National Models:</a:t>
          </a:r>
        </a:p>
        <a:p>
          <a:r>
            <a:rPr lang="en-US" dirty="0"/>
            <a:t>What’s Trending</a:t>
          </a:r>
        </a:p>
      </dgm:t>
    </dgm:pt>
    <dgm:pt modelId="{08D077FB-126C-4E65-844D-1047EC99F8D8}" type="parTrans" cxnId="{564EDDCD-9E70-498F-BEDA-DD49DCFB5787}">
      <dgm:prSet/>
      <dgm:spPr/>
      <dgm:t>
        <a:bodyPr/>
        <a:lstStyle/>
        <a:p>
          <a:endParaRPr lang="en-US"/>
        </a:p>
      </dgm:t>
    </dgm:pt>
    <dgm:pt modelId="{E68A23A7-C20E-411D-9814-F930D4300A8D}" type="sibTrans" cxnId="{564EDDCD-9E70-498F-BEDA-DD49DCFB5787}">
      <dgm:prSet/>
      <dgm:spPr/>
      <dgm:t>
        <a:bodyPr/>
        <a:lstStyle/>
        <a:p>
          <a:endParaRPr lang="en-US"/>
        </a:p>
      </dgm:t>
    </dgm:pt>
    <dgm:pt modelId="{18EFE726-B422-457C-9AB9-8DFA06A5B641}">
      <dgm:prSet phldrT="[Text]"/>
      <dgm:spPr>
        <a:solidFill>
          <a:srgbClr val="C00000"/>
        </a:solidFill>
      </dgm:spPr>
      <dgm:t>
        <a:bodyPr/>
        <a:lstStyle/>
        <a:p>
          <a:r>
            <a:rPr lang="en-US" dirty="0"/>
            <a:t>Sacramento’s Pilot:</a:t>
          </a:r>
        </a:p>
        <a:p>
          <a:r>
            <a:rPr lang="en-US" dirty="0"/>
            <a:t>Health + Housing</a:t>
          </a:r>
        </a:p>
      </dgm:t>
    </dgm:pt>
    <dgm:pt modelId="{DF66753C-2A20-477D-86CB-CA69AF1A44D2}" type="parTrans" cxnId="{FE5DAFC9-C769-4454-A6DF-495C77F9DEC4}">
      <dgm:prSet/>
      <dgm:spPr/>
      <dgm:t>
        <a:bodyPr/>
        <a:lstStyle/>
        <a:p>
          <a:endParaRPr lang="en-US"/>
        </a:p>
      </dgm:t>
    </dgm:pt>
    <dgm:pt modelId="{6FD7A266-89D5-409F-9BD6-D2A614C99866}" type="sibTrans" cxnId="{FE5DAFC9-C769-4454-A6DF-495C77F9DEC4}">
      <dgm:prSet/>
      <dgm:spPr/>
      <dgm:t>
        <a:bodyPr/>
        <a:lstStyle/>
        <a:p>
          <a:endParaRPr lang="en-US"/>
        </a:p>
      </dgm:t>
    </dgm:pt>
    <dgm:pt modelId="{E2D80458-CDFA-44F9-87E1-370EE0302924}" type="pres">
      <dgm:prSet presAssocID="{381A101A-9417-4834-BFFA-100FA3E64DFC}" presName="Name0" presStyleCnt="0">
        <dgm:presLayoutVars>
          <dgm:dir/>
          <dgm:resizeHandles val="exact"/>
        </dgm:presLayoutVars>
      </dgm:prSet>
      <dgm:spPr/>
    </dgm:pt>
    <dgm:pt modelId="{698D8DB7-5C17-4BCF-8573-D91AA4609123}" type="pres">
      <dgm:prSet presAssocID="{381A101A-9417-4834-BFFA-100FA3E64DFC}" presName="cycle" presStyleCnt="0"/>
      <dgm:spPr/>
    </dgm:pt>
    <dgm:pt modelId="{9DA89636-238E-40D0-8DFF-1DB0F1F4CF50}" type="pres">
      <dgm:prSet presAssocID="{DA49CD96-7CD0-40B5-8A8A-18B7B71B2CD3}" presName="nodeFirstNode" presStyleLbl="node1" presStyleIdx="0" presStyleCnt="3">
        <dgm:presLayoutVars>
          <dgm:bulletEnabled val="1"/>
        </dgm:presLayoutVars>
      </dgm:prSet>
      <dgm:spPr/>
    </dgm:pt>
    <dgm:pt modelId="{FE2759CC-DA4C-4388-9C11-5A13554B6FBD}" type="pres">
      <dgm:prSet presAssocID="{D6DC0576-6882-492B-8D03-DE5947A2E765}" presName="sibTransFirstNode" presStyleLbl="bgShp" presStyleIdx="0" presStyleCnt="1"/>
      <dgm:spPr/>
    </dgm:pt>
    <dgm:pt modelId="{47AB1553-DA43-45BB-AEC2-57B6E7944D5B}" type="pres">
      <dgm:prSet presAssocID="{DE5E22A6-313D-40EA-AC88-72D10B148B1E}" presName="nodeFollowingNodes" presStyleLbl="node1" presStyleIdx="1" presStyleCnt="3" custRadScaleRad="95292" custRadScaleInc="140589">
        <dgm:presLayoutVars>
          <dgm:bulletEnabled val="1"/>
        </dgm:presLayoutVars>
      </dgm:prSet>
      <dgm:spPr/>
    </dgm:pt>
    <dgm:pt modelId="{822A676F-E384-417D-BBFE-CB64D0F18BDC}" type="pres">
      <dgm:prSet presAssocID="{18EFE726-B422-457C-9AB9-8DFA06A5B641}" presName="nodeFollowingNodes" presStyleLbl="node1" presStyleIdx="2" presStyleCnt="3" custRadScaleRad="93410" custRadScaleInc="-140952">
        <dgm:presLayoutVars>
          <dgm:bulletEnabled val="1"/>
        </dgm:presLayoutVars>
      </dgm:prSet>
      <dgm:spPr/>
    </dgm:pt>
  </dgm:ptLst>
  <dgm:cxnLst>
    <dgm:cxn modelId="{A42F273B-7950-4D1C-8A54-EE55DCAE35D3}" type="presOf" srcId="{381A101A-9417-4834-BFFA-100FA3E64DFC}" destId="{E2D80458-CDFA-44F9-87E1-370EE0302924}" srcOrd="0" destOrd="0" presId="urn:microsoft.com/office/officeart/2005/8/layout/cycle3"/>
    <dgm:cxn modelId="{FF406248-FC58-4B4C-8764-4A1B79FA9542}" srcId="{381A101A-9417-4834-BFFA-100FA3E64DFC}" destId="{DA49CD96-7CD0-40B5-8A8A-18B7B71B2CD3}" srcOrd="0" destOrd="0" parTransId="{87A11947-55AF-4ADC-A263-4ADD9F39F741}" sibTransId="{D6DC0576-6882-492B-8D03-DE5947A2E765}"/>
    <dgm:cxn modelId="{50E26F97-C0B9-412E-9E8F-0F929F32B09B}" type="presOf" srcId="{D6DC0576-6882-492B-8D03-DE5947A2E765}" destId="{FE2759CC-DA4C-4388-9C11-5A13554B6FBD}" srcOrd="0" destOrd="0" presId="urn:microsoft.com/office/officeart/2005/8/layout/cycle3"/>
    <dgm:cxn modelId="{12E332B9-5733-47BB-A956-8D050B4D8763}" type="presOf" srcId="{DA49CD96-7CD0-40B5-8A8A-18B7B71B2CD3}" destId="{9DA89636-238E-40D0-8DFF-1DB0F1F4CF50}" srcOrd="0" destOrd="0" presId="urn:microsoft.com/office/officeart/2005/8/layout/cycle3"/>
    <dgm:cxn modelId="{FE5DAFC9-C769-4454-A6DF-495C77F9DEC4}" srcId="{381A101A-9417-4834-BFFA-100FA3E64DFC}" destId="{18EFE726-B422-457C-9AB9-8DFA06A5B641}" srcOrd="2" destOrd="0" parTransId="{DF66753C-2A20-477D-86CB-CA69AF1A44D2}" sibTransId="{6FD7A266-89D5-409F-9BD6-D2A614C99866}"/>
    <dgm:cxn modelId="{564EDDCD-9E70-498F-BEDA-DD49DCFB5787}" srcId="{381A101A-9417-4834-BFFA-100FA3E64DFC}" destId="{DE5E22A6-313D-40EA-AC88-72D10B148B1E}" srcOrd="1" destOrd="0" parTransId="{08D077FB-126C-4E65-844D-1047EC99F8D8}" sibTransId="{E68A23A7-C20E-411D-9814-F930D4300A8D}"/>
    <dgm:cxn modelId="{F0FBC1D3-6CE1-4C19-BE77-B157241EC55C}" type="presOf" srcId="{18EFE726-B422-457C-9AB9-8DFA06A5B641}" destId="{822A676F-E384-417D-BBFE-CB64D0F18BDC}" srcOrd="0" destOrd="0" presId="urn:microsoft.com/office/officeart/2005/8/layout/cycle3"/>
    <dgm:cxn modelId="{6DC5E2F0-11E5-45DA-B350-65D014F236F0}" type="presOf" srcId="{DE5E22A6-313D-40EA-AC88-72D10B148B1E}" destId="{47AB1553-DA43-45BB-AEC2-57B6E7944D5B}" srcOrd="0" destOrd="0" presId="urn:microsoft.com/office/officeart/2005/8/layout/cycle3"/>
    <dgm:cxn modelId="{7B8D62F9-4D1F-4B98-A491-B08CEBAC0D19}" type="presParOf" srcId="{E2D80458-CDFA-44F9-87E1-370EE0302924}" destId="{698D8DB7-5C17-4BCF-8573-D91AA4609123}" srcOrd="0" destOrd="0" presId="urn:microsoft.com/office/officeart/2005/8/layout/cycle3"/>
    <dgm:cxn modelId="{80630012-A201-4B31-B58B-74C0341894E3}" type="presParOf" srcId="{698D8DB7-5C17-4BCF-8573-D91AA4609123}" destId="{9DA89636-238E-40D0-8DFF-1DB0F1F4CF50}" srcOrd="0" destOrd="0" presId="urn:microsoft.com/office/officeart/2005/8/layout/cycle3"/>
    <dgm:cxn modelId="{F7513C13-C2E2-4E14-A0C7-35D97A685206}" type="presParOf" srcId="{698D8DB7-5C17-4BCF-8573-D91AA4609123}" destId="{FE2759CC-DA4C-4388-9C11-5A13554B6FBD}" srcOrd="1" destOrd="0" presId="urn:microsoft.com/office/officeart/2005/8/layout/cycle3"/>
    <dgm:cxn modelId="{DA9ECAF1-DD07-4B17-BAF4-CBA58C40049F}" type="presParOf" srcId="{698D8DB7-5C17-4BCF-8573-D91AA4609123}" destId="{47AB1553-DA43-45BB-AEC2-57B6E7944D5B}" srcOrd="2" destOrd="0" presId="urn:microsoft.com/office/officeart/2005/8/layout/cycle3"/>
    <dgm:cxn modelId="{567A9D0F-86A5-4299-A76E-EC5134FF6C93}" type="presParOf" srcId="{698D8DB7-5C17-4BCF-8573-D91AA4609123}" destId="{822A676F-E384-417D-BBFE-CB64D0F18BDC}"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D86D4A-89B9-489A-B034-8CFF8952782D}" type="doc">
      <dgm:prSet loTypeId="urn:microsoft.com/office/officeart/2005/8/layout/radial3" loCatId="relationship" qsTypeId="urn:microsoft.com/office/officeart/2005/8/quickstyle/3d4" qsCatId="3D" csTypeId="urn:microsoft.com/office/officeart/2005/8/colors/colorful1" csCatId="colorful" phldr="1"/>
      <dgm:spPr/>
      <dgm:t>
        <a:bodyPr/>
        <a:lstStyle/>
        <a:p>
          <a:endParaRPr lang="en-US"/>
        </a:p>
      </dgm:t>
    </dgm:pt>
    <dgm:pt modelId="{46E223EF-CB44-4ABB-8E6F-C90BEEFBCED0}">
      <dgm:prSet phldrT="[Text]"/>
      <dgm:spPr/>
      <dgm:t>
        <a:bodyPr/>
        <a:lstStyle/>
        <a:p>
          <a:r>
            <a:rPr lang="en-US" dirty="0"/>
            <a:t>Whole Person Care</a:t>
          </a:r>
        </a:p>
      </dgm:t>
    </dgm:pt>
    <dgm:pt modelId="{EA9EDCE1-C6C5-40E5-8A85-4B705BA21CF3}" type="parTrans" cxnId="{B44174E2-E41E-4E42-8C91-9EF73C1874DC}">
      <dgm:prSet/>
      <dgm:spPr/>
      <dgm:t>
        <a:bodyPr/>
        <a:lstStyle/>
        <a:p>
          <a:endParaRPr lang="en-US"/>
        </a:p>
      </dgm:t>
    </dgm:pt>
    <dgm:pt modelId="{041EAD54-85D2-493B-82D6-7FA87F6968A4}" type="sibTrans" cxnId="{B44174E2-E41E-4E42-8C91-9EF73C1874DC}">
      <dgm:prSet/>
      <dgm:spPr/>
      <dgm:t>
        <a:bodyPr/>
        <a:lstStyle/>
        <a:p>
          <a:endParaRPr lang="en-US"/>
        </a:p>
      </dgm:t>
    </dgm:pt>
    <dgm:pt modelId="{98160CA6-D5E7-4D1A-BD7E-06D258381D58}">
      <dgm:prSet phldrT="[Text]"/>
      <dgm:spPr>
        <a:solidFill>
          <a:srgbClr val="00B0F0">
            <a:alpha val="50000"/>
          </a:srgbClr>
        </a:solidFill>
      </dgm:spPr>
      <dgm:t>
        <a:bodyPr/>
        <a:lstStyle/>
        <a:p>
          <a:r>
            <a:rPr lang="en-US" dirty="0"/>
            <a:t>Collaborative Leadership</a:t>
          </a:r>
        </a:p>
      </dgm:t>
    </dgm:pt>
    <dgm:pt modelId="{F67C6446-3B51-46B0-B11B-54FAE1E3D6C4}" type="parTrans" cxnId="{A198EF6C-594D-483E-8294-5AA16761F0BF}">
      <dgm:prSet/>
      <dgm:spPr/>
      <dgm:t>
        <a:bodyPr/>
        <a:lstStyle/>
        <a:p>
          <a:endParaRPr lang="en-US"/>
        </a:p>
      </dgm:t>
    </dgm:pt>
    <dgm:pt modelId="{AB8542DB-D078-4E61-9566-21D164C897A0}" type="sibTrans" cxnId="{A198EF6C-594D-483E-8294-5AA16761F0BF}">
      <dgm:prSet/>
      <dgm:spPr/>
      <dgm:t>
        <a:bodyPr/>
        <a:lstStyle/>
        <a:p>
          <a:endParaRPr lang="en-US"/>
        </a:p>
      </dgm:t>
    </dgm:pt>
    <dgm:pt modelId="{CCB30190-F6ED-42F4-ABDD-E373900CDAB0}">
      <dgm:prSet phldrT="[Text]"/>
      <dgm:spPr>
        <a:solidFill>
          <a:srgbClr val="FFFF00">
            <a:alpha val="50000"/>
          </a:srgbClr>
        </a:solidFill>
      </dgm:spPr>
      <dgm:t>
        <a:bodyPr/>
        <a:lstStyle/>
        <a:p>
          <a:r>
            <a:rPr lang="en-US" dirty="0"/>
            <a:t>Coordination of Services Across Sectors</a:t>
          </a:r>
        </a:p>
      </dgm:t>
    </dgm:pt>
    <dgm:pt modelId="{CB40741A-9EE8-406D-BA35-5639B1724EF8}" type="parTrans" cxnId="{3EDA5D66-44DA-476F-ADD4-00AFDA644ED1}">
      <dgm:prSet/>
      <dgm:spPr/>
      <dgm:t>
        <a:bodyPr/>
        <a:lstStyle/>
        <a:p>
          <a:endParaRPr lang="en-US"/>
        </a:p>
      </dgm:t>
    </dgm:pt>
    <dgm:pt modelId="{94F4D3DC-9BC9-4659-99E1-132CE005B4F6}" type="sibTrans" cxnId="{3EDA5D66-44DA-476F-ADD4-00AFDA644ED1}">
      <dgm:prSet/>
      <dgm:spPr/>
      <dgm:t>
        <a:bodyPr/>
        <a:lstStyle/>
        <a:p>
          <a:endParaRPr lang="en-US"/>
        </a:p>
      </dgm:t>
    </dgm:pt>
    <dgm:pt modelId="{723677E8-D54D-4E44-B6DB-04CCAD973EFC}">
      <dgm:prSet phldrT="[Text]"/>
      <dgm:spPr>
        <a:solidFill>
          <a:schemeClr val="bg2">
            <a:lumMod val="75000"/>
            <a:alpha val="50000"/>
          </a:schemeClr>
        </a:solidFill>
      </dgm:spPr>
      <dgm:t>
        <a:bodyPr/>
        <a:lstStyle/>
        <a:p>
          <a:r>
            <a:rPr lang="en-US" dirty="0"/>
            <a:t>Shared Data</a:t>
          </a:r>
        </a:p>
      </dgm:t>
    </dgm:pt>
    <dgm:pt modelId="{B70370B1-698E-477F-976D-6E6F8BDA7ACC}" type="parTrans" cxnId="{ACFE234F-C0D9-4CF7-8605-E9D570515E4F}">
      <dgm:prSet/>
      <dgm:spPr/>
      <dgm:t>
        <a:bodyPr/>
        <a:lstStyle/>
        <a:p>
          <a:endParaRPr lang="en-US"/>
        </a:p>
      </dgm:t>
    </dgm:pt>
    <dgm:pt modelId="{FCD6A2FC-C0FC-404B-B109-B07C73846BB6}" type="sibTrans" cxnId="{ACFE234F-C0D9-4CF7-8605-E9D570515E4F}">
      <dgm:prSet/>
      <dgm:spPr/>
      <dgm:t>
        <a:bodyPr/>
        <a:lstStyle/>
        <a:p>
          <a:endParaRPr lang="en-US"/>
        </a:p>
      </dgm:t>
    </dgm:pt>
    <dgm:pt modelId="{6F479C2B-0CD9-4EC6-B725-83A6D93BFD54}">
      <dgm:prSet phldrT="[Text]"/>
      <dgm:spPr>
        <a:solidFill>
          <a:srgbClr val="92D050">
            <a:alpha val="50000"/>
          </a:srgbClr>
        </a:solidFill>
      </dgm:spPr>
      <dgm:t>
        <a:bodyPr/>
        <a:lstStyle/>
        <a:p>
          <a:r>
            <a:rPr lang="en-US" dirty="0"/>
            <a:t>Financial Flexibility</a:t>
          </a:r>
        </a:p>
      </dgm:t>
    </dgm:pt>
    <dgm:pt modelId="{20466FB7-488F-4005-85A3-CBFF53555DB4}" type="parTrans" cxnId="{3A082C04-55C0-493B-A6BA-D24F88C4A037}">
      <dgm:prSet/>
      <dgm:spPr/>
      <dgm:t>
        <a:bodyPr/>
        <a:lstStyle/>
        <a:p>
          <a:endParaRPr lang="en-US"/>
        </a:p>
      </dgm:t>
    </dgm:pt>
    <dgm:pt modelId="{4A90089E-E829-4772-B8BB-3195111752B8}" type="sibTrans" cxnId="{3A082C04-55C0-493B-A6BA-D24F88C4A037}">
      <dgm:prSet/>
      <dgm:spPr/>
      <dgm:t>
        <a:bodyPr/>
        <a:lstStyle/>
        <a:p>
          <a:endParaRPr lang="en-US"/>
        </a:p>
      </dgm:t>
    </dgm:pt>
    <dgm:pt modelId="{6010416A-8273-4A1A-959F-C9DE9F8F4CE2}">
      <dgm:prSet phldrT="[Text]"/>
      <dgm:spPr/>
      <dgm:t>
        <a:bodyPr/>
        <a:lstStyle/>
        <a:p>
          <a:r>
            <a:rPr lang="en-US" dirty="0"/>
            <a:t>Targeted Populations</a:t>
          </a:r>
        </a:p>
      </dgm:t>
    </dgm:pt>
    <dgm:pt modelId="{D94B2965-8CCF-4D03-AD7F-BA6A26856A72}" type="parTrans" cxnId="{3CD36967-0E2C-4E66-B24F-90BF89A18F92}">
      <dgm:prSet/>
      <dgm:spPr/>
      <dgm:t>
        <a:bodyPr/>
        <a:lstStyle/>
        <a:p>
          <a:endParaRPr lang="en-US"/>
        </a:p>
      </dgm:t>
    </dgm:pt>
    <dgm:pt modelId="{C0FA38A4-54F7-4499-A452-6300EFF868C1}" type="sibTrans" cxnId="{3CD36967-0E2C-4E66-B24F-90BF89A18F92}">
      <dgm:prSet/>
      <dgm:spPr/>
      <dgm:t>
        <a:bodyPr/>
        <a:lstStyle/>
        <a:p>
          <a:endParaRPr lang="en-US"/>
        </a:p>
      </dgm:t>
    </dgm:pt>
    <dgm:pt modelId="{9B623554-AA4E-41E4-AD0D-8AC545A338FF}">
      <dgm:prSet phldrT="[Text]"/>
      <dgm:spPr/>
      <dgm:t>
        <a:bodyPr/>
        <a:lstStyle/>
        <a:p>
          <a:r>
            <a:rPr lang="en-US" dirty="0"/>
            <a:t>Patient Centered Care</a:t>
          </a:r>
        </a:p>
      </dgm:t>
    </dgm:pt>
    <dgm:pt modelId="{476A618F-D585-4ADC-857D-38167B57C995}" type="parTrans" cxnId="{A6C8E297-C9E1-49D8-91CB-118BCC1346D5}">
      <dgm:prSet/>
      <dgm:spPr/>
      <dgm:t>
        <a:bodyPr/>
        <a:lstStyle/>
        <a:p>
          <a:endParaRPr lang="en-US"/>
        </a:p>
      </dgm:t>
    </dgm:pt>
    <dgm:pt modelId="{6AEB270D-BBF6-4ABC-8091-29961CBEF568}" type="sibTrans" cxnId="{A6C8E297-C9E1-49D8-91CB-118BCC1346D5}">
      <dgm:prSet/>
      <dgm:spPr/>
      <dgm:t>
        <a:bodyPr/>
        <a:lstStyle/>
        <a:p>
          <a:endParaRPr lang="en-US"/>
        </a:p>
      </dgm:t>
    </dgm:pt>
    <dgm:pt modelId="{AB56E828-0CCF-4C9B-A0CF-DDF2BD969EF7}" type="pres">
      <dgm:prSet presAssocID="{63D86D4A-89B9-489A-B034-8CFF8952782D}" presName="composite" presStyleCnt="0">
        <dgm:presLayoutVars>
          <dgm:chMax val="1"/>
          <dgm:dir/>
          <dgm:resizeHandles val="exact"/>
        </dgm:presLayoutVars>
      </dgm:prSet>
      <dgm:spPr/>
    </dgm:pt>
    <dgm:pt modelId="{77312C28-5D7F-42E7-BD3B-F40DB40A43DD}" type="pres">
      <dgm:prSet presAssocID="{63D86D4A-89B9-489A-B034-8CFF8952782D}" presName="radial" presStyleCnt="0">
        <dgm:presLayoutVars>
          <dgm:animLvl val="ctr"/>
        </dgm:presLayoutVars>
      </dgm:prSet>
      <dgm:spPr/>
    </dgm:pt>
    <dgm:pt modelId="{E5B865CA-02D7-4CA0-B5DA-7C587CAC8274}" type="pres">
      <dgm:prSet presAssocID="{46E223EF-CB44-4ABB-8E6F-C90BEEFBCED0}" presName="centerShape" presStyleLbl="vennNode1" presStyleIdx="0" presStyleCnt="7" custScaleX="75132" custScaleY="75132"/>
      <dgm:spPr/>
    </dgm:pt>
    <dgm:pt modelId="{8B91D3EB-0F64-43DC-9577-1469D659C053}" type="pres">
      <dgm:prSet presAssocID="{98160CA6-D5E7-4D1A-BD7E-06D258381D58}" presName="node" presStyleLbl="vennNode1" presStyleIdx="1" presStyleCnt="7" custScaleX="146410" custScaleY="146410" custRadScaleRad="97860" custRadScaleInc="2112">
        <dgm:presLayoutVars>
          <dgm:bulletEnabled val="1"/>
        </dgm:presLayoutVars>
      </dgm:prSet>
      <dgm:spPr/>
    </dgm:pt>
    <dgm:pt modelId="{EED4F696-D994-4C1A-A145-EE239AFE51C6}" type="pres">
      <dgm:prSet presAssocID="{6010416A-8273-4A1A-959F-C9DE9F8F4CE2}" presName="node" presStyleLbl="vennNode1" presStyleIdx="2" presStyleCnt="7" custScaleX="146410" custScaleY="146410">
        <dgm:presLayoutVars>
          <dgm:bulletEnabled val="1"/>
        </dgm:presLayoutVars>
      </dgm:prSet>
      <dgm:spPr/>
    </dgm:pt>
    <dgm:pt modelId="{B50E985E-D858-400D-B762-1DFC3CCCC509}" type="pres">
      <dgm:prSet presAssocID="{9B623554-AA4E-41E4-AD0D-8AC545A338FF}" presName="node" presStyleLbl="vennNode1" presStyleIdx="3" presStyleCnt="7" custScaleX="146410" custScaleY="146410">
        <dgm:presLayoutVars>
          <dgm:bulletEnabled val="1"/>
        </dgm:presLayoutVars>
      </dgm:prSet>
      <dgm:spPr/>
    </dgm:pt>
    <dgm:pt modelId="{55955864-F334-4466-8B29-CCB9F43962C2}" type="pres">
      <dgm:prSet presAssocID="{CCB30190-F6ED-42F4-ABDD-E373900CDAB0}" presName="node" presStyleLbl="vennNode1" presStyleIdx="4" presStyleCnt="7" custScaleX="146410" custScaleY="146410">
        <dgm:presLayoutVars>
          <dgm:bulletEnabled val="1"/>
        </dgm:presLayoutVars>
      </dgm:prSet>
      <dgm:spPr/>
    </dgm:pt>
    <dgm:pt modelId="{4DE2C3F4-E248-4933-8DD4-19C6DC28613D}" type="pres">
      <dgm:prSet presAssocID="{723677E8-D54D-4E44-B6DB-04CCAD973EFC}" presName="node" presStyleLbl="vennNode1" presStyleIdx="5" presStyleCnt="7" custScaleX="146410" custScaleY="146410">
        <dgm:presLayoutVars>
          <dgm:bulletEnabled val="1"/>
        </dgm:presLayoutVars>
      </dgm:prSet>
      <dgm:spPr/>
    </dgm:pt>
    <dgm:pt modelId="{39AF9BEB-1CCC-4F3F-913F-BC92698157E8}" type="pres">
      <dgm:prSet presAssocID="{6F479C2B-0CD9-4EC6-B725-83A6D93BFD54}" presName="node" presStyleLbl="vennNode1" presStyleIdx="6" presStyleCnt="7" custScaleX="146410" custScaleY="146410">
        <dgm:presLayoutVars>
          <dgm:bulletEnabled val="1"/>
        </dgm:presLayoutVars>
      </dgm:prSet>
      <dgm:spPr/>
    </dgm:pt>
  </dgm:ptLst>
  <dgm:cxnLst>
    <dgm:cxn modelId="{3A082C04-55C0-493B-A6BA-D24F88C4A037}" srcId="{46E223EF-CB44-4ABB-8E6F-C90BEEFBCED0}" destId="{6F479C2B-0CD9-4EC6-B725-83A6D93BFD54}" srcOrd="5" destOrd="0" parTransId="{20466FB7-488F-4005-85A3-CBFF53555DB4}" sibTransId="{4A90089E-E829-4772-B8BB-3195111752B8}"/>
    <dgm:cxn modelId="{82802709-0F69-4BB1-AB0F-555A1F9E7938}" type="presOf" srcId="{CCB30190-F6ED-42F4-ABDD-E373900CDAB0}" destId="{55955864-F334-4466-8B29-CCB9F43962C2}" srcOrd="0" destOrd="0" presId="urn:microsoft.com/office/officeart/2005/8/layout/radial3"/>
    <dgm:cxn modelId="{51D7711D-AF51-4DAC-90C5-51C12AD807C9}" type="presOf" srcId="{6010416A-8273-4A1A-959F-C9DE9F8F4CE2}" destId="{EED4F696-D994-4C1A-A145-EE239AFE51C6}" srcOrd="0" destOrd="0" presId="urn:microsoft.com/office/officeart/2005/8/layout/radial3"/>
    <dgm:cxn modelId="{3EDA5D66-44DA-476F-ADD4-00AFDA644ED1}" srcId="{46E223EF-CB44-4ABB-8E6F-C90BEEFBCED0}" destId="{CCB30190-F6ED-42F4-ABDD-E373900CDAB0}" srcOrd="3" destOrd="0" parTransId="{CB40741A-9EE8-406D-BA35-5639B1724EF8}" sibTransId="{94F4D3DC-9BC9-4659-99E1-132CE005B4F6}"/>
    <dgm:cxn modelId="{3CD36967-0E2C-4E66-B24F-90BF89A18F92}" srcId="{46E223EF-CB44-4ABB-8E6F-C90BEEFBCED0}" destId="{6010416A-8273-4A1A-959F-C9DE9F8F4CE2}" srcOrd="1" destOrd="0" parTransId="{D94B2965-8CCF-4D03-AD7F-BA6A26856A72}" sibTransId="{C0FA38A4-54F7-4499-A452-6300EFF868C1}"/>
    <dgm:cxn modelId="{B367E869-18C0-4B53-A7EE-90A46AD9642A}" type="presOf" srcId="{723677E8-D54D-4E44-B6DB-04CCAD973EFC}" destId="{4DE2C3F4-E248-4933-8DD4-19C6DC28613D}" srcOrd="0" destOrd="0" presId="urn:microsoft.com/office/officeart/2005/8/layout/radial3"/>
    <dgm:cxn modelId="{A198EF6C-594D-483E-8294-5AA16761F0BF}" srcId="{46E223EF-CB44-4ABB-8E6F-C90BEEFBCED0}" destId="{98160CA6-D5E7-4D1A-BD7E-06D258381D58}" srcOrd="0" destOrd="0" parTransId="{F67C6446-3B51-46B0-B11B-54FAE1E3D6C4}" sibTransId="{AB8542DB-D078-4E61-9566-21D164C897A0}"/>
    <dgm:cxn modelId="{ACFE234F-C0D9-4CF7-8605-E9D570515E4F}" srcId="{46E223EF-CB44-4ABB-8E6F-C90BEEFBCED0}" destId="{723677E8-D54D-4E44-B6DB-04CCAD973EFC}" srcOrd="4" destOrd="0" parTransId="{B70370B1-698E-477F-976D-6E6F8BDA7ACC}" sibTransId="{FCD6A2FC-C0FC-404B-B109-B07C73846BB6}"/>
    <dgm:cxn modelId="{1D571A71-1F95-4394-8E12-899A3386038D}" type="presOf" srcId="{46E223EF-CB44-4ABB-8E6F-C90BEEFBCED0}" destId="{E5B865CA-02D7-4CA0-B5DA-7C587CAC8274}" srcOrd="0" destOrd="0" presId="urn:microsoft.com/office/officeart/2005/8/layout/radial3"/>
    <dgm:cxn modelId="{2877147B-7B11-43F0-AD2A-F6ADEA28D4BF}" type="presOf" srcId="{9B623554-AA4E-41E4-AD0D-8AC545A338FF}" destId="{B50E985E-D858-400D-B762-1DFC3CCCC509}" srcOrd="0" destOrd="0" presId="urn:microsoft.com/office/officeart/2005/8/layout/radial3"/>
    <dgm:cxn modelId="{81F4C497-7276-411B-B05A-32A798FF8A3D}" type="presOf" srcId="{6F479C2B-0CD9-4EC6-B725-83A6D93BFD54}" destId="{39AF9BEB-1CCC-4F3F-913F-BC92698157E8}" srcOrd="0" destOrd="0" presId="urn:microsoft.com/office/officeart/2005/8/layout/radial3"/>
    <dgm:cxn modelId="{A6C8E297-C9E1-49D8-91CB-118BCC1346D5}" srcId="{46E223EF-CB44-4ABB-8E6F-C90BEEFBCED0}" destId="{9B623554-AA4E-41E4-AD0D-8AC545A338FF}" srcOrd="2" destOrd="0" parTransId="{476A618F-D585-4ADC-857D-38167B57C995}" sibTransId="{6AEB270D-BBF6-4ABC-8091-29961CBEF568}"/>
    <dgm:cxn modelId="{442ADADF-679D-4B73-9710-E4640D539B8B}" type="presOf" srcId="{98160CA6-D5E7-4D1A-BD7E-06D258381D58}" destId="{8B91D3EB-0F64-43DC-9577-1469D659C053}" srcOrd="0" destOrd="0" presId="urn:microsoft.com/office/officeart/2005/8/layout/radial3"/>
    <dgm:cxn modelId="{B44174E2-E41E-4E42-8C91-9EF73C1874DC}" srcId="{63D86D4A-89B9-489A-B034-8CFF8952782D}" destId="{46E223EF-CB44-4ABB-8E6F-C90BEEFBCED0}" srcOrd="0" destOrd="0" parTransId="{EA9EDCE1-C6C5-40E5-8A85-4B705BA21CF3}" sibTransId="{041EAD54-85D2-493B-82D6-7FA87F6968A4}"/>
    <dgm:cxn modelId="{D345EEF4-AB8E-415E-A555-80758614936B}" type="presOf" srcId="{63D86D4A-89B9-489A-B034-8CFF8952782D}" destId="{AB56E828-0CCF-4C9B-A0CF-DDF2BD969EF7}" srcOrd="0" destOrd="0" presId="urn:microsoft.com/office/officeart/2005/8/layout/radial3"/>
    <dgm:cxn modelId="{E77C3CB2-E438-4A2D-B15A-4658F38F5450}" type="presParOf" srcId="{AB56E828-0CCF-4C9B-A0CF-DDF2BD969EF7}" destId="{77312C28-5D7F-42E7-BD3B-F40DB40A43DD}" srcOrd="0" destOrd="0" presId="urn:microsoft.com/office/officeart/2005/8/layout/radial3"/>
    <dgm:cxn modelId="{8C36FC9F-9AB7-4A80-9095-7FD43611469C}" type="presParOf" srcId="{77312C28-5D7F-42E7-BD3B-F40DB40A43DD}" destId="{E5B865CA-02D7-4CA0-B5DA-7C587CAC8274}" srcOrd="0" destOrd="0" presId="urn:microsoft.com/office/officeart/2005/8/layout/radial3"/>
    <dgm:cxn modelId="{54F7821E-DF04-4C34-B407-F5E42F0387F4}" type="presParOf" srcId="{77312C28-5D7F-42E7-BD3B-F40DB40A43DD}" destId="{8B91D3EB-0F64-43DC-9577-1469D659C053}" srcOrd="1" destOrd="0" presId="urn:microsoft.com/office/officeart/2005/8/layout/radial3"/>
    <dgm:cxn modelId="{3293AB07-5917-4252-8318-8DCECDD8C928}" type="presParOf" srcId="{77312C28-5D7F-42E7-BD3B-F40DB40A43DD}" destId="{EED4F696-D994-4C1A-A145-EE239AFE51C6}" srcOrd="2" destOrd="0" presId="urn:microsoft.com/office/officeart/2005/8/layout/radial3"/>
    <dgm:cxn modelId="{3E7CD45A-795A-478E-87BB-A537B3FC8A43}" type="presParOf" srcId="{77312C28-5D7F-42E7-BD3B-F40DB40A43DD}" destId="{B50E985E-D858-400D-B762-1DFC3CCCC509}" srcOrd="3" destOrd="0" presId="urn:microsoft.com/office/officeart/2005/8/layout/radial3"/>
    <dgm:cxn modelId="{77BA99B9-34BF-4A9B-AF6C-E872639B7CDD}" type="presParOf" srcId="{77312C28-5D7F-42E7-BD3B-F40DB40A43DD}" destId="{55955864-F334-4466-8B29-CCB9F43962C2}" srcOrd="4" destOrd="0" presId="urn:microsoft.com/office/officeart/2005/8/layout/radial3"/>
    <dgm:cxn modelId="{6B8FAD46-D855-4250-8A2C-17663C02E590}" type="presParOf" srcId="{77312C28-5D7F-42E7-BD3B-F40DB40A43DD}" destId="{4DE2C3F4-E248-4933-8DD4-19C6DC28613D}" srcOrd="5" destOrd="0" presId="urn:microsoft.com/office/officeart/2005/8/layout/radial3"/>
    <dgm:cxn modelId="{4997D390-ED1A-47A9-82DB-8589D3483DD3}" type="presParOf" srcId="{77312C28-5D7F-42E7-BD3B-F40DB40A43DD}" destId="{39AF9BEB-1CCC-4F3F-913F-BC92698157E8}"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EABB94-8051-44E7-9DBE-47C6B2A9A226}" type="doc">
      <dgm:prSet loTypeId="urn:microsoft.com/office/officeart/2005/8/layout/radial6" loCatId="cycle" qsTypeId="urn:microsoft.com/office/officeart/2005/8/quickstyle/simple1" qsCatId="simple" csTypeId="urn:microsoft.com/office/officeart/2005/8/colors/colorful5" csCatId="colorful" phldr="0"/>
      <dgm:spPr/>
      <dgm:t>
        <a:bodyPr/>
        <a:lstStyle/>
        <a:p>
          <a:endParaRPr lang="en-US"/>
        </a:p>
      </dgm:t>
    </dgm:pt>
    <dgm:pt modelId="{23E3D50E-4CAE-4D0F-89ED-3FBC8BEF698E}">
      <dgm:prSet phldrT="[Text]" phldr="1"/>
      <dgm:spPr/>
      <dgm:t>
        <a:bodyPr/>
        <a:lstStyle/>
        <a:p>
          <a:endParaRPr lang="en-US" dirty="0"/>
        </a:p>
      </dgm:t>
    </dgm:pt>
    <dgm:pt modelId="{C8493656-5EDA-4C3C-9F7E-777E0FD4E229}" type="parTrans" cxnId="{762E27D2-1965-4DA6-A653-3769AA49306E}">
      <dgm:prSet/>
      <dgm:spPr/>
      <dgm:t>
        <a:bodyPr/>
        <a:lstStyle/>
        <a:p>
          <a:endParaRPr lang="en-US"/>
        </a:p>
      </dgm:t>
    </dgm:pt>
    <dgm:pt modelId="{0E2AAE69-0CB6-4F96-B06F-3805E64F3AC6}" type="sibTrans" cxnId="{762E27D2-1965-4DA6-A653-3769AA49306E}">
      <dgm:prSet/>
      <dgm:spPr/>
      <dgm:t>
        <a:bodyPr/>
        <a:lstStyle/>
        <a:p>
          <a:endParaRPr lang="en-US"/>
        </a:p>
      </dgm:t>
    </dgm:pt>
    <dgm:pt modelId="{8CB95BBE-EED2-418C-8DAE-3B7AD2FFDB84}">
      <dgm:prSet phldrT="[Text]" phldr="1"/>
      <dgm:spPr/>
      <dgm:t>
        <a:bodyPr/>
        <a:lstStyle/>
        <a:p>
          <a:endParaRPr lang="en-US" dirty="0"/>
        </a:p>
      </dgm:t>
    </dgm:pt>
    <dgm:pt modelId="{239EB570-9109-4480-9854-226941BDE233}" type="parTrans" cxnId="{9E93F48F-9EB6-43A6-9E9A-E93C2723F590}">
      <dgm:prSet/>
      <dgm:spPr/>
      <dgm:t>
        <a:bodyPr/>
        <a:lstStyle/>
        <a:p>
          <a:endParaRPr lang="en-US"/>
        </a:p>
      </dgm:t>
    </dgm:pt>
    <dgm:pt modelId="{B16FDCD6-3D3F-4B04-BB50-C2E0FF6525F5}" type="sibTrans" cxnId="{9E93F48F-9EB6-43A6-9E9A-E93C2723F590}">
      <dgm:prSet/>
      <dgm:spPr/>
      <dgm:t>
        <a:bodyPr/>
        <a:lstStyle/>
        <a:p>
          <a:endParaRPr lang="en-US"/>
        </a:p>
      </dgm:t>
    </dgm:pt>
    <dgm:pt modelId="{A4A4F8D6-6C63-4A09-B4E3-E531AF15FD2F}">
      <dgm:prSet phldrT="[Text]" phldr="1"/>
      <dgm:spPr/>
      <dgm:t>
        <a:bodyPr/>
        <a:lstStyle/>
        <a:p>
          <a:endParaRPr lang="en-US" dirty="0"/>
        </a:p>
      </dgm:t>
    </dgm:pt>
    <dgm:pt modelId="{13DC1E8C-B12D-49DA-8433-C82784592B5C}" type="parTrans" cxnId="{276E37C0-C802-456F-98EB-433FAB9E5460}">
      <dgm:prSet/>
      <dgm:spPr/>
      <dgm:t>
        <a:bodyPr/>
        <a:lstStyle/>
        <a:p>
          <a:endParaRPr lang="en-US"/>
        </a:p>
      </dgm:t>
    </dgm:pt>
    <dgm:pt modelId="{79C0886A-5736-4199-8078-E8257F173078}" type="sibTrans" cxnId="{276E37C0-C802-456F-98EB-433FAB9E5460}">
      <dgm:prSet/>
      <dgm:spPr/>
      <dgm:t>
        <a:bodyPr/>
        <a:lstStyle/>
        <a:p>
          <a:endParaRPr lang="en-US"/>
        </a:p>
      </dgm:t>
    </dgm:pt>
    <dgm:pt modelId="{56C70AF0-E411-4E71-8A55-97C1AE8691C7}">
      <dgm:prSet phldrT="[Text]" phldr="1"/>
      <dgm:spPr/>
      <dgm:t>
        <a:bodyPr/>
        <a:lstStyle/>
        <a:p>
          <a:endParaRPr lang="en-US" dirty="0"/>
        </a:p>
      </dgm:t>
    </dgm:pt>
    <dgm:pt modelId="{8CD7B2AA-6FFE-4BA7-B0F5-73D1431716AD}" type="parTrans" cxnId="{49035529-EA4C-469C-A317-6E99BF48075C}">
      <dgm:prSet/>
      <dgm:spPr/>
      <dgm:t>
        <a:bodyPr/>
        <a:lstStyle/>
        <a:p>
          <a:endParaRPr lang="en-US"/>
        </a:p>
      </dgm:t>
    </dgm:pt>
    <dgm:pt modelId="{2E2078EA-2D14-418B-96FA-2560ABCE7070}" type="sibTrans" cxnId="{49035529-EA4C-469C-A317-6E99BF48075C}">
      <dgm:prSet/>
      <dgm:spPr/>
      <dgm:t>
        <a:bodyPr/>
        <a:lstStyle/>
        <a:p>
          <a:endParaRPr lang="en-US"/>
        </a:p>
      </dgm:t>
    </dgm:pt>
    <dgm:pt modelId="{18B5F5E6-3FA3-4644-9282-EDC15F2BCBB4}">
      <dgm:prSet phldrT="[Text]" phldr="1"/>
      <dgm:spPr/>
      <dgm:t>
        <a:bodyPr/>
        <a:lstStyle/>
        <a:p>
          <a:endParaRPr lang="en-US" dirty="0"/>
        </a:p>
      </dgm:t>
    </dgm:pt>
    <dgm:pt modelId="{6BFD1CDE-745A-4340-B58C-763CD245EBF5}" type="sibTrans" cxnId="{CFAE4406-DEF7-4B3B-AB93-C06F11305E98}">
      <dgm:prSet/>
      <dgm:spPr/>
      <dgm:t>
        <a:bodyPr/>
        <a:lstStyle/>
        <a:p>
          <a:endParaRPr lang="en-US"/>
        </a:p>
      </dgm:t>
    </dgm:pt>
    <dgm:pt modelId="{F2E39160-D5A8-4D38-A270-15FF846F13E6}" type="parTrans" cxnId="{CFAE4406-DEF7-4B3B-AB93-C06F11305E98}">
      <dgm:prSet/>
      <dgm:spPr/>
      <dgm:t>
        <a:bodyPr/>
        <a:lstStyle/>
        <a:p>
          <a:endParaRPr lang="en-US"/>
        </a:p>
      </dgm:t>
    </dgm:pt>
    <dgm:pt modelId="{7C282D76-919D-4CF2-A4CC-3078148CAE32}" type="pres">
      <dgm:prSet presAssocID="{4AEABB94-8051-44E7-9DBE-47C6B2A9A226}" presName="Name0" presStyleCnt="0">
        <dgm:presLayoutVars>
          <dgm:chMax val="1"/>
          <dgm:dir/>
          <dgm:animLvl val="ctr"/>
          <dgm:resizeHandles val="exact"/>
        </dgm:presLayoutVars>
      </dgm:prSet>
      <dgm:spPr/>
    </dgm:pt>
    <dgm:pt modelId="{41D7B9AC-37B8-453B-AFB5-EDF00E01BAF0}" type="pres">
      <dgm:prSet presAssocID="{23E3D50E-4CAE-4D0F-89ED-3FBC8BEF698E}" presName="centerShape" presStyleLbl="node0" presStyleIdx="0" presStyleCnt="1"/>
      <dgm:spPr/>
    </dgm:pt>
    <dgm:pt modelId="{DF0D4E36-D47C-46EF-9F06-272B45BA790E}" type="pres">
      <dgm:prSet presAssocID="{18B5F5E6-3FA3-4644-9282-EDC15F2BCBB4}" presName="node" presStyleLbl="node1" presStyleIdx="0" presStyleCnt="4">
        <dgm:presLayoutVars>
          <dgm:bulletEnabled val="1"/>
        </dgm:presLayoutVars>
      </dgm:prSet>
      <dgm:spPr/>
    </dgm:pt>
    <dgm:pt modelId="{181679C3-28D0-4426-BA67-4ED9B93B5677}" type="pres">
      <dgm:prSet presAssocID="{18B5F5E6-3FA3-4644-9282-EDC15F2BCBB4}" presName="dummy" presStyleCnt="0"/>
      <dgm:spPr/>
    </dgm:pt>
    <dgm:pt modelId="{77B50761-F4D8-4A12-AE52-7BE1FD8328BC}" type="pres">
      <dgm:prSet presAssocID="{6BFD1CDE-745A-4340-B58C-763CD245EBF5}" presName="sibTrans" presStyleLbl="sibTrans2D1" presStyleIdx="0" presStyleCnt="4"/>
      <dgm:spPr/>
    </dgm:pt>
    <dgm:pt modelId="{F0ADD46C-291E-4122-9A61-0115542B8DF0}" type="pres">
      <dgm:prSet presAssocID="{8CB95BBE-EED2-418C-8DAE-3B7AD2FFDB84}" presName="node" presStyleLbl="node1" presStyleIdx="1" presStyleCnt="4">
        <dgm:presLayoutVars>
          <dgm:bulletEnabled val="1"/>
        </dgm:presLayoutVars>
      </dgm:prSet>
      <dgm:spPr/>
    </dgm:pt>
    <dgm:pt modelId="{E140C25F-D56D-4276-ACD6-17766F1C0FE9}" type="pres">
      <dgm:prSet presAssocID="{8CB95BBE-EED2-418C-8DAE-3B7AD2FFDB84}" presName="dummy" presStyleCnt="0"/>
      <dgm:spPr/>
    </dgm:pt>
    <dgm:pt modelId="{9F468FAF-514C-49CE-8CF3-4F08FAA8BE0D}" type="pres">
      <dgm:prSet presAssocID="{B16FDCD6-3D3F-4B04-BB50-C2E0FF6525F5}" presName="sibTrans" presStyleLbl="sibTrans2D1" presStyleIdx="1" presStyleCnt="4"/>
      <dgm:spPr/>
    </dgm:pt>
    <dgm:pt modelId="{B4995A4E-4BC9-4A44-A34A-BADCD17668AD}" type="pres">
      <dgm:prSet presAssocID="{A4A4F8D6-6C63-4A09-B4E3-E531AF15FD2F}" presName="node" presStyleLbl="node1" presStyleIdx="2" presStyleCnt="4">
        <dgm:presLayoutVars>
          <dgm:bulletEnabled val="1"/>
        </dgm:presLayoutVars>
      </dgm:prSet>
      <dgm:spPr/>
    </dgm:pt>
    <dgm:pt modelId="{2EEC3418-03C2-4853-8378-433ED9B9B53C}" type="pres">
      <dgm:prSet presAssocID="{A4A4F8D6-6C63-4A09-B4E3-E531AF15FD2F}" presName="dummy" presStyleCnt="0"/>
      <dgm:spPr/>
    </dgm:pt>
    <dgm:pt modelId="{F0F8F847-D42C-4258-9243-FC999CB9C4A6}" type="pres">
      <dgm:prSet presAssocID="{79C0886A-5736-4199-8078-E8257F173078}" presName="sibTrans" presStyleLbl="sibTrans2D1" presStyleIdx="2" presStyleCnt="4"/>
      <dgm:spPr/>
    </dgm:pt>
    <dgm:pt modelId="{32D9128F-6958-4906-ADDB-C46FCE10D216}" type="pres">
      <dgm:prSet presAssocID="{56C70AF0-E411-4E71-8A55-97C1AE8691C7}" presName="node" presStyleLbl="node1" presStyleIdx="3" presStyleCnt="4">
        <dgm:presLayoutVars>
          <dgm:bulletEnabled val="1"/>
        </dgm:presLayoutVars>
      </dgm:prSet>
      <dgm:spPr/>
    </dgm:pt>
    <dgm:pt modelId="{7621EE84-054C-423A-AE43-3E62F4D2567F}" type="pres">
      <dgm:prSet presAssocID="{56C70AF0-E411-4E71-8A55-97C1AE8691C7}" presName="dummy" presStyleCnt="0"/>
      <dgm:spPr/>
    </dgm:pt>
    <dgm:pt modelId="{F3A213DD-6EF1-4962-AD93-AD7CFDDB2F75}" type="pres">
      <dgm:prSet presAssocID="{2E2078EA-2D14-418B-96FA-2560ABCE7070}" presName="sibTrans" presStyleLbl="sibTrans2D1" presStyleIdx="3" presStyleCnt="4"/>
      <dgm:spPr/>
    </dgm:pt>
  </dgm:ptLst>
  <dgm:cxnLst>
    <dgm:cxn modelId="{CFAE4406-DEF7-4B3B-AB93-C06F11305E98}" srcId="{23E3D50E-4CAE-4D0F-89ED-3FBC8BEF698E}" destId="{18B5F5E6-3FA3-4644-9282-EDC15F2BCBB4}" srcOrd="0" destOrd="0" parTransId="{F2E39160-D5A8-4D38-A270-15FF846F13E6}" sibTransId="{6BFD1CDE-745A-4340-B58C-763CD245EBF5}"/>
    <dgm:cxn modelId="{FD851B16-14E6-41A5-9CFB-30822B1E49FD}" type="presOf" srcId="{56C70AF0-E411-4E71-8A55-97C1AE8691C7}" destId="{32D9128F-6958-4906-ADDB-C46FCE10D216}" srcOrd="0" destOrd="0" presId="urn:microsoft.com/office/officeart/2005/8/layout/radial6"/>
    <dgm:cxn modelId="{2F1E0A21-5D71-43B1-822D-9C14AF37C0B7}" type="presOf" srcId="{6BFD1CDE-745A-4340-B58C-763CD245EBF5}" destId="{77B50761-F4D8-4A12-AE52-7BE1FD8328BC}" srcOrd="0" destOrd="0" presId="urn:microsoft.com/office/officeart/2005/8/layout/radial6"/>
    <dgm:cxn modelId="{49035529-EA4C-469C-A317-6E99BF48075C}" srcId="{23E3D50E-4CAE-4D0F-89ED-3FBC8BEF698E}" destId="{56C70AF0-E411-4E71-8A55-97C1AE8691C7}" srcOrd="3" destOrd="0" parTransId="{8CD7B2AA-6FFE-4BA7-B0F5-73D1431716AD}" sibTransId="{2E2078EA-2D14-418B-96FA-2560ABCE7070}"/>
    <dgm:cxn modelId="{94784A82-EF96-4C79-AEFC-3B2FEE51D3EF}" type="presOf" srcId="{23E3D50E-4CAE-4D0F-89ED-3FBC8BEF698E}" destId="{41D7B9AC-37B8-453B-AFB5-EDF00E01BAF0}" srcOrd="0" destOrd="0" presId="urn:microsoft.com/office/officeart/2005/8/layout/radial6"/>
    <dgm:cxn modelId="{5E4BFC85-46E7-4B8F-B968-1775127F7C57}" type="presOf" srcId="{4AEABB94-8051-44E7-9DBE-47C6B2A9A226}" destId="{7C282D76-919D-4CF2-A4CC-3078148CAE32}" srcOrd="0" destOrd="0" presId="urn:microsoft.com/office/officeart/2005/8/layout/radial6"/>
    <dgm:cxn modelId="{2647CB87-B178-42ED-970B-6DA6E267E981}" type="presOf" srcId="{79C0886A-5736-4199-8078-E8257F173078}" destId="{F0F8F847-D42C-4258-9243-FC999CB9C4A6}" srcOrd="0" destOrd="0" presId="urn:microsoft.com/office/officeart/2005/8/layout/radial6"/>
    <dgm:cxn modelId="{9E93F48F-9EB6-43A6-9E9A-E93C2723F590}" srcId="{23E3D50E-4CAE-4D0F-89ED-3FBC8BEF698E}" destId="{8CB95BBE-EED2-418C-8DAE-3B7AD2FFDB84}" srcOrd="1" destOrd="0" parTransId="{239EB570-9109-4480-9854-226941BDE233}" sibTransId="{B16FDCD6-3D3F-4B04-BB50-C2E0FF6525F5}"/>
    <dgm:cxn modelId="{BD8D68A8-35F6-4280-8645-91CCE961D6E9}" type="presOf" srcId="{2E2078EA-2D14-418B-96FA-2560ABCE7070}" destId="{F3A213DD-6EF1-4962-AD93-AD7CFDDB2F75}" srcOrd="0" destOrd="0" presId="urn:microsoft.com/office/officeart/2005/8/layout/radial6"/>
    <dgm:cxn modelId="{03B993B5-567F-4180-B31D-FDDCD190B037}" type="presOf" srcId="{8CB95BBE-EED2-418C-8DAE-3B7AD2FFDB84}" destId="{F0ADD46C-291E-4122-9A61-0115542B8DF0}" srcOrd="0" destOrd="0" presId="urn:microsoft.com/office/officeart/2005/8/layout/radial6"/>
    <dgm:cxn modelId="{276E37C0-C802-456F-98EB-433FAB9E5460}" srcId="{23E3D50E-4CAE-4D0F-89ED-3FBC8BEF698E}" destId="{A4A4F8D6-6C63-4A09-B4E3-E531AF15FD2F}" srcOrd="2" destOrd="0" parTransId="{13DC1E8C-B12D-49DA-8433-C82784592B5C}" sibTransId="{79C0886A-5736-4199-8078-E8257F173078}"/>
    <dgm:cxn modelId="{762E27D2-1965-4DA6-A653-3769AA49306E}" srcId="{4AEABB94-8051-44E7-9DBE-47C6B2A9A226}" destId="{23E3D50E-4CAE-4D0F-89ED-3FBC8BEF698E}" srcOrd="0" destOrd="0" parTransId="{C8493656-5EDA-4C3C-9F7E-777E0FD4E229}" sibTransId="{0E2AAE69-0CB6-4F96-B06F-3805E64F3AC6}"/>
    <dgm:cxn modelId="{7B5358DD-FB01-4140-A7BD-32AE54CEDFD8}" type="presOf" srcId="{A4A4F8D6-6C63-4A09-B4E3-E531AF15FD2F}" destId="{B4995A4E-4BC9-4A44-A34A-BADCD17668AD}" srcOrd="0" destOrd="0" presId="urn:microsoft.com/office/officeart/2005/8/layout/radial6"/>
    <dgm:cxn modelId="{F9DF11E7-88D9-4D7D-BC5B-B4EB822BCF91}" type="presOf" srcId="{B16FDCD6-3D3F-4B04-BB50-C2E0FF6525F5}" destId="{9F468FAF-514C-49CE-8CF3-4F08FAA8BE0D}" srcOrd="0" destOrd="0" presId="urn:microsoft.com/office/officeart/2005/8/layout/radial6"/>
    <dgm:cxn modelId="{6BF30CEF-E6FE-45C8-B4F4-5CE59137900F}" type="presOf" srcId="{18B5F5E6-3FA3-4644-9282-EDC15F2BCBB4}" destId="{DF0D4E36-D47C-46EF-9F06-272B45BA790E}" srcOrd="0" destOrd="0" presId="urn:microsoft.com/office/officeart/2005/8/layout/radial6"/>
    <dgm:cxn modelId="{01515137-B39A-4340-ACA2-B08FEA7D34F0}" type="presParOf" srcId="{7C282D76-919D-4CF2-A4CC-3078148CAE32}" destId="{41D7B9AC-37B8-453B-AFB5-EDF00E01BAF0}" srcOrd="0" destOrd="0" presId="urn:microsoft.com/office/officeart/2005/8/layout/radial6"/>
    <dgm:cxn modelId="{0AF6EFE2-83E1-4AED-A828-21F52F69B579}" type="presParOf" srcId="{7C282D76-919D-4CF2-A4CC-3078148CAE32}" destId="{DF0D4E36-D47C-46EF-9F06-272B45BA790E}" srcOrd="1" destOrd="0" presId="urn:microsoft.com/office/officeart/2005/8/layout/radial6"/>
    <dgm:cxn modelId="{62839190-266D-4E86-8DBC-3F38CDECCD4C}" type="presParOf" srcId="{7C282D76-919D-4CF2-A4CC-3078148CAE32}" destId="{181679C3-28D0-4426-BA67-4ED9B93B5677}" srcOrd="2" destOrd="0" presId="urn:microsoft.com/office/officeart/2005/8/layout/radial6"/>
    <dgm:cxn modelId="{59BB6981-01D7-4A4F-9FF0-48C53D1F2D20}" type="presParOf" srcId="{7C282D76-919D-4CF2-A4CC-3078148CAE32}" destId="{77B50761-F4D8-4A12-AE52-7BE1FD8328BC}" srcOrd="3" destOrd="0" presId="urn:microsoft.com/office/officeart/2005/8/layout/radial6"/>
    <dgm:cxn modelId="{0E3D5ACE-E3D3-47CC-8047-4EA7004815DB}" type="presParOf" srcId="{7C282D76-919D-4CF2-A4CC-3078148CAE32}" destId="{F0ADD46C-291E-4122-9A61-0115542B8DF0}" srcOrd="4" destOrd="0" presId="urn:microsoft.com/office/officeart/2005/8/layout/radial6"/>
    <dgm:cxn modelId="{197DDC79-D5DB-4347-95BC-20BEED6C10CB}" type="presParOf" srcId="{7C282D76-919D-4CF2-A4CC-3078148CAE32}" destId="{E140C25F-D56D-4276-ACD6-17766F1C0FE9}" srcOrd="5" destOrd="0" presId="urn:microsoft.com/office/officeart/2005/8/layout/radial6"/>
    <dgm:cxn modelId="{F53263D5-00B1-478B-ADD8-DE0405B9432E}" type="presParOf" srcId="{7C282D76-919D-4CF2-A4CC-3078148CAE32}" destId="{9F468FAF-514C-49CE-8CF3-4F08FAA8BE0D}" srcOrd="6" destOrd="0" presId="urn:microsoft.com/office/officeart/2005/8/layout/radial6"/>
    <dgm:cxn modelId="{76CE107A-A6D7-4404-AAEC-6812669BEE6F}" type="presParOf" srcId="{7C282D76-919D-4CF2-A4CC-3078148CAE32}" destId="{B4995A4E-4BC9-4A44-A34A-BADCD17668AD}" srcOrd="7" destOrd="0" presId="urn:microsoft.com/office/officeart/2005/8/layout/radial6"/>
    <dgm:cxn modelId="{1FBAC7D2-9C30-483C-ABFC-20965DA375EC}" type="presParOf" srcId="{7C282D76-919D-4CF2-A4CC-3078148CAE32}" destId="{2EEC3418-03C2-4853-8378-433ED9B9B53C}" srcOrd="8" destOrd="0" presId="urn:microsoft.com/office/officeart/2005/8/layout/radial6"/>
    <dgm:cxn modelId="{39117324-9DD8-4A1D-8EEA-9AD6B06BF21B}" type="presParOf" srcId="{7C282D76-919D-4CF2-A4CC-3078148CAE32}" destId="{F0F8F847-D42C-4258-9243-FC999CB9C4A6}" srcOrd="9" destOrd="0" presId="urn:microsoft.com/office/officeart/2005/8/layout/radial6"/>
    <dgm:cxn modelId="{97FD2359-B383-4211-A048-6676369DAC5A}" type="presParOf" srcId="{7C282D76-919D-4CF2-A4CC-3078148CAE32}" destId="{32D9128F-6958-4906-ADDB-C46FCE10D216}" srcOrd="10" destOrd="0" presId="urn:microsoft.com/office/officeart/2005/8/layout/radial6"/>
    <dgm:cxn modelId="{AD72FDCD-AC6F-4F1D-8A8A-0FD32D0A9866}" type="presParOf" srcId="{7C282D76-919D-4CF2-A4CC-3078148CAE32}" destId="{7621EE84-054C-423A-AE43-3E62F4D2567F}" srcOrd="11" destOrd="0" presId="urn:microsoft.com/office/officeart/2005/8/layout/radial6"/>
    <dgm:cxn modelId="{4C0FF8B6-4B60-4A38-B2CD-1F796CB4DC1F}" type="presParOf" srcId="{7C282D76-919D-4CF2-A4CC-3078148CAE32}" destId="{F3A213DD-6EF1-4962-AD93-AD7CFDDB2F75}" srcOrd="12" destOrd="0" presId="urn:microsoft.com/office/officeart/2005/8/layout/radial6"/>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1C5FF-C28D-45F8-A4E2-8F9D18E0A52B}">
      <dsp:nvSpPr>
        <dsp:cNvPr id="0" name=""/>
        <dsp:cNvSpPr/>
      </dsp:nvSpPr>
      <dsp:spPr>
        <a:xfrm>
          <a:off x="0" y="204166"/>
          <a:ext cx="8425281" cy="637533"/>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E384CA4-5AEE-45E2-8F79-3EFE83998308}">
      <dsp:nvSpPr>
        <dsp:cNvPr id="0" name=""/>
        <dsp:cNvSpPr/>
      </dsp:nvSpPr>
      <dsp:spPr>
        <a:xfrm>
          <a:off x="51092" y="109925"/>
          <a:ext cx="634166" cy="8260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99639B1-282E-4544-B76B-FB15641EBABE}">
      <dsp:nvSpPr>
        <dsp:cNvPr id="0" name=""/>
        <dsp:cNvSpPr/>
      </dsp:nvSpPr>
      <dsp:spPr>
        <a:xfrm>
          <a:off x="748386" y="425577"/>
          <a:ext cx="7665930" cy="17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47" tIns="29047" rIns="29047" bIns="29047" numCol="1" spcCol="1270" anchor="ctr" anchorCtr="0">
          <a:noAutofit/>
        </a:bodyPr>
        <a:lstStyle/>
        <a:p>
          <a:pPr marL="0" lvl="0" indent="0" algn="l" defTabSz="1066800">
            <a:lnSpc>
              <a:spcPct val="100000"/>
            </a:lnSpc>
            <a:spcBef>
              <a:spcPct val="0"/>
            </a:spcBef>
            <a:spcAft>
              <a:spcPct val="35000"/>
            </a:spcAft>
            <a:buNone/>
          </a:pPr>
          <a:r>
            <a:rPr lang="en-US" sz="2400" kern="1200" dirty="0"/>
            <a:t>Bi-county coalition </a:t>
          </a:r>
        </a:p>
      </dsp:txBody>
      <dsp:txXfrm>
        <a:off x="748386" y="425577"/>
        <a:ext cx="7665930" cy="174535"/>
      </dsp:txXfrm>
    </dsp:sp>
    <dsp:sp modelId="{57C3688C-5160-41B5-8F70-46E113988D2B}">
      <dsp:nvSpPr>
        <dsp:cNvPr id="0" name=""/>
        <dsp:cNvSpPr/>
      </dsp:nvSpPr>
      <dsp:spPr>
        <a:xfrm>
          <a:off x="0" y="1105440"/>
          <a:ext cx="8425281" cy="637533"/>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3FBBF58-5B97-482F-8ECD-DA05811BEEA8}">
      <dsp:nvSpPr>
        <dsp:cNvPr id="0" name=""/>
        <dsp:cNvSpPr/>
      </dsp:nvSpPr>
      <dsp:spPr>
        <a:xfrm>
          <a:off x="62370" y="1115786"/>
          <a:ext cx="611610" cy="6168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405D7A0-1E1F-4CA6-9DBC-D98983BA983E}">
      <dsp:nvSpPr>
        <dsp:cNvPr id="0" name=""/>
        <dsp:cNvSpPr/>
      </dsp:nvSpPr>
      <dsp:spPr>
        <a:xfrm>
          <a:off x="720023" y="1303354"/>
          <a:ext cx="7665930" cy="274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47" tIns="29047" rIns="29047" bIns="29047" numCol="1" spcCol="1270" anchor="ctr" anchorCtr="0">
          <a:noAutofit/>
        </a:bodyPr>
        <a:lstStyle/>
        <a:p>
          <a:pPr marL="0" lvl="0" indent="0" algn="l" defTabSz="889000">
            <a:lnSpc>
              <a:spcPct val="100000"/>
            </a:lnSpc>
            <a:spcBef>
              <a:spcPct val="0"/>
            </a:spcBef>
            <a:spcAft>
              <a:spcPct val="35000"/>
            </a:spcAft>
            <a:buNone/>
          </a:pPr>
          <a:r>
            <a:rPr lang="en-US" sz="2000" kern="1200" dirty="0"/>
            <a:t>Coordinated by Community Health Council of Wyandotte County </a:t>
          </a:r>
        </a:p>
      </dsp:txBody>
      <dsp:txXfrm>
        <a:off x="720023" y="1303354"/>
        <a:ext cx="7665930" cy="274456"/>
      </dsp:txXfrm>
    </dsp:sp>
    <dsp:sp modelId="{6D9BF164-D02D-4E75-A6FC-359DD208B6C1}">
      <dsp:nvSpPr>
        <dsp:cNvPr id="0" name=""/>
        <dsp:cNvSpPr/>
      </dsp:nvSpPr>
      <dsp:spPr>
        <a:xfrm>
          <a:off x="0" y="1928311"/>
          <a:ext cx="8425281" cy="637533"/>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97C1D4C-4DC3-4AB1-A5EC-2296417D1786}">
      <dsp:nvSpPr>
        <dsp:cNvPr id="0" name=""/>
        <dsp:cNvSpPr/>
      </dsp:nvSpPr>
      <dsp:spPr>
        <a:xfrm>
          <a:off x="78319" y="1939031"/>
          <a:ext cx="579711" cy="5844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DF876D5-CB41-4451-AD26-76FB08523287}">
      <dsp:nvSpPr>
        <dsp:cNvPr id="0" name=""/>
        <dsp:cNvSpPr/>
      </dsp:nvSpPr>
      <dsp:spPr>
        <a:xfrm>
          <a:off x="744477" y="2100255"/>
          <a:ext cx="7665930" cy="274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47" tIns="29047" rIns="29047" bIns="29047" numCol="1" spcCol="1270" anchor="ctr" anchorCtr="0">
          <a:noAutofit/>
        </a:bodyPr>
        <a:lstStyle/>
        <a:p>
          <a:pPr marL="0" lvl="0" indent="0" algn="l" defTabSz="1066800">
            <a:lnSpc>
              <a:spcPct val="100000"/>
            </a:lnSpc>
            <a:spcBef>
              <a:spcPct val="0"/>
            </a:spcBef>
            <a:spcAft>
              <a:spcPct val="35000"/>
            </a:spcAft>
            <a:buNone/>
          </a:pPr>
          <a:r>
            <a:rPr lang="en-US" sz="2400" kern="1200" dirty="0"/>
            <a:t>Primary function: support assisters with open enrollment </a:t>
          </a:r>
        </a:p>
      </dsp:txBody>
      <dsp:txXfrm>
        <a:off x="744477" y="2100255"/>
        <a:ext cx="7665930" cy="274456"/>
      </dsp:txXfrm>
    </dsp:sp>
    <dsp:sp modelId="{DBE7EE99-B149-4CC0-BBDD-9ED99B70F928}">
      <dsp:nvSpPr>
        <dsp:cNvPr id="0" name=""/>
        <dsp:cNvSpPr/>
      </dsp:nvSpPr>
      <dsp:spPr>
        <a:xfrm>
          <a:off x="0" y="2719509"/>
          <a:ext cx="8425281" cy="637533"/>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DDD72BA-24A5-4F7F-8646-CDCCD53B9203}">
      <dsp:nvSpPr>
        <dsp:cNvPr id="0" name=""/>
        <dsp:cNvSpPr/>
      </dsp:nvSpPr>
      <dsp:spPr>
        <a:xfrm>
          <a:off x="39389" y="2742429"/>
          <a:ext cx="657572" cy="5916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8D6A2B9-CCA9-4371-8D6C-6CBC6E34888B}">
      <dsp:nvSpPr>
        <dsp:cNvPr id="0" name=""/>
        <dsp:cNvSpPr/>
      </dsp:nvSpPr>
      <dsp:spPr>
        <a:xfrm>
          <a:off x="744553" y="2882794"/>
          <a:ext cx="7665930" cy="274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47" tIns="29047" rIns="29047" bIns="29047" numCol="1" spcCol="1270" anchor="ctr" anchorCtr="0">
          <a:noAutofit/>
        </a:bodyPr>
        <a:lstStyle/>
        <a:p>
          <a:pPr marL="0" lvl="0" indent="0" algn="l" defTabSz="1066800">
            <a:lnSpc>
              <a:spcPct val="100000"/>
            </a:lnSpc>
            <a:spcBef>
              <a:spcPct val="0"/>
            </a:spcBef>
            <a:spcAft>
              <a:spcPct val="35000"/>
            </a:spcAft>
            <a:buNone/>
          </a:pPr>
          <a:r>
            <a:rPr lang="en-US" sz="2400" kern="1200" dirty="0"/>
            <a:t>Secondary function: provide linkages to resources and care </a:t>
          </a:r>
        </a:p>
      </dsp:txBody>
      <dsp:txXfrm>
        <a:off x="744553" y="2882794"/>
        <a:ext cx="7665930" cy="274456"/>
      </dsp:txXfrm>
    </dsp:sp>
    <dsp:sp modelId="{0B1FA313-AF0B-48A4-A3DF-B0B51874FB34}">
      <dsp:nvSpPr>
        <dsp:cNvPr id="0" name=""/>
        <dsp:cNvSpPr/>
      </dsp:nvSpPr>
      <dsp:spPr>
        <a:xfrm>
          <a:off x="0" y="3522584"/>
          <a:ext cx="8425281" cy="637533"/>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CC124E2-4053-4C08-9C38-8CF61929FA88}">
      <dsp:nvSpPr>
        <dsp:cNvPr id="0" name=""/>
        <dsp:cNvSpPr/>
      </dsp:nvSpPr>
      <dsp:spPr>
        <a:xfrm>
          <a:off x="7167" y="3556934"/>
          <a:ext cx="722017" cy="57675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81F3E1F-C468-4203-88CC-F6F6284B79CA}">
      <dsp:nvSpPr>
        <dsp:cNvPr id="0" name=""/>
        <dsp:cNvSpPr/>
      </dsp:nvSpPr>
      <dsp:spPr>
        <a:xfrm>
          <a:off x="748616" y="3665336"/>
          <a:ext cx="7665930" cy="274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47" tIns="29047" rIns="29047" bIns="29047" numCol="1" spcCol="1270" anchor="ctr" anchorCtr="0">
          <a:noAutofit/>
        </a:bodyPr>
        <a:lstStyle/>
        <a:p>
          <a:pPr marL="0" lvl="0" indent="0" algn="l" defTabSz="1066800">
            <a:lnSpc>
              <a:spcPct val="100000"/>
            </a:lnSpc>
            <a:spcBef>
              <a:spcPct val="0"/>
            </a:spcBef>
            <a:spcAft>
              <a:spcPct val="35000"/>
            </a:spcAft>
            <a:buNone/>
          </a:pPr>
          <a:r>
            <a:rPr lang="en-US" sz="2400" kern="1200" dirty="0"/>
            <a:t>Began in Wyandotte in Open Enrollment 1</a:t>
          </a:r>
        </a:p>
      </dsp:txBody>
      <dsp:txXfrm>
        <a:off x="748616" y="3665336"/>
        <a:ext cx="7665930" cy="2744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C7321-62D2-46BA-92B0-ED3A1C22E68B}">
      <dsp:nvSpPr>
        <dsp:cNvPr id="0" name=""/>
        <dsp:cNvSpPr/>
      </dsp:nvSpPr>
      <dsp:spPr>
        <a:xfrm>
          <a:off x="1068387" y="633006"/>
          <a:ext cx="854710" cy="71"/>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1EC6CB6-93E9-40D1-8592-902725695F3D}">
      <dsp:nvSpPr>
        <dsp:cNvPr id="0" name=""/>
        <dsp:cNvSpPr/>
      </dsp:nvSpPr>
      <dsp:spPr>
        <a:xfrm>
          <a:off x="1974380" y="561247"/>
          <a:ext cx="98291" cy="184522"/>
        </a:xfrm>
        <a:prstGeom prst="chevron">
          <a:avLst>
            <a:gd name="adj" fmla="val 9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D9A570E-0F1B-4C30-A5A7-277F40E7D338}">
      <dsp:nvSpPr>
        <dsp:cNvPr id="0" name=""/>
        <dsp:cNvSpPr/>
      </dsp:nvSpPr>
      <dsp:spPr>
        <a:xfrm>
          <a:off x="531480" y="202974"/>
          <a:ext cx="860136" cy="86013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3378" tIns="33378" rIns="33378" bIns="33378" numCol="1" spcCol="1270" anchor="ctr" anchorCtr="0">
          <a:noAutofit/>
        </a:bodyPr>
        <a:lstStyle/>
        <a:p>
          <a:pPr marL="0" lvl="0" indent="0" algn="ctr" defTabSz="1689100">
            <a:lnSpc>
              <a:spcPct val="90000"/>
            </a:lnSpc>
            <a:spcBef>
              <a:spcPct val="0"/>
            </a:spcBef>
            <a:spcAft>
              <a:spcPct val="35000"/>
            </a:spcAft>
            <a:buNone/>
          </a:pPr>
          <a:r>
            <a:rPr lang="en-US" sz="3800" kern="1200"/>
            <a:t>1</a:t>
          </a:r>
        </a:p>
      </dsp:txBody>
      <dsp:txXfrm>
        <a:off x="657444" y="328938"/>
        <a:ext cx="608208" cy="608208"/>
      </dsp:txXfrm>
    </dsp:sp>
    <dsp:sp modelId="{BE9868FF-D542-49D0-A2B5-E869EC6C8658}">
      <dsp:nvSpPr>
        <dsp:cNvPr id="0" name=""/>
        <dsp:cNvSpPr/>
      </dsp:nvSpPr>
      <dsp:spPr>
        <a:xfrm>
          <a:off x="0" y="1228626"/>
          <a:ext cx="1923097" cy="282555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51696" tIns="165100" rIns="151696" bIns="165100" numCol="1" spcCol="1270" anchor="t" anchorCtr="0">
          <a:noAutofit/>
        </a:bodyPr>
        <a:lstStyle/>
        <a:p>
          <a:pPr marL="0" lvl="0" indent="0" algn="l" defTabSz="889000">
            <a:lnSpc>
              <a:spcPct val="90000"/>
            </a:lnSpc>
            <a:spcBef>
              <a:spcPct val="0"/>
            </a:spcBef>
            <a:spcAft>
              <a:spcPct val="35000"/>
            </a:spcAft>
            <a:buNone/>
          </a:pPr>
          <a:r>
            <a:rPr lang="en-US" sz="2000" b="1" kern="1200" dirty="0"/>
            <a:t>Outreach &amp; Enrollment</a:t>
          </a:r>
        </a:p>
        <a:p>
          <a:pPr marL="114300" lvl="1" indent="-114300" algn="l" defTabSz="533400">
            <a:lnSpc>
              <a:spcPct val="90000"/>
            </a:lnSpc>
            <a:spcBef>
              <a:spcPct val="0"/>
            </a:spcBef>
            <a:spcAft>
              <a:spcPct val="15000"/>
            </a:spcAft>
            <a:buChar char="•"/>
          </a:pPr>
          <a:r>
            <a:rPr lang="en-US" sz="1200" kern="1200" dirty="0"/>
            <a:t>Outreach through identification &amp; referral pathways</a:t>
          </a:r>
        </a:p>
        <a:p>
          <a:pPr marL="114300" lvl="1" indent="-114300" algn="l" defTabSz="533400">
            <a:lnSpc>
              <a:spcPct val="90000"/>
            </a:lnSpc>
            <a:spcBef>
              <a:spcPct val="0"/>
            </a:spcBef>
            <a:spcAft>
              <a:spcPct val="15000"/>
            </a:spcAft>
            <a:buChar char="•"/>
          </a:pPr>
          <a:r>
            <a:rPr lang="en-US" sz="1200" kern="1200" dirty="0"/>
            <a:t>Eligibility verification &amp; enrollment</a:t>
          </a:r>
        </a:p>
        <a:p>
          <a:pPr marL="114300" lvl="1" indent="-114300" algn="l" defTabSz="533400">
            <a:lnSpc>
              <a:spcPct val="90000"/>
            </a:lnSpc>
            <a:spcBef>
              <a:spcPct val="0"/>
            </a:spcBef>
            <a:spcAft>
              <a:spcPct val="15000"/>
            </a:spcAft>
            <a:buChar char="•"/>
          </a:pPr>
          <a:r>
            <a:rPr lang="en-US" sz="1200" kern="1200" dirty="0"/>
            <a:t>Initiate engagement, care planning and goal setting</a:t>
          </a:r>
        </a:p>
      </dsp:txBody>
      <dsp:txXfrm>
        <a:off x="0" y="1613245"/>
        <a:ext cx="1923097" cy="2440931"/>
      </dsp:txXfrm>
    </dsp:sp>
    <dsp:sp modelId="{D2D22E72-9D42-470E-8FC8-4729291B9622}">
      <dsp:nvSpPr>
        <dsp:cNvPr id="0" name=""/>
        <dsp:cNvSpPr/>
      </dsp:nvSpPr>
      <dsp:spPr>
        <a:xfrm>
          <a:off x="2136774" y="633226"/>
          <a:ext cx="1923097" cy="72"/>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F6D1ECD-F8D7-49A5-9B8E-BA74D9BA8959}">
      <dsp:nvSpPr>
        <dsp:cNvPr id="0" name=""/>
        <dsp:cNvSpPr/>
      </dsp:nvSpPr>
      <dsp:spPr>
        <a:xfrm>
          <a:off x="4111155" y="561430"/>
          <a:ext cx="98291" cy="184711"/>
        </a:xfrm>
        <a:prstGeom prst="chevron">
          <a:avLst>
            <a:gd name="adj" fmla="val 9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83AB2C1-3433-46F5-AE1F-0F29355A21AB}">
      <dsp:nvSpPr>
        <dsp:cNvPr id="0" name=""/>
        <dsp:cNvSpPr/>
      </dsp:nvSpPr>
      <dsp:spPr>
        <a:xfrm>
          <a:off x="2668255" y="203194"/>
          <a:ext cx="860136" cy="86013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3378" tIns="33378" rIns="33378" bIns="33378" numCol="1" spcCol="1270" anchor="ctr" anchorCtr="0">
          <a:noAutofit/>
        </a:bodyPr>
        <a:lstStyle/>
        <a:p>
          <a:pPr marL="0" lvl="0" indent="0" algn="ctr" defTabSz="1689100">
            <a:lnSpc>
              <a:spcPct val="90000"/>
            </a:lnSpc>
            <a:spcBef>
              <a:spcPct val="0"/>
            </a:spcBef>
            <a:spcAft>
              <a:spcPct val="35000"/>
            </a:spcAft>
            <a:buNone/>
          </a:pPr>
          <a:r>
            <a:rPr lang="en-US" sz="3800" kern="1200"/>
            <a:t>2</a:t>
          </a:r>
        </a:p>
      </dsp:txBody>
      <dsp:txXfrm>
        <a:off x="2794219" y="329158"/>
        <a:ext cx="608208" cy="608208"/>
      </dsp:txXfrm>
    </dsp:sp>
    <dsp:sp modelId="{5911ABCB-A92E-4E8E-BEF7-B679A4820B2F}">
      <dsp:nvSpPr>
        <dsp:cNvPr id="0" name=""/>
        <dsp:cNvSpPr/>
      </dsp:nvSpPr>
      <dsp:spPr>
        <a:xfrm>
          <a:off x="2136774" y="1229151"/>
          <a:ext cx="1923097" cy="2825550"/>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51696" tIns="165100" rIns="151696" bIns="165100" numCol="1" spcCol="1270" anchor="t" anchorCtr="0">
          <a:noAutofit/>
        </a:bodyPr>
        <a:lstStyle/>
        <a:p>
          <a:pPr marL="0" lvl="0" indent="0" algn="l" defTabSz="889000">
            <a:lnSpc>
              <a:spcPct val="90000"/>
            </a:lnSpc>
            <a:spcBef>
              <a:spcPct val="0"/>
            </a:spcBef>
            <a:spcAft>
              <a:spcPct val="35000"/>
            </a:spcAft>
            <a:buNone/>
          </a:pPr>
          <a:r>
            <a:rPr lang="en-US" sz="2000" b="1" kern="1200" dirty="0"/>
            <a:t>Activation &amp; Engagement</a:t>
          </a:r>
        </a:p>
        <a:p>
          <a:pPr marL="114300" lvl="1" indent="-114300" algn="l" defTabSz="533400">
            <a:lnSpc>
              <a:spcPct val="90000"/>
            </a:lnSpc>
            <a:spcBef>
              <a:spcPct val="0"/>
            </a:spcBef>
            <a:spcAft>
              <a:spcPct val="15000"/>
            </a:spcAft>
            <a:buChar char="•"/>
          </a:pPr>
          <a:r>
            <a:rPr lang="en-US" sz="1200" kern="1200" dirty="0"/>
            <a:t>Health, MH, SUDS, &amp; social service supports</a:t>
          </a:r>
        </a:p>
        <a:p>
          <a:pPr marL="114300" lvl="1" indent="-114300" algn="l" defTabSz="533400">
            <a:lnSpc>
              <a:spcPct val="90000"/>
            </a:lnSpc>
            <a:spcBef>
              <a:spcPct val="0"/>
            </a:spcBef>
            <a:spcAft>
              <a:spcPct val="15000"/>
            </a:spcAft>
            <a:buChar char="•"/>
          </a:pPr>
          <a:r>
            <a:rPr lang="en-US" sz="1200" kern="1200" dirty="0"/>
            <a:t>Housing services for participants</a:t>
          </a:r>
        </a:p>
        <a:p>
          <a:pPr marL="114300" lvl="1" indent="-114300" algn="l" defTabSz="533400">
            <a:lnSpc>
              <a:spcPct val="90000"/>
            </a:lnSpc>
            <a:spcBef>
              <a:spcPct val="0"/>
            </a:spcBef>
            <a:spcAft>
              <a:spcPct val="15000"/>
            </a:spcAft>
            <a:buChar char="•"/>
          </a:pPr>
          <a:r>
            <a:rPr lang="en-US" sz="1200" kern="1200" dirty="0"/>
            <a:t>Care coordination and follow-up across</a:t>
          </a:r>
        </a:p>
      </dsp:txBody>
      <dsp:txXfrm>
        <a:off x="2136774" y="1613770"/>
        <a:ext cx="1923097" cy="2440931"/>
      </dsp:txXfrm>
    </dsp:sp>
    <dsp:sp modelId="{06E4A978-609F-4ADA-AC98-7CF99D91C157}">
      <dsp:nvSpPr>
        <dsp:cNvPr id="0" name=""/>
        <dsp:cNvSpPr/>
      </dsp:nvSpPr>
      <dsp:spPr>
        <a:xfrm>
          <a:off x="4273550" y="633226"/>
          <a:ext cx="1923097" cy="72"/>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9AF29B3-ECB6-4D27-9E68-09567DFDA658}">
      <dsp:nvSpPr>
        <dsp:cNvPr id="0" name=""/>
        <dsp:cNvSpPr/>
      </dsp:nvSpPr>
      <dsp:spPr>
        <a:xfrm>
          <a:off x="6247930" y="561430"/>
          <a:ext cx="98291" cy="184711"/>
        </a:xfrm>
        <a:prstGeom prst="chevron">
          <a:avLst>
            <a:gd name="adj" fmla="val 9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B8698FC-5A94-4F40-BD1B-B7B6AFAA023F}">
      <dsp:nvSpPr>
        <dsp:cNvPr id="0" name=""/>
        <dsp:cNvSpPr/>
      </dsp:nvSpPr>
      <dsp:spPr>
        <a:xfrm>
          <a:off x="4805030" y="203194"/>
          <a:ext cx="860136" cy="86013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3378" tIns="33378" rIns="33378" bIns="33378" numCol="1" spcCol="1270" anchor="ctr" anchorCtr="0">
          <a:noAutofit/>
        </a:bodyPr>
        <a:lstStyle/>
        <a:p>
          <a:pPr marL="0" lvl="0" indent="0" algn="ctr" defTabSz="1689100">
            <a:lnSpc>
              <a:spcPct val="90000"/>
            </a:lnSpc>
            <a:spcBef>
              <a:spcPct val="0"/>
            </a:spcBef>
            <a:spcAft>
              <a:spcPct val="35000"/>
            </a:spcAft>
            <a:buNone/>
          </a:pPr>
          <a:r>
            <a:rPr lang="en-US" sz="3800" kern="1200"/>
            <a:t>3</a:t>
          </a:r>
        </a:p>
      </dsp:txBody>
      <dsp:txXfrm>
        <a:off x="4930994" y="329158"/>
        <a:ext cx="608208" cy="608208"/>
      </dsp:txXfrm>
    </dsp:sp>
    <dsp:sp modelId="{3661A2B4-434E-4127-B711-048EB30662A2}">
      <dsp:nvSpPr>
        <dsp:cNvPr id="0" name=""/>
        <dsp:cNvSpPr/>
      </dsp:nvSpPr>
      <dsp:spPr>
        <a:xfrm>
          <a:off x="4273550" y="1229151"/>
          <a:ext cx="1923097" cy="2825550"/>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51696" tIns="165100" rIns="151696" bIns="165100" numCol="1" spcCol="1270" anchor="t" anchorCtr="0">
          <a:noAutofit/>
        </a:bodyPr>
        <a:lstStyle/>
        <a:p>
          <a:pPr marL="0" lvl="0" indent="0" algn="l" defTabSz="889000">
            <a:lnSpc>
              <a:spcPct val="90000"/>
            </a:lnSpc>
            <a:spcBef>
              <a:spcPct val="0"/>
            </a:spcBef>
            <a:spcAft>
              <a:spcPct val="35000"/>
            </a:spcAft>
            <a:buNone/>
          </a:pPr>
          <a:r>
            <a:rPr lang="en-US" sz="2000" b="1" kern="1200"/>
            <a:t>Stabilization</a:t>
          </a:r>
          <a:r>
            <a:rPr lang="en-US" sz="2000" kern="1200"/>
            <a:t>	</a:t>
          </a:r>
        </a:p>
        <a:p>
          <a:pPr marL="114300" lvl="1" indent="-114300" algn="l" defTabSz="533400">
            <a:lnSpc>
              <a:spcPct val="90000"/>
            </a:lnSpc>
            <a:spcBef>
              <a:spcPct val="0"/>
            </a:spcBef>
            <a:spcAft>
              <a:spcPct val="15000"/>
            </a:spcAft>
            <a:buChar char="•"/>
          </a:pPr>
          <a:r>
            <a:rPr lang="en-US" sz="1200" kern="1200" dirty="0"/>
            <a:t>Less intensive (frequency &amp; duration) of Care Coordination and Service Supports &amp; Navigation</a:t>
          </a:r>
        </a:p>
      </dsp:txBody>
      <dsp:txXfrm>
        <a:off x="4273550" y="1613770"/>
        <a:ext cx="1923097" cy="2440931"/>
      </dsp:txXfrm>
    </dsp:sp>
    <dsp:sp modelId="{E77562D9-74D0-4B68-A24E-051294E138C4}">
      <dsp:nvSpPr>
        <dsp:cNvPr id="0" name=""/>
        <dsp:cNvSpPr/>
      </dsp:nvSpPr>
      <dsp:spPr>
        <a:xfrm>
          <a:off x="6410325" y="633226"/>
          <a:ext cx="961548" cy="72"/>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B969D92-BA59-4A2C-9BEF-90E51DBDB144}">
      <dsp:nvSpPr>
        <dsp:cNvPr id="0" name=""/>
        <dsp:cNvSpPr/>
      </dsp:nvSpPr>
      <dsp:spPr>
        <a:xfrm>
          <a:off x="6941805" y="203194"/>
          <a:ext cx="860136" cy="860136"/>
        </a:xfrm>
        <a:prstGeom prst="ellipse">
          <a:avLst/>
        </a:prstGeom>
        <a:solidFill>
          <a:schemeClr val="accent6"/>
        </a:soli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3378" tIns="33378" rIns="33378" bIns="33378" numCol="1" spcCol="1270" anchor="ctr" anchorCtr="0">
          <a:noAutofit/>
        </a:bodyPr>
        <a:lstStyle/>
        <a:p>
          <a:pPr marL="0" lvl="0" indent="0" algn="ctr" defTabSz="1689100">
            <a:lnSpc>
              <a:spcPct val="90000"/>
            </a:lnSpc>
            <a:spcBef>
              <a:spcPct val="0"/>
            </a:spcBef>
            <a:spcAft>
              <a:spcPct val="35000"/>
            </a:spcAft>
            <a:buNone/>
          </a:pPr>
          <a:r>
            <a:rPr lang="en-US" sz="3800" kern="1200"/>
            <a:t>4</a:t>
          </a:r>
        </a:p>
      </dsp:txBody>
      <dsp:txXfrm>
        <a:off x="7067769" y="329158"/>
        <a:ext cx="608208" cy="608208"/>
      </dsp:txXfrm>
    </dsp:sp>
    <dsp:sp modelId="{4C62E53B-D258-4589-9C59-CEC32E8F5E62}">
      <dsp:nvSpPr>
        <dsp:cNvPr id="0" name=""/>
        <dsp:cNvSpPr/>
      </dsp:nvSpPr>
      <dsp:spPr>
        <a:xfrm>
          <a:off x="6410325" y="1229151"/>
          <a:ext cx="1923097" cy="2825550"/>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51696" tIns="165100" rIns="151696" bIns="165100" numCol="1" spcCol="1270" anchor="t" anchorCtr="0">
          <a:noAutofit/>
        </a:bodyPr>
        <a:lstStyle/>
        <a:p>
          <a:pPr marL="0" lvl="0" indent="0" algn="l" defTabSz="889000">
            <a:lnSpc>
              <a:spcPct val="90000"/>
            </a:lnSpc>
            <a:spcBef>
              <a:spcPct val="0"/>
            </a:spcBef>
            <a:spcAft>
              <a:spcPct val="35000"/>
            </a:spcAft>
            <a:buNone/>
          </a:pPr>
          <a:r>
            <a:rPr lang="en-US" sz="2000" b="1" kern="1200"/>
            <a:t>Graduation &amp; Disenrollment </a:t>
          </a:r>
        </a:p>
        <a:p>
          <a:pPr marL="114300" lvl="1" indent="-114300" algn="l" defTabSz="533400">
            <a:lnSpc>
              <a:spcPct val="90000"/>
            </a:lnSpc>
            <a:spcBef>
              <a:spcPct val="0"/>
            </a:spcBef>
            <a:spcAft>
              <a:spcPct val="15000"/>
            </a:spcAft>
            <a:buChar char="•"/>
          </a:pPr>
          <a:r>
            <a:rPr lang="en-US" sz="1200" kern="1200" dirty="0"/>
            <a:t>Graduation: Client achieves stability and self-sufficiency</a:t>
          </a:r>
        </a:p>
        <a:p>
          <a:pPr marL="114300" lvl="1" indent="-114300" algn="l" defTabSz="533400">
            <a:lnSpc>
              <a:spcPct val="90000"/>
            </a:lnSpc>
            <a:spcBef>
              <a:spcPct val="0"/>
            </a:spcBef>
            <a:spcAft>
              <a:spcPct val="15000"/>
            </a:spcAft>
            <a:buChar char="•"/>
          </a:pPr>
          <a:r>
            <a:rPr lang="en-US" sz="1200" kern="1200" dirty="0"/>
            <a:t>Disenrollment: at client request, move out-of-county, death, etc.</a:t>
          </a:r>
        </a:p>
      </dsp:txBody>
      <dsp:txXfrm>
        <a:off x="6410325" y="1613770"/>
        <a:ext cx="1923097" cy="24409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27926-CFE9-470D-AA0E-9E6460B4E375}">
      <dsp:nvSpPr>
        <dsp:cNvPr id="0" name=""/>
        <dsp:cNvSpPr/>
      </dsp:nvSpPr>
      <dsp:spPr>
        <a:xfrm>
          <a:off x="3032745" y="1616"/>
          <a:ext cx="1897409" cy="12333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Thousands of </a:t>
          </a:r>
          <a:r>
            <a:rPr lang="en-US" sz="1600" b="1" i="0" kern="1200" dirty="0"/>
            <a:t>Stabilizing Services </a:t>
          </a:r>
          <a:r>
            <a:rPr lang="en-US" sz="1600" b="0" i="0" kern="1200" dirty="0"/>
            <a:t>Provided to the Most Vulnerable</a:t>
          </a:r>
          <a:endParaRPr lang="en-US" sz="1600" b="0" kern="1200" dirty="0"/>
        </a:p>
      </dsp:txBody>
      <dsp:txXfrm>
        <a:off x="3092951" y="61822"/>
        <a:ext cx="1776997" cy="1112904"/>
      </dsp:txXfrm>
    </dsp:sp>
    <dsp:sp modelId="{3D579D5D-2B91-4795-AB7A-6D748E9EC13B}">
      <dsp:nvSpPr>
        <dsp:cNvPr id="0" name=""/>
        <dsp:cNvSpPr/>
      </dsp:nvSpPr>
      <dsp:spPr>
        <a:xfrm>
          <a:off x="1515990" y="618274"/>
          <a:ext cx="4930918" cy="4930918"/>
        </a:xfrm>
        <a:custGeom>
          <a:avLst/>
          <a:gdLst/>
          <a:ahLst/>
          <a:cxnLst/>
          <a:rect l="0" t="0" r="0" b="0"/>
          <a:pathLst>
            <a:path>
              <a:moveTo>
                <a:pt x="3668701" y="313553"/>
              </a:moveTo>
              <a:arcTo wR="2465459" hR="2465459" stAng="17952709" swAng="1212692"/>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B414876-0B00-4008-A4A4-5202E8AF8914}">
      <dsp:nvSpPr>
        <dsp:cNvPr id="0" name=""/>
        <dsp:cNvSpPr/>
      </dsp:nvSpPr>
      <dsp:spPr>
        <a:xfrm>
          <a:off x="5377536" y="1705207"/>
          <a:ext cx="1897409" cy="12333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Successful Launch of a </a:t>
          </a:r>
          <a:r>
            <a:rPr lang="en-US" sz="1600" b="1" i="0" kern="1200" dirty="0"/>
            <a:t>Collective Impact</a:t>
          </a:r>
          <a:r>
            <a:rPr lang="en-US" sz="1600" b="0" i="0" kern="1200" dirty="0"/>
            <a:t> Model</a:t>
          </a:r>
          <a:endParaRPr lang="en-US" sz="1600" b="0" kern="1200" dirty="0"/>
        </a:p>
      </dsp:txBody>
      <dsp:txXfrm>
        <a:off x="5437742" y="1765413"/>
        <a:ext cx="1776997" cy="1112904"/>
      </dsp:txXfrm>
    </dsp:sp>
    <dsp:sp modelId="{2E0B9FC2-2F73-44B9-ACF9-B2AD3657DFA1}">
      <dsp:nvSpPr>
        <dsp:cNvPr id="0" name=""/>
        <dsp:cNvSpPr/>
      </dsp:nvSpPr>
      <dsp:spPr>
        <a:xfrm>
          <a:off x="1515990" y="618274"/>
          <a:ext cx="4930918" cy="4930918"/>
        </a:xfrm>
        <a:custGeom>
          <a:avLst/>
          <a:gdLst/>
          <a:ahLst/>
          <a:cxnLst/>
          <a:rect l="0" t="0" r="0" b="0"/>
          <a:pathLst>
            <a:path>
              <a:moveTo>
                <a:pt x="4925023" y="2635854"/>
              </a:moveTo>
              <a:arcTo wR="2465459" hR="2465459" stAng="21837783" swAng="1360618"/>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72F4C1F-A880-46A8-B53B-8DFC8BADF6E8}">
      <dsp:nvSpPr>
        <dsp:cNvPr id="0" name=""/>
        <dsp:cNvSpPr/>
      </dsp:nvSpPr>
      <dsp:spPr>
        <a:xfrm>
          <a:off x="4481905" y="4461674"/>
          <a:ext cx="1897409" cy="123331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183 Enrollees </a:t>
          </a:r>
          <a:r>
            <a:rPr lang="en-US" sz="1600" b="1" i="0" kern="1200" dirty="0"/>
            <a:t>Housed</a:t>
          </a:r>
          <a:endParaRPr lang="en-US" sz="1600" b="1" kern="1200" dirty="0"/>
        </a:p>
      </dsp:txBody>
      <dsp:txXfrm>
        <a:off x="4542111" y="4521880"/>
        <a:ext cx="1776997" cy="1112904"/>
      </dsp:txXfrm>
    </dsp:sp>
    <dsp:sp modelId="{3EE765D4-9CA4-4A61-BA6B-FA6927A41958}">
      <dsp:nvSpPr>
        <dsp:cNvPr id="0" name=""/>
        <dsp:cNvSpPr/>
      </dsp:nvSpPr>
      <dsp:spPr>
        <a:xfrm>
          <a:off x="1515990" y="618274"/>
          <a:ext cx="4930918" cy="4930918"/>
        </a:xfrm>
        <a:custGeom>
          <a:avLst/>
          <a:gdLst/>
          <a:ahLst/>
          <a:cxnLst/>
          <a:rect l="0" t="0" r="0" b="0"/>
          <a:pathLst>
            <a:path>
              <a:moveTo>
                <a:pt x="2768466" y="4912227"/>
              </a:moveTo>
              <a:arcTo wR="2465459" hR="2465459" stAng="4976426" swAng="847147"/>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3163A0F-7136-4BCB-918A-DE8A251368C7}">
      <dsp:nvSpPr>
        <dsp:cNvPr id="0" name=""/>
        <dsp:cNvSpPr/>
      </dsp:nvSpPr>
      <dsp:spPr>
        <a:xfrm>
          <a:off x="1583584" y="4461674"/>
          <a:ext cx="1897409" cy="12333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Over 40 Critical </a:t>
          </a:r>
          <a:r>
            <a:rPr lang="en-US" sz="1600" b="1" i="0" kern="1200" dirty="0"/>
            <a:t>Partnerships</a:t>
          </a:r>
          <a:r>
            <a:rPr lang="en-US" sz="1600" b="0" i="0" kern="1200" dirty="0"/>
            <a:t> </a:t>
          </a:r>
          <a:endParaRPr lang="en-US" sz="1600" b="0" kern="1200" dirty="0"/>
        </a:p>
      </dsp:txBody>
      <dsp:txXfrm>
        <a:off x="1643790" y="4521880"/>
        <a:ext cx="1776997" cy="1112904"/>
      </dsp:txXfrm>
    </dsp:sp>
    <dsp:sp modelId="{24F512A6-223F-4B2F-8558-64F6CA501DE9}">
      <dsp:nvSpPr>
        <dsp:cNvPr id="0" name=""/>
        <dsp:cNvSpPr/>
      </dsp:nvSpPr>
      <dsp:spPr>
        <a:xfrm>
          <a:off x="1515990" y="618274"/>
          <a:ext cx="4930918" cy="4930918"/>
        </a:xfrm>
        <a:custGeom>
          <a:avLst/>
          <a:gdLst/>
          <a:ahLst/>
          <a:cxnLst/>
          <a:rect l="0" t="0" r="0" b="0"/>
          <a:pathLst>
            <a:path>
              <a:moveTo>
                <a:pt x="261729" y="3570930"/>
              </a:moveTo>
              <a:arcTo wR="2465459" hR="2465459" stAng="9201599" swAng="1360618"/>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6B3CC2A-C597-4C79-94DF-7F5836892D99}">
      <dsp:nvSpPr>
        <dsp:cNvPr id="0" name=""/>
        <dsp:cNvSpPr/>
      </dsp:nvSpPr>
      <dsp:spPr>
        <a:xfrm>
          <a:off x="687954" y="1705207"/>
          <a:ext cx="1897409" cy="123331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Unprecedented </a:t>
          </a:r>
          <a:r>
            <a:rPr lang="en-US" sz="1600" b="1" i="0" u="none" kern="1200" dirty="0"/>
            <a:t>Cross-Sector Data Sharing</a:t>
          </a:r>
          <a:r>
            <a:rPr lang="en-US" sz="1600" b="0" i="0" kern="1200" dirty="0"/>
            <a:t> in Sacramento</a:t>
          </a:r>
          <a:endParaRPr lang="en-US" sz="1600" b="0" kern="1200" dirty="0"/>
        </a:p>
      </dsp:txBody>
      <dsp:txXfrm>
        <a:off x="748160" y="1765413"/>
        <a:ext cx="1776997" cy="1112904"/>
      </dsp:txXfrm>
    </dsp:sp>
    <dsp:sp modelId="{0B0DD718-4557-41E6-BA5F-09742EE06204}">
      <dsp:nvSpPr>
        <dsp:cNvPr id="0" name=""/>
        <dsp:cNvSpPr/>
      </dsp:nvSpPr>
      <dsp:spPr>
        <a:xfrm>
          <a:off x="1515990" y="618274"/>
          <a:ext cx="4930918" cy="4930918"/>
        </a:xfrm>
        <a:custGeom>
          <a:avLst/>
          <a:gdLst/>
          <a:ahLst/>
          <a:cxnLst/>
          <a:rect l="0" t="0" r="0" b="0"/>
          <a:pathLst>
            <a:path>
              <a:moveTo>
                <a:pt x="592853" y="861764"/>
              </a:moveTo>
              <a:arcTo wR="2465459" hR="2465459" stAng="13234599" swAng="1212692"/>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016A9-1DBA-4757-A9E4-367E03F74312}">
      <dsp:nvSpPr>
        <dsp:cNvPr id="0" name=""/>
        <dsp:cNvSpPr/>
      </dsp:nvSpPr>
      <dsp:spPr>
        <a:xfrm>
          <a:off x="1513966" y="23223"/>
          <a:ext cx="863453" cy="863453"/>
        </a:xfrm>
        <a:prstGeom prst="ellipse">
          <a:avLst/>
        </a:prstGeom>
        <a:solidFill>
          <a:schemeClr val="accent1"/>
        </a:solidFill>
        <a:ln>
          <a:noFill/>
        </a:ln>
        <a:effectLst/>
      </dsp:spPr>
      <dsp:style>
        <a:lnRef idx="0">
          <a:scrgbClr r="0" g="0" b="0"/>
        </a:lnRef>
        <a:fillRef idx="1">
          <a:scrgbClr r="0" g="0" b="0"/>
        </a:fillRef>
        <a:effectRef idx="2">
          <a:scrgbClr r="0" g="0" b="0"/>
        </a:effectRef>
        <a:fontRef idx="minor"/>
      </dsp:style>
    </dsp:sp>
    <dsp:sp modelId="{C2E2FA2E-5F80-4BB7-8590-2622151FC17E}">
      <dsp:nvSpPr>
        <dsp:cNvPr id="0" name=""/>
        <dsp:cNvSpPr/>
      </dsp:nvSpPr>
      <dsp:spPr>
        <a:xfrm>
          <a:off x="1695291" y="204548"/>
          <a:ext cx="500802" cy="5008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1BB76C0-78E5-4461-BA0E-72D89355E9EC}">
      <dsp:nvSpPr>
        <dsp:cNvPr id="0" name=""/>
        <dsp:cNvSpPr/>
      </dsp:nvSpPr>
      <dsp:spPr>
        <a:xfrm>
          <a:off x="2562444" y="23223"/>
          <a:ext cx="2035282" cy="86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Difficult but important work</a:t>
          </a:r>
        </a:p>
      </dsp:txBody>
      <dsp:txXfrm>
        <a:off x="2562444" y="23223"/>
        <a:ext cx="2035282" cy="863453"/>
      </dsp:txXfrm>
    </dsp:sp>
    <dsp:sp modelId="{5036D1AD-26E5-4DEC-8218-FD7F631630A8}">
      <dsp:nvSpPr>
        <dsp:cNvPr id="0" name=""/>
        <dsp:cNvSpPr/>
      </dsp:nvSpPr>
      <dsp:spPr>
        <a:xfrm>
          <a:off x="4952359" y="23223"/>
          <a:ext cx="863453" cy="863453"/>
        </a:xfrm>
        <a:prstGeom prst="ellipse">
          <a:avLst/>
        </a:prstGeom>
        <a:solidFill>
          <a:srgbClr val="E2D204"/>
        </a:solidFill>
        <a:ln>
          <a:noFill/>
        </a:ln>
        <a:effectLst/>
      </dsp:spPr>
      <dsp:style>
        <a:lnRef idx="0">
          <a:scrgbClr r="0" g="0" b="0"/>
        </a:lnRef>
        <a:fillRef idx="1">
          <a:scrgbClr r="0" g="0" b="0"/>
        </a:fillRef>
        <a:effectRef idx="2">
          <a:scrgbClr r="0" g="0" b="0"/>
        </a:effectRef>
        <a:fontRef idx="minor"/>
      </dsp:style>
    </dsp:sp>
    <dsp:sp modelId="{015A320A-F3B0-4ED0-84FA-C8A55BA38C6B}">
      <dsp:nvSpPr>
        <dsp:cNvPr id="0" name=""/>
        <dsp:cNvSpPr/>
      </dsp:nvSpPr>
      <dsp:spPr>
        <a:xfrm>
          <a:off x="5133684" y="204548"/>
          <a:ext cx="500802" cy="5008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D52AA6-FC18-4405-96D6-A2B66A8CAAAB}">
      <dsp:nvSpPr>
        <dsp:cNvPr id="0" name=""/>
        <dsp:cNvSpPr/>
      </dsp:nvSpPr>
      <dsp:spPr>
        <a:xfrm>
          <a:off x="6000837" y="23223"/>
          <a:ext cx="2035282" cy="86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Complex scenarios </a:t>
          </a:r>
          <a:endParaRPr lang="en-US" sz="2400" kern="1200" dirty="0"/>
        </a:p>
      </dsp:txBody>
      <dsp:txXfrm>
        <a:off x="6000837" y="23223"/>
        <a:ext cx="2035282" cy="863453"/>
      </dsp:txXfrm>
    </dsp:sp>
    <dsp:sp modelId="{373D2FD7-D734-4D30-B3B5-6D0725F8ACD1}">
      <dsp:nvSpPr>
        <dsp:cNvPr id="0" name=""/>
        <dsp:cNvSpPr/>
      </dsp:nvSpPr>
      <dsp:spPr>
        <a:xfrm>
          <a:off x="1513966" y="1565853"/>
          <a:ext cx="863453" cy="863453"/>
        </a:xfrm>
        <a:prstGeom prst="ellipse">
          <a:avLst/>
        </a:prstGeom>
        <a:solidFill>
          <a:srgbClr val="0070C0"/>
        </a:solidFill>
        <a:ln>
          <a:noFill/>
        </a:ln>
        <a:effectLst/>
      </dsp:spPr>
      <dsp:style>
        <a:lnRef idx="0">
          <a:scrgbClr r="0" g="0" b="0"/>
        </a:lnRef>
        <a:fillRef idx="1">
          <a:scrgbClr r="0" g="0" b="0"/>
        </a:fillRef>
        <a:effectRef idx="2">
          <a:scrgbClr r="0" g="0" b="0"/>
        </a:effectRef>
        <a:fontRef idx="minor"/>
      </dsp:style>
    </dsp:sp>
    <dsp:sp modelId="{1A1EABC4-9401-4289-8F92-D6E7644D5038}">
      <dsp:nvSpPr>
        <dsp:cNvPr id="0" name=""/>
        <dsp:cNvSpPr/>
      </dsp:nvSpPr>
      <dsp:spPr>
        <a:xfrm>
          <a:off x="1695291" y="1747178"/>
          <a:ext cx="500802" cy="5008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2E01067-E4FB-4C1E-A4ED-668F559BE056}">
      <dsp:nvSpPr>
        <dsp:cNvPr id="0" name=""/>
        <dsp:cNvSpPr/>
      </dsp:nvSpPr>
      <dsp:spPr>
        <a:xfrm>
          <a:off x="2562444" y="1565853"/>
          <a:ext cx="2035282" cy="86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Ever-changing landscape</a:t>
          </a:r>
          <a:endParaRPr lang="en-US" sz="2400" kern="1200" dirty="0"/>
        </a:p>
      </dsp:txBody>
      <dsp:txXfrm>
        <a:off x="2562444" y="1565853"/>
        <a:ext cx="2035282" cy="863453"/>
      </dsp:txXfrm>
    </dsp:sp>
    <dsp:sp modelId="{83EEF15C-D15F-41C1-B6F4-53A7B2F52318}">
      <dsp:nvSpPr>
        <dsp:cNvPr id="0" name=""/>
        <dsp:cNvSpPr/>
      </dsp:nvSpPr>
      <dsp:spPr>
        <a:xfrm>
          <a:off x="4952359" y="1565853"/>
          <a:ext cx="863453" cy="863453"/>
        </a:xfrm>
        <a:prstGeom prst="ellipse">
          <a:avLst/>
        </a:prstGeom>
        <a:solidFill>
          <a:srgbClr val="00B0F0"/>
        </a:solidFill>
        <a:ln>
          <a:noFill/>
        </a:ln>
        <a:effectLst/>
      </dsp:spPr>
      <dsp:style>
        <a:lnRef idx="0">
          <a:scrgbClr r="0" g="0" b="0"/>
        </a:lnRef>
        <a:fillRef idx="1">
          <a:scrgbClr r="0" g="0" b="0"/>
        </a:fillRef>
        <a:effectRef idx="2">
          <a:scrgbClr r="0" g="0" b="0"/>
        </a:effectRef>
        <a:fontRef idx="minor"/>
      </dsp:style>
    </dsp:sp>
    <dsp:sp modelId="{A571FD18-B8FB-4875-B6D2-630DB78B18DE}">
      <dsp:nvSpPr>
        <dsp:cNvPr id="0" name=""/>
        <dsp:cNvSpPr/>
      </dsp:nvSpPr>
      <dsp:spPr>
        <a:xfrm>
          <a:off x="5037575" y="1683125"/>
          <a:ext cx="693020" cy="6289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95F488C-5BBA-4CAE-8774-6D788245F74C}">
      <dsp:nvSpPr>
        <dsp:cNvPr id="0" name=""/>
        <dsp:cNvSpPr/>
      </dsp:nvSpPr>
      <dsp:spPr>
        <a:xfrm>
          <a:off x="6000837" y="1565853"/>
          <a:ext cx="2035282" cy="86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Client trust</a:t>
          </a:r>
        </a:p>
      </dsp:txBody>
      <dsp:txXfrm>
        <a:off x="6000837" y="1565853"/>
        <a:ext cx="2035282" cy="863453"/>
      </dsp:txXfrm>
    </dsp:sp>
    <dsp:sp modelId="{EF1E6D24-BB92-4557-80BA-5448DDF40B34}">
      <dsp:nvSpPr>
        <dsp:cNvPr id="0" name=""/>
        <dsp:cNvSpPr/>
      </dsp:nvSpPr>
      <dsp:spPr>
        <a:xfrm>
          <a:off x="1513966" y="3108483"/>
          <a:ext cx="863453" cy="863453"/>
        </a:xfrm>
        <a:prstGeom prst="ellipse">
          <a:avLst/>
        </a:prstGeom>
        <a:solidFill>
          <a:schemeClr val="tx1">
            <a:lumMod val="50000"/>
            <a:lumOff val="50000"/>
          </a:schemeClr>
        </a:solidFill>
        <a:ln>
          <a:noFill/>
        </a:ln>
        <a:effectLst/>
      </dsp:spPr>
      <dsp:style>
        <a:lnRef idx="0">
          <a:scrgbClr r="0" g="0" b="0"/>
        </a:lnRef>
        <a:fillRef idx="1">
          <a:scrgbClr r="0" g="0" b="0"/>
        </a:fillRef>
        <a:effectRef idx="2">
          <a:scrgbClr r="0" g="0" b="0"/>
        </a:effectRef>
        <a:fontRef idx="minor"/>
      </dsp:style>
    </dsp:sp>
    <dsp:sp modelId="{023F904E-F17C-4249-8978-EE90A4C3FA10}">
      <dsp:nvSpPr>
        <dsp:cNvPr id="0" name=""/>
        <dsp:cNvSpPr/>
      </dsp:nvSpPr>
      <dsp:spPr>
        <a:xfrm>
          <a:off x="1695291" y="3289808"/>
          <a:ext cx="500802" cy="50080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4CB6A42-97D2-4FD5-AFF9-091B41802619}">
      <dsp:nvSpPr>
        <dsp:cNvPr id="0" name=""/>
        <dsp:cNvSpPr/>
      </dsp:nvSpPr>
      <dsp:spPr>
        <a:xfrm>
          <a:off x="2562444" y="3108483"/>
          <a:ext cx="2035282" cy="86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Knowledgeable </a:t>
          </a:r>
        </a:p>
      </dsp:txBody>
      <dsp:txXfrm>
        <a:off x="2562444" y="3108483"/>
        <a:ext cx="2035282" cy="863453"/>
      </dsp:txXfrm>
    </dsp:sp>
    <dsp:sp modelId="{050F3AC8-3153-46A8-A7ED-A5BA7F136B27}">
      <dsp:nvSpPr>
        <dsp:cNvPr id="0" name=""/>
        <dsp:cNvSpPr/>
      </dsp:nvSpPr>
      <dsp:spPr>
        <a:xfrm>
          <a:off x="4952359" y="3108483"/>
          <a:ext cx="863453" cy="863453"/>
        </a:xfrm>
        <a:prstGeom prst="ellipse">
          <a:avLst/>
        </a:prstGeom>
        <a:solidFill>
          <a:schemeClr val="tx1"/>
        </a:solidFill>
        <a:ln>
          <a:noFill/>
        </a:ln>
        <a:effectLst/>
      </dsp:spPr>
      <dsp:style>
        <a:lnRef idx="0">
          <a:scrgbClr r="0" g="0" b="0"/>
        </a:lnRef>
        <a:fillRef idx="1">
          <a:scrgbClr r="0" g="0" b="0"/>
        </a:fillRef>
        <a:effectRef idx="2">
          <a:scrgbClr r="0" g="0" b="0"/>
        </a:effectRef>
        <a:fontRef idx="minor"/>
      </dsp:style>
    </dsp:sp>
    <dsp:sp modelId="{AF37E825-6374-4569-9D4E-5AC3FC451148}">
      <dsp:nvSpPr>
        <dsp:cNvPr id="0" name=""/>
        <dsp:cNvSpPr/>
      </dsp:nvSpPr>
      <dsp:spPr>
        <a:xfrm>
          <a:off x="5133684" y="3289808"/>
          <a:ext cx="500802" cy="5008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7C5CB2A-0B4D-4460-A955-789ED4AE5A16}">
      <dsp:nvSpPr>
        <dsp:cNvPr id="0" name=""/>
        <dsp:cNvSpPr/>
      </dsp:nvSpPr>
      <dsp:spPr>
        <a:xfrm>
          <a:off x="6000837" y="3108483"/>
          <a:ext cx="2035282" cy="86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Desire to come back!</a:t>
          </a:r>
        </a:p>
      </dsp:txBody>
      <dsp:txXfrm>
        <a:off x="6000837" y="3108483"/>
        <a:ext cx="2035282" cy="8634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97DCB-C6A3-4813-AE8A-042E989DF704}">
      <dsp:nvSpPr>
        <dsp:cNvPr id="0" name=""/>
        <dsp:cNvSpPr/>
      </dsp:nvSpPr>
      <dsp:spPr>
        <a:xfrm>
          <a:off x="5162120" y="1297"/>
          <a:ext cx="2932213" cy="1905939"/>
        </a:xfrm>
        <a:prstGeom prst="roundRect">
          <a:avLst/>
        </a:prstGeom>
        <a:solidFill>
          <a:schemeClr val="tx2">
            <a:lumMod val="50000"/>
            <a:lumOff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Knowledgeable support</a:t>
          </a:r>
        </a:p>
      </dsp:txBody>
      <dsp:txXfrm>
        <a:off x="5255160" y="94337"/>
        <a:ext cx="2746133" cy="1719859"/>
      </dsp:txXfrm>
    </dsp:sp>
    <dsp:sp modelId="{783DEBAD-D1A6-45D6-B59F-284413EEB045}">
      <dsp:nvSpPr>
        <dsp:cNvPr id="0" name=""/>
        <dsp:cNvSpPr/>
      </dsp:nvSpPr>
      <dsp:spPr>
        <a:xfrm>
          <a:off x="4086506" y="954266"/>
          <a:ext cx="5083442" cy="5083442"/>
        </a:xfrm>
        <a:custGeom>
          <a:avLst/>
          <a:gdLst/>
          <a:ahLst/>
          <a:cxnLst/>
          <a:rect l="0" t="0" r="0" b="0"/>
          <a:pathLst>
            <a:path>
              <a:moveTo>
                <a:pt x="4029124" y="480658"/>
              </a:moveTo>
              <a:arcTo wR="2541721" hR="2541721" stAng="18349007" swAng="3646689"/>
            </a:path>
          </a:pathLst>
        </a:custGeom>
        <a:noFill/>
        <a:ln w="6350" cap="flat" cmpd="sng" algn="in">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6F44B8-F2E7-4891-BA69-8E1DE0E9F72A}">
      <dsp:nvSpPr>
        <dsp:cNvPr id="0" name=""/>
        <dsp:cNvSpPr/>
      </dsp:nvSpPr>
      <dsp:spPr>
        <a:xfrm>
          <a:off x="7363315" y="3813878"/>
          <a:ext cx="2932213" cy="1905939"/>
        </a:xfrm>
        <a:prstGeom prst="roundRect">
          <a:avLst/>
        </a:prstGeom>
        <a:solidFill>
          <a:srgbClr val="00B0F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Assister Input</a:t>
          </a:r>
        </a:p>
      </dsp:txBody>
      <dsp:txXfrm>
        <a:off x="7456355" y="3906918"/>
        <a:ext cx="2746133" cy="1719859"/>
      </dsp:txXfrm>
    </dsp:sp>
    <dsp:sp modelId="{55F58253-7596-422F-970D-24C8A680BFE3}">
      <dsp:nvSpPr>
        <dsp:cNvPr id="0" name=""/>
        <dsp:cNvSpPr/>
      </dsp:nvSpPr>
      <dsp:spPr>
        <a:xfrm>
          <a:off x="4086506" y="954266"/>
          <a:ext cx="5083442" cy="5083442"/>
        </a:xfrm>
        <a:custGeom>
          <a:avLst/>
          <a:gdLst/>
          <a:ahLst/>
          <a:cxnLst/>
          <a:rect l="0" t="0" r="0" b="0"/>
          <a:pathLst>
            <a:path>
              <a:moveTo>
                <a:pt x="3750949" y="4777367"/>
              </a:moveTo>
              <a:arcTo wR="2541721" hR="2541721" stAng="3695502" swAng="3408997"/>
            </a:path>
          </a:pathLst>
        </a:custGeom>
        <a:noFill/>
        <a:ln w="6350" cap="flat" cmpd="sng" algn="in">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CC9DA3-CF4C-4897-9FDC-2968AE7ED544}">
      <dsp:nvSpPr>
        <dsp:cNvPr id="0" name=""/>
        <dsp:cNvSpPr/>
      </dsp:nvSpPr>
      <dsp:spPr>
        <a:xfrm>
          <a:off x="2960925" y="3813878"/>
          <a:ext cx="2932213" cy="1905939"/>
        </a:xfrm>
        <a:prstGeom prst="roundRect">
          <a:avLst/>
        </a:prstGeom>
        <a:solidFill>
          <a:srgbClr val="E2D204"/>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Adequate Compensation</a:t>
          </a:r>
        </a:p>
      </dsp:txBody>
      <dsp:txXfrm>
        <a:off x="3053965" y="3906918"/>
        <a:ext cx="2746133" cy="1719859"/>
      </dsp:txXfrm>
    </dsp:sp>
    <dsp:sp modelId="{0F9C0C90-61F0-4C4C-8899-F49920B42E53}">
      <dsp:nvSpPr>
        <dsp:cNvPr id="0" name=""/>
        <dsp:cNvSpPr/>
      </dsp:nvSpPr>
      <dsp:spPr>
        <a:xfrm>
          <a:off x="4086506" y="954266"/>
          <a:ext cx="5083442" cy="5083442"/>
        </a:xfrm>
        <a:custGeom>
          <a:avLst/>
          <a:gdLst/>
          <a:ahLst/>
          <a:cxnLst/>
          <a:rect l="0" t="0" r="0" b="0"/>
          <a:pathLst>
            <a:path>
              <a:moveTo>
                <a:pt x="16818" y="2833635"/>
              </a:moveTo>
              <a:arcTo wR="2541721" hR="2541721" stAng="10404305" swAng="3646689"/>
            </a:path>
          </a:pathLst>
        </a:custGeom>
        <a:noFill/>
        <a:ln w="6350" cap="flat" cmpd="sng" algn="in">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5315A-89AD-4E19-8BC2-C609B1C05F2E}">
      <dsp:nvSpPr>
        <dsp:cNvPr id="0" name=""/>
        <dsp:cNvSpPr/>
      </dsp:nvSpPr>
      <dsp:spPr>
        <a:xfrm>
          <a:off x="1793629" y="673119"/>
          <a:ext cx="382155" cy="91440"/>
        </a:xfrm>
        <a:custGeom>
          <a:avLst/>
          <a:gdLst/>
          <a:ahLst/>
          <a:cxnLst/>
          <a:rect l="0" t="0" r="0" b="0"/>
          <a:pathLst>
            <a:path>
              <a:moveTo>
                <a:pt x="0" y="45720"/>
              </a:moveTo>
              <a:lnTo>
                <a:pt x="38215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4388" y="716775"/>
        <a:ext cx="20637" cy="4127"/>
      </dsp:txXfrm>
    </dsp:sp>
    <dsp:sp modelId="{A5FB39CF-1AE2-4C9C-B588-4A3C03F26889}">
      <dsp:nvSpPr>
        <dsp:cNvPr id="0" name=""/>
        <dsp:cNvSpPr/>
      </dsp:nvSpPr>
      <dsp:spPr>
        <a:xfrm>
          <a:off x="840" y="180463"/>
          <a:ext cx="1794588" cy="10767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36" tIns="92305" rIns="87936" bIns="92305" numCol="1" spcCol="1270" anchor="ctr" anchorCtr="0">
          <a:noAutofit/>
        </a:bodyPr>
        <a:lstStyle/>
        <a:p>
          <a:pPr marL="0" lvl="0" indent="0" algn="ctr" defTabSz="1155700">
            <a:lnSpc>
              <a:spcPct val="90000"/>
            </a:lnSpc>
            <a:spcBef>
              <a:spcPct val="0"/>
            </a:spcBef>
            <a:spcAft>
              <a:spcPct val="35000"/>
            </a:spcAft>
            <a:buNone/>
          </a:pPr>
          <a:r>
            <a:rPr lang="en-US" sz="2600" b="1" kern="1200" dirty="0"/>
            <a:t>Full-Service</a:t>
          </a:r>
        </a:p>
      </dsp:txBody>
      <dsp:txXfrm>
        <a:off x="840" y="180463"/>
        <a:ext cx="1794588" cy="1076753"/>
      </dsp:txXfrm>
    </dsp:sp>
    <dsp:sp modelId="{FD276B3F-2DFD-44E1-B472-3EECB3D2C598}">
      <dsp:nvSpPr>
        <dsp:cNvPr id="0" name=""/>
        <dsp:cNvSpPr/>
      </dsp:nvSpPr>
      <dsp:spPr>
        <a:xfrm>
          <a:off x="898134" y="1255416"/>
          <a:ext cx="2207344" cy="382155"/>
        </a:xfrm>
        <a:custGeom>
          <a:avLst/>
          <a:gdLst/>
          <a:ahLst/>
          <a:cxnLst/>
          <a:rect l="0" t="0" r="0" b="0"/>
          <a:pathLst>
            <a:path>
              <a:moveTo>
                <a:pt x="2207344" y="0"/>
              </a:moveTo>
              <a:lnTo>
                <a:pt x="2207344" y="208177"/>
              </a:lnTo>
              <a:lnTo>
                <a:pt x="0" y="208177"/>
              </a:lnTo>
              <a:lnTo>
                <a:pt x="0" y="382155"/>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5666" y="1444430"/>
        <a:ext cx="112280" cy="4127"/>
      </dsp:txXfrm>
    </dsp:sp>
    <dsp:sp modelId="{286E3F2C-89D9-4CAA-8033-87AA1C002330}">
      <dsp:nvSpPr>
        <dsp:cNvPr id="0" name=""/>
        <dsp:cNvSpPr/>
      </dsp:nvSpPr>
      <dsp:spPr>
        <a:xfrm>
          <a:off x="2208184" y="180463"/>
          <a:ext cx="1794588" cy="1076753"/>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36" tIns="92305" rIns="87936" bIns="92305" numCol="1" spcCol="1270" anchor="ctr" anchorCtr="0">
          <a:noAutofit/>
        </a:bodyPr>
        <a:lstStyle/>
        <a:p>
          <a:pPr marL="0" lvl="0" indent="0" algn="ctr" defTabSz="1155700">
            <a:lnSpc>
              <a:spcPct val="90000"/>
            </a:lnSpc>
            <a:spcBef>
              <a:spcPct val="0"/>
            </a:spcBef>
            <a:spcAft>
              <a:spcPct val="35000"/>
            </a:spcAft>
            <a:buNone/>
          </a:pPr>
          <a:r>
            <a:rPr lang="en-US" sz="2600" b="1" kern="1200" dirty="0"/>
            <a:t>Mission-Driven</a:t>
          </a:r>
        </a:p>
      </dsp:txBody>
      <dsp:txXfrm>
        <a:off x="2208184" y="180463"/>
        <a:ext cx="1794588" cy="1076753"/>
      </dsp:txXfrm>
    </dsp:sp>
    <dsp:sp modelId="{77BA420D-51A6-4372-8104-F08F0AE4910C}">
      <dsp:nvSpPr>
        <dsp:cNvPr id="0" name=""/>
        <dsp:cNvSpPr/>
      </dsp:nvSpPr>
      <dsp:spPr>
        <a:xfrm>
          <a:off x="1793629" y="2162628"/>
          <a:ext cx="382155" cy="91440"/>
        </a:xfrm>
        <a:custGeom>
          <a:avLst/>
          <a:gdLst/>
          <a:ahLst/>
          <a:cxnLst/>
          <a:rect l="0" t="0" r="0" b="0"/>
          <a:pathLst>
            <a:path>
              <a:moveTo>
                <a:pt x="0" y="45720"/>
              </a:moveTo>
              <a:lnTo>
                <a:pt x="382155"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4388" y="2206284"/>
        <a:ext cx="20637" cy="4127"/>
      </dsp:txXfrm>
    </dsp:sp>
    <dsp:sp modelId="{8CE330D8-73B9-4DA3-8250-E2D98CBB7EFB}">
      <dsp:nvSpPr>
        <dsp:cNvPr id="0" name=""/>
        <dsp:cNvSpPr/>
      </dsp:nvSpPr>
      <dsp:spPr>
        <a:xfrm>
          <a:off x="840" y="1669971"/>
          <a:ext cx="1794588" cy="1076753"/>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36" tIns="92305" rIns="87936" bIns="92305" numCol="1" spcCol="1270" anchor="ctr" anchorCtr="0">
          <a:noAutofit/>
        </a:bodyPr>
        <a:lstStyle/>
        <a:p>
          <a:pPr marL="0" lvl="0" indent="0" algn="ctr" defTabSz="1155700">
            <a:lnSpc>
              <a:spcPct val="90000"/>
            </a:lnSpc>
            <a:spcBef>
              <a:spcPct val="0"/>
            </a:spcBef>
            <a:spcAft>
              <a:spcPct val="35000"/>
            </a:spcAft>
            <a:buNone/>
          </a:pPr>
          <a:r>
            <a:rPr lang="en-US" sz="2600" b="1" kern="1200"/>
            <a:t>Customized Solutions</a:t>
          </a:r>
        </a:p>
      </dsp:txBody>
      <dsp:txXfrm>
        <a:off x="840" y="1669971"/>
        <a:ext cx="1794588" cy="1076753"/>
      </dsp:txXfrm>
    </dsp:sp>
    <dsp:sp modelId="{101EF790-5A84-4A6E-8806-F3A89DF427AA}">
      <dsp:nvSpPr>
        <dsp:cNvPr id="0" name=""/>
        <dsp:cNvSpPr/>
      </dsp:nvSpPr>
      <dsp:spPr>
        <a:xfrm>
          <a:off x="2208184" y="1669971"/>
          <a:ext cx="1794588" cy="107675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36" tIns="92305" rIns="87936" bIns="92305" numCol="1" spcCol="1270" anchor="ctr" anchorCtr="0">
          <a:noAutofit/>
        </a:bodyPr>
        <a:lstStyle/>
        <a:p>
          <a:pPr marL="0" lvl="0" indent="0" algn="ctr" defTabSz="1155700">
            <a:lnSpc>
              <a:spcPct val="90000"/>
            </a:lnSpc>
            <a:spcBef>
              <a:spcPct val="0"/>
            </a:spcBef>
            <a:spcAft>
              <a:spcPct val="35000"/>
            </a:spcAft>
            <a:buNone/>
          </a:pPr>
          <a:r>
            <a:rPr lang="en-US" sz="2600" b="1" kern="1200" dirty="0"/>
            <a:t>Outcomes- Based</a:t>
          </a:r>
        </a:p>
      </dsp:txBody>
      <dsp:txXfrm>
        <a:off x="2208184" y="1669971"/>
        <a:ext cx="1794588" cy="10767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0B500-E3AB-4CAC-84DA-295B0FF31E22}">
      <dsp:nvSpPr>
        <dsp:cNvPr id="0" name=""/>
        <dsp:cNvSpPr/>
      </dsp:nvSpPr>
      <dsp:spPr>
        <a:xfrm>
          <a:off x="5695753" y="913169"/>
          <a:ext cx="2418963" cy="2419410"/>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D2E0BA6-EA37-4081-9255-010CD838E8A6}">
      <dsp:nvSpPr>
        <dsp:cNvPr id="0" name=""/>
        <dsp:cNvSpPr/>
      </dsp:nvSpPr>
      <dsp:spPr>
        <a:xfrm>
          <a:off x="5776070" y="993830"/>
          <a:ext cx="2258328" cy="2258088"/>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Services</a:t>
          </a:r>
        </a:p>
      </dsp:txBody>
      <dsp:txXfrm>
        <a:off x="6098913" y="1316475"/>
        <a:ext cx="1612642" cy="1612798"/>
      </dsp:txXfrm>
    </dsp:sp>
    <dsp:sp modelId="{39274237-0662-4599-A833-3CA7BF3AB7EF}">
      <dsp:nvSpPr>
        <dsp:cNvPr id="0" name=""/>
        <dsp:cNvSpPr/>
      </dsp:nvSpPr>
      <dsp:spPr>
        <a:xfrm rot="2700000">
          <a:off x="3198598" y="916094"/>
          <a:ext cx="2413136" cy="2413136"/>
        </a:xfrm>
        <a:prstGeom prst="teardrop">
          <a:avLst>
            <a:gd name="adj" fmla="val 100000"/>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40B8F67-7F7A-4095-B837-7EFF5EE004A5}">
      <dsp:nvSpPr>
        <dsp:cNvPr id="0" name=""/>
        <dsp:cNvSpPr/>
      </dsp:nvSpPr>
      <dsp:spPr>
        <a:xfrm>
          <a:off x="3276002" y="993830"/>
          <a:ext cx="2258328" cy="2258088"/>
        </a:xfrm>
        <a:prstGeom prst="ellipse">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Policy</a:t>
          </a:r>
        </a:p>
      </dsp:txBody>
      <dsp:txXfrm>
        <a:off x="3598845" y="1316475"/>
        <a:ext cx="1612642" cy="1612798"/>
      </dsp:txXfrm>
    </dsp:sp>
    <dsp:sp modelId="{AA8E02B2-1DF3-45BC-8B48-6BAFD28F326F}">
      <dsp:nvSpPr>
        <dsp:cNvPr id="0" name=""/>
        <dsp:cNvSpPr/>
      </dsp:nvSpPr>
      <dsp:spPr>
        <a:xfrm rot="2700000">
          <a:off x="698530" y="916094"/>
          <a:ext cx="2413136" cy="2413136"/>
        </a:xfrm>
        <a:prstGeom prst="teardrop">
          <a:avLst>
            <a:gd name="adj" fmla="val 100000"/>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C65FCA5-62E9-429C-8BC6-5547A856C612}">
      <dsp:nvSpPr>
        <dsp:cNvPr id="0" name=""/>
        <dsp:cNvSpPr/>
      </dsp:nvSpPr>
      <dsp:spPr>
        <a:xfrm>
          <a:off x="775934" y="993830"/>
          <a:ext cx="2258328" cy="2258088"/>
        </a:xfrm>
        <a:prstGeom prst="ellipse">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Strategy	</a:t>
          </a:r>
        </a:p>
      </dsp:txBody>
      <dsp:txXfrm>
        <a:off x="1098778" y="1316475"/>
        <a:ext cx="1612642" cy="16127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D87E9-89AE-408D-8E61-7B3D06A58857}">
      <dsp:nvSpPr>
        <dsp:cNvPr id="0" name=""/>
        <dsp:cNvSpPr/>
      </dsp:nvSpPr>
      <dsp:spPr>
        <a:xfrm>
          <a:off x="328915" y="973904"/>
          <a:ext cx="1021869" cy="10218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453AF7-E3B9-4A65-B0F4-FD8BDD53F3D5}">
      <dsp:nvSpPr>
        <dsp:cNvPr id="0" name=""/>
        <dsp:cNvSpPr/>
      </dsp:nvSpPr>
      <dsp:spPr>
        <a:xfrm>
          <a:off x="546691" y="1191679"/>
          <a:ext cx="586318" cy="5863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C7AE94-520D-4597-B216-AA111C3FA905}">
      <dsp:nvSpPr>
        <dsp:cNvPr id="0" name=""/>
        <dsp:cNvSpPr/>
      </dsp:nvSpPr>
      <dsp:spPr>
        <a:xfrm>
          <a:off x="2252" y="2314060"/>
          <a:ext cx="1675195" cy="6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Federal &amp;</a:t>
          </a:r>
        </a:p>
        <a:p>
          <a:pPr marL="0" lvl="0" indent="0" algn="ctr" defTabSz="711200">
            <a:lnSpc>
              <a:spcPct val="100000"/>
            </a:lnSpc>
            <a:spcBef>
              <a:spcPct val="0"/>
            </a:spcBef>
            <a:spcAft>
              <a:spcPct val="35000"/>
            </a:spcAft>
            <a:buNone/>
            <a:defRPr cap="all"/>
          </a:pPr>
          <a:r>
            <a:rPr lang="en-US" sz="1600" kern="1200"/>
            <a:t>State Policy</a:t>
          </a:r>
        </a:p>
      </dsp:txBody>
      <dsp:txXfrm>
        <a:off x="2252" y="2314060"/>
        <a:ext cx="1675195" cy="670078"/>
      </dsp:txXfrm>
    </dsp:sp>
    <dsp:sp modelId="{B4E713AD-E69D-47E0-A158-1DBAAE4DF3C6}">
      <dsp:nvSpPr>
        <dsp:cNvPr id="0" name=""/>
        <dsp:cNvSpPr/>
      </dsp:nvSpPr>
      <dsp:spPr>
        <a:xfrm>
          <a:off x="2297270" y="973904"/>
          <a:ext cx="1021869" cy="102186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FD1A79-6F85-4175-80BD-2CAFEB2581EB}">
      <dsp:nvSpPr>
        <dsp:cNvPr id="0" name=""/>
        <dsp:cNvSpPr/>
      </dsp:nvSpPr>
      <dsp:spPr>
        <a:xfrm>
          <a:off x="2515045" y="1191679"/>
          <a:ext cx="586318" cy="5863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9E4697-6B73-4FF4-8E14-0C450C5BE8C9}">
      <dsp:nvSpPr>
        <dsp:cNvPr id="0" name=""/>
        <dsp:cNvSpPr/>
      </dsp:nvSpPr>
      <dsp:spPr>
        <a:xfrm>
          <a:off x="1970607" y="2314060"/>
          <a:ext cx="1675195" cy="6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highlight>
                <a:srgbClr val="FFFF00"/>
              </a:highlight>
            </a:rPr>
            <a:t>System Transformation</a:t>
          </a:r>
        </a:p>
      </dsp:txBody>
      <dsp:txXfrm>
        <a:off x="1970607" y="2314060"/>
        <a:ext cx="1675195" cy="670078"/>
      </dsp:txXfrm>
    </dsp:sp>
    <dsp:sp modelId="{D7A0D060-31E7-4CDA-AA33-8E20625EE8D9}">
      <dsp:nvSpPr>
        <dsp:cNvPr id="0" name=""/>
        <dsp:cNvSpPr/>
      </dsp:nvSpPr>
      <dsp:spPr>
        <a:xfrm>
          <a:off x="4265624" y="973904"/>
          <a:ext cx="1021869" cy="102186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1CE027-E180-4E62-B547-C74747A0A316}">
      <dsp:nvSpPr>
        <dsp:cNvPr id="0" name=""/>
        <dsp:cNvSpPr/>
      </dsp:nvSpPr>
      <dsp:spPr>
        <a:xfrm>
          <a:off x="4483400" y="1191679"/>
          <a:ext cx="586318" cy="5863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957CF6-E648-443A-AC39-31283E827A52}">
      <dsp:nvSpPr>
        <dsp:cNvPr id="0" name=""/>
        <dsp:cNvSpPr/>
      </dsp:nvSpPr>
      <dsp:spPr>
        <a:xfrm>
          <a:off x="3938961" y="2314060"/>
          <a:ext cx="1675195" cy="6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highlight>
                <a:srgbClr val="FFFF00"/>
              </a:highlight>
            </a:rPr>
            <a:t>Outreach &amp; Enrollment</a:t>
          </a:r>
        </a:p>
      </dsp:txBody>
      <dsp:txXfrm>
        <a:off x="3938961" y="2314060"/>
        <a:ext cx="1675195" cy="670078"/>
      </dsp:txXfrm>
    </dsp:sp>
    <dsp:sp modelId="{C6F65583-37F5-4DA3-B3AE-614F7BF98EEC}">
      <dsp:nvSpPr>
        <dsp:cNvPr id="0" name=""/>
        <dsp:cNvSpPr/>
      </dsp:nvSpPr>
      <dsp:spPr>
        <a:xfrm>
          <a:off x="328915" y="3402937"/>
          <a:ext cx="1021869" cy="102186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CF64E3-2E78-432A-9595-A4E32B8D07C7}">
      <dsp:nvSpPr>
        <dsp:cNvPr id="0" name=""/>
        <dsp:cNvSpPr/>
      </dsp:nvSpPr>
      <dsp:spPr>
        <a:xfrm>
          <a:off x="546691" y="3620712"/>
          <a:ext cx="586318" cy="5863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5A8CBD-2FFC-4B71-9591-F8DAF47C41F6}">
      <dsp:nvSpPr>
        <dsp:cNvPr id="0" name=""/>
        <dsp:cNvSpPr/>
      </dsp:nvSpPr>
      <dsp:spPr>
        <a:xfrm>
          <a:off x="2252" y="4743093"/>
          <a:ext cx="1675195" cy="6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Payment </a:t>
          </a:r>
        </a:p>
        <a:p>
          <a:pPr marL="0" lvl="0" indent="0" algn="ctr" defTabSz="711200">
            <a:lnSpc>
              <a:spcPct val="100000"/>
            </a:lnSpc>
            <a:spcBef>
              <a:spcPct val="0"/>
            </a:spcBef>
            <a:spcAft>
              <a:spcPct val="35000"/>
            </a:spcAft>
            <a:buNone/>
            <a:defRPr cap="all"/>
          </a:pPr>
          <a:r>
            <a:rPr lang="en-US" sz="1600" kern="1200"/>
            <a:t>Reform</a:t>
          </a:r>
        </a:p>
      </dsp:txBody>
      <dsp:txXfrm>
        <a:off x="2252" y="4743093"/>
        <a:ext cx="1675195" cy="670078"/>
      </dsp:txXfrm>
    </dsp:sp>
    <dsp:sp modelId="{1D1951C3-B487-4456-9269-3E13C4C9926F}">
      <dsp:nvSpPr>
        <dsp:cNvPr id="0" name=""/>
        <dsp:cNvSpPr/>
      </dsp:nvSpPr>
      <dsp:spPr>
        <a:xfrm>
          <a:off x="2297270" y="3402937"/>
          <a:ext cx="1021869" cy="102186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2E77EA-DAF4-4384-81FD-BE2B429FD568}">
      <dsp:nvSpPr>
        <dsp:cNvPr id="0" name=""/>
        <dsp:cNvSpPr/>
      </dsp:nvSpPr>
      <dsp:spPr>
        <a:xfrm>
          <a:off x="2515045" y="3620712"/>
          <a:ext cx="586318" cy="5863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FF7217-FC63-4140-AB2B-D9007F3C6A7D}">
      <dsp:nvSpPr>
        <dsp:cNvPr id="0" name=""/>
        <dsp:cNvSpPr/>
      </dsp:nvSpPr>
      <dsp:spPr>
        <a:xfrm>
          <a:off x="1970607" y="4743093"/>
          <a:ext cx="1675195" cy="6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Practice Transformation</a:t>
          </a:r>
        </a:p>
      </dsp:txBody>
      <dsp:txXfrm>
        <a:off x="1970607" y="4743093"/>
        <a:ext cx="1675195" cy="670078"/>
      </dsp:txXfrm>
    </dsp:sp>
    <dsp:sp modelId="{07D21980-D544-4E8A-BA70-53DA83F97837}">
      <dsp:nvSpPr>
        <dsp:cNvPr id="0" name=""/>
        <dsp:cNvSpPr/>
      </dsp:nvSpPr>
      <dsp:spPr>
        <a:xfrm>
          <a:off x="4265624" y="3402937"/>
          <a:ext cx="1021869" cy="10218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2BB072-E881-4C6D-B8C2-D0C1DBDAEF35}">
      <dsp:nvSpPr>
        <dsp:cNvPr id="0" name=""/>
        <dsp:cNvSpPr/>
      </dsp:nvSpPr>
      <dsp:spPr>
        <a:xfrm>
          <a:off x="4483400" y="3620712"/>
          <a:ext cx="586318" cy="586318"/>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37DD19-93B5-4EAF-A596-FED060321107}">
      <dsp:nvSpPr>
        <dsp:cNvPr id="0" name=""/>
        <dsp:cNvSpPr/>
      </dsp:nvSpPr>
      <dsp:spPr>
        <a:xfrm>
          <a:off x="3938961" y="4743093"/>
          <a:ext cx="1675195" cy="6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Technical Assistance</a:t>
          </a:r>
        </a:p>
      </dsp:txBody>
      <dsp:txXfrm>
        <a:off x="3938961" y="4743093"/>
        <a:ext cx="1675195" cy="670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759CC-DA4C-4388-9C11-5A13554B6FBD}">
      <dsp:nvSpPr>
        <dsp:cNvPr id="0" name=""/>
        <dsp:cNvSpPr/>
      </dsp:nvSpPr>
      <dsp:spPr>
        <a:xfrm>
          <a:off x="1053648" y="196132"/>
          <a:ext cx="4590385" cy="4590385"/>
        </a:xfrm>
        <a:prstGeom prst="circularArrow">
          <a:avLst>
            <a:gd name="adj1" fmla="val 5689"/>
            <a:gd name="adj2" fmla="val 340510"/>
            <a:gd name="adj3" fmla="val 12438847"/>
            <a:gd name="adj4" fmla="val 18257570"/>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A89636-238E-40D0-8DFF-1DB0F1F4CF50}">
      <dsp:nvSpPr>
        <dsp:cNvPr id="0" name=""/>
        <dsp:cNvSpPr/>
      </dsp:nvSpPr>
      <dsp:spPr>
        <a:xfrm>
          <a:off x="1739827" y="450712"/>
          <a:ext cx="3218027" cy="16090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Whole Person Care: </a:t>
          </a:r>
        </a:p>
        <a:p>
          <a:pPr marL="0" lvl="0" indent="0" algn="ctr" defTabSz="1155700">
            <a:lnSpc>
              <a:spcPct val="90000"/>
            </a:lnSpc>
            <a:spcBef>
              <a:spcPct val="0"/>
            </a:spcBef>
            <a:spcAft>
              <a:spcPct val="35000"/>
            </a:spcAft>
            <a:buNone/>
          </a:pPr>
          <a:r>
            <a:rPr lang="en-US" sz="2600" kern="1200" dirty="0"/>
            <a:t>Social Determinants of Health</a:t>
          </a:r>
        </a:p>
      </dsp:txBody>
      <dsp:txXfrm>
        <a:off x="1818373" y="529258"/>
        <a:ext cx="3060935" cy="1451921"/>
      </dsp:txXfrm>
    </dsp:sp>
    <dsp:sp modelId="{47AB1553-DA43-45BB-AEC2-57B6E7944D5B}">
      <dsp:nvSpPr>
        <dsp:cNvPr id="0" name=""/>
        <dsp:cNvSpPr/>
      </dsp:nvSpPr>
      <dsp:spPr>
        <a:xfrm>
          <a:off x="0" y="3222052"/>
          <a:ext cx="3218027" cy="1609013"/>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National Models:</a:t>
          </a:r>
        </a:p>
        <a:p>
          <a:pPr marL="0" lvl="0" indent="0" algn="ctr" defTabSz="1155700">
            <a:lnSpc>
              <a:spcPct val="90000"/>
            </a:lnSpc>
            <a:spcBef>
              <a:spcPct val="0"/>
            </a:spcBef>
            <a:spcAft>
              <a:spcPct val="35000"/>
            </a:spcAft>
            <a:buNone/>
          </a:pPr>
          <a:r>
            <a:rPr lang="en-US" sz="2600" kern="1200" dirty="0"/>
            <a:t>What’s Trending</a:t>
          </a:r>
        </a:p>
      </dsp:txBody>
      <dsp:txXfrm>
        <a:off x="78546" y="3300598"/>
        <a:ext cx="3060935" cy="1451921"/>
      </dsp:txXfrm>
    </dsp:sp>
    <dsp:sp modelId="{822A676F-E384-417D-BBFE-CB64D0F18BDC}">
      <dsp:nvSpPr>
        <dsp:cNvPr id="0" name=""/>
        <dsp:cNvSpPr/>
      </dsp:nvSpPr>
      <dsp:spPr>
        <a:xfrm>
          <a:off x="3465348" y="3197168"/>
          <a:ext cx="3218027" cy="1609013"/>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Sacramento’s Pilot:</a:t>
          </a:r>
        </a:p>
        <a:p>
          <a:pPr marL="0" lvl="0" indent="0" algn="ctr" defTabSz="1155700">
            <a:lnSpc>
              <a:spcPct val="90000"/>
            </a:lnSpc>
            <a:spcBef>
              <a:spcPct val="0"/>
            </a:spcBef>
            <a:spcAft>
              <a:spcPct val="35000"/>
            </a:spcAft>
            <a:buNone/>
          </a:pPr>
          <a:r>
            <a:rPr lang="en-US" sz="2600" kern="1200" dirty="0"/>
            <a:t>Health + Housing</a:t>
          </a:r>
        </a:p>
      </dsp:txBody>
      <dsp:txXfrm>
        <a:off x="3543894" y="3275714"/>
        <a:ext cx="3060935" cy="14519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865CA-02D7-4CA0-B5DA-7C587CAC8274}">
      <dsp:nvSpPr>
        <dsp:cNvPr id="0" name=""/>
        <dsp:cNvSpPr/>
      </dsp:nvSpPr>
      <dsp:spPr>
        <a:xfrm>
          <a:off x="1099557" y="1027390"/>
          <a:ext cx="1468190" cy="1468190"/>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Whole Person Care</a:t>
          </a:r>
        </a:p>
      </dsp:txBody>
      <dsp:txXfrm>
        <a:off x="1314568" y="1242401"/>
        <a:ext cx="1038168" cy="1038168"/>
      </dsp:txXfrm>
    </dsp:sp>
    <dsp:sp modelId="{8B91D3EB-0F64-43DC-9577-1469D659C053}">
      <dsp:nvSpPr>
        <dsp:cNvPr id="0" name=""/>
        <dsp:cNvSpPr/>
      </dsp:nvSpPr>
      <dsp:spPr>
        <a:xfrm>
          <a:off x="1145926" y="-198843"/>
          <a:ext cx="1430534" cy="1430534"/>
        </a:xfrm>
        <a:prstGeom prst="ellipse">
          <a:avLst/>
        </a:prstGeom>
        <a:solidFill>
          <a:srgbClr val="00B0F0">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Collaborative Leadership</a:t>
          </a:r>
        </a:p>
      </dsp:txBody>
      <dsp:txXfrm>
        <a:off x="1355423" y="10654"/>
        <a:ext cx="1011540" cy="1011540"/>
      </dsp:txXfrm>
    </dsp:sp>
    <dsp:sp modelId="{EED4F696-D994-4C1A-A145-EE239AFE51C6}">
      <dsp:nvSpPr>
        <dsp:cNvPr id="0" name=""/>
        <dsp:cNvSpPr/>
      </dsp:nvSpPr>
      <dsp:spPr>
        <a:xfrm>
          <a:off x="2220489" y="409918"/>
          <a:ext cx="1430534" cy="1430534"/>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Targeted Populations</a:t>
          </a:r>
        </a:p>
      </dsp:txBody>
      <dsp:txXfrm>
        <a:off x="2429986" y="619415"/>
        <a:ext cx="1011540" cy="1011540"/>
      </dsp:txXfrm>
    </dsp:sp>
    <dsp:sp modelId="{B50E985E-D858-400D-B762-1DFC3CCCC509}">
      <dsp:nvSpPr>
        <dsp:cNvPr id="0" name=""/>
        <dsp:cNvSpPr/>
      </dsp:nvSpPr>
      <dsp:spPr>
        <a:xfrm>
          <a:off x="2220489" y="1682518"/>
          <a:ext cx="1430534" cy="1430534"/>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Patient Centered Care</a:t>
          </a:r>
        </a:p>
      </dsp:txBody>
      <dsp:txXfrm>
        <a:off x="2429986" y="1892015"/>
        <a:ext cx="1011540" cy="1011540"/>
      </dsp:txXfrm>
    </dsp:sp>
    <dsp:sp modelId="{55955864-F334-4466-8B29-CCB9F43962C2}">
      <dsp:nvSpPr>
        <dsp:cNvPr id="0" name=""/>
        <dsp:cNvSpPr/>
      </dsp:nvSpPr>
      <dsp:spPr>
        <a:xfrm>
          <a:off x="1118385" y="2318818"/>
          <a:ext cx="1430534" cy="1430534"/>
        </a:xfrm>
        <a:prstGeom prst="ellipse">
          <a:avLst/>
        </a:prstGeom>
        <a:solidFill>
          <a:srgbClr val="FFFF00">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Coordination of Services Across Sectors</a:t>
          </a:r>
        </a:p>
      </dsp:txBody>
      <dsp:txXfrm>
        <a:off x="1327882" y="2528315"/>
        <a:ext cx="1011540" cy="1011540"/>
      </dsp:txXfrm>
    </dsp:sp>
    <dsp:sp modelId="{4DE2C3F4-E248-4933-8DD4-19C6DC28613D}">
      <dsp:nvSpPr>
        <dsp:cNvPr id="0" name=""/>
        <dsp:cNvSpPr/>
      </dsp:nvSpPr>
      <dsp:spPr>
        <a:xfrm>
          <a:off x="16281" y="1682518"/>
          <a:ext cx="1430534" cy="1430534"/>
        </a:xfrm>
        <a:prstGeom prst="ellipse">
          <a:avLst/>
        </a:prstGeom>
        <a:solidFill>
          <a:schemeClr val="bg2">
            <a:lumMod val="75000"/>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Shared Data</a:t>
          </a:r>
        </a:p>
      </dsp:txBody>
      <dsp:txXfrm>
        <a:off x="225778" y="1892015"/>
        <a:ext cx="1011540" cy="1011540"/>
      </dsp:txXfrm>
    </dsp:sp>
    <dsp:sp modelId="{39AF9BEB-1CCC-4F3F-913F-BC92698157E8}">
      <dsp:nvSpPr>
        <dsp:cNvPr id="0" name=""/>
        <dsp:cNvSpPr/>
      </dsp:nvSpPr>
      <dsp:spPr>
        <a:xfrm>
          <a:off x="16281" y="409918"/>
          <a:ext cx="1430534" cy="1430534"/>
        </a:xfrm>
        <a:prstGeom prst="ellipse">
          <a:avLst/>
        </a:prstGeom>
        <a:solidFill>
          <a:srgbClr val="92D050">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Financial Flexibility</a:t>
          </a:r>
        </a:p>
      </dsp:txBody>
      <dsp:txXfrm>
        <a:off x="225778" y="619415"/>
        <a:ext cx="1011540" cy="10115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213DD-6EF1-4962-AD93-AD7CFDDB2F75}">
      <dsp:nvSpPr>
        <dsp:cNvPr id="0" name=""/>
        <dsp:cNvSpPr/>
      </dsp:nvSpPr>
      <dsp:spPr>
        <a:xfrm>
          <a:off x="508792" y="650874"/>
          <a:ext cx="3389314" cy="3389314"/>
        </a:xfrm>
        <a:prstGeom prst="blockArc">
          <a:avLst>
            <a:gd name="adj1" fmla="val 10800000"/>
            <a:gd name="adj2" fmla="val 16200000"/>
            <a:gd name="adj3" fmla="val 464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F8F847-D42C-4258-9243-FC999CB9C4A6}">
      <dsp:nvSpPr>
        <dsp:cNvPr id="0" name=""/>
        <dsp:cNvSpPr/>
      </dsp:nvSpPr>
      <dsp:spPr>
        <a:xfrm>
          <a:off x="508792" y="650874"/>
          <a:ext cx="3389314" cy="3389314"/>
        </a:xfrm>
        <a:prstGeom prst="blockArc">
          <a:avLst>
            <a:gd name="adj1" fmla="val 5400000"/>
            <a:gd name="adj2" fmla="val 10800000"/>
            <a:gd name="adj3" fmla="val 464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468FAF-514C-49CE-8CF3-4F08FAA8BE0D}">
      <dsp:nvSpPr>
        <dsp:cNvPr id="0" name=""/>
        <dsp:cNvSpPr/>
      </dsp:nvSpPr>
      <dsp:spPr>
        <a:xfrm>
          <a:off x="508792" y="650874"/>
          <a:ext cx="3389314" cy="3389314"/>
        </a:xfrm>
        <a:prstGeom prst="blockArc">
          <a:avLst>
            <a:gd name="adj1" fmla="val 0"/>
            <a:gd name="adj2" fmla="val 5400000"/>
            <a:gd name="adj3" fmla="val 464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B50761-F4D8-4A12-AE52-7BE1FD8328BC}">
      <dsp:nvSpPr>
        <dsp:cNvPr id="0" name=""/>
        <dsp:cNvSpPr/>
      </dsp:nvSpPr>
      <dsp:spPr>
        <a:xfrm>
          <a:off x="508792" y="650874"/>
          <a:ext cx="3389314" cy="3389314"/>
        </a:xfrm>
        <a:prstGeom prst="blockArc">
          <a:avLst>
            <a:gd name="adj1" fmla="val 16200000"/>
            <a:gd name="adj2" fmla="val 0"/>
            <a:gd name="adj3" fmla="val 464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D7B9AC-37B8-453B-AFB5-EDF00E01BAF0}">
      <dsp:nvSpPr>
        <dsp:cNvPr id="0" name=""/>
        <dsp:cNvSpPr/>
      </dsp:nvSpPr>
      <dsp:spPr>
        <a:xfrm>
          <a:off x="1423420" y="1565502"/>
          <a:ext cx="1560059" cy="156005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dirty="0"/>
        </a:p>
      </dsp:txBody>
      <dsp:txXfrm>
        <a:off x="1651885" y="1793967"/>
        <a:ext cx="1103129" cy="1103129"/>
      </dsp:txXfrm>
    </dsp:sp>
    <dsp:sp modelId="{DF0D4E36-D47C-46EF-9F06-272B45BA790E}">
      <dsp:nvSpPr>
        <dsp:cNvPr id="0" name=""/>
        <dsp:cNvSpPr/>
      </dsp:nvSpPr>
      <dsp:spPr>
        <a:xfrm>
          <a:off x="1657429" y="144167"/>
          <a:ext cx="1092041" cy="109204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1817355" y="304093"/>
        <a:ext cx="772189" cy="772189"/>
      </dsp:txXfrm>
    </dsp:sp>
    <dsp:sp modelId="{F0ADD46C-291E-4122-9A61-0115542B8DF0}">
      <dsp:nvSpPr>
        <dsp:cNvPr id="0" name=""/>
        <dsp:cNvSpPr/>
      </dsp:nvSpPr>
      <dsp:spPr>
        <a:xfrm>
          <a:off x="3312772" y="1799511"/>
          <a:ext cx="1092041" cy="1092041"/>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3472698" y="1959437"/>
        <a:ext cx="772189" cy="772189"/>
      </dsp:txXfrm>
    </dsp:sp>
    <dsp:sp modelId="{B4995A4E-4BC9-4A44-A34A-BADCD17668AD}">
      <dsp:nvSpPr>
        <dsp:cNvPr id="0" name=""/>
        <dsp:cNvSpPr/>
      </dsp:nvSpPr>
      <dsp:spPr>
        <a:xfrm>
          <a:off x="1657429" y="3454854"/>
          <a:ext cx="1092041" cy="1092041"/>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1817355" y="3614780"/>
        <a:ext cx="772189" cy="772189"/>
      </dsp:txXfrm>
    </dsp:sp>
    <dsp:sp modelId="{32D9128F-6958-4906-ADDB-C46FCE10D216}">
      <dsp:nvSpPr>
        <dsp:cNvPr id="0" name=""/>
        <dsp:cNvSpPr/>
      </dsp:nvSpPr>
      <dsp:spPr>
        <a:xfrm>
          <a:off x="2085" y="1799511"/>
          <a:ext cx="1092041" cy="1092041"/>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162011" y="1959437"/>
        <a:ext cx="772189" cy="7721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C425B-8A84-4E9E-B17D-6129B30032B7}" type="datetimeFigureOut">
              <a:rPr lang="en-US" smtClean="0"/>
              <a:t>1/18/2019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9A8B0-650B-4E9E-866F-FF6673AAFE54}" type="slidenum">
              <a:rPr lang="en-US" smtClean="0"/>
              <a:t>‹#›</a:t>
            </a:fld>
            <a:endParaRPr lang="en-US"/>
          </a:p>
        </p:txBody>
      </p:sp>
    </p:spTree>
    <p:extLst>
      <p:ext uri="{BB962C8B-B14F-4D97-AF65-F5344CB8AC3E}">
        <p14:creationId xmlns:p14="http://schemas.microsoft.com/office/powerpoint/2010/main" val="2668537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Summary: Ongoing changes to the health care landscape mean that consumers and patients need continual help navigating coverage and care. Panelists will discuss new efforts they’re implementing to continue meeting essential needs of their communities.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Speakers: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Molly Moffett, Community Health Council of Wyandotte County</a:t>
            </a:r>
          </a:p>
          <a:p>
            <a:r>
              <a:rPr lang="en-US" sz="1200" b="0" i="0" kern="1200" dirty="0">
                <a:solidFill>
                  <a:schemeClr val="tx1"/>
                </a:solidFill>
                <a:effectLst/>
                <a:latin typeface="+mn-lt"/>
                <a:ea typeface="+mn-ea"/>
                <a:cs typeface="+mn-cs"/>
              </a:rPr>
              <a:t>Shelli </a:t>
            </a:r>
            <a:r>
              <a:rPr lang="en-US" sz="1200" b="0" i="0" kern="1200" dirty="0" err="1">
                <a:solidFill>
                  <a:schemeClr val="tx1"/>
                </a:solidFill>
                <a:effectLst/>
                <a:latin typeface="+mn-lt"/>
                <a:ea typeface="+mn-ea"/>
                <a:cs typeface="+mn-cs"/>
              </a:rPr>
              <a:t>Quenga</a:t>
            </a:r>
            <a:r>
              <a:rPr lang="en-US" sz="1200" b="0" i="0" kern="1200" dirty="0">
                <a:solidFill>
                  <a:schemeClr val="tx1"/>
                </a:solidFill>
                <a:effectLst/>
                <a:latin typeface="+mn-lt"/>
                <a:ea typeface="+mn-ea"/>
                <a:cs typeface="+mn-cs"/>
              </a:rPr>
              <a:t>, Palmetto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Lisa Chan-</a:t>
            </a:r>
            <a:r>
              <a:rPr lang="en-US" sz="1200" b="0" i="0" kern="1200" dirty="0" err="1">
                <a:solidFill>
                  <a:schemeClr val="tx1"/>
                </a:solidFill>
                <a:effectLst/>
                <a:latin typeface="+mn-lt"/>
                <a:ea typeface="+mn-ea"/>
                <a:cs typeface="+mn-cs"/>
              </a:rPr>
              <a:t>Sawin</a:t>
            </a:r>
            <a:r>
              <a:rPr lang="en-US" sz="1200" b="0" i="0" kern="1200" dirty="0">
                <a:solidFill>
                  <a:schemeClr val="tx1"/>
                </a:solidFill>
                <a:effectLst/>
                <a:latin typeface="+mn-lt"/>
                <a:ea typeface="+mn-ea"/>
                <a:cs typeface="+mn-cs"/>
              </a:rPr>
              <a:t>, MHA, Transform Health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Moderator:</a:t>
            </a:r>
            <a:r>
              <a:rPr lang="en-US" sz="1200" b="0" i="0" kern="1200" dirty="0">
                <a:solidFill>
                  <a:schemeClr val="tx1"/>
                </a:solidFill>
                <a:effectLst/>
                <a:latin typeface="+mn-lt"/>
                <a:ea typeface="+mn-ea"/>
                <a:cs typeface="+mn-cs"/>
              </a:rPr>
              <a:t> Heather Bates, Transform Health</a:t>
            </a:r>
          </a:p>
          <a:p>
            <a:endParaRPr lang="en-US" dirty="0"/>
          </a:p>
        </p:txBody>
      </p:sp>
      <p:sp>
        <p:nvSpPr>
          <p:cNvPr id="4" name="Slide Number Placeholder 3"/>
          <p:cNvSpPr>
            <a:spLocks noGrp="1"/>
          </p:cNvSpPr>
          <p:nvPr>
            <p:ph type="sldNum" sz="quarter" idx="5"/>
          </p:nvPr>
        </p:nvSpPr>
        <p:spPr/>
        <p:txBody>
          <a:bodyPr/>
          <a:lstStyle/>
          <a:p>
            <a:fld id="{50867B88-2B45-4922-9D44-58AAA1426329}" type="slidenum">
              <a:rPr lang="en-US" smtClean="0"/>
              <a:t>1</a:t>
            </a:fld>
            <a:endParaRPr lang="en-US"/>
          </a:p>
        </p:txBody>
      </p:sp>
    </p:spTree>
    <p:extLst>
      <p:ext uri="{BB962C8B-B14F-4D97-AF65-F5344CB8AC3E}">
        <p14:creationId xmlns:p14="http://schemas.microsoft.com/office/powerpoint/2010/main" val="3414024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Moving forward, Governor Laura Kelly stated that Medicaid Expansion was one of her main goals. REACH has asked how best they can advocate for consumers on this subject and we hope to share the experience of assisters in that process. Since the beginning we’ve helped expansion advocate groups, KAMU and American Cancer Society collect gap stories. If and when Medicaid is expanded we will help consumers with applications and connecting to providers. We’re also looking into becoming a brokerage site for sustainability like one of the other presenters. Finally, we’ve noticed a huge need in our community for assisters to help with disability applications because they’re long and complicated.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9C98F1-CB9F-404E-8DBD-FBB85D67F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08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081C015-7126-4FAD-A64E-9298190DDB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E1A9DDD-1F26-41D5-8E33-68CF02A8D4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Why we did it</a:t>
            </a:r>
          </a:p>
          <a:p>
            <a:pPr>
              <a:spcBef>
                <a:spcPct val="0"/>
              </a:spcBef>
            </a:pPr>
            <a:endParaRPr lang="en-US" altLang="en-US"/>
          </a:p>
          <a:p>
            <a:pPr>
              <a:spcBef>
                <a:spcPct val="0"/>
              </a:spcBef>
            </a:pPr>
            <a:r>
              <a:rPr lang="en-US" altLang="en-US"/>
              <a:t>Consumer Focus</a:t>
            </a:r>
          </a:p>
          <a:p>
            <a:pPr>
              <a:spcBef>
                <a:spcPct val="0"/>
              </a:spcBef>
            </a:pPr>
            <a:r>
              <a:rPr lang="en-US" altLang="en-US"/>
              <a:t>Comprehensive Services</a:t>
            </a:r>
          </a:p>
          <a:p>
            <a:pPr>
              <a:spcBef>
                <a:spcPct val="0"/>
              </a:spcBef>
            </a:pPr>
            <a:r>
              <a:rPr lang="en-US" altLang="en-US"/>
              <a:t>Social Impact - revenues</a:t>
            </a:r>
          </a:p>
        </p:txBody>
      </p:sp>
      <p:sp>
        <p:nvSpPr>
          <p:cNvPr id="8196" name="Slide Number Placeholder 3">
            <a:extLst>
              <a:ext uri="{FF2B5EF4-FFF2-40B4-BE49-F238E27FC236}">
                <a16:creationId xmlns:a16="http://schemas.microsoft.com/office/drawing/2014/main" id="{E66630F5-1EA9-4867-A122-034C06AE43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015083-F0B8-4A37-90D9-3FC642156CB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D9339F4-B054-4C21-9530-1FBBA6029B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73E3D47C-347D-419B-893B-A0EDF09FB2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220" name="Slide Number Placeholder 3">
            <a:extLst>
              <a:ext uri="{FF2B5EF4-FFF2-40B4-BE49-F238E27FC236}">
                <a16:creationId xmlns:a16="http://schemas.microsoft.com/office/drawing/2014/main" id="{1C1702DD-9BC0-4A95-BD7D-16AD18F269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C66E02-94F6-419A-9437-979D642B26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CCC01D4-402D-4680-A6D4-4BA674CE0D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8E7C095A-AA80-4022-AC40-EA147EE9A8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No wrong door – special pops, referral pathways</a:t>
            </a:r>
          </a:p>
          <a:p>
            <a:pPr>
              <a:spcBef>
                <a:spcPct val="0"/>
              </a:spcBef>
            </a:pPr>
            <a:r>
              <a:rPr lang="en-US" altLang="en-US"/>
              <a:t>Medicare is complicated for enrollment but it also expands our opportunity for advocacy. </a:t>
            </a:r>
          </a:p>
        </p:txBody>
      </p:sp>
      <p:sp>
        <p:nvSpPr>
          <p:cNvPr id="10244" name="Slide Number Placeholder 3">
            <a:extLst>
              <a:ext uri="{FF2B5EF4-FFF2-40B4-BE49-F238E27FC236}">
                <a16:creationId xmlns:a16="http://schemas.microsoft.com/office/drawing/2014/main" id="{2431E41C-6A9F-454D-8D1D-1568E3D61B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73C382-C1FB-4079-A8CB-DB6FD1A51C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F981C22A-7CFC-4E1B-8287-21F297D915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E7CA315B-E237-436E-85B5-43C41A9F1D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Differentiate our brand of service delivery</a:t>
            </a:r>
          </a:p>
          <a:p>
            <a:pPr>
              <a:spcBef>
                <a:spcPct val="0"/>
              </a:spcBef>
            </a:pPr>
            <a:r>
              <a:rPr lang="en-US" altLang="en-US"/>
              <a:t>Broaden special pop outreach</a:t>
            </a:r>
          </a:p>
          <a:p>
            <a:pPr lvl="1">
              <a:spcBef>
                <a:spcPct val="0"/>
              </a:spcBef>
            </a:pPr>
            <a:r>
              <a:rPr lang="en-US" altLang="en-US"/>
              <a:t>Opioid treatment</a:t>
            </a:r>
          </a:p>
          <a:p>
            <a:pPr lvl="1">
              <a:spcBef>
                <a:spcPct val="0"/>
              </a:spcBef>
            </a:pPr>
            <a:r>
              <a:rPr lang="en-US" altLang="en-US"/>
              <a:t>Mental health treatment</a:t>
            </a:r>
          </a:p>
          <a:p>
            <a:pPr lvl="1">
              <a:spcBef>
                <a:spcPct val="0"/>
              </a:spcBef>
            </a:pPr>
            <a:r>
              <a:rPr lang="en-US" altLang="en-US"/>
              <a:t>Re-entry programs</a:t>
            </a:r>
          </a:p>
          <a:p>
            <a:pPr lvl="1">
              <a:spcBef>
                <a:spcPct val="0"/>
              </a:spcBef>
            </a:pPr>
            <a:r>
              <a:rPr lang="en-US" altLang="en-US"/>
              <a:t>Meal delivery programs</a:t>
            </a:r>
          </a:p>
          <a:p>
            <a:pPr lvl="1">
              <a:spcBef>
                <a:spcPct val="0"/>
              </a:spcBef>
            </a:pPr>
            <a:r>
              <a:rPr lang="en-US" altLang="en-US"/>
              <a:t>Prescription assistance programs</a:t>
            </a:r>
          </a:p>
          <a:p>
            <a:pPr lvl="1">
              <a:spcBef>
                <a:spcPct val="0"/>
              </a:spcBef>
            </a:pPr>
            <a:r>
              <a:rPr lang="en-US" altLang="en-US"/>
              <a:t>New partners: SC community bank</a:t>
            </a:r>
          </a:p>
          <a:p>
            <a:pPr>
              <a:spcBef>
                <a:spcPct val="0"/>
              </a:spcBef>
            </a:pPr>
            <a:r>
              <a:rPr lang="en-US" altLang="en-US"/>
              <a:t>Expand service offerings</a:t>
            </a:r>
          </a:p>
          <a:p>
            <a:pPr lvl="1">
              <a:spcBef>
                <a:spcPct val="0"/>
              </a:spcBef>
            </a:pPr>
            <a:r>
              <a:rPr lang="en-US" altLang="en-US"/>
              <a:t>SSI/SSDI applications</a:t>
            </a:r>
          </a:p>
          <a:p>
            <a:pPr lvl="1">
              <a:spcBef>
                <a:spcPct val="0"/>
              </a:spcBef>
            </a:pPr>
            <a:r>
              <a:rPr lang="en-US" altLang="en-US"/>
              <a:t>Tax prep</a:t>
            </a:r>
          </a:p>
          <a:p>
            <a:pPr>
              <a:spcBef>
                <a:spcPct val="0"/>
              </a:spcBef>
            </a:pPr>
            <a:endParaRPr lang="en-US" altLang="en-US"/>
          </a:p>
        </p:txBody>
      </p:sp>
      <p:sp>
        <p:nvSpPr>
          <p:cNvPr id="11268" name="Slide Number Placeholder 3">
            <a:extLst>
              <a:ext uri="{FF2B5EF4-FFF2-40B4-BE49-F238E27FC236}">
                <a16:creationId xmlns:a16="http://schemas.microsoft.com/office/drawing/2014/main" id="{41610179-46FA-4F44-89E2-D21C087DEA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8356CF-8640-4EAE-87CA-C6FF02E2CD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B2A7C"/>
                </a:solidFill>
                <a:effectLst/>
                <a:latin typeface="Arial" panose="020B0604020202020204" pitchFamily="34" charset="0"/>
                <a:cs typeface="Arial" panose="020B0604020202020204" pitchFamily="34" charset="0"/>
              </a:rPr>
              <a:t>Lisa, Who is Transform Health (brief, 20 seconds)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B2A7C"/>
                </a:solidFill>
                <a:effectLst/>
                <a:latin typeface="Arial" panose="020B0604020202020204" pitchFamily="34" charset="0"/>
                <a:cs typeface="Arial" panose="020B0604020202020204" pitchFamily="34" charset="0"/>
              </a:rPr>
              <a:t>We are nationally certified as women and minority owned full service health care consulting firm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work with leaders in the public and private sectors to drive solutions that promote efficiency, value, and access to care, in order to address key social determinants of health to improve health outcomes</a:t>
            </a:r>
            <a:endParaRPr lang="en-US" b="0" i="0" dirty="0">
              <a:solidFill>
                <a:srgbClr val="2B2A7C"/>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67B88-2B45-4922-9D44-58AAA14263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713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B2A7C"/>
                </a:solidFill>
                <a:effectLst/>
                <a:latin typeface="Arial" panose="020B0604020202020204" pitchFamily="34" charset="0"/>
                <a:cs typeface="Arial" panose="020B0604020202020204" pitchFamily="34" charset="0"/>
              </a:rPr>
              <a:t>We work collaboratively with you to come up with a plan that we execute together that incorporates strategic advice, research, policy analysis, communications support, technical assistance, stakeholder engagement, and capacity building to further your goals.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67B88-2B45-4922-9D44-58AAA14263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739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flip through briefly (5 seconds max), say will be avail offline but that this slide gives you a sense of what we are passionate about and the work we do! We are here today to talk about an outreach and enrollment project that also fits squarely under a health system transformation model. But in fact, it also touches on all of the critical aspects that Transform Health deems as essential to systems change and that is our Whole Person Care pilot.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67B88-2B45-4922-9D44-58AAA14263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712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focused on one of our projects, a Medicaid waiver pilot known as Whole Person Care. </a:t>
            </a:r>
          </a:p>
          <a:p>
            <a:r>
              <a:rPr lang="en-US" dirty="0"/>
              <a:t>LCS: be sure to give a nod to the landscape of Sacramento, population size, homeless numbers, opioid crisis, that these same problems are relatable in cities and small towns across America and we are no different.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9A8B0-650B-4E9E-866F-FF6673AAF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874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get into the details of our pilot, I want to acknowledge that not all waivers look alike. They can be used to expand coverage or frankly, reduce coverage and services such as the case now in a select number of states. We know there is a concurrent session now addressing how waivers are being used to negatively impact consumers and what advocates can do about it. But the reverse is also true, you can explain how waivers can be used to effect critical change in peoples lives for good so we think it is important to help advocates and others understand examples of waivers being used for good.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9A8B0-650B-4E9E-866F-FF6673AAF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3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9C98F1-CB9F-404E-8DBD-FBB85D67F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147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brief nod to this.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9A8B0-650B-4E9E-866F-FF6673AAF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819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nSpc>
                <a:spcPct val="160000"/>
              </a:lnSpc>
              <a:buFont typeface="Wingdings" panose="05000000000000000000" pitchFamily="2" charset="2"/>
              <a:buNone/>
            </a:pPr>
            <a:endParaRPr lang="en-US" sz="2000" dirty="0"/>
          </a:p>
          <a:p>
            <a:pPr>
              <a:lnSpc>
                <a:spcPct val="160000"/>
              </a:lnSpc>
              <a:buFont typeface="Wingdings" panose="05000000000000000000" pitchFamily="2" charset="2"/>
              <a:buNone/>
            </a:pPr>
            <a:r>
              <a:rPr lang="en-US" sz="2000" dirty="0"/>
              <a:t>-add enrollment and outreach focus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3DFD7-85C7-46DF-B973-860BAE597A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340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define Whole Person Care, what it means, what it seeks to address, the root causation and the overall approach to solving the problem.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746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looking at models to address health and housing across the country.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9A8B0-650B-4E9E-866F-FF6673AAF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37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the table for what type of outreach and enrollment project this is.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9A8B0-650B-4E9E-866F-FF6673AAF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154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Drilling down to the Sacramento Whole Person Care pilot as an example of a waiver being put to good use to serve the homeless, our project is known as Pathways to Health and Home and is a pilot out of the City of Sacramento – a good example of how local governments who do not run Medicaid programs, can get engaged in Medicaid programs! </a:t>
            </a:r>
          </a:p>
          <a:p>
            <a:endParaRPr lang="en-US" dirty="0"/>
          </a:p>
          <a:p>
            <a:r>
              <a:rPr lang="en-US" dirty="0"/>
              <a:t>You can see it takes a village. This gives you a brief rundown of stakeholders at the table but there is so much more to it.</a:t>
            </a:r>
          </a:p>
          <a:p>
            <a:endParaRPr lang="en-US" dirty="0"/>
          </a:p>
          <a:p>
            <a:r>
              <a:rPr lang="en-US" dirty="0"/>
              <a:t>While we work nationally, specifically in Sacramento, we lead and organize a collaborative effort with the City of Sacramento to implement this Medicaid waiver model to tackle health and housing.</a:t>
            </a:r>
          </a:p>
          <a:p>
            <a:endParaRPr lang="en-US" dirty="0"/>
          </a:p>
          <a:p>
            <a:pPr marL="0" indent="0">
              <a:buNone/>
            </a:pPr>
            <a:r>
              <a:rPr lang="en-US" sz="1200" i="1" dirty="0">
                <a:solidFill>
                  <a:schemeClr val="bg2">
                    <a:lumMod val="50000"/>
                  </a:schemeClr>
                </a:solidFill>
              </a:rPr>
              <a:t>Mission: </a:t>
            </a:r>
            <a:r>
              <a:rPr lang="en-US" sz="1200" dirty="0"/>
              <a:t>To improve the health, quality of life, and housing stability for Sacramento’s most vulnerable individuals experiencing or at-risk of experiencing homelessness through an integrated system of care.</a:t>
            </a:r>
          </a:p>
          <a:p>
            <a:pPr marL="0" indent="0">
              <a:buNone/>
            </a:pPr>
            <a:endParaRPr lang="en-US" sz="1200" dirty="0"/>
          </a:p>
          <a:p>
            <a:pPr marL="0" indent="0">
              <a:buNone/>
            </a:pPr>
            <a:r>
              <a:rPr lang="en-US" sz="1200" i="1" dirty="0">
                <a:solidFill>
                  <a:schemeClr val="bg2">
                    <a:lumMod val="50000"/>
                  </a:schemeClr>
                </a:solidFill>
              </a:rPr>
              <a:t>Vision</a:t>
            </a:r>
            <a:r>
              <a:rPr lang="en-US" sz="1200" dirty="0">
                <a:solidFill>
                  <a:schemeClr val="bg2">
                    <a:lumMod val="50000"/>
                  </a:schemeClr>
                </a:solidFill>
              </a:rPr>
              <a:t>: </a:t>
            </a:r>
            <a:r>
              <a:rPr lang="en-US" sz="1200" dirty="0"/>
              <a:t>A city where all individuals have a home and access to adequate health care.</a:t>
            </a:r>
          </a:p>
          <a:p>
            <a:pPr marL="0" indent="0">
              <a:buNone/>
            </a:pPr>
            <a:endParaRPr lang="en-US" sz="1200" dirty="0"/>
          </a:p>
          <a:p>
            <a:pPr marL="0" indent="0">
              <a:buNone/>
            </a:pPr>
            <a:r>
              <a:rPr lang="en-US" sz="1200" i="1" dirty="0">
                <a:solidFill>
                  <a:schemeClr val="bg2">
                    <a:lumMod val="50000"/>
                  </a:schemeClr>
                </a:solidFill>
              </a:rPr>
              <a:t>Target Population: </a:t>
            </a:r>
            <a:r>
              <a:rPr lang="en-US" sz="1200" dirty="0"/>
              <a:t>High utilizers of health and EMS systems that are homeless or at-risk of homelessness</a:t>
            </a:r>
          </a:p>
          <a:p>
            <a:endParaRPr lang="en-US" dirty="0"/>
          </a:p>
          <a:p>
            <a:r>
              <a:rPr lang="en-US" dirty="0"/>
              <a:t>And! We have data sharing agreements with all of these partners, no easy feat!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Whole Person Care means outreach/</a:t>
            </a:r>
            <a:r>
              <a:rPr lang="en-US" sz="1200" dirty="0"/>
              <a:t>field-based, high touch services, for a high need population such as: appointment accompaniment, transportation, goal setting, housing services, and other supports necessary to improve health and housing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Core to our mission is to ensure the intersectionality of addressing social determinants of health and care coordination based on treatment goals &amp; needs of client, including creating and updating shared care plan, organizing and facilitating routine care coordination meetings, and arranging for expedited access across health, behavioral health, social services, and housing sectors, and seamless transitions between settings via cross-system workflows and case conferencing.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9A8B0-650B-4E9E-866F-FF6673AAF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696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GUIDING PRINCIPLES</a:t>
            </a:r>
          </a:p>
          <a:p>
            <a:r>
              <a:rPr lang="en-US" dirty="0"/>
              <a:t>No Wrong Door, Whatever It Takes, for as Long as It Takes</a:t>
            </a:r>
          </a:p>
          <a:p>
            <a:r>
              <a:rPr lang="en-US" dirty="0"/>
              <a:t>Field-based, not clinic centric – “meet patients/clients where they are”</a:t>
            </a:r>
          </a:p>
          <a:p>
            <a:r>
              <a:rPr lang="en-US" dirty="0"/>
              <a:t>Evidence-based practices, including employment of staff with lived experience</a:t>
            </a:r>
          </a:p>
          <a:p>
            <a:r>
              <a:rPr lang="en-US" dirty="0"/>
              <a:t>Data driven, quality improvement</a:t>
            </a:r>
          </a:p>
          <a:p>
            <a:r>
              <a:rPr lang="en-US" dirty="0"/>
              <a:t>Systems Change – working to better align, coordinate, and integrate current capacities and services</a:t>
            </a:r>
          </a:p>
          <a:p>
            <a:r>
              <a:rPr lang="en-US" dirty="0"/>
              <a:t>Multiple interdisciplinary teams with caseloads of ~125 (high &amp; low intensity case mix)</a:t>
            </a:r>
          </a:p>
          <a:p>
            <a:r>
              <a:rPr lang="en-US" dirty="0"/>
              <a:t>Cross-sector partnerships to improve communication, coordination, and data sharing</a:t>
            </a:r>
          </a:p>
          <a:p>
            <a:r>
              <a:rPr lang="en-US" dirty="0"/>
              <a:t>Collective impact, collective accountability</a:t>
            </a:r>
          </a:p>
          <a:p>
            <a:r>
              <a:rPr lang="en-US" dirty="0"/>
              <a:t>Whole person care through bundled payments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869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for self-sustainability:</a:t>
            </a:r>
          </a:p>
          <a:p>
            <a:pPr lvl="0"/>
            <a:r>
              <a:rPr lang="en-US" b="0" i="0" dirty="0"/>
              <a:t>Train for self-management in health &amp; housing</a:t>
            </a:r>
            <a:endParaRPr lang="en-US" dirty="0"/>
          </a:p>
          <a:p>
            <a:pPr lvl="0"/>
            <a:r>
              <a:rPr lang="en-US" b="0" i="0" dirty="0"/>
              <a:t>Support enrollee entry into future workforce opportunities:  Advocate, CHW</a:t>
            </a:r>
            <a:endParaRPr lang="en-US" dirty="0"/>
          </a:p>
          <a:p>
            <a:pPr lvl="0"/>
            <a:r>
              <a:rPr lang="en-US" b="0" i="0" dirty="0"/>
              <a:t>Explore family reunification, diversion, assisted resolution</a:t>
            </a:r>
            <a:endParaRPr lang="en-US" dirty="0"/>
          </a:p>
          <a:p>
            <a:pPr lvl="0"/>
            <a:r>
              <a:rPr lang="en-US" b="0" i="0" dirty="0"/>
              <a:t>Involve everyone in the process</a:t>
            </a:r>
          </a:p>
          <a:p>
            <a:pPr lvl="0"/>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B8DA6-0160-4044-B29C-0BD80ED89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609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latest dashboard, only go over briefly! They can dig into these via our website and contact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9A8B0-650B-4E9E-866F-FF6673AAF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472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coverage, CLIENT STORIES are critical to our success, </a:t>
            </a:r>
            <a:r>
              <a:rPr lang="en-US" dirty="0" err="1"/>
              <a:t>storybanking</a:t>
            </a:r>
            <a:r>
              <a:rPr lang="en-US" dirty="0"/>
              <a:t> is key. (say – </a:t>
            </a:r>
            <a:r>
              <a:rPr lang="en-US" dirty="0" err="1"/>
              <a:t>storybanking</a:t>
            </a:r>
            <a:r>
              <a:rPr lang="en-US" dirty="0"/>
              <a:t> is critical)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9A8B0-650B-4E9E-866F-FF6673AAF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718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KAN began as Enroll Wyandotte in 2013 to assist residents with Marketplace enrollment. We trained 58 University of Kansas students as CACs and used the </a:t>
            </a:r>
            <a:r>
              <a:rPr lang="en-US" dirty="0" err="1"/>
              <a:t>WyCo</a:t>
            </a:r>
            <a:r>
              <a:rPr lang="en-US" dirty="0"/>
              <a:t> health department as an enrollment center. We also partnered with several organizations with connections to underserved communities. Since then, we’ve expanded to Johnson County and assist consumers with resource connection, linkage to care and health insurance literacy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9C98F1-CB9F-404E-8DBD-FBB85D67F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4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 you can add the DHCS data point as TPs during this slide if allowed to share here.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9A8B0-650B-4E9E-866F-FF6673AAF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537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closing, the national trends are pointing to the recognition that permanent, affordable housing is a critical and obvious piece to being able to achieve delivery reforms. Hospital readmission rates are a telltale indicator of this issue.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9A8B0-650B-4E9E-866F-FF6673AAF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357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2017, I felt, was successful despite efforts to discourage enrollment. Wyandotte County only had a decrease of 130 applications and Johnson County actually saw an increase of 657. We knew Marketplace commercials wouldn’t be aired and TV is still the #1 source of entertainment so thanks to the generosity of our funders and an amazing collaboration with Cover KC, we were able to create a commercial that aired 70 times and a social media campaign that was seen but over 2 million people. We also created hot spot maps overlapping neighborhoods with 100-400%FPL income levels and high uninsured rates and used volunteers to canvass those areas.</a:t>
            </a:r>
          </a:p>
          <a:p>
            <a:endParaRPr lang="en-US" dirty="0"/>
          </a:p>
          <a:p>
            <a:r>
              <a:rPr lang="en-US" dirty="0"/>
              <a:t>Over the last 5 years, we’ve learned the best enrollment sites are where consumers already are and need to be established. New sites never do as well as sites continued from year to year with the exception of the hospital this year and you have to go where people are. One of our sites fell through so we had to work out of a church and enrollment was low at that location. Same with locations that served individuals with extremely low incomes like food pantries and homeless shelters.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9C98F1-CB9F-404E-8DBD-FBB85D67F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47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Since 2014, we’ve been funded through several sources including the Kansas Association for the Medically Underserved who was a recipient of Federal Navigator funding.  After the 2016 elections both REACH and HCF stepped up and provided more funding because of the lack of federal support. Latino Health for All received CDC funding to support access to care. This money no longer exists. KAMU has been able to maintain federal Navigator funding, however KAN did not seek funding because of continued support from REACH and HCF.  We are incredibly fortunate to have such wonderful support from both REACH Healthcare Foundation and Health Care Foundation of Greater KC. Without them, our efforts would cease!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9C98F1-CB9F-404E-8DBD-FBB85D67F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58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have amazing funders who trust and support the work we do because we focus on assisters which makes us successful. We don’t work in silos and use our resources to build the capacity of other organizations whose primary work may not be Marketplace.  Because of our strong partnerships we have trust and social capital among the community. We are the known go to for Marketplace questions and this creates more opportunities for growth. None of this would be possible, however, without our amazing assister team. We aim to create a valuable work experience and pay $19. Seasonal assisters ask to return every year so we’re able to pick from the best.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9C98F1-CB9F-404E-8DBD-FBB85D67F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78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Experienced assisters are a commodity and should be treated as such. They have to become both Marketplace and insurance experts overnight. If they screw-up an application it would have dire consequences for a consumer. They have to understand all the rules and tricks of the application process. Like, sometimes the call center gives you wrong information but you can only gain that knowledge through experience. Most applications are cut and dry but every once and a while you get a scenario where someone lives in another country and only claims half a child while living off disability in two states half the year. Also, most things change every year and assisters need to be able to adapt. Once they learn plans, its over and time to learn all the changes. If assisters aren’t knowledgeable and consumer focused, it can create distrust in clients. We’re always available to help newer employees and use messaging apps so assisters can get answers to questions quickly. This is hard work so we pay well and because of this seasonal employees always want to come back which is the key to our success. They get better every year. This is why I don’t recommend using volunteers or staff members with other jobs that may get pulled in multiple directions.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9C98F1-CB9F-404E-8DBD-FBB85D67F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030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Supervising staff HAS to be knowledgeable or direct contact with someone who is and shouldn’t be expected to do other jobs. Local clinic given federal funding paid their Navigator $11 an hour (used the remaining money to help fund the clinic), couldn’t answer questions (so she called me), and had her doing multiple unrelated jobs. The assister reported to me it was the worst job she’d ever had and wasn’t coming back the next year. Seasonal assisters shouldn’t be used as an extra employee for an organization. They need to focus on application assistance to build up knowledge and experience in the one area they’re intended for.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9C98F1-CB9F-404E-8DBD-FBB85D67F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005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We’re very lucky to have funders who pay for yearly operations so we use little indirect from enrollment grants. Most of our money goes to staff and marketing which we share with our partners to increase capacity. This year we had less seasonal staff but because of their previous experience, can do the work of 2 new assisters and require less training.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9C98F1-CB9F-404E-8DBD-FBB85D67F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759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06A3B6-756D-4462-BFAC-29999A3ACB92}" type="datetimeFigureOut">
              <a:rPr lang="en-US" smtClean="0"/>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1625613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6A3B6-756D-4462-BFAC-29999A3ACB92}" type="datetimeFigureOut">
              <a:rPr lang="en-US" smtClean="0"/>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1975746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6A3B6-756D-4462-BFAC-29999A3ACB92}" type="datetimeFigureOut">
              <a:rPr lang="en-US" smtClean="0"/>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2613986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C4328-E55A-4B2A-A876-67D0F71BF0B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12784F-7906-4B97-9A18-DED2C4360BE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F07EBA-A562-4558-A21E-AC2F03E0BDB8}"/>
              </a:ext>
            </a:extLst>
          </p:cNvPr>
          <p:cNvSpPr>
            <a:spLocks noGrp="1"/>
          </p:cNvSpPr>
          <p:nvPr>
            <p:ph type="dt" sz="half" idx="10"/>
          </p:nvPr>
        </p:nvSpPr>
        <p:spPr/>
        <p:txBody>
          <a:bodyPr/>
          <a:lstStyle/>
          <a:p>
            <a:fld id="{B61BEF0D-F0BB-DE4B-95CE-6DB70DBA9567}" type="datetimeFigureOut">
              <a:rPr lang="en-US" smtClean="0"/>
              <a:pPr/>
              <a:t>1/18/2019</a:t>
            </a:fld>
            <a:endParaRPr lang="en-US" dirty="0"/>
          </a:p>
        </p:txBody>
      </p:sp>
      <p:sp>
        <p:nvSpPr>
          <p:cNvPr id="5" name="Footer Placeholder 4">
            <a:extLst>
              <a:ext uri="{FF2B5EF4-FFF2-40B4-BE49-F238E27FC236}">
                <a16:creationId xmlns:a16="http://schemas.microsoft.com/office/drawing/2014/main" id="{38AB2A99-95E4-462D-8EE9-5B84032D7C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8A7CF8-FBA8-44F9-AB3E-201E7CA6F34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2149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43C0-EA3C-4B10-8C86-954634C946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F7B48F-EE7D-48A8-A81A-4658FD7312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91E6D-64C5-4555-BD97-16DEDD11917A}"/>
              </a:ext>
            </a:extLst>
          </p:cNvPr>
          <p:cNvSpPr>
            <a:spLocks noGrp="1"/>
          </p:cNvSpPr>
          <p:nvPr>
            <p:ph type="dt" sz="half" idx="10"/>
          </p:nvPr>
        </p:nvSpPr>
        <p:spPr/>
        <p:txBody>
          <a:bodyPr/>
          <a:lstStyle/>
          <a:p>
            <a:fld id="{70DDF080-5E8C-48AD-84E5-6C08B304C14E}" type="datetimeFigureOut">
              <a:rPr lang="en-US" smtClean="0"/>
              <a:t>1/18/2019</a:t>
            </a:fld>
            <a:endParaRPr lang="en-US" dirty="0"/>
          </a:p>
        </p:txBody>
      </p:sp>
      <p:sp>
        <p:nvSpPr>
          <p:cNvPr id="5" name="Footer Placeholder 4">
            <a:extLst>
              <a:ext uri="{FF2B5EF4-FFF2-40B4-BE49-F238E27FC236}">
                <a16:creationId xmlns:a16="http://schemas.microsoft.com/office/drawing/2014/main" id="{262FAE0D-73DD-4770-BC95-AADC2E8EAD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6539A5-C5C0-4901-BCA4-BCBD96C822E2}"/>
              </a:ext>
            </a:extLst>
          </p:cNvPr>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00608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2FB5-1FE8-4FC2-B40D-C99B10CF3F4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7EECB89-0C73-4314-8B99-DEADBD302E7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ECB268-9249-4BA9-87D4-2B8C357A2D51}"/>
              </a:ext>
            </a:extLst>
          </p:cNvPr>
          <p:cNvSpPr>
            <a:spLocks noGrp="1"/>
          </p:cNvSpPr>
          <p:nvPr>
            <p:ph type="dt" sz="half" idx="10"/>
          </p:nvPr>
        </p:nvSpPr>
        <p:spPr/>
        <p:txBody>
          <a:bodyPr/>
          <a:lstStyle/>
          <a:p>
            <a:fld id="{B61BEF0D-F0BB-DE4B-95CE-6DB70DBA9567}" type="datetimeFigureOut">
              <a:rPr lang="en-US" smtClean="0"/>
              <a:pPr/>
              <a:t>1/18/2019</a:t>
            </a:fld>
            <a:endParaRPr lang="en-US" dirty="0"/>
          </a:p>
        </p:txBody>
      </p:sp>
      <p:sp>
        <p:nvSpPr>
          <p:cNvPr id="5" name="Footer Placeholder 4">
            <a:extLst>
              <a:ext uri="{FF2B5EF4-FFF2-40B4-BE49-F238E27FC236}">
                <a16:creationId xmlns:a16="http://schemas.microsoft.com/office/drawing/2014/main" id="{3F3AC04A-A2F0-4EC2-96BB-A27E1B03CD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00F87-644F-4B70-B042-D832200F127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3127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24F8-B293-4170-8E90-1819B3B7A0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5CD84-ED40-495E-BC4A-2B9DEFE10F02}"/>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3DF835-BA5C-40C9-B029-7A7193B68DC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02A04B-78AF-406A-A7BD-95F7A4AE75DF}"/>
              </a:ext>
            </a:extLst>
          </p:cNvPr>
          <p:cNvSpPr>
            <a:spLocks noGrp="1"/>
          </p:cNvSpPr>
          <p:nvPr>
            <p:ph type="dt" sz="half" idx="10"/>
          </p:nvPr>
        </p:nvSpPr>
        <p:spPr/>
        <p:txBody>
          <a:bodyPr/>
          <a:lstStyle/>
          <a:p>
            <a:fld id="{B61BEF0D-F0BB-DE4B-95CE-6DB70DBA9567}" type="datetimeFigureOut">
              <a:rPr lang="en-US" smtClean="0"/>
              <a:pPr/>
              <a:t>1/18/2019</a:t>
            </a:fld>
            <a:endParaRPr lang="en-US" dirty="0"/>
          </a:p>
        </p:txBody>
      </p:sp>
      <p:sp>
        <p:nvSpPr>
          <p:cNvPr id="6" name="Footer Placeholder 5">
            <a:extLst>
              <a:ext uri="{FF2B5EF4-FFF2-40B4-BE49-F238E27FC236}">
                <a16:creationId xmlns:a16="http://schemas.microsoft.com/office/drawing/2014/main" id="{23A44310-78B6-4BC6-8E6A-E37F4A63D4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5C0D9F-A189-4EB3-AEE7-15ACB68EB51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2213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A09C-34D9-4BCC-B032-B8C856FD416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E56E58-D526-4FE1-B438-018D5B36D89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B72541B-71D8-4F36-833A-3A8BE99076E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B20E50-88E5-4DD1-AF60-410352C54D7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AC6872D-4157-4080-9056-D049ED3AA08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A5ECA2-3A31-43F9-ACDD-E7C2DDA6C32C}"/>
              </a:ext>
            </a:extLst>
          </p:cNvPr>
          <p:cNvSpPr>
            <a:spLocks noGrp="1"/>
          </p:cNvSpPr>
          <p:nvPr>
            <p:ph type="dt" sz="half" idx="10"/>
          </p:nvPr>
        </p:nvSpPr>
        <p:spPr/>
        <p:txBody>
          <a:bodyPr/>
          <a:lstStyle/>
          <a:p>
            <a:fld id="{B61BEF0D-F0BB-DE4B-95CE-6DB70DBA9567}" type="datetimeFigureOut">
              <a:rPr lang="en-US" smtClean="0"/>
              <a:pPr/>
              <a:t>1/18/2019</a:t>
            </a:fld>
            <a:endParaRPr lang="en-US" dirty="0"/>
          </a:p>
        </p:txBody>
      </p:sp>
      <p:sp>
        <p:nvSpPr>
          <p:cNvPr id="8" name="Footer Placeholder 7">
            <a:extLst>
              <a:ext uri="{FF2B5EF4-FFF2-40B4-BE49-F238E27FC236}">
                <a16:creationId xmlns:a16="http://schemas.microsoft.com/office/drawing/2014/main" id="{93BC4292-830D-49C9-A754-D450774256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253BC4-152A-4F8C-B797-A2B867DE8AB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7030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419F-094F-468C-8C81-65014CDB28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538EA7-B90C-4EA4-8D05-B444477B4862}"/>
              </a:ext>
            </a:extLst>
          </p:cNvPr>
          <p:cNvSpPr>
            <a:spLocks noGrp="1"/>
          </p:cNvSpPr>
          <p:nvPr>
            <p:ph type="dt" sz="half" idx="10"/>
          </p:nvPr>
        </p:nvSpPr>
        <p:spPr/>
        <p:txBody>
          <a:bodyPr/>
          <a:lstStyle/>
          <a:p>
            <a:fld id="{B61BEF0D-F0BB-DE4B-95CE-6DB70DBA9567}" type="datetimeFigureOut">
              <a:rPr lang="en-US" smtClean="0"/>
              <a:pPr/>
              <a:t>1/18/2019</a:t>
            </a:fld>
            <a:endParaRPr lang="en-US" dirty="0"/>
          </a:p>
        </p:txBody>
      </p:sp>
      <p:sp>
        <p:nvSpPr>
          <p:cNvPr id="4" name="Footer Placeholder 3">
            <a:extLst>
              <a:ext uri="{FF2B5EF4-FFF2-40B4-BE49-F238E27FC236}">
                <a16:creationId xmlns:a16="http://schemas.microsoft.com/office/drawing/2014/main" id="{7C42E48B-0EA1-48E2-A2F5-72DA7CE7D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6C2EC5F-5288-4F6E-8281-F418E869CB6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8223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E5708-DFA2-4017-B7F2-3F917973D226}"/>
              </a:ext>
            </a:extLst>
          </p:cNvPr>
          <p:cNvSpPr>
            <a:spLocks noGrp="1"/>
          </p:cNvSpPr>
          <p:nvPr>
            <p:ph type="dt" sz="half" idx="10"/>
          </p:nvPr>
        </p:nvSpPr>
        <p:spPr/>
        <p:txBody>
          <a:bodyPr/>
          <a:lstStyle/>
          <a:p>
            <a:fld id="{B61BEF0D-F0BB-DE4B-95CE-6DB70DBA9567}" type="datetimeFigureOut">
              <a:rPr lang="en-US" smtClean="0"/>
              <a:pPr/>
              <a:t>1/18/2019</a:t>
            </a:fld>
            <a:endParaRPr lang="en-US" dirty="0"/>
          </a:p>
        </p:txBody>
      </p:sp>
      <p:sp>
        <p:nvSpPr>
          <p:cNvPr id="3" name="Footer Placeholder 2">
            <a:extLst>
              <a:ext uri="{FF2B5EF4-FFF2-40B4-BE49-F238E27FC236}">
                <a16:creationId xmlns:a16="http://schemas.microsoft.com/office/drawing/2014/main" id="{30A7DBBC-BFA5-427C-AADF-C71D624737C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D45FDE2-9ECF-4591-B680-ED5CF0329DC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318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D775-6C39-4CAB-AFE5-2F9E1D1C1E0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05A07F1-B06A-412D-BA55-554802AA103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1540FF-D53E-498B-8353-B336E7F173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510FFC6-7970-47F9-8066-6B2B536B2BF1}"/>
              </a:ext>
            </a:extLst>
          </p:cNvPr>
          <p:cNvSpPr>
            <a:spLocks noGrp="1"/>
          </p:cNvSpPr>
          <p:nvPr>
            <p:ph type="dt" sz="half" idx="10"/>
          </p:nvPr>
        </p:nvSpPr>
        <p:spPr/>
        <p:txBody>
          <a:bodyPr/>
          <a:lstStyle/>
          <a:p>
            <a:fld id="{70DDF080-5E8C-48AD-84E5-6C08B304C14E}" type="datetimeFigureOut">
              <a:rPr lang="en-US" smtClean="0"/>
              <a:t>1/18/2019</a:t>
            </a:fld>
            <a:endParaRPr lang="en-US" dirty="0"/>
          </a:p>
        </p:txBody>
      </p:sp>
      <p:sp>
        <p:nvSpPr>
          <p:cNvPr id="6" name="Footer Placeholder 5">
            <a:extLst>
              <a:ext uri="{FF2B5EF4-FFF2-40B4-BE49-F238E27FC236}">
                <a16:creationId xmlns:a16="http://schemas.microsoft.com/office/drawing/2014/main" id="{290FD12D-3EC4-4383-9412-66E65D5D21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E3CBAD-BED7-439E-B372-9FD0EFA9438F}"/>
              </a:ext>
            </a:extLst>
          </p:cNvPr>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702302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6A3B6-756D-4462-BFAC-29999A3ACB92}" type="datetimeFigureOut">
              <a:rPr lang="en-US" smtClean="0"/>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513357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1DE-1892-4A43-9580-29F5BF804A9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ED6A367-3BDA-46ED-8B62-EAC20B4AD87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34F202D-DE1E-45E1-A657-F627D781153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61E062B-C7C6-4D44-B5BD-3FDD5605679B}"/>
              </a:ext>
            </a:extLst>
          </p:cNvPr>
          <p:cNvSpPr>
            <a:spLocks noGrp="1"/>
          </p:cNvSpPr>
          <p:nvPr>
            <p:ph type="dt" sz="half" idx="10"/>
          </p:nvPr>
        </p:nvSpPr>
        <p:spPr/>
        <p:txBody>
          <a:bodyPr/>
          <a:lstStyle/>
          <a:p>
            <a:fld id="{B61BEF0D-F0BB-DE4B-95CE-6DB70DBA9567}" type="datetimeFigureOut">
              <a:rPr lang="en-US" smtClean="0"/>
              <a:pPr/>
              <a:t>1/18/2019</a:t>
            </a:fld>
            <a:endParaRPr lang="en-US" dirty="0"/>
          </a:p>
        </p:txBody>
      </p:sp>
      <p:sp>
        <p:nvSpPr>
          <p:cNvPr id="6" name="Footer Placeholder 5">
            <a:extLst>
              <a:ext uri="{FF2B5EF4-FFF2-40B4-BE49-F238E27FC236}">
                <a16:creationId xmlns:a16="http://schemas.microsoft.com/office/drawing/2014/main" id="{3EFA9EDD-F86F-42EB-8084-3641675D61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F24F81-B4B7-4752-84D6-E98C56C7508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8418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3395-38E2-4F80-A91C-04F77A2064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B6C3CB-0173-4B6C-B7F9-B852869B0CB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1ABA5-79BA-4EF1-932B-2D187AC1B414}"/>
              </a:ext>
            </a:extLst>
          </p:cNvPr>
          <p:cNvSpPr>
            <a:spLocks noGrp="1"/>
          </p:cNvSpPr>
          <p:nvPr>
            <p:ph type="dt" sz="half" idx="10"/>
          </p:nvPr>
        </p:nvSpPr>
        <p:spPr/>
        <p:txBody>
          <a:bodyPr/>
          <a:lstStyle/>
          <a:p>
            <a:fld id="{70DDF080-5E8C-48AD-84E5-6C08B304C14E}" type="datetimeFigureOut">
              <a:rPr lang="en-US" smtClean="0"/>
              <a:t>1/18/2019</a:t>
            </a:fld>
            <a:endParaRPr lang="en-US" dirty="0"/>
          </a:p>
        </p:txBody>
      </p:sp>
      <p:sp>
        <p:nvSpPr>
          <p:cNvPr id="5" name="Footer Placeholder 4">
            <a:extLst>
              <a:ext uri="{FF2B5EF4-FFF2-40B4-BE49-F238E27FC236}">
                <a16:creationId xmlns:a16="http://schemas.microsoft.com/office/drawing/2014/main" id="{993BECF8-D6F2-4CB2-AF25-06D84A75DD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D85893-5AE0-4436-9CA9-67F7FD3B3BEB}"/>
              </a:ext>
            </a:extLst>
          </p:cNvPr>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552049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E0242-B699-4375-BC20-B20D81B59A1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22AB35-F8B7-4D7B-910E-CC0821C1ED2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C0216-9E3B-4BB1-BE95-F280EC895CA5}"/>
              </a:ext>
            </a:extLst>
          </p:cNvPr>
          <p:cNvSpPr>
            <a:spLocks noGrp="1"/>
          </p:cNvSpPr>
          <p:nvPr>
            <p:ph type="dt" sz="half" idx="10"/>
          </p:nvPr>
        </p:nvSpPr>
        <p:spPr/>
        <p:txBody>
          <a:bodyPr/>
          <a:lstStyle/>
          <a:p>
            <a:fld id="{B61BEF0D-F0BB-DE4B-95CE-6DB70DBA9567}" type="datetimeFigureOut">
              <a:rPr lang="en-US" smtClean="0"/>
              <a:pPr/>
              <a:t>1/18/2019</a:t>
            </a:fld>
            <a:endParaRPr lang="en-US" dirty="0"/>
          </a:p>
        </p:txBody>
      </p:sp>
      <p:sp>
        <p:nvSpPr>
          <p:cNvPr id="5" name="Footer Placeholder 4">
            <a:extLst>
              <a:ext uri="{FF2B5EF4-FFF2-40B4-BE49-F238E27FC236}">
                <a16:creationId xmlns:a16="http://schemas.microsoft.com/office/drawing/2014/main" id="{79B9B3A2-A2DE-49A7-A3E9-739276102B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967757-E8D4-4C31-905C-D22A5D33305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5619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3197423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1418012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1900164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574395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3159568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3276161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249919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06A3B6-756D-4462-BFAC-29999A3ACB92}" type="datetimeFigureOut">
              <a:rPr lang="en-US" smtClean="0"/>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2413980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2601259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358485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64540" y="2399791"/>
            <a:ext cx="7614919" cy="615553"/>
          </a:xfrm>
          <a:prstGeom prst="rect">
            <a:avLst/>
          </a:prstGeom>
        </p:spPr>
        <p:txBody>
          <a:bodyPr wrap="square" lIns="0" tIns="0" rIns="0" bIns="0">
            <a:spAutoFit/>
          </a:bodyPr>
          <a:lstStyle>
            <a:lvl1pPr>
              <a:defRPr b="0" i="0">
                <a:solidFill>
                  <a:srgbClr val="2B2A7C"/>
                </a:solidFill>
              </a:defRPr>
            </a:lvl1pPr>
          </a:lstStyle>
          <a:p>
            <a:endParaRPr dirty="0"/>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4" name="Picture 2" descr="Transform Health">
            <a:extLst>
              <a:ext uri="{FF2B5EF4-FFF2-40B4-BE49-F238E27FC236}">
                <a16:creationId xmlns:a16="http://schemas.microsoft.com/office/drawing/2014/main" id="{BF087F9B-912A-431F-8F31-48D9277444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4149" y="6082792"/>
            <a:ext cx="1907722" cy="66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163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9334D819-9F07-4261-B09B-9E467E5D9002}" type="datetimeFigureOut">
              <a:rPr lang="en-US" smtClean="0"/>
              <a:pPr/>
              <a:t>1/18/2019</a:t>
            </a:fld>
            <a:endParaRPr lang="en-US" dirty="0"/>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9973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25099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9334D819-9F07-4261-B09B-9E467E5D9002}" type="datetimeFigureOut">
              <a:rPr lang="en-US" smtClean="0"/>
              <a:pPr/>
              <a:t>1/18/2019</a:t>
            </a:fld>
            <a:endParaRPr lang="en-US" dirty="0"/>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632036641"/>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978563134"/>
      </p:ext>
    </p:extLst>
  </p:cSld>
  <p:clrMapOvr>
    <a:masterClrMapping/>
  </p:clrMapOvr>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868426364"/>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1/18/2019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607690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1/18/2019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657069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06A3B6-756D-4462-BFAC-29999A3ACB92}" type="datetimeFigureOut">
              <a:rPr lang="en-US" smtClean="0"/>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1948451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3789" y="6375679"/>
            <a:ext cx="925016" cy="348462"/>
          </a:xfrm>
        </p:spPr>
        <p:txBody>
          <a:bodyPr/>
          <a:lstStyle/>
          <a:p>
            <a:fld id="{9334D819-9F07-4261-B09B-9E467E5D9002}" type="datetimeFigureOut">
              <a:rPr lang="en-US" smtClean="0"/>
              <a:t>1/18/2019</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68261" y="6375679"/>
            <a:ext cx="924342" cy="345796"/>
          </a:xfrm>
        </p:spPr>
        <p:txBody>
          <a:bodyPr/>
          <a:lstStyle/>
          <a:p>
            <a:fld id="{71766878-3199-4EAB-94E7-2D6D11070E14}" type="slidenum">
              <a:rPr lang="en-US" smtClean="0"/>
              <a:t>‹#›</a:t>
            </a:fld>
            <a:endParaRPr lang="en-US" dirty="0"/>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60238763"/>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4463" y="6375679"/>
            <a:ext cx="924342" cy="348462"/>
          </a:xfrm>
        </p:spPr>
        <p:txBody>
          <a:bodyPr/>
          <a:lstStyle/>
          <a:p>
            <a:fld id="{9334D819-9F07-4261-B09B-9E467E5D9002}" type="datetimeFigureOut">
              <a:rPr lang="en-US" smtClean="0"/>
              <a:t>1/18/2019</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56153" y="6375679"/>
            <a:ext cx="947460" cy="345796"/>
          </a:xfrm>
        </p:spPr>
        <p:txBody>
          <a:bodyPr/>
          <a:lstStyle/>
          <a:p>
            <a:fld id="{71766878-3199-4EAB-94E7-2D6D11070E14}" type="slidenum">
              <a:rPr lang="en-US" smtClean="0"/>
              <a:t>‹#›</a:t>
            </a:fld>
            <a:endParaRPr lang="en-US" dirty="0"/>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3956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679672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16046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1F4E299-28D9-4A06-BA90-B72F5440FF84}"/>
              </a:ext>
            </a:extLst>
          </p:cNvPr>
          <p:cNvSpPr>
            <a:spLocks noGrp="1"/>
          </p:cNvSpPr>
          <p:nvPr>
            <p:ph type="dt" sz="half" idx="10"/>
          </p:nvPr>
        </p:nvSpPr>
        <p:spPr/>
        <p:txBody>
          <a:bodyPr/>
          <a:lstStyle>
            <a:lvl1pPr>
              <a:defRPr/>
            </a:lvl1pPr>
          </a:lstStyle>
          <a:p>
            <a:pPr>
              <a:defRPr/>
            </a:pPr>
            <a:fld id="{BBFF6C95-9363-4AE6-87EA-3FB1A97C862A}" type="datetimeFigureOut">
              <a:rPr lang="en-US"/>
              <a:pPr>
                <a:defRPr/>
              </a:pPr>
              <a:t>1/18/2019</a:t>
            </a:fld>
            <a:endParaRPr lang="en-US"/>
          </a:p>
        </p:txBody>
      </p:sp>
      <p:sp>
        <p:nvSpPr>
          <p:cNvPr id="5" name="Footer Placeholder 4">
            <a:extLst>
              <a:ext uri="{FF2B5EF4-FFF2-40B4-BE49-F238E27FC236}">
                <a16:creationId xmlns:a16="http://schemas.microsoft.com/office/drawing/2014/main" id="{FC2D3011-C816-47B8-9FFF-5B8FC86A6F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A0F542-94A9-4A24-98C1-ADEAEC199464}"/>
              </a:ext>
            </a:extLst>
          </p:cNvPr>
          <p:cNvSpPr>
            <a:spLocks noGrp="1"/>
          </p:cNvSpPr>
          <p:nvPr>
            <p:ph type="sldNum" sz="quarter" idx="12"/>
          </p:nvPr>
        </p:nvSpPr>
        <p:spPr/>
        <p:txBody>
          <a:bodyPr/>
          <a:lstStyle>
            <a:lvl1pPr>
              <a:defRPr/>
            </a:lvl1pPr>
          </a:lstStyle>
          <a:p>
            <a:fld id="{07684846-0214-43E1-864D-F4985007840D}" type="slidenum">
              <a:rPr lang="en-US" altLang="en-US"/>
              <a:pPr/>
              <a:t>‹#›</a:t>
            </a:fld>
            <a:endParaRPr lang="en-US" altLang="en-US"/>
          </a:p>
        </p:txBody>
      </p:sp>
    </p:spTree>
    <p:extLst>
      <p:ext uri="{BB962C8B-B14F-4D97-AF65-F5344CB8AC3E}">
        <p14:creationId xmlns:p14="http://schemas.microsoft.com/office/powerpoint/2010/main" val="4068531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044B5-2D09-4C09-9707-D39CD174BA3A}"/>
              </a:ext>
            </a:extLst>
          </p:cNvPr>
          <p:cNvSpPr>
            <a:spLocks noGrp="1"/>
          </p:cNvSpPr>
          <p:nvPr>
            <p:ph type="dt" sz="half" idx="10"/>
          </p:nvPr>
        </p:nvSpPr>
        <p:spPr/>
        <p:txBody>
          <a:bodyPr/>
          <a:lstStyle>
            <a:lvl1pPr>
              <a:defRPr/>
            </a:lvl1pPr>
          </a:lstStyle>
          <a:p>
            <a:pPr>
              <a:defRPr/>
            </a:pPr>
            <a:fld id="{7E57FDA0-218C-4B9F-813C-E61D44A002E6}" type="datetimeFigureOut">
              <a:rPr lang="en-US"/>
              <a:pPr>
                <a:defRPr/>
              </a:pPr>
              <a:t>1/18/2019</a:t>
            </a:fld>
            <a:endParaRPr lang="en-US"/>
          </a:p>
        </p:txBody>
      </p:sp>
      <p:sp>
        <p:nvSpPr>
          <p:cNvPr id="5" name="Footer Placeholder 4">
            <a:extLst>
              <a:ext uri="{FF2B5EF4-FFF2-40B4-BE49-F238E27FC236}">
                <a16:creationId xmlns:a16="http://schemas.microsoft.com/office/drawing/2014/main" id="{B0BAA928-9D71-4782-9767-70EC1C67FD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665927-093B-4CC9-B08F-D39835EF1AC0}"/>
              </a:ext>
            </a:extLst>
          </p:cNvPr>
          <p:cNvSpPr>
            <a:spLocks noGrp="1"/>
          </p:cNvSpPr>
          <p:nvPr>
            <p:ph type="sldNum" sz="quarter" idx="12"/>
          </p:nvPr>
        </p:nvSpPr>
        <p:spPr/>
        <p:txBody>
          <a:bodyPr/>
          <a:lstStyle>
            <a:lvl1pPr>
              <a:defRPr/>
            </a:lvl1pPr>
          </a:lstStyle>
          <a:p>
            <a:fld id="{B2E543B9-9771-4F21-A9A8-9CAB2D78588B}" type="slidenum">
              <a:rPr lang="en-US" altLang="en-US"/>
              <a:pPr/>
              <a:t>‹#›</a:t>
            </a:fld>
            <a:endParaRPr lang="en-US" altLang="en-US"/>
          </a:p>
        </p:txBody>
      </p:sp>
    </p:spTree>
    <p:extLst>
      <p:ext uri="{BB962C8B-B14F-4D97-AF65-F5344CB8AC3E}">
        <p14:creationId xmlns:p14="http://schemas.microsoft.com/office/powerpoint/2010/main" val="36113493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7DF5D9-46C0-4663-9C0B-E5E368C0C56C}"/>
              </a:ext>
            </a:extLst>
          </p:cNvPr>
          <p:cNvSpPr>
            <a:spLocks noGrp="1"/>
          </p:cNvSpPr>
          <p:nvPr>
            <p:ph type="dt" sz="half" idx="10"/>
          </p:nvPr>
        </p:nvSpPr>
        <p:spPr/>
        <p:txBody>
          <a:bodyPr/>
          <a:lstStyle>
            <a:lvl1pPr>
              <a:defRPr/>
            </a:lvl1pPr>
          </a:lstStyle>
          <a:p>
            <a:pPr>
              <a:defRPr/>
            </a:pPr>
            <a:fld id="{1F7C17AB-2CD6-4E0F-A8CD-61E5530CCBFE}" type="datetimeFigureOut">
              <a:rPr lang="en-US"/>
              <a:pPr>
                <a:defRPr/>
              </a:pPr>
              <a:t>1/18/2019</a:t>
            </a:fld>
            <a:endParaRPr lang="en-US"/>
          </a:p>
        </p:txBody>
      </p:sp>
      <p:sp>
        <p:nvSpPr>
          <p:cNvPr id="5" name="Footer Placeholder 4">
            <a:extLst>
              <a:ext uri="{FF2B5EF4-FFF2-40B4-BE49-F238E27FC236}">
                <a16:creationId xmlns:a16="http://schemas.microsoft.com/office/drawing/2014/main" id="{8E525CE8-351C-432D-BD67-A515B214F7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604F73-A198-441E-BE4B-A025451B4DC3}"/>
              </a:ext>
            </a:extLst>
          </p:cNvPr>
          <p:cNvSpPr>
            <a:spLocks noGrp="1"/>
          </p:cNvSpPr>
          <p:nvPr>
            <p:ph type="sldNum" sz="quarter" idx="12"/>
          </p:nvPr>
        </p:nvSpPr>
        <p:spPr/>
        <p:txBody>
          <a:bodyPr/>
          <a:lstStyle>
            <a:lvl1pPr>
              <a:defRPr/>
            </a:lvl1pPr>
          </a:lstStyle>
          <a:p>
            <a:fld id="{6628CB70-A17F-40B0-B0D8-FAE8203652D9}" type="slidenum">
              <a:rPr lang="en-US" altLang="en-US"/>
              <a:pPr/>
              <a:t>‹#›</a:t>
            </a:fld>
            <a:endParaRPr lang="en-US" altLang="en-US"/>
          </a:p>
        </p:txBody>
      </p:sp>
    </p:spTree>
    <p:extLst>
      <p:ext uri="{BB962C8B-B14F-4D97-AF65-F5344CB8AC3E}">
        <p14:creationId xmlns:p14="http://schemas.microsoft.com/office/powerpoint/2010/main" val="214244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BCC5450-2B40-4110-8087-90C2E2F6F719}"/>
              </a:ext>
            </a:extLst>
          </p:cNvPr>
          <p:cNvSpPr>
            <a:spLocks noGrp="1"/>
          </p:cNvSpPr>
          <p:nvPr>
            <p:ph type="dt" sz="half" idx="10"/>
          </p:nvPr>
        </p:nvSpPr>
        <p:spPr/>
        <p:txBody>
          <a:bodyPr/>
          <a:lstStyle>
            <a:lvl1pPr>
              <a:defRPr/>
            </a:lvl1pPr>
          </a:lstStyle>
          <a:p>
            <a:pPr>
              <a:defRPr/>
            </a:pPr>
            <a:fld id="{3043059F-94DF-4771-BB8B-FE575371297E}" type="datetimeFigureOut">
              <a:rPr lang="en-US"/>
              <a:pPr>
                <a:defRPr/>
              </a:pPr>
              <a:t>1/18/2019</a:t>
            </a:fld>
            <a:endParaRPr lang="en-US"/>
          </a:p>
        </p:txBody>
      </p:sp>
      <p:sp>
        <p:nvSpPr>
          <p:cNvPr id="6" name="Footer Placeholder 4">
            <a:extLst>
              <a:ext uri="{FF2B5EF4-FFF2-40B4-BE49-F238E27FC236}">
                <a16:creationId xmlns:a16="http://schemas.microsoft.com/office/drawing/2014/main" id="{255448A0-414B-4070-A52E-D9099DD26ED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2CB865-B1A5-444D-9367-FE9CA9C1E895}"/>
              </a:ext>
            </a:extLst>
          </p:cNvPr>
          <p:cNvSpPr>
            <a:spLocks noGrp="1"/>
          </p:cNvSpPr>
          <p:nvPr>
            <p:ph type="sldNum" sz="quarter" idx="12"/>
          </p:nvPr>
        </p:nvSpPr>
        <p:spPr/>
        <p:txBody>
          <a:bodyPr/>
          <a:lstStyle>
            <a:lvl1pPr>
              <a:defRPr/>
            </a:lvl1pPr>
          </a:lstStyle>
          <a:p>
            <a:fld id="{F4AE236C-B134-40B8-AE41-47F4EE333565}" type="slidenum">
              <a:rPr lang="en-US" altLang="en-US"/>
              <a:pPr/>
              <a:t>‹#›</a:t>
            </a:fld>
            <a:endParaRPr lang="en-US" altLang="en-US"/>
          </a:p>
        </p:txBody>
      </p:sp>
    </p:spTree>
    <p:extLst>
      <p:ext uri="{BB962C8B-B14F-4D97-AF65-F5344CB8AC3E}">
        <p14:creationId xmlns:p14="http://schemas.microsoft.com/office/powerpoint/2010/main" val="323277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AD214E7-209B-4284-9DA5-B29CC710054D}"/>
              </a:ext>
            </a:extLst>
          </p:cNvPr>
          <p:cNvSpPr>
            <a:spLocks noGrp="1"/>
          </p:cNvSpPr>
          <p:nvPr>
            <p:ph type="dt" sz="half" idx="10"/>
          </p:nvPr>
        </p:nvSpPr>
        <p:spPr/>
        <p:txBody>
          <a:bodyPr/>
          <a:lstStyle>
            <a:lvl1pPr>
              <a:defRPr/>
            </a:lvl1pPr>
          </a:lstStyle>
          <a:p>
            <a:pPr>
              <a:defRPr/>
            </a:pPr>
            <a:fld id="{6EF2C709-650A-4D60-99C4-487532002CCC}" type="datetimeFigureOut">
              <a:rPr lang="en-US"/>
              <a:pPr>
                <a:defRPr/>
              </a:pPr>
              <a:t>1/18/2019</a:t>
            </a:fld>
            <a:endParaRPr lang="en-US"/>
          </a:p>
        </p:txBody>
      </p:sp>
      <p:sp>
        <p:nvSpPr>
          <p:cNvPr id="8" name="Footer Placeholder 4">
            <a:extLst>
              <a:ext uri="{FF2B5EF4-FFF2-40B4-BE49-F238E27FC236}">
                <a16:creationId xmlns:a16="http://schemas.microsoft.com/office/drawing/2014/main" id="{7E74B211-24B1-4FA6-BD41-D4D785CBA3A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EB95CCD-730E-4DCB-8343-02324A4B3077}"/>
              </a:ext>
            </a:extLst>
          </p:cNvPr>
          <p:cNvSpPr>
            <a:spLocks noGrp="1"/>
          </p:cNvSpPr>
          <p:nvPr>
            <p:ph type="sldNum" sz="quarter" idx="12"/>
          </p:nvPr>
        </p:nvSpPr>
        <p:spPr/>
        <p:txBody>
          <a:bodyPr/>
          <a:lstStyle>
            <a:lvl1pPr>
              <a:defRPr/>
            </a:lvl1pPr>
          </a:lstStyle>
          <a:p>
            <a:fld id="{5214D5BF-8B8C-4527-A769-F27B84CAA010}" type="slidenum">
              <a:rPr lang="en-US" altLang="en-US"/>
              <a:pPr/>
              <a:t>‹#›</a:t>
            </a:fld>
            <a:endParaRPr lang="en-US" altLang="en-US"/>
          </a:p>
        </p:txBody>
      </p:sp>
    </p:spTree>
    <p:extLst>
      <p:ext uri="{BB962C8B-B14F-4D97-AF65-F5344CB8AC3E}">
        <p14:creationId xmlns:p14="http://schemas.microsoft.com/office/powerpoint/2010/main" val="2757996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3F508D2-D9BF-4D8B-88CE-07B666809C4B}"/>
              </a:ext>
            </a:extLst>
          </p:cNvPr>
          <p:cNvSpPr>
            <a:spLocks noGrp="1"/>
          </p:cNvSpPr>
          <p:nvPr>
            <p:ph type="dt" sz="half" idx="10"/>
          </p:nvPr>
        </p:nvSpPr>
        <p:spPr/>
        <p:txBody>
          <a:bodyPr/>
          <a:lstStyle>
            <a:lvl1pPr>
              <a:defRPr/>
            </a:lvl1pPr>
          </a:lstStyle>
          <a:p>
            <a:pPr>
              <a:defRPr/>
            </a:pPr>
            <a:fld id="{BD34A6FD-4D4A-4495-AE77-4F7FFA8F97A8}" type="datetimeFigureOut">
              <a:rPr lang="en-US"/>
              <a:pPr>
                <a:defRPr/>
              </a:pPr>
              <a:t>1/18/2019</a:t>
            </a:fld>
            <a:endParaRPr lang="en-US"/>
          </a:p>
        </p:txBody>
      </p:sp>
      <p:sp>
        <p:nvSpPr>
          <p:cNvPr id="4" name="Footer Placeholder 4">
            <a:extLst>
              <a:ext uri="{FF2B5EF4-FFF2-40B4-BE49-F238E27FC236}">
                <a16:creationId xmlns:a16="http://schemas.microsoft.com/office/drawing/2014/main" id="{674FD95D-E1FB-4E92-8ACC-7157400559A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7860E3D-52EE-4D00-9917-4CF56E54EB1C}"/>
              </a:ext>
            </a:extLst>
          </p:cNvPr>
          <p:cNvSpPr>
            <a:spLocks noGrp="1"/>
          </p:cNvSpPr>
          <p:nvPr>
            <p:ph type="sldNum" sz="quarter" idx="12"/>
          </p:nvPr>
        </p:nvSpPr>
        <p:spPr/>
        <p:txBody>
          <a:bodyPr/>
          <a:lstStyle>
            <a:lvl1pPr>
              <a:defRPr/>
            </a:lvl1pPr>
          </a:lstStyle>
          <a:p>
            <a:fld id="{75DE7453-EF34-45FC-8989-39CFFA4D31ED}" type="slidenum">
              <a:rPr lang="en-US" altLang="en-US"/>
              <a:pPr/>
              <a:t>‹#›</a:t>
            </a:fld>
            <a:endParaRPr lang="en-US" altLang="en-US"/>
          </a:p>
        </p:txBody>
      </p:sp>
    </p:spTree>
    <p:extLst>
      <p:ext uri="{BB962C8B-B14F-4D97-AF65-F5344CB8AC3E}">
        <p14:creationId xmlns:p14="http://schemas.microsoft.com/office/powerpoint/2010/main" val="65315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06A3B6-756D-4462-BFAC-29999A3ACB92}" type="datetimeFigureOut">
              <a:rPr lang="en-US" smtClean="0"/>
              <a:t>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41383480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3A9C966-7F1C-4A3A-A8F7-D1A81A17B499}"/>
              </a:ext>
            </a:extLst>
          </p:cNvPr>
          <p:cNvSpPr>
            <a:spLocks noGrp="1"/>
          </p:cNvSpPr>
          <p:nvPr>
            <p:ph type="dt" sz="half" idx="10"/>
          </p:nvPr>
        </p:nvSpPr>
        <p:spPr/>
        <p:txBody>
          <a:bodyPr/>
          <a:lstStyle>
            <a:lvl1pPr>
              <a:defRPr/>
            </a:lvl1pPr>
          </a:lstStyle>
          <a:p>
            <a:pPr>
              <a:defRPr/>
            </a:pPr>
            <a:fld id="{857089AB-E1AD-40D3-A945-195176FAEEFB}" type="datetimeFigureOut">
              <a:rPr lang="en-US"/>
              <a:pPr>
                <a:defRPr/>
              </a:pPr>
              <a:t>1/18/2019</a:t>
            </a:fld>
            <a:endParaRPr lang="en-US"/>
          </a:p>
        </p:txBody>
      </p:sp>
      <p:sp>
        <p:nvSpPr>
          <p:cNvPr id="3" name="Footer Placeholder 4">
            <a:extLst>
              <a:ext uri="{FF2B5EF4-FFF2-40B4-BE49-F238E27FC236}">
                <a16:creationId xmlns:a16="http://schemas.microsoft.com/office/drawing/2014/main" id="{25537973-EE87-4E95-A28E-F58470A629E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235F0F5-EA75-4FBE-9F25-4EB74B4C6E59}"/>
              </a:ext>
            </a:extLst>
          </p:cNvPr>
          <p:cNvSpPr>
            <a:spLocks noGrp="1"/>
          </p:cNvSpPr>
          <p:nvPr>
            <p:ph type="sldNum" sz="quarter" idx="12"/>
          </p:nvPr>
        </p:nvSpPr>
        <p:spPr/>
        <p:txBody>
          <a:bodyPr/>
          <a:lstStyle>
            <a:lvl1pPr>
              <a:defRPr/>
            </a:lvl1pPr>
          </a:lstStyle>
          <a:p>
            <a:fld id="{B152104C-EBDB-4663-8E74-67B941E8325F}" type="slidenum">
              <a:rPr lang="en-US" altLang="en-US"/>
              <a:pPr/>
              <a:t>‹#›</a:t>
            </a:fld>
            <a:endParaRPr lang="en-US" altLang="en-US"/>
          </a:p>
        </p:txBody>
      </p:sp>
    </p:spTree>
    <p:extLst>
      <p:ext uri="{BB962C8B-B14F-4D97-AF65-F5344CB8AC3E}">
        <p14:creationId xmlns:p14="http://schemas.microsoft.com/office/powerpoint/2010/main" val="192621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44A735-D4E8-4CDD-A9B2-1741D7EB4299}"/>
              </a:ext>
            </a:extLst>
          </p:cNvPr>
          <p:cNvSpPr>
            <a:spLocks noGrp="1"/>
          </p:cNvSpPr>
          <p:nvPr>
            <p:ph type="dt" sz="half" idx="10"/>
          </p:nvPr>
        </p:nvSpPr>
        <p:spPr/>
        <p:txBody>
          <a:bodyPr/>
          <a:lstStyle>
            <a:lvl1pPr>
              <a:defRPr/>
            </a:lvl1pPr>
          </a:lstStyle>
          <a:p>
            <a:pPr>
              <a:defRPr/>
            </a:pPr>
            <a:fld id="{7B1D27F2-6371-424A-BEF3-EA4F6C52C9B1}" type="datetimeFigureOut">
              <a:rPr lang="en-US"/>
              <a:pPr>
                <a:defRPr/>
              </a:pPr>
              <a:t>1/18/2019</a:t>
            </a:fld>
            <a:endParaRPr lang="en-US"/>
          </a:p>
        </p:txBody>
      </p:sp>
      <p:sp>
        <p:nvSpPr>
          <p:cNvPr id="6" name="Footer Placeholder 4">
            <a:extLst>
              <a:ext uri="{FF2B5EF4-FFF2-40B4-BE49-F238E27FC236}">
                <a16:creationId xmlns:a16="http://schemas.microsoft.com/office/drawing/2014/main" id="{9B74B74F-9990-4516-AFCC-7247D210AA5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43FB84-E807-4979-8C43-A00BD8C98B96}"/>
              </a:ext>
            </a:extLst>
          </p:cNvPr>
          <p:cNvSpPr>
            <a:spLocks noGrp="1"/>
          </p:cNvSpPr>
          <p:nvPr>
            <p:ph type="sldNum" sz="quarter" idx="12"/>
          </p:nvPr>
        </p:nvSpPr>
        <p:spPr/>
        <p:txBody>
          <a:bodyPr/>
          <a:lstStyle>
            <a:lvl1pPr>
              <a:defRPr/>
            </a:lvl1pPr>
          </a:lstStyle>
          <a:p>
            <a:fld id="{0F5236AF-89BB-4E3C-9212-2E085D890EB3}" type="slidenum">
              <a:rPr lang="en-US" altLang="en-US"/>
              <a:pPr/>
              <a:t>‹#›</a:t>
            </a:fld>
            <a:endParaRPr lang="en-US" altLang="en-US"/>
          </a:p>
        </p:txBody>
      </p:sp>
    </p:spTree>
    <p:extLst>
      <p:ext uri="{BB962C8B-B14F-4D97-AF65-F5344CB8AC3E}">
        <p14:creationId xmlns:p14="http://schemas.microsoft.com/office/powerpoint/2010/main" val="312103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7FE6661-69C7-4744-8365-978939985B70}"/>
              </a:ext>
            </a:extLst>
          </p:cNvPr>
          <p:cNvSpPr>
            <a:spLocks noGrp="1"/>
          </p:cNvSpPr>
          <p:nvPr>
            <p:ph type="dt" sz="half" idx="10"/>
          </p:nvPr>
        </p:nvSpPr>
        <p:spPr/>
        <p:txBody>
          <a:bodyPr/>
          <a:lstStyle>
            <a:lvl1pPr>
              <a:defRPr/>
            </a:lvl1pPr>
          </a:lstStyle>
          <a:p>
            <a:pPr>
              <a:defRPr/>
            </a:pPr>
            <a:fld id="{897B0AA9-FA5C-4827-ACCC-909BEA374483}" type="datetimeFigureOut">
              <a:rPr lang="en-US"/>
              <a:pPr>
                <a:defRPr/>
              </a:pPr>
              <a:t>1/18/2019</a:t>
            </a:fld>
            <a:endParaRPr lang="en-US"/>
          </a:p>
        </p:txBody>
      </p:sp>
      <p:sp>
        <p:nvSpPr>
          <p:cNvPr id="6" name="Footer Placeholder 4">
            <a:extLst>
              <a:ext uri="{FF2B5EF4-FFF2-40B4-BE49-F238E27FC236}">
                <a16:creationId xmlns:a16="http://schemas.microsoft.com/office/drawing/2014/main" id="{52AB90C9-A0BD-4DB3-B7E9-0C103B221C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AEB2EA-CB05-47CA-BE7D-FB70D7637FB4}"/>
              </a:ext>
            </a:extLst>
          </p:cNvPr>
          <p:cNvSpPr>
            <a:spLocks noGrp="1"/>
          </p:cNvSpPr>
          <p:nvPr>
            <p:ph type="sldNum" sz="quarter" idx="12"/>
          </p:nvPr>
        </p:nvSpPr>
        <p:spPr/>
        <p:txBody>
          <a:bodyPr/>
          <a:lstStyle>
            <a:lvl1pPr>
              <a:defRPr/>
            </a:lvl1pPr>
          </a:lstStyle>
          <a:p>
            <a:fld id="{91F89288-BBC5-42B3-A63A-9546F18BBF68}" type="slidenum">
              <a:rPr lang="en-US" altLang="en-US"/>
              <a:pPr/>
              <a:t>‹#›</a:t>
            </a:fld>
            <a:endParaRPr lang="en-US" altLang="en-US"/>
          </a:p>
        </p:txBody>
      </p:sp>
    </p:spTree>
    <p:extLst>
      <p:ext uri="{BB962C8B-B14F-4D97-AF65-F5344CB8AC3E}">
        <p14:creationId xmlns:p14="http://schemas.microsoft.com/office/powerpoint/2010/main" val="2695880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5B984-D147-44AC-B76E-C30B1C870A2D}"/>
              </a:ext>
            </a:extLst>
          </p:cNvPr>
          <p:cNvSpPr>
            <a:spLocks noGrp="1"/>
          </p:cNvSpPr>
          <p:nvPr>
            <p:ph type="dt" sz="half" idx="10"/>
          </p:nvPr>
        </p:nvSpPr>
        <p:spPr/>
        <p:txBody>
          <a:bodyPr/>
          <a:lstStyle>
            <a:lvl1pPr>
              <a:defRPr/>
            </a:lvl1pPr>
          </a:lstStyle>
          <a:p>
            <a:pPr>
              <a:defRPr/>
            </a:pPr>
            <a:fld id="{C5E05024-38C9-4116-896C-DA94B2C786FA}" type="datetimeFigureOut">
              <a:rPr lang="en-US"/>
              <a:pPr>
                <a:defRPr/>
              </a:pPr>
              <a:t>1/18/2019</a:t>
            </a:fld>
            <a:endParaRPr lang="en-US"/>
          </a:p>
        </p:txBody>
      </p:sp>
      <p:sp>
        <p:nvSpPr>
          <p:cNvPr id="5" name="Footer Placeholder 4">
            <a:extLst>
              <a:ext uri="{FF2B5EF4-FFF2-40B4-BE49-F238E27FC236}">
                <a16:creationId xmlns:a16="http://schemas.microsoft.com/office/drawing/2014/main" id="{DE1691CD-69FF-49A2-ACDD-4027CE187C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D10978-2873-42E2-98C8-39D3C352A779}"/>
              </a:ext>
            </a:extLst>
          </p:cNvPr>
          <p:cNvSpPr>
            <a:spLocks noGrp="1"/>
          </p:cNvSpPr>
          <p:nvPr>
            <p:ph type="sldNum" sz="quarter" idx="12"/>
          </p:nvPr>
        </p:nvSpPr>
        <p:spPr/>
        <p:txBody>
          <a:bodyPr/>
          <a:lstStyle>
            <a:lvl1pPr>
              <a:defRPr/>
            </a:lvl1pPr>
          </a:lstStyle>
          <a:p>
            <a:fld id="{46EE7E9F-1E7B-4279-A41C-C8D982C349CB}" type="slidenum">
              <a:rPr lang="en-US" altLang="en-US"/>
              <a:pPr/>
              <a:t>‹#›</a:t>
            </a:fld>
            <a:endParaRPr lang="en-US" altLang="en-US"/>
          </a:p>
        </p:txBody>
      </p:sp>
    </p:spTree>
    <p:extLst>
      <p:ext uri="{BB962C8B-B14F-4D97-AF65-F5344CB8AC3E}">
        <p14:creationId xmlns:p14="http://schemas.microsoft.com/office/powerpoint/2010/main" val="13771631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4724A-5DB9-41A9-956A-B11D6C615F1E}"/>
              </a:ext>
            </a:extLst>
          </p:cNvPr>
          <p:cNvSpPr>
            <a:spLocks noGrp="1"/>
          </p:cNvSpPr>
          <p:nvPr>
            <p:ph type="dt" sz="half" idx="10"/>
          </p:nvPr>
        </p:nvSpPr>
        <p:spPr/>
        <p:txBody>
          <a:bodyPr/>
          <a:lstStyle>
            <a:lvl1pPr>
              <a:defRPr/>
            </a:lvl1pPr>
          </a:lstStyle>
          <a:p>
            <a:pPr>
              <a:defRPr/>
            </a:pPr>
            <a:fld id="{23E0467A-8150-4598-B375-B55DAECFBA9B}" type="datetimeFigureOut">
              <a:rPr lang="en-US"/>
              <a:pPr>
                <a:defRPr/>
              </a:pPr>
              <a:t>1/18/2019</a:t>
            </a:fld>
            <a:endParaRPr lang="en-US"/>
          </a:p>
        </p:txBody>
      </p:sp>
      <p:sp>
        <p:nvSpPr>
          <p:cNvPr id="5" name="Footer Placeholder 4">
            <a:extLst>
              <a:ext uri="{FF2B5EF4-FFF2-40B4-BE49-F238E27FC236}">
                <a16:creationId xmlns:a16="http://schemas.microsoft.com/office/drawing/2014/main" id="{80543367-3B16-43D7-BC2E-10C4F8A11E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EF8555-C27B-434B-B267-561550BBFC6A}"/>
              </a:ext>
            </a:extLst>
          </p:cNvPr>
          <p:cNvSpPr>
            <a:spLocks noGrp="1"/>
          </p:cNvSpPr>
          <p:nvPr>
            <p:ph type="sldNum" sz="quarter" idx="12"/>
          </p:nvPr>
        </p:nvSpPr>
        <p:spPr/>
        <p:txBody>
          <a:bodyPr/>
          <a:lstStyle>
            <a:lvl1pPr>
              <a:defRPr/>
            </a:lvl1pPr>
          </a:lstStyle>
          <a:p>
            <a:fld id="{488187B4-02DE-45E2-98B8-1C62D42F921A}" type="slidenum">
              <a:rPr lang="en-US" altLang="en-US"/>
              <a:pPr/>
              <a:t>‹#›</a:t>
            </a:fld>
            <a:endParaRPr lang="en-US" altLang="en-US"/>
          </a:p>
        </p:txBody>
      </p:sp>
    </p:spTree>
    <p:extLst>
      <p:ext uri="{BB962C8B-B14F-4D97-AF65-F5344CB8AC3E}">
        <p14:creationId xmlns:p14="http://schemas.microsoft.com/office/powerpoint/2010/main" val="1514878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06A3B6-756D-4462-BFAC-29999A3ACB92}" type="datetimeFigureOut">
              <a:rPr lang="en-US" smtClean="0"/>
              <a:t>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301106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6A3B6-756D-4462-BFAC-29999A3ACB92}" type="datetimeFigureOut">
              <a:rPr lang="en-US" smtClean="0"/>
              <a:t>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378902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06A3B6-756D-4462-BFAC-29999A3ACB92}" type="datetimeFigureOut">
              <a:rPr lang="en-US" smtClean="0"/>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88399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06A3B6-756D-4462-BFAC-29999A3ACB92}" type="datetimeFigureOut">
              <a:rPr lang="en-US" smtClean="0"/>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69510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6A3B6-756D-4462-BFAC-29999A3ACB92}" type="datetimeFigureOut">
              <a:rPr lang="en-US" smtClean="0"/>
              <a:t>1/18/2019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768D7-8388-4466-ACE4-FCFDEBE95B26}" type="slidenum">
              <a:rPr lang="en-US" smtClean="0"/>
              <a:t>‹#›</a:t>
            </a:fld>
            <a:endParaRPr lang="en-US"/>
          </a:p>
        </p:txBody>
      </p:sp>
    </p:spTree>
    <p:extLst>
      <p:ext uri="{BB962C8B-B14F-4D97-AF65-F5344CB8AC3E}">
        <p14:creationId xmlns:p14="http://schemas.microsoft.com/office/powerpoint/2010/main" val="1480604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2B7DD-2740-4AC1-8C89-7A8B427BEE7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59B5C0-3DCF-469A-BCA0-9C07C6AB7C1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2FC12-15E7-4003-80EE-DADDE93A92A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1/18/2019</a:t>
            </a:fld>
            <a:endParaRPr lang="en-US" dirty="0"/>
          </a:p>
        </p:txBody>
      </p:sp>
      <p:sp>
        <p:nvSpPr>
          <p:cNvPr id="5" name="Footer Placeholder 4">
            <a:extLst>
              <a:ext uri="{FF2B5EF4-FFF2-40B4-BE49-F238E27FC236}">
                <a16:creationId xmlns:a16="http://schemas.microsoft.com/office/drawing/2014/main" id="{C92F8AB1-2BC9-4042-8CA4-7417FDB47B4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7A5247C-D3A3-4922-BF9D-35448B349DB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pic>
        <p:nvPicPr>
          <p:cNvPr id="7" name="Picture 2" descr="Transform Health">
            <a:extLst>
              <a:ext uri="{FF2B5EF4-FFF2-40B4-BE49-F238E27FC236}">
                <a16:creationId xmlns:a16="http://schemas.microsoft.com/office/drawing/2014/main" id="{7EAEB353-2FAC-4765-B880-926A13041816}"/>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7094149" y="6082792"/>
            <a:ext cx="1907722" cy="66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7846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9334D819-9F07-4261-B09B-9E467E5D9002}" type="datetimeFigureOut">
              <a:rPr lang="en-US" smtClean="0"/>
              <a:pPr/>
              <a:t>1/18/2019</a:t>
            </a:fld>
            <a:endParaRPr lang="en-US" dirty="0"/>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1766878-3199-4EAB-94E7-2D6D11070E14}" type="slidenum">
              <a:rPr lang="en-US" smtClean="0"/>
              <a:pPr/>
              <a:t>‹#›</a:t>
            </a:fld>
            <a:endParaRPr lang="en-US" dirty="0"/>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285710268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8" pos="594">
          <p15:clr>
            <a:srgbClr val="F26B43"/>
          </p15:clr>
        </p15:guide>
        <p15:guide id="9" pos="5400">
          <p15:clr>
            <a:srgbClr val="F26B43"/>
          </p15:clr>
        </p15:guide>
        <p15:guide id="10" orient="horz" pos="4008">
          <p15:clr>
            <a:srgbClr val="F26B43"/>
          </p15:clr>
        </p15:guide>
        <p15:guide id="11" orient="horz" pos="1440">
          <p15:clr>
            <a:srgbClr val="F26B43"/>
          </p15:clr>
        </p15:guide>
        <p15:guide id="12" orient="horz" pos="3720">
          <p15:clr>
            <a:srgbClr val="F26B43"/>
          </p15:clr>
        </p15:guide>
        <p15:guide id="13" orient="horz" pos="2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A8E469-21C6-46D6-B29F-460945CF131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39EBEC6-2087-447A-9CE1-6765E582ED1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4F3B5FD-36F1-459D-A329-886E4B4EB82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9C831C2-36B9-45C8-8782-C611CD093B83}" type="datetimeFigureOut">
              <a:rPr lang="en-US"/>
              <a:pPr>
                <a:defRPr/>
              </a:pPr>
              <a:t>1/18/2019</a:t>
            </a:fld>
            <a:endParaRPr lang="en-US"/>
          </a:p>
        </p:txBody>
      </p:sp>
      <p:sp>
        <p:nvSpPr>
          <p:cNvPr id="5" name="Footer Placeholder 4">
            <a:extLst>
              <a:ext uri="{FF2B5EF4-FFF2-40B4-BE49-F238E27FC236}">
                <a16:creationId xmlns:a16="http://schemas.microsoft.com/office/drawing/2014/main" id="{188CAAA5-B947-4419-AF6D-3D0FB01C10C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BEB8DB91-93C6-47F4-B48D-5C9ED9A882A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7DBBB64-58E3-42B8-B727-E9C5DDB3DBE5}" type="slidenum">
              <a:rPr lang="en-US" altLang="en-US"/>
              <a:pPr/>
              <a:t>‹#›</a:t>
            </a:fld>
            <a:endParaRPr lang="en-US" altLang="en-US"/>
          </a:p>
        </p:txBody>
      </p:sp>
    </p:spTree>
    <p:extLst>
      <p:ext uri="{BB962C8B-B14F-4D97-AF65-F5344CB8AC3E}">
        <p14:creationId xmlns:p14="http://schemas.microsoft.com/office/powerpoint/2010/main" val="83706779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hyperlink" Target="http://www.ksassisters.org/" TargetMode="External"/><Relationship Id="rId2" Type="http://schemas.openxmlformats.org/officeDocument/2006/relationships/image" Target="../media/image41.jpg"/><Relationship Id="rId1" Type="http://schemas.openxmlformats.org/officeDocument/2006/relationships/slideLayout" Target="../slideLayouts/slideLayout33.xml"/><Relationship Id="rId5" Type="http://schemas.microsoft.com/office/2007/relationships/hdphoto" Target="../media/hdphoto1.wdp"/><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mailto:squenga@palmettoproject.org" TargetMode="Externa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0.png"/><Relationship Id="rId7" Type="http://schemas.openxmlformats.org/officeDocument/2006/relationships/diagramQuickStyle" Target="../diagrams/quickStyle4.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5.xml"/><Relationship Id="rId11" Type="http://schemas.openxmlformats.org/officeDocument/2006/relationships/image" Target="../media/image54.svg"/><Relationship Id="rId5" Type="http://schemas.openxmlformats.org/officeDocument/2006/relationships/diagramQuickStyle" Target="../diagrams/quickStyle5.xml"/><Relationship Id="rId10" Type="http://schemas.openxmlformats.org/officeDocument/2006/relationships/image" Target="../media/image53.png"/><Relationship Id="rId4" Type="http://schemas.openxmlformats.org/officeDocument/2006/relationships/diagramLayout" Target="../diagrams/layout5.xml"/><Relationship Id="rId9"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sv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hyperlink" Target="http://www.ihi.org/Engage/Initiatives/TripleAim/Pages/default.aspx"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image" Target="../media/image83.png"/><Relationship Id="rId18" Type="http://schemas.openxmlformats.org/officeDocument/2006/relationships/image" Target="../media/image88.svg"/><Relationship Id="rId3" Type="http://schemas.openxmlformats.org/officeDocument/2006/relationships/image" Target="../media/image78.png"/><Relationship Id="rId21" Type="http://schemas.openxmlformats.org/officeDocument/2006/relationships/image" Target="../media/image91.png"/><Relationship Id="rId7" Type="http://schemas.openxmlformats.org/officeDocument/2006/relationships/diagramLayout" Target="../diagrams/layout9.xml"/><Relationship Id="rId12" Type="http://schemas.openxmlformats.org/officeDocument/2006/relationships/image" Target="../media/image82.svg"/><Relationship Id="rId17" Type="http://schemas.openxmlformats.org/officeDocument/2006/relationships/image" Target="../media/image87.png"/><Relationship Id="rId25" Type="http://schemas.openxmlformats.org/officeDocument/2006/relationships/image" Target="../media/image95.png"/><Relationship Id="rId2" Type="http://schemas.openxmlformats.org/officeDocument/2006/relationships/notesSlide" Target="../notesSlides/notesSlide25.xml"/><Relationship Id="rId16" Type="http://schemas.openxmlformats.org/officeDocument/2006/relationships/image" Target="../media/image86.svg"/><Relationship Id="rId20" Type="http://schemas.openxmlformats.org/officeDocument/2006/relationships/image" Target="../media/image90.svg"/><Relationship Id="rId1" Type="http://schemas.openxmlformats.org/officeDocument/2006/relationships/slideLayout" Target="../slideLayouts/slideLayout13.xml"/><Relationship Id="rId6" Type="http://schemas.openxmlformats.org/officeDocument/2006/relationships/diagramData" Target="../diagrams/data9.xml"/><Relationship Id="rId11" Type="http://schemas.openxmlformats.org/officeDocument/2006/relationships/image" Target="../media/image81.png"/><Relationship Id="rId24" Type="http://schemas.openxmlformats.org/officeDocument/2006/relationships/image" Target="../media/image94.png"/><Relationship Id="rId5" Type="http://schemas.openxmlformats.org/officeDocument/2006/relationships/image" Target="../media/image80.png"/><Relationship Id="rId15" Type="http://schemas.openxmlformats.org/officeDocument/2006/relationships/image" Target="../media/image85.png"/><Relationship Id="rId23" Type="http://schemas.openxmlformats.org/officeDocument/2006/relationships/image" Target="../media/image93.png"/><Relationship Id="rId10" Type="http://schemas.microsoft.com/office/2007/relationships/diagramDrawing" Target="../diagrams/drawing9.xml"/><Relationship Id="rId19" Type="http://schemas.openxmlformats.org/officeDocument/2006/relationships/image" Target="../media/image89.png"/><Relationship Id="rId4" Type="http://schemas.openxmlformats.org/officeDocument/2006/relationships/image" Target="../media/image79.svg"/><Relationship Id="rId9" Type="http://schemas.openxmlformats.org/officeDocument/2006/relationships/diagramColors" Target="../diagrams/colors9.xml"/><Relationship Id="rId14" Type="http://schemas.openxmlformats.org/officeDocument/2006/relationships/image" Target="../media/image84.svg"/><Relationship Id="rId22"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jpg"/><Relationship Id="rId9" Type="http://schemas.openxmlformats.org/officeDocument/2006/relationships/image" Target="../media/image102.png"/><Relationship Id="rId14" Type="http://schemas.openxmlformats.org/officeDocument/2006/relationships/image" Target="../media/image10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80.png"/><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8" Type="http://schemas.openxmlformats.org/officeDocument/2006/relationships/hyperlink" Target="mailto:lisa@transformhc.com" TargetMode="External"/><Relationship Id="rId3" Type="http://schemas.openxmlformats.org/officeDocument/2006/relationships/image" Target="../media/image118.svg"/><Relationship Id="rId7" Type="http://schemas.openxmlformats.org/officeDocument/2006/relationships/image" Target="../media/image121.jpeg"/><Relationship Id="rId2" Type="http://schemas.openxmlformats.org/officeDocument/2006/relationships/image" Target="../media/image117.png"/><Relationship Id="rId1" Type="http://schemas.openxmlformats.org/officeDocument/2006/relationships/slideLayout" Target="../slideLayouts/slideLayout32.xml"/><Relationship Id="rId6" Type="http://schemas.openxmlformats.org/officeDocument/2006/relationships/hyperlink" Target="http://www.transformhc.com/" TargetMode="External"/><Relationship Id="rId5" Type="http://schemas.openxmlformats.org/officeDocument/2006/relationships/image" Target="../media/image120.svg"/><Relationship Id="rId10" Type="http://schemas.openxmlformats.org/officeDocument/2006/relationships/hyperlink" Target="mailto:liz@transformhc.com" TargetMode="External"/><Relationship Id="rId4" Type="http://schemas.openxmlformats.org/officeDocument/2006/relationships/image" Target="../media/image119.png"/><Relationship Id="rId9" Type="http://schemas.openxmlformats.org/officeDocument/2006/relationships/hyperlink" Target="mailto:heather@transformhc.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ksassisters.org/" TargetMode="External"/><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p:nvPr/>
        </p:nvSpPr>
        <p:spPr>
          <a:xfrm>
            <a:off x="3646227" y="2533190"/>
            <a:ext cx="43815" cy="62865"/>
          </a:xfrm>
          <a:custGeom>
            <a:avLst/>
            <a:gdLst/>
            <a:ahLst/>
            <a:cxnLst/>
            <a:rect l="l" t="t" r="r" b="b"/>
            <a:pathLst>
              <a:path w="43814" h="62864">
                <a:moveTo>
                  <a:pt x="43452" y="0"/>
                </a:moveTo>
                <a:lnTo>
                  <a:pt x="33120" y="16092"/>
                </a:lnTo>
                <a:lnTo>
                  <a:pt x="22577" y="31863"/>
                </a:lnTo>
                <a:lnTo>
                  <a:pt x="11609" y="47420"/>
                </a:lnTo>
                <a:lnTo>
                  <a:pt x="0" y="62870"/>
                </a:lnTo>
                <a:lnTo>
                  <a:pt x="7287" y="56079"/>
                </a:lnTo>
                <a:lnTo>
                  <a:pt x="19289" y="44221"/>
                </a:lnTo>
                <a:lnTo>
                  <a:pt x="24004" y="40009"/>
                </a:lnTo>
                <a:lnTo>
                  <a:pt x="25148" y="40009"/>
                </a:lnTo>
                <a:lnTo>
                  <a:pt x="26291" y="37725"/>
                </a:lnTo>
                <a:lnTo>
                  <a:pt x="27434" y="34283"/>
                </a:lnTo>
                <a:lnTo>
                  <a:pt x="43452" y="2284"/>
                </a:lnTo>
                <a:lnTo>
                  <a:pt x="43452" y="0"/>
                </a:lnTo>
                <a:close/>
              </a:path>
              <a:path w="43814" h="62864">
                <a:moveTo>
                  <a:pt x="25148" y="40009"/>
                </a:moveTo>
                <a:lnTo>
                  <a:pt x="24004" y="40009"/>
                </a:lnTo>
                <a:lnTo>
                  <a:pt x="24004" y="42294"/>
                </a:lnTo>
                <a:lnTo>
                  <a:pt x="25148" y="40009"/>
                </a:lnTo>
                <a:close/>
              </a:path>
            </a:pathLst>
          </a:custGeom>
          <a:solidFill>
            <a:srgbClr val="51AC37"/>
          </a:solidFill>
        </p:spPr>
        <p:txBody>
          <a:bodyPr wrap="square" lIns="0" tIns="0" rIns="0" bIns="0" rtlCol="0"/>
          <a:lstStyle/>
          <a:p>
            <a:endParaRPr/>
          </a:p>
        </p:txBody>
      </p:sp>
      <p:sp>
        <p:nvSpPr>
          <p:cNvPr id="22" name="object 22"/>
          <p:cNvSpPr/>
          <p:nvPr/>
        </p:nvSpPr>
        <p:spPr>
          <a:xfrm>
            <a:off x="2610311" y="1657685"/>
            <a:ext cx="457834" cy="821055"/>
          </a:xfrm>
          <a:custGeom>
            <a:avLst/>
            <a:gdLst/>
            <a:ahLst/>
            <a:cxnLst/>
            <a:rect l="l" t="t" r="r" b="b"/>
            <a:pathLst>
              <a:path w="457835" h="821055">
                <a:moveTo>
                  <a:pt x="152076" y="312035"/>
                </a:moveTo>
                <a:lnTo>
                  <a:pt x="53740" y="312035"/>
                </a:lnTo>
                <a:lnTo>
                  <a:pt x="53753" y="576484"/>
                </a:lnTo>
                <a:lnTo>
                  <a:pt x="57963" y="665899"/>
                </a:lnTo>
                <a:lnTo>
                  <a:pt x="67484" y="711267"/>
                </a:lnTo>
                <a:lnTo>
                  <a:pt x="83865" y="749417"/>
                </a:lnTo>
                <a:lnTo>
                  <a:pt x="107527" y="779890"/>
                </a:lnTo>
                <a:lnTo>
                  <a:pt x="138889" y="802225"/>
                </a:lnTo>
                <a:lnTo>
                  <a:pt x="178371" y="815964"/>
                </a:lnTo>
                <a:lnTo>
                  <a:pt x="226393" y="820645"/>
                </a:lnTo>
                <a:lnTo>
                  <a:pt x="276760" y="816329"/>
                </a:lnTo>
                <a:lnTo>
                  <a:pt x="325808" y="804221"/>
                </a:lnTo>
                <a:lnTo>
                  <a:pt x="372768" y="785584"/>
                </a:lnTo>
                <a:lnTo>
                  <a:pt x="416874" y="761680"/>
                </a:lnTo>
                <a:lnTo>
                  <a:pt x="457358" y="733773"/>
                </a:lnTo>
                <a:lnTo>
                  <a:pt x="457358" y="709026"/>
                </a:lnTo>
                <a:lnTo>
                  <a:pt x="203185" y="709026"/>
                </a:lnTo>
                <a:lnTo>
                  <a:pt x="177522" y="701932"/>
                </a:lnTo>
                <a:lnTo>
                  <a:pt x="160517" y="680910"/>
                </a:lnTo>
                <a:lnTo>
                  <a:pt x="154363" y="643488"/>
                </a:lnTo>
                <a:lnTo>
                  <a:pt x="152076" y="312035"/>
                </a:lnTo>
                <a:close/>
              </a:path>
              <a:path w="457835" h="821055">
                <a:moveTo>
                  <a:pt x="457358" y="561200"/>
                </a:moveTo>
                <a:lnTo>
                  <a:pt x="416337" y="597628"/>
                </a:lnTo>
                <a:lnTo>
                  <a:pt x="384720" y="622157"/>
                </a:lnTo>
                <a:lnTo>
                  <a:pt x="348619" y="647599"/>
                </a:lnTo>
                <a:lnTo>
                  <a:pt x="310224" y="671480"/>
                </a:lnTo>
                <a:lnTo>
                  <a:pt x="271727" y="691327"/>
                </a:lnTo>
                <a:lnTo>
                  <a:pt x="235317" y="704667"/>
                </a:lnTo>
                <a:lnTo>
                  <a:pt x="203185" y="709026"/>
                </a:lnTo>
                <a:lnTo>
                  <a:pt x="457358" y="709026"/>
                </a:lnTo>
                <a:lnTo>
                  <a:pt x="457358" y="561200"/>
                </a:lnTo>
                <a:close/>
              </a:path>
              <a:path w="457835" h="821055">
                <a:moveTo>
                  <a:pt x="278990" y="229731"/>
                </a:moveTo>
                <a:lnTo>
                  <a:pt x="0" y="229731"/>
                </a:lnTo>
                <a:lnTo>
                  <a:pt x="0" y="312035"/>
                </a:lnTo>
                <a:lnTo>
                  <a:pt x="278990" y="312035"/>
                </a:lnTo>
                <a:lnTo>
                  <a:pt x="278990" y="229731"/>
                </a:lnTo>
                <a:close/>
              </a:path>
              <a:path w="457835" h="821055">
                <a:moveTo>
                  <a:pt x="152076" y="0"/>
                </a:moveTo>
                <a:lnTo>
                  <a:pt x="53740" y="67439"/>
                </a:lnTo>
                <a:lnTo>
                  <a:pt x="53740" y="229731"/>
                </a:lnTo>
                <a:lnTo>
                  <a:pt x="152076" y="229731"/>
                </a:lnTo>
                <a:lnTo>
                  <a:pt x="152076" y="0"/>
                </a:lnTo>
                <a:close/>
              </a:path>
            </a:pathLst>
          </a:custGeom>
          <a:solidFill>
            <a:srgbClr val="FDFDFD"/>
          </a:solidFill>
        </p:spPr>
        <p:txBody>
          <a:bodyPr wrap="square" lIns="0" tIns="0" rIns="0" bIns="0" rtlCol="0"/>
          <a:lstStyle/>
          <a:p>
            <a:endParaRPr/>
          </a:p>
        </p:txBody>
      </p:sp>
      <p:sp>
        <p:nvSpPr>
          <p:cNvPr id="5" name="Title 4">
            <a:extLst>
              <a:ext uri="{FF2B5EF4-FFF2-40B4-BE49-F238E27FC236}">
                <a16:creationId xmlns:a16="http://schemas.microsoft.com/office/drawing/2014/main" id="{78FB480A-11A1-4383-A318-B8714E5185D0}"/>
              </a:ext>
            </a:extLst>
          </p:cNvPr>
          <p:cNvSpPr>
            <a:spLocks noGrp="1"/>
          </p:cNvSpPr>
          <p:nvPr>
            <p:ph type="title"/>
          </p:nvPr>
        </p:nvSpPr>
        <p:spPr>
          <a:xfrm>
            <a:off x="628650" y="1323120"/>
            <a:ext cx="7886700" cy="2483004"/>
          </a:xfrm>
        </p:spPr>
        <p:txBody>
          <a:bodyPr>
            <a:normAutofit/>
          </a:bodyPr>
          <a:lstStyle/>
          <a:p>
            <a:pPr algn="ctr"/>
            <a:r>
              <a:rPr lang="en-US" sz="4400" b="1" dirty="0"/>
              <a:t>Health Action 2019</a:t>
            </a:r>
            <a:br>
              <a:rPr lang="en-US" sz="4400" b="1" dirty="0"/>
            </a:br>
            <a:br>
              <a:rPr lang="en-US" sz="4400" b="1" dirty="0"/>
            </a:br>
            <a:r>
              <a:rPr lang="en-US" sz="3200" i="1" dirty="0"/>
              <a:t>Outreach, Enrollment &amp; Patient </a:t>
            </a:r>
            <a:br>
              <a:rPr lang="en-US" sz="3200" i="1" dirty="0"/>
            </a:br>
            <a:r>
              <a:rPr lang="en-US" sz="3200" i="1" dirty="0"/>
              <a:t>Navigation in Today’s Climate</a:t>
            </a:r>
            <a:endParaRPr lang="en-US" sz="4400" i="1" dirty="0"/>
          </a:p>
        </p:txBody>
      </p:sp>
      <p:pic>
        <p:nvPicPr>
          <p:cNvPr id="1026" name="Picture 2" descr="Image result for kan assister network">
            <a:extLst>
              <a:ext uri="{FF2B5EF4-FFF2-40B4-BE49-F238E27FC236}">
                <a16:creationId xmlns:a16="http://schemas.microsoft.com/office/drawing/2014/main" id="{46E570F6-C718-49EF-A413-31BAE16FA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11" y="5056618"/>
            <a:ext cx="2684634" cy="1561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ureSC">
            <a:extLst>
              <a:ext uri="{FF2B5EF4-FFF2-40B4-BE49-F238E27FC236}">
                <a16:creationId xmlns:a16="http://schemas.microsoft.com/office/drawing/2014/main" id="{14C6CC66-28EB-4A6B-97ED-69F40882D9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33" r="11525"/>
          <a:stretch/>
        </p:blipFill>
        <p:spPr bwMode="auto">
          <a:xfrm>
            <a:off x="2829932" y="4436400"/>
            <a:ext cx="2494454"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CFF36F8-C1E8-4931-AFE4-3AAF9A8426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4566" y="5290813"/>
            <a:ext cx="3341755" cy="1149302"/>
          </a:xfrm>
          <a:prstGeom prst="rect">
            <a:avLst/>
          </a:prstGeom>
        </p:spPr>
      </p:pic>
      <p:pic>
        <p:nvPicPr>
          <p:cNvPr id="1030" name="Picture 6" descr="Home">
            <a:extLst>
              <a:ext uri="{FF2B5EF4-FFF2-40B4-BE49-F238E27FC236}">
                <a16:creationId xmlns:a16="http://schemas.microsoft.com/office/drawing/2014/main" id="{662D87A5-1BD4-4720-8614-84372DB2B7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7831" y="385056"/>
            <a:ext cx="4528338" cy="77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1EC0-9648-43C4-B58F-AD2B37FEE0A4}"/>
              </a:ext>
            </a:extLst>
          </p:cNvPr>
          <p:cNvSpPr>
            <a:spLocks noGrp="1"/>
          </p:cNvSpPr>
          <p:nvPr>
            <p:ph type="title"/>
          </p:nvPr>
        </p:nvSpPr>
        <p:spPr>
          <a:xfrm>
            <a:off x="938893" y="382386"/>
            <a:ext cx="7233557" cy="997378"/>
          </a:xfrm>
        </p:spPr>
        <p:txBody>
          <a:bodyPr>
            <a:normAutofit/>
          </a:bodyPr>
          <a:lstStyle/>
          <a:p>
            <a:r>
              <a:rPr lang="en-US" sz="6600" dirty="0">
                <a:solidFill>
                  <a:srgbClr val="00B0F0"/>
                </a:solidFill>
                <a:latin typeface="+mn-lt"/>
              </a:rPr>
              <a:t>future</a:t>
            </a:r>
          </a:p>
        </p:txBody>
      </p:sp>
      <p:sp>
        <p:nvSpPr>
          <p:cNvPr id="3" name="Content Placeholder 2">
            <a:extLst>
              <a:ext uri="{FF2B5EF4-FFF2-40B4-BE49-F238E27FC236}">
                <a16:creationId xmlns:a16="http://schemas.microsoft.com/office/drawing/2014/main" id="{852D3CBA-601E-409A-9301-E32FD95BBDFA}"/>
              </a:ext>
            </a:extLst>
          </p:cNvPr>
          <p:cNvSpPr>
            <a:spLocks noGrp="1"/>
          </p:cNvSpPr>
          <p:nvPr>
            <p:ph idx="1"/>
          </p:nvPr>
        </p:nvSpPr>
        <p:spPr>
          <a:xfrm>
            <a:off x="1069522" y="1469571"/>
            <a:ext cx="7547882" cy="5156312"/>
          </a:xfrm>
        </p:spPr>
        <p:txBody>
          <a:bodyPr>
            <a:normAutofit/>
          </a:bodyPr>
          <a:lstStyle/>
          <a:p>
            <a:r>
              <a:rPr lang="en-US" sz="2800" dirty="0"/>
              <a:t>Medicaid Expansion </a:t>
            </a:r>
          </a:p>
          <a:p>
            <a:pPr lvl="1"/>
            <a:r>
              <a:rPr lang="en-US" sz="2600" dirty="0"/>
              <a:t>New Governor pro-expansion </a:t>
            </a:r>
          </a:p>
          <a:p>
            <a:pPr lvl="1"/>
            <a:r>
              <a:rPr lang="en-US" sz="2600" dirty="0"/>
              <a:t>Assisters collected Medicaid Gap stories for Kansas Association for the Medically Underserved (KAMU) and the American Cancer Society </a:t>
            </a:r>
          </a:p>
          <a:p>
            <a:pPr lvl="1"/>
            <a:r>
              <a:rPr lang="en-US" sz="2600" dirty="0"/>
              <a:t>Providing consumer experience to advocates</a:t>
            </a:r>
          </a:p>
          <a:p>
            <a:r>
              <a:rPr lang="en-US" sz="2800" dirty="0"/>
              <a:t>Non-profit Brokerage Organization </a:t>
            </a:r>
          </a:p>
          <a:p>
            <a:r>
              <a:rPr lang="en-US" sz="2800" dirty="0"/>
              <a:t>Assist with disability applications </a:t>
            </a:r>
            <a:r>
              <a:rPr lang="en-US" sz="2400" dirty="0"/>
              <a:t>  </a:t>
            </a:r>
          </a:p>
        </p:txBody>
      </p:sp>
      <p:pic>
        <p:nvPicPr>
          <p:cNvPr id="5" name="Graphic 4" descr="Map with pin">
            <a:extLst>
              <a:ext uri="{FF2B5EF4-FFF2-40B4-BE49-F238E27FC236}">
                <a16:creationId xmlns:a16="http://schemas.microsoft.com/office/drawing/2014/main" id="{1FE60446-C619-4210-AB0C-CF0B211617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5299" y="-98254"/>
            <a:ext cx="2408748" cy="2408748"/>
          </a:xfrm>
          <a:prstGeom prst="rect">
            <a:avLst/>
          </a:prstGeom>
        </p:spPr>
      </p:pic>
    </p:spTree>
    <p:extLst>
      <p:ext uri="{BB962C8B-B14F-4D97-AF65-F5344CB8AC3E}">
        <p14:creationId xmlns:p14="http://schemas.microsoft.com/office/powerpoint/2010/main" val="380690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5D81660F-0E3D-465B-B84C-DD7BFAED7D16}"/>
              </a:ext>
            </a:extLst>
          </p:cNvPr>
          <p:cNvPicPr>
            <a:picLocks noChangeAspect="1"/>
          </p:cNvPicPr>
          <p:nvPr/>
        </p:nvPicPr>
        <p:blipFill rotWithShape="1">
          <a:blip r:embed="rId2"/>
          <a:srcRect l="16011" r="21255"/>
          <a:stretch/>
        </p:blipFill>
        <p:spPr>
          <a:xfrm>
            <a:off x="6272207" y="10"/>
            <a:ext cx="2871793" cy="6857990"/>
          </a:xfrm>
          <a:prstGeom prst="rect">
            <a:avLst/>
          </a:prstGeom>
        </p:spPr>
      </p:pic>
      <p:sp>
        <p:nvSpPr>
          <p:cNvPr id="18"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7355877"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19" name="Rectangle 13">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324795"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sp>
      <p:sp>
        <p:nvSpPr>
          <p:cNvPr id="15" name="Subtitle 14">
            <a:extLst>
              <a:ext uri="{FF2B5EF4-FFF2-40B4-BE49-F238E27FC236}">
                <a16:creationId xmlns:a16="http://schemas.microsoft.com/office/drawing/2014/main" id="{83F028AE-6BF7-4D5A-9A17-F193109815DF}"/>
              </a:ext>
            </a:extLst>
          </p:cNvPr>
          <p:cNvSpPr txBox="1">
            <a:spLocks noGrp="1"/>
          </p:cNvSpPr>
          <p:nvPr>
            <p:ph type="subTitle" idx="1"/>
          </p:nvPr>
        </p:nvSpPr>
        <p:spPr>
          <a:xfrm>
            <a:off x="1322614" y="4114800"/>
            <a:ext cx="4886359" cy="2298065"/>
          </a:xfrm>
          <a:prstGeom prst="rect">
            <a:avLst/>
          </a:prstGeom>
          <a:noFill/>
        </p:spPr>
        <p:txBody>
          <a:bodyPr wrap="square" rtlCol="0">
            <a:spAutoFit/>
          </a:bodyPr>
          <a:lstStyle/>
          <a:p>
            <a:pPr algn="r"/>
            <a:r>
              <a:rPr lang="en-US" sz="2400" cap="none" spc="0" dirty="0">
                <a:solidFill>
                  <a:schemeClr val="tx1"/>
                </a:solidFill>
              </a:rPr>
              <a:t>Molly Moffett </a:t>
            </a:r>
          </a:p>
          <a:p>
            <a:pPr algn="r"/>
            <a:r>
              <a:rPr lang="en-US" sz="2400" cap="none" spc="0" dirty="0">
                <a:solidFill>
                  <a:schemeClr val="tx1"/>
                </a:solidFill>
              </a:rPr>
              <a:t>Program Director  </a:t>
            </a:r>
          </a:p>
          <a:p>
            <a:pPr algn="r"/>
            <a:r>
              <a:rPr lang="en-US" sz="2400" cap="none" spc="0" dirty="0">
                <a:solidFill>
                  <a:schemeClr val="tx1"/>
                </a:solidFill>
              </a:rPr>
              <a:t>mmoffett@wycohealth.com</a:t>
            </a:r>
          </a:p>
          <a:p>
            <a:pPr algn="r"/>
            <a:r>
              <a:rPr lang="en-US" sz="2400" cap="none" spc="0" dirty="0">
                <a:solidFill>
                  <a:schemeClr val="tx1"/>
                </a:solidFill>
              </a:rPr>
              <a:t>913-371-9298 x3</a:t>
            </a:r>
          </a:p>
          <a:p>
            <a:pPr algn="r"/>
            <a:r>
              <a:rPr lang="en-US" sz="2400" cap="none" spc="0" dirty="0">
                <a:solidFill>
                  <a:schemeClr val="bg1"/>
                </a:solidFill>
                <a:hlinkClick r:id="rId3">
                  <a:extLst>
                    <a:ext uri="{A12FA001-AC4F-418D-AE19-62706E023703}">
                      <ahyp:hlinkClr xmlns:ahyp="http://schemas.microsoft.com/office/drawing/2018/hyperlinkcolor" val="tx"/>
                    </a:ext>
                  </a:extLst>
                </a:hlinkClick>
              </a:rPr>
              <a:t>www.ksassisters.org</a:t>
            </a:r>
            <a:endParaRPr lang="en-US" sz="2400" cap="none" spc="0" dirty="0">
              <a:solidFill>
                <a:schemeClr val="bg1"/>
              </a:solidFill>
            </a:endParaRPr>
          </a:p>
        </p:txBody>
      </p:sp>
      <p:pic>
        <p:nvPicPr>
          <p:cNvPr id="13" name="Picture 12">
            <a:extLst>
              <a:ext uri="{FF2B5EF4-FFF2-40B4-BE49-F238E27FC236}">
                <a16:creationId xmlns:a16="http://schemas.microsoft.com/office/drawing/2014/main" id="{25D9C52D-58BE-4E5F-B4C7-D7EA3800B70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676066" y="-719986"/>
            <a:ext cx="6885039" cy="6197085"/>
          </a:xfrm>
          <a:prstGeom prst="rect">
            <a:avLst/>
          </a:prstGeom>
        </p:spPr>
      </p:pic>
    </p:spTree>
    <p:extLst>
      <p:ext uri="{BB962C8B-B14F-4D97-AF65-F5344CB8AC3E}">
        <p14:creationId xmlns:p14="http://schemas.microsoft.com/office/powerpoint/2010/main" val="3173979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1ADFCD-0486-4009-9AF4-23BBFB2AEBB0}"/>
              </a:ext>
            </a:extLst>
          </p:cNvPr>
          <p:cNvSpPr>
            <a:spLocks noGrp="1"/>
          </p:cNvSpPr>
          <p:nvPr>
            <p:ph type="subTitle" idx="1"/>
          </p:nvPr>
        </p:nvSpPr>
        <p:spPr>
          <a:xfrm>
            <a:off x="4572000" y="1143000"/>
            <a:ext cx="3962400" cy="4495800"/>
          </a:xfrm>
        </p:spPr>
        <p:txBody>
          <a:bodyPr rtlCol="0">
            <a:normAutofit fontScale="92500" lnSpcReduction="20000"/>
          </a:bodyPr>
          <a:lstStyle/>
          <a:p>
            <a:pPr marL="457200" indent="-457200" algn="l" fontAlgn="auto">
              <a:spcAft>
                <a:spcPts val="0"/>
              </a:spcAft>
              <a:buFont typeface="Arial" panose="020B0604020202020204" pitchFamily="34" charset="0"/>
              <a:buChar char="•"/>
              <a:defRPr/>
            </a:pPr>
            <a:r>
              <a:rPr lang="en-US" dirty="0"/>
              <a:t>35 </a:t>
            </a:r>
            <a:r>
              <a:rPr lang="en-US" dirty="0" err="1"/>
              <a:t>yo</a:t>
            </a:r>
            <a:r>
              <a:rPr lang="en-US" dirty="0"/>
              <a:t> statewide nonprofit</a:t>
            </a:r>
          </a:p>
          <a:p>
            <a:pPr marL="457200" indent="-457200" algn="l" fontAlgn="auto">
              <a:spcAft>
                <a:spcPts val="0"/>
              </a:spcAft>
              <a:buFont typeface="Arial" panose="020B0604020202020204" pitchFamily="34" charset="0"/>
              <a:buChar char="•"/>
              <a:defRPr/>
            </a:pPr>
            <a:r>
              <a:rPr lang="en-US" dirty="0"/>
              <a:t>Focus areas: healthcare and access to care; families, youth, and schools; community engagement; civic participation</a:t>
            </a:r>
          </a:p>
          <a:p>
            <a:pPr marL="457200" indent="-457200" algn="l" fontAlgn="auto">
              <a:spcAft>
                <a:spcPts val="0"/>
              </a:spcAft>
              <a:buFont typeface="Arial" panose="020B0604020202020204" pitchFamily="34" charset="0"/>
              <a:buChar char="•"/>
              <a:defRPr/>
            </a:pPr>
            <a:r>
              <a:rPr lang="en-US" dirty="0"/>
              <a:t>Navigators since 2013</a:t>
            </a:r>
          </a:p>
        </p:txBody>
      </p:sp>
      <p:pic>
        <p:nvPicPr>
          <p:cNvPr id="2051" name="Picture 2">
            <a:extLst>
              <a:ext uri="{FF2B5EF4-FFF2-40B4-BE49-F238E27FC236}">
                <a16:creationId xmlns:a16="http://schemas.microsoft.com/office/drawing/2014/main" id="{CF61B360-3480-4648-98F5-371A25400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369728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a:extLst>
              <a:ext uri="{FF2B5EF4-FFF2-40B4-BE49-F238E27FC236}">
                <a16:creationId xmlns:a16="http://schemas.microsoft.com/office/drawing/2014/main" id="{EF8664CE-7384-4E1D-A254-62EC2D6C2CA4}"/>
              </a:ext>
            </a:extLst>
          </p:cNvPr>
          <p:cNvPicPr>
            <a:picLocks noChangeAspect="1"/>
          </p:cNvPicPr>
          <p:nvPr/>
        </p:nvPicPr>
        <p:blipFill>
          <a:blip r:embed="rId3">
            <a:extLst>
              <a:ext uri="{28A0092B-C50C-407E-A947-70E740481C1C}">
                <a14:useLocalDpi xmlns:a14="http://schemas.microsoft.com/office/drawing/2010/main" val="0"/>
              </a:ext>
            </a:extLst>
          </a:blip>
          <a:srcRect t="5034" r="5437" b="7767"/>
          <a:stretch>
            <a:fillRect/>
          </a:stretch>
        </p:blipFill>
        <p:spPr bwMode="auto">
          <a:xfrm>
            <a:off x="6858000" y="4648200"/>
            <a:ext cx="2155825"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a:extLst>
              <a:ext uri="{FF2B5EF4-FFF2-40B4-BE49-F238E27FC236}">
                <a16:creationId xmlns:a16="http://schemas.microsoft.com/office/drawing/2014/main" id="{C1980A85-3D08-4B3E-AA37-6E00A2D38D8F}"/>
              </a:ext>
            </a:extLst>
          </p:cNvPr>
          <p:cNvPicPr>
            <a:picLocks noChangeAspect="1" noChangeArrowheads="1"/>
          </p:cNvPicPr>
          <p:nvPr/>
        </p:nvPicPr>
        <p:blipFill>
          <a:blip r:embed="rId4">
            <a:clrChange>
              <a:clrFrom>
                <a:srgbClr val="E2F0FD"/>
              </a:clrFrom>
              <a:clrTo>
                <a:srgbClr val="E2F0FD">
                  <a:alpha val="0"/>
                </a:srgbClr>
              </a:clrTo>
            </a:clrChange>
            <a:extLst>
              <a:ext uri="{28A0092B-C50C-407E-A947-70E740481C1C}">
                <a14:useLocalDpi xmlns:a14="http://schemas.microsoft.com/office/drawing/2010/main" val="0"/>
              </a:ext>
            </a:extLst>
          </a:blip>
          <a:srcRect l="20381" t="20474" r="63528" b="11250"/>
          <a:stretch>
            <a:fillRect/>
          </a:stretch>
        </p:blipFill>
        <p:spPr bwMode="auto">
          <a:xfrm>
            <a:off x="76200" y="1270000"/>
            <a:ext cx="24384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5">
            <a:extLst>
              <a:ext uri="{FF2B5EF4-FFF2-40B4-BE49-F238E27FC236}">
                <a16:creationId xmlns:a16="http://schemas.microsoft.com/office/drawing/2014/main" id="{4F416F6B-E4FE-4ED0-9EE7-E93267AA1452}"/>
              </a:ext>
            </a:extLst>
          </p:cNvPr>
          <p:cNvSpPr>
            <a:spLocks/>
          </p:cNvSpPr>
          <p:nvPr/>
        </p:nvSpPr>
        <p:spPr bwMode="auto">
          <a:xfrm>
            <a:off x="2209800" y="609600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Free in-person or phone assistance 1-888-998-4646</a:t>
            </a:r>
            <a:endParaRPr kumimoji="0" lang="en-US" altLang="en-US" sz="1800" b="0" i="1"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6CF9ADD-CE21-4CAE-A63D-75A8BD4ED091}"/>
              </a:ext>
            </a:extLst>
          </p:cNvPr>
          <p:cNvSpPr txBox="1">
            <a:spLocks/>
          </p:cNvSpPr>
          <p:nvPr/>
        </p:nvSpPr>
        <p:spPr>
          <a:xfrm>
            <a:off x="76200" y="0"/>
            <a:ext cx="8915400" cy="14462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F81BD">
                    <a:lumMod val="75000"/>
                  </a:srgbClr>
                </a:solidFill>
                <a:effectLst/>
                <a:uLnTx/>
                <a:uFillTx/>
                <a:latin typeface="Calibri"/>
                <a:ea typeface="+mn-ea"/>
                <a:cs typeface="Arial" panose="020B0604020202020204" pitchFamily="34" charset="0"/>
              </a:rPr>
              <a:t>Insure </a:t>
            </a:r>
            <a:r>
              <a:rPr kumimoji="0" lang="en-US" sz="4400" b="1" i="0" u="none" strike="noStrike" kern="1200" cap="none" spc="0" normalizeH="0" baseline="0" noProof="0" dirty="0">
                <a:ln>
                  <a:noFill/>
                </a:ln>
                <a:solidFill>
                  <a:srgbClr val="1F497D">
                    <a:lumMod val="60000"/>
                    <a:lumOff val="40000"/>
                  </a:srgbClr>
                </a:solidFill>
                <a:effectLst/>
                <a:uLnTx/>
                <a:uFillTx/>
                <a:latin typeface="Calibri"/>
                <a:ea typeface="+mn-ea"/>
                <a:cs typeface="Arial" panose="020B0604020202020204" pitchFamily="34" charset="0"/>
              </a:rPr>
              <a:t>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F81BD">
                    <a:lumMod val="75000"/>
                  </a:srgbClr>
                </a:solidFill>
                <a:effectLst/>
                <a:uLnTx/>
                <a:uFillTx/>
                <a:latin typeface="Calibri"/>
                <a:ea typeface="+mn-ea"/>
                <a:cs typeface="Arial" panose="020B0604020202020204" pitchFamily="34" charset="0"/>
              </a:rPr>
              <a:t>Coverage for every South Carolinian</a:t>
            </a:r>
          </a:p>
        </p:txBody>
      </p:sp>
      <p:sp>
        <p:nvSpPr>
          <p:cNvPr id="3078" name="Content Placeholder 1">
            <a:extLst>
              <a:ext uri="{FF2B5EF4-FFF2-40B4-BE49-F238E27FC236}">
                <a16:creationId xmlns:a16="http://schemas.microsoft.com/office/drawing/2014/main" id="{C7F049C1-20C5-4025-9875-030F12C131C5}"/>
              </a:ext>
            </a:extLst>
          </p:cNvPr>
          <p:cNvSpPr>
            <a:spLocks noGrp="1"/>
          </p:cNvSpPr>
          <p:nvPr>
            <p:ph idx="1"/>
          </p:nvPr>
        </p:nvSpPr>
        <p:spPr>
          <a:xfrm>
            <a:off x="3429000" y="1828800"/>
            <a:ext cx="5257800" cy="4297363"/>
          </a:xfrm>
        </p:spPr>
        <p:txBody>
          <a:bodyPr/>
          <a:lstStyle/>
          <a:p>
            <a:endParaRPr lang="en-US" altLang="en-US"/>
          </a:p>
          <a:p>
            <a:r>
              <a:rPr lang="en-US" altLang="en-US"/>
              <a:t>Consumer-focused</a:t>
            </a:r>
          </a:p>
          <a:p>
            <a:r>
              <a:rPr lang="en-US" altLang="en-US"/>
              <a:t>One-stop shop</a:t>
            </a:r>
          </a:p>
          <a:p>
            <a:r>
              <a:rPr lang="en-US" altLang="en-US"/>
              <a:t>Still non-profit</a:t>
            </a:r>
          </a:p>
          <a:p>
            <a:r>
              <a:rPr lang="en-US" altLang="en-US"/>
              <a:t>Supports our programs</a:t>
            </a:r>
          </a:p>
          <a:p>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A90FA285-38D7-425C-B18C-5EC804F4AC52}"/>
              </a:ext>
            </a:extLst>
          </p:cNvPr>
          <p:cNvPicPr>
            <a:picLocks noChangeAspect="1"/>
          </p:cNvPicPr>
          <p:nvPr/>
        </p:nvPicPr>
        <p:blipFill>
          <a:blip r:embed="rId3">
            <a:extLst>
              <a:ext uri="{28A0092B-C50C-407E-A947-70E740481C1C}">
                <a14:useLocalDpi xmlns:a14="http://schemas.microsoft.com/office/drawing/2010/main" val="0"/>
              </a:ext>
            </a:extLst>
          </a:blip>
          <a:srcRect t="5034" r="5437" b="7767"/>
          <a:stretch>
            <a:fillRect/>
          </a:stretch>
        </p:blipFill>
        <p:spPr bwMode="auto">
          <a:xfrm>
            <a:off x="6858000" y="4648200"/>
            <a:ext cx="2155825"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Content Placeholder 3">
            <a:extLst>
              <a:ext uri="{FF2B5EF4-FFF2-40B4-BE49-F238E27FC236}">
                <a16:creationId xmlns:a16="http://schemas.microsoft.com/office/drawing/2014/main" id="{E9648FB9-EC5F-4FFA-9CB6-28151B9DCB1F}"/>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609600" y="685800"/>
            <a:ext cx="4038600" cy="5384800"/>
          </a:xfrm>
        </p:spPr>
      </p:pic>
      <p:sp>
        <p:nvSpPr>
          <p:cNvPr id="4100" name="Subtitle 2">
            <a:extLst>
              <a:ext uri="{FF2B5EF4-FFF2-40B4-BE49-F238E27FC236}">
                <a16:creationId xmlns:a16="http://schemas.microsoft.com/office/drawing/2014/main" id="{031B87BD-C4EA-48F9-AB0D-714A8AB4BD6E}"/>
              </a:ext>
            </a:extLst>
          </p:cNvPr>
          <p:cNvSpPr txBox="1">
            <a:spLocks/>
          </p:cNvSpPr>
          <p:nvPr/>
        </p:nvSpPr>
        <p:spPr bwMode="auto">
          <a:xfrm>
            <a:off x="5029200" y="1143000"/>
            <a:ext cx="3657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Resource Specialists</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Licensed insurance agent</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Salaried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0EE58D3D-8380-4BE1-AB9E-25D5C577FCF7}"/>
              </a:ext>
            </a:extLst>
          </p:cNvPr>
          <p:cNvSpPr>
            <a:spLocks noGrp="1"/>
          </p:cNvSpPr>
          <p:nvPr>
            <p:ph type="title"/>
          </p:nvPr>
        </p:nvSpPr>
        <p:spPr/>
        <p:txBody>
          <a:bodyPr/>
          <a:lstStyle/>
          <a:p>
            <a:r>
              <a:rPr lang="en-US" altLang="en-US"/>
              <a:t>Lessons Learned</a:t>
            </a:r>
          </a:p>
        </p:txBody>
      </p:sp>
      <p:sp>
        <p:nvSpPr>
          <p:cNvPr id="5123" name="Content Placeholder 2">
            <a:extLst>
              <a:ext uri="{FF2B5EF4-FFF2-40B4-BE49-F238E27FC236}">
                <a16:creationId xmlns:a16="http://schemas.microsoft.com/office/drawing/2014/main" id="{F869D64E-EFF5-4303-9B9D-B16E17F22F69}"/>
              </a:ext>
            </a:extLst>
          </p:cNvPr>
          <p:cNvSpPr>
            <a:spLocks noGrp="1"/>
          </p:cNvSpPr>
          <p:nvPr>
            <p:ph idx="1"/>
          </p:nvPr>
        </p:nvSpPr>
        <p:spPr>
          <a:xfrm>
            <a:off x="457200" y="1600200"/>
            <a:ext cx="4716463" cy="4525963"/>
          </a:xfrm>
        </p:spPr>
        <p:txBody>
          <a:bodyPr/>
          <a:lstStyle/>
          <a:p>
            <a:r>
              <a:rPr lang="en-US" altLang="en-US"/>
              <a:t>Consultative approach</a:t>
            </a:r>
          </a:p>
          <a:p>
            <a:r>
              <a:rPr lang="en-US" altLang="en-US"/>
              <a:t>Social worker-ish</a:t>
            </a:r>
          </a:p>
          <a:p>
            <a:r>
              <a:rPr lang="en-US" altLang="en-US"/>
              <a:t>License grants access</a:t>
            </a:r>
          </a:p>
          <a:p>
            <a:r>
              <a:rPr lang="en-US" altLang="en-US"/>
              <a:t>No wrong door still matters</a:t>
            </a:r>
          </a:p>
          <a:p>
            <a:r>
              <a:rPr lang="en-US" altLang="en-US"/>
              <a:t>Medicare: </a:t>
            </a:r>
            <a:br>
              <a:rPr lang="en-US" altLang="en-US"/>
            </a:br>
            <a:r>
              <a:rPr lang="en-US" altLang="en-US"/>
              <a:t>It’s complicated</a:t>
            </a:r>
          </a:p>
          <a:p>
            <a:endParaRPr lang="en-US" altLang="en-US"/>
          </a:p>
          <a:p>
            <a:endParaRPr lang="en-US" altLang="en-US"/>
          </a:p>
          <a:p>
            <a:endParaRPr lang="en-US" altLang="en-US"/>
          </a:p>
        </p:txBody>
      </p:sp>
      <p:pic>
        <p:nvPicPr>
          <p:cNvPr id="5124" name="Picture 2" descr="C:\Users\jefle\AppData\Local\Microsoft\Windows\INetCache\IE\HUK9N6JX\report_card[1].jpg">
            <a:extLst>
              <a:ext uri="{FF2B5EF4-FFF2-40B4-BE49-F238E27FC236}">
                <a16:creationId xmlns:a16="http://schemas.microsoft.com/office/drawing/2014/main" id="{BE608AFF-17A9-45E9-9B22-5AADC7CD4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05000"/>
            <a:ext cx="37036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C:\Users\jefle\AppData\Local\Microsoft\Windows\INetCache\IE\ZS1ZGZ1E\Whats-next[2].jpg">
            <a:extLst>
              <a:ext uri="{FF2B5EF4-FFF2-40B4-BE49-F238E27FC236}">
                <a16:creationId xmlns:a16="http://schemas.microsoft.com/office/drawing/2014/main" id="{183608B5-AC1A-4347-9402-2ADEBEA90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52400"/>
            <a:ext cx="4340225" cy="657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Content Placeholder 2">
            <a:extLst>
              <a:ext uri="{FF2B5EF4-FFF2-40B4-BE49-F238E27FC236}">
                <a16:creationId xmlns:a16="http://schemas.microsoft.com/office/drawing/2014/main" id="{4AAF0126-41F9-4322-86CB-6E9895A996EE}"/>
              </a:ext>
            </a:extLst>
          </p:cNvPr>
          <p:cNvSpPr>
            <a:spLocks noGrp="1"/>
          </p:cNvSpPr>
          <p:nvPr>
            <p:ph idx="1"/>
          </p:nvPr>
        </p:nvSpPr>
        <p:spPr>
          <a:xfrm>
            <a:off x="4648200" y="1177925"/>
            <a:ext cx="4343400" cy="4525963"/>
          </a:xfrm>
        </p:spPr>
        <p:txBody>
          <a:bodyPr/>
          <a:lstStyle/>
          <a:p>
            <a:r>
              <a:rPr lang="en-US" altLang="en-US"/>
              <a:t>Company branding</a:t>
            </a:r>
          </a:p>
          <a:p>
            <a:r>
              <a:rPr lang="en-US" altLang="en-US"/>
              <a:t>More special pops</a:t>
            </a:r>
          </a:p>
          <a:p>
            <a:r>
              <a:rPr lang="en-US" altLang="en-US"/>
              <a:t>New partners</a:t>
            </a:r>
          </a:p>
          <a:p>
            <a:r>
              <a:rPr lang="en-US" altLang="en-US"/>
              <a:t>New services</a:t>
            </a:r>
          </a:p>
          <a:p>
            <a:endParaRPr lang="en-US" altLang="en-US"/>
          </a:p>
          <a:p>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1ADFCD-0486-4009-9AF4-23BBFB2AEBB0}"/>
              </a:ext>
            </a:extLst>
          </p:cNvPr>
          <p:cNvSpPr>
            <a:spLocks noGrp="1"/>
          </p:cNvSpPr>
          <p:nvPr>
            <p:ph type="subTitle" idx="1"/>
          </p:nvPr>
        </p:nvSpPr>
        <p:spPr>
          <a:xfrm>
            <a:off x="1708150" y="876300"/>
            <a:ext cx="5727700" cy="5588000"/>
          </a:xfrm>
        </p:spPr>
        <p:txBody>
          <a:bodyPr rtlCol="0">
            <a:normAutofit/>
          </a:bodyPr>
          <a:lstStyle/>
          <a:p>
            <a:pPr algn="l" fontAlgn="auto">
              <a:spcAft>
                <a:spcPts val="0"/>
              </a:spcAft>
              <a:defRPr/>
            </a:pPr>
            <a:r>
              <a:rPr lang="en-US" dirty="0"/>
              <a:t>Questions?</a:t>
            </a:r>
          </a:p>
          <a:p>
            <a:pPr algn="l" fontAlgn="auto">
              <a:spcAft>
                <a:spcPts val="0"/>
              </a:spcAft>
              <a:defRPr/>
            </a:pPr>
            <a:endParaRPr lang="en-US" dirty="0"/>
          </a:p>
          <a:p>
            <a:pPr algn="l" fontAlgn="auto">
              <a:spcAft>
                <a:spcPts val="0"/>
              </a:spcAft>
              <a:defRPr/>
            </a:pPr>
            <a:endParaRPr lang="en-US" dirty="0"/>
          </a:p>
          <a:p>
            <a:pPr algn="l" fontAlgn="auto">
              <a:spcAft>
                <a:spcPts val="0"/>
              </a:spcAft>
              <a:defRPr/>
            </a:pPr>
            <a:endParaRPr lang="en-US" dirty="0"/>
          </a:p>
          <a:p>
            <a:pPr algn="l" fontAlgn="auto">
              <a:spcAft>
                <a:spcPts val="0"/>
              </a:spcAft>
              <a:defRPr/>
            </a:pPr>
            <a:endParaRPr lang="en-US" dirty="0"/>
          </a:p>
          <a:p>
            <a:pPr algn="l" fontAlgn="auto">
              <a:spcAft>
                <a:spcPts val="0"/>
              </a:spcAft>
              <a:defRPr/>
            </a:pPr>
            <a:r>
              <a:rPr lang="en-US" dirty="0"/>
              <a:t>Contact:</a:t>
            </a:r>
          </a:p>
          <a:p>
            <a:pPr algn="l" fontAlgn="auto">
              <a:spcAft>
                <a:spcPts val="0"/>
              </a:spcAft>
              <a:defRPr/>
            </a:pPr>
            <a:r>
              <a:rPr lang="en-US" b="1" dirty="0"/>
              <a:t>Shelli </a:t>
            </a:r>
            <a:r>
              <a:rPr lang="en-US" b="1" dirty="0" err="1"/>
              <a:t>Quenga</a:t>
            </a:r>
            <a:endParaRPr lang="en-US" b="1" dirty="0"/>
          </a:p>
          <a:p>
            <a:pPr algn="l" fontAlgn="auto">
              <a:spcAft>
                <a:spcPts val="0"/>
              </a:spcAft>
              <a:defRPr/>
            </a:pPr>
            <a:r>
              <a:rPr lang="en-US" b="1" dirty="0"/>
              <a:t>Director of Programs</a:t>
            </a:r>
          </a:p>
          <a:p>
            <a:pPr algn="l" fontAlgn="auto">
              <a:spcAft>
                <a:spcPts val="0"/>
              </a:spcAft>
              <a:defRPr/>
            </a:pPr>
            <a:r>
              <a:rPr lang="en-US" dirty="0">
                <a:hlinkClick r:id="rId2"/>
              </a:rPr>
              <a:t>squenga@palmettoproject.org</a:t>
            </a:r>
            <a:endParaRPr lang="en-US" dirty="0"/>
          </a:p>
        </p:txBody>
      </p:sp>
      <p:pic>
        <p:nvPicPr>
          <p:cNvPr id="1026" name="Picture 2" descr="https://palmettoproject.org/wp-content/uploads/2017/12/palmetto_project_blue_circle.png">
            <a:extLst>
              <a:ext uri="{FF2B5EF4-FFF2-40B4-BE49-F238E27FC236}">
                <a16:creationId xmlns:a16="http://schemas.microsoft.com/office/drawing/2014/main" id="{9849384D-D150-44A5-B9DB-AD4A25A92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615" y="579120"/>
            <a:ext cx="3931953" cy="385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236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14" name="TextBox 13">
            <a:extLst>
              <a:ext uri="{FF2B5EF4-FFF2-40B4-BE49-F238E27FC236}">
                <a16:creationId xmlns:a16="http://schemas.microsoft.com/office/drawing/2014/main" id="{218C5233-90C4-49AF-A554-66E0CB2514FC}"/>
              </a:ext>
            </a:extLst>
          </p:cNvPr>
          <p:cNvSpPr txBox="1"/>
          <p:nvPr/>
        </p:nvSpPr>
        <p:spPr>
          <a:xfrm>
            <a:off x="4570579" y="922086"/>
            <a:ext cx="3988849" cy="13811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Light" panose="020F0302020204030204"/>
                <a:ea typeface="+mn-ea"/>
                <a:cs typeface="+mn-cs"/>
              </a:rPr>
              <a:t>How We’re Different</a:t>
            </a:r>
          </a:p>
        </p:txBody>
      </p:sp>
      <p:sp>
        <p:nvSpPr>
          <p:cNvPr id="3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CAF17F0-C101-4507-8728-C3B3CC7BEB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12" y="3064294"/>
            <a:ext cx="3061697" cy="1056285"/>
          </a:xfrm>
          <a:prstGeom prst="rect">
            <a:avLst/>
          </a:prstGeom>
        </p:spPr>
      </p:pic>
      <p:graphicFrame>
        <p:nvGraphicFramePr>
          <p:cNvPr id="9" name="Content Placeholder 5">
            <a:extLst>
              <a:ext uri="{FF2B5EF4-FFF2-40B4-BE49-F238E27FC236}">
                <a16:creationId xmlns:a16="http://schemas.microsoft.com/office/drawing/2014/main" id="{F354F5E6-2BE2-407B-8E33-935779A35187}"/>
              </a:ext>
            </a:extLst>
          </p:cNvPr>
          <p:cNvGraphicFramePr>
            <a:graphicFrameLocks/>
          </p:cNvGraphicFramePr>
          <p:nvPr>
            <p:extLst/>
          </p:nvPr>
        </p:nvGraphicFramePr>
        <p:xfrm>
          <a:off x="4555814" y="2442674"/>
          <a:ext cx="4003614" cy="29271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AA91EDAB-297E-4781-AE14-43C6D049992F}"/>
              </a:ext>
            </a:extLst>
          </p:cNvPr>
          <p:cNvSpPr txBox="1"/>
          <p:nvPr/>
        </p:nvSpPr>
        <p:spPr>
          <a:xfrm>
            <a:off x="191099" y="6335142"/>
            <a:ext cx="65649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Nationally certified women and minority owned business (MWBE).</a:t>
            </a:r>
          </a:p>
        </p:txBody>
      </p:sp>
      <p:pic>
        <p:nvPicPr>
          <p:cNvPr id="5" name="Picture 4">
            <a:extLst>
              <a:ext uri="{FF2B5EF4-FFF2-40B4-BE49-F238E27FC236}">
                <a16:creationId xmlns:a16="http://schemas.microsoft.com/office/drawing/2014/main" id="{0674D34B-35B9-42D3-8778-DBB15A58A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137" y="6117918"/>
            <a:ext cx="2075268" cy="713730"/>
          </a:xfrm>
          <a:prstGeom prst="rect">
            <a:avLst/>
          </a:prstGeom>
        </p:spPr>
      </p:pic>
    </p:spTree>
    <p:extLst>
      <p:ext uri="{BB962C8B-B14F-4D97-AF65-F5344CB8AC3E}">
        <p14:creationId xmlns:p14="http://schemas.microsoft.com/office/powerpoint/2010/main" val="2359542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706957F-9D8E-43BD-B8D8-4741E7555581}"/>
              </a:ext>
            </a:extLst>
          </p:cNvPr>
          <p:cNvSpPr txBox="1"/>
          <p:nvPr/>
        </p:nvSpPr>
        <p:spPr>
          <a:xfrm>
            <a:off x="463138" y="405143"/>
            <a:ext cx="7886700" cy="1325563"/>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Our Full-Service Approach: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Solving Big Problems are Our Purpose</a:t>
            </a:r>
          </a:p>
        </p:txBody>
      </p:sp>
      <p:graphicFrame>
        <p:nvGraphicFramePr>
          <p:cNvPr id="2" name="Diagram 1">
            <a:extLst>
              <a:ext uri="{FF2B5EF4-FFF2-40B4-BE49-F238E27FC236}">
                <a16:creationId xmlns:a16="http://schemas.microsoft.com/office/drawing/2014/main" id="{17D473C8-28C4-4F4F-943B-D940C4ACA15C}"/>
              </a:ext>
            </a:extLst>
          </p:cNvPr>
          <p:cNvGraphicFramePr/>
          <p:nvPr>
            <p:extLst/>
          </p:nvPr>
        </p:nvGraphicFramePr>
        <p:xfrm>
          <a:off x="130628" y="1169685"/>
          <a:ext cx="8313470" cy="4245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Group">
            <a:extLst>
              <a:ext uri="{FF2B5EF4-FFF2-40B4-BE49-F238E27FC236}">
                <a16:creationId xmlns:a16="http://schemas.microsoft.com/office/drawing/2014/main" id="{12AF62FA-DBA6-48F1-8970-E2DD85D973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4086" y="4398874"/>
            <a:ext cx="1287357" cy="1287357"/>
          </a:xfrm>
          <a:prstGeom prst="rect">
            <a:avLst/>
          </a:prstGeom>
        </p:spPr>
      </p:pic>
      <p:pic>
        <p:nvPicPr>
          <p:cNvPr id="7" name="Graphic 6" descr="Bank">
            <a:extLst>
              <a:ext uri="{FF2B5EF4-FFF2-40B4-BE49-F238E27FC236}">
                <a16:creationId xmlns:a16="http://schemas.microsoft.com/office/drawing/2014/main" id="{F79D5B8A-1060-4852-8452-6FD2E8E002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14800" y="4585353"/>
            <a:ext cx="914400" cy="914400"/>
          </a:xfrm>
          <a:prstGeom prst="rect">
            <a:avLst/>
          </a:prstGeom>
        </p:spPr>
      </p:pic>
      <p:pic>
        <p:nvPicPr>
          <p:cNvPr id="10" name="Graphic 9" descr="Head with Gears">
            <a:extLst>
              <a:ext uri="{FF2B5EF4-FFF2-40B4-BE49-F238E27FC236}">
                <a16:creationId xmlns:a16="http://schemas.microsoft.com/office/drawing/2014/main" id="{C932263C-575E-43A3-9D52-D01ED44DA4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65514" y="4670095"/>
            <a:ext cx="914400" cy="914400"/>
          </a:xfrm>
          <a:prstGeom prst="rect">
            <a:avLst/>
          </a:prstGeom>
        </p:spPr>
      </p:pic>
    </p:spTree>
    <p:extLst>
      <p:ext uri="{BB962C8B-B14F-4D97-AF65-F5344CB8AC3E}">
        <p14:creationId xmlns:p14="http://schemas.microsoft.com/office/powerpoint/2010/main" val="4293218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CEA184-E68E-418E-989B-A1BC4E117694}"/>
              </a:ext>
            </a:extLst>
          </p:cNvPr>
          <p:cNvSpPr txBox="1"/>
          <p:nvPr/>
        </p:nvSpPr>
        <p:spPr>
          <a:xfrm>
            <a:off x="1890690" y="4927145"/>
            <a:ext cx="6665484" cy="1894115"/>
          </a:xfrm>
          <a:prstGeom prst="rect">
            <a:avLst/>
          </a:prstGeom>
        </p:spPr>
        <p:txBody>
          <a:bodyPr vert="horz" lIns="91440" tIns="45720" rIns="91440" bIns="45720" rtlCol="0" anchor="ctr">
            <a:norm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ill Sans MT" panose="020B0502020104020203"/>
                <a:ea typeface="+mn-ea"/>
                <a:cs typeface="+mn-cs"/>
              </a:rPr>
              <a:t>KANSAS ASSISTERS NETWORK</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rgbClr val="F8B323"/>
                </a:solidFill>
                <a:effectLst/>
                <a:uLnTx/>
                <a:uFillTx/>
                <a:latin typeface="Gill Sans MT" panose="020B0502020104020203"/>
                <a:ea typeface="+mn-ea"/>
                <a:cs typeface="+mn-cs"/>
              </a:rPr>
              <a:t>Supporting Assisters in an Ever-changing Landscape</a:t>
            </a:r>
          </a:p>
        </p:txBody>
      </p:sp>
      <p:pic>
        <p:nvPicPr>
          <p:cNvPr id="13" name="Picture 12">
            <a:extLst>
              <a:ext uri="{FF2B5EF4-FFF2-40B4-BE49-F238E27FC236}">
                <a16:creationId xmlns:a16="http://schemas.microsoft.com/office/drawing/2014/main" id="{124F96E5-54F8-4539-9260-BA2D2DCD5CF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16957" r="17155" b="14426"/>
          <a:stretch/>
        </p:blipFill>
        <p:spPr>
          <a:xfrm>
            <a:off x="2382193" y="-918656"/>
            <a:ext cx="5190423" cy="6067594"/>
          </a:xfrm>
          <a:prstGeom prst="rect">
            <a:avLst/>
          </a:prstGeom>
        </p:spPr>
      </p:pic>
      <p:sp>
        <p:nvSpPr>
          <p:cNvPr id="16" name="Rectangle 15">
            <a:extLst>
              <a:ext uri="{FF2B5EF4-FFF2-40B4-BE49-F238E27FC236}">
                <a16:creationId xmlns:a16="http://schemas.microsoft.com/office/drawing/2014/main" id="{A45F5386-586F-4BEF-BCE4-36BB6EAA9409}"/>
              </a:ext>
            </a:extLst>
          </p:cNvPr>
          <p:cNvSpPr/>
          <p:nvPr/>
        </p:nvSpPr>
        <p:spPr>
          <a:xfrm>
            <a:off x="3812721" y="3216729"/>
            <a:ext cx="2334986" cy="212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586685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FD6FD0A-F89F-47F9-A5BB-C215909DE6AD}"/>
              </a:ext>
            </a:extLst>
          </p:cNvPr>
          <p:cNvSpPr txBox="1"/>
          <p:nvPr/>
        </p:nvSpPr>
        <p:spPr>
          <a:xfrm>
            <a:off x="647271" y="1012004"/>
            <a:ext cx="2562119" cy="479540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Light" panose="020F0302020204030204"/>
                <a:ea typeface="+mn-ea"/>
                <a:cs typeface="+mn-cs"/>
              </a:rPr>
              <a:t>Our Areas of Expertise</a:t>
            </a:r>
          </a:p>
        </p:txBody>
      </p:sp>
      <p:graphicFrame>
        <p:nvGraphicFramePr>
          <p:cNvPr id="2" name="Diagram 1">
            <a:extLst>
              <a:ext uri="{FF2B5EF4-FFF2-40B4-BE49-F238E27FC236}">
                <a16:creationId xmlns:a16="http://schemas.microsoft.com/office/drawing/2014/main" id="{A073B9AA-5955-40C2-9AB4-9B497B13B548}"/>
              </a:ext>
            </a:extLst>
          </p:cNvPr>
          <p:cNvGraphicFramePr/>
          <p:nvPr>
            <p:extLst/>
          </p:nvPr>
        </p:nvGraphicFramePr>
        <p:xfrm>
          <a:off x="3527590" y="470924"/>
          <a:ext cx="5616410" cy="6387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tar: 5 Points 2">
            <a:extLst>
              <a:ext uri="{FF2B5EF4-FFF2-40B4-BE49-F238E27FC236}">
                <a16:creationId xmlns:a16="http://schemas.microsoft.com/office/drawing/2014/main" id="{EA690097-623A-4846-B282-225D16D3A91B}"/>
              </a:ext>
            </a:extLst>
          </p:cNvPr>
          <p:cNvSpPr/>
          <p:nvPr/>
        </p:nvSpPr>
        <p:spPr>
          <a:xfrm rot="20692500">
            <a:off x="7528433" y="2230719"/>
            <a:ext cx="577424" cy="55637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Star: 5 Points 5">
            <a:extLst>
              <a:ext uri="{FF2B5EF4-FFF2-40B4-BE49-F238E27FC236}">
                <a16:creationId xmlns:a16="http://schemas.microsoft.com/office/drawing/2014/main" id="{959A3A34-9BA0-4802-BC03-E028BD391C99}"/>
              </a:ext>
            </a:extLst>
          </p:cNvPr>
          <p:cNvSpPr/>
          <p:nvPr/>
        </p:nvSpPr>
        <p:spPr>
          <a:xfrm rot="20692500">
            <a:off x="5560858" y="2207381"/>
            <a:ext cx="571226" cy="57930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784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AEE1A-0AD1-4EF7-B0D7-4F87E48EC11B}"/>
              </a:ext>
            </a:extLst>
          </p:cNvPr>
          <p:cNvSpPr>
            <a:spLocks noGrp="1"/>
          </p:cNvSpPr>
          <p:nvPr>
            <p:ph type="title"/>
          </p:nvPr>
        </p:nvSpPr>
        <p:spPr>
          <a:xfrm>
            <a:off x="135117" y="422471"/>
            <a:ext cx="2397760" cy="2743200"/>
          </a:xfrm>
        </p:spPr>
        <p:txBody>
          <a:bodyPr anchor="t">
            <a:normAutofit/>
          </a:bodyPr>
          <a:lstStyle/>
          <a:p>
            <a:pPr algn="ctr"/>
            <a:r>
              <a:rPr lang="en-US" sz="4000" b="1" dirty="0"/>
              <a:t>Agenda </a:t>
            </a:r>
          </a:p>
        </p:txBody>
      </p:sp>
      <p:graphicFrame>
        <p:nvGraphicFramePr>
          <p:cNvPr id="4" name="Content Placeholder 3">
            <a:extLst>
              <a:ext uri="{FF2B5EF4-FFF2-40B4-BE49-F238E27FC236}">
                <a16:creationId xmlns:a16="http://schemas.microsoft.com/office/drawing/2014/main" id="{1B1200C5-7B7D-43F8-8E52-DB6D7B6F4F5D}"/>
              </a:ext>
            </a:extLst>
          </p:cNvPr>
          <p:cNvGraphicFramePr>
            <a:graphicFrameLocks noGrp="1"/>
          </p:cNvGraphicFramePr>
          <p:nvPr>
            <p:ph idx="1"/>
            <p:extLst>
              <p:ext uri="{D42A27DB-BD31-4B8C-83A1-F6EECF244321}">
                <p14:modId xmlns:p14="http://schemas.microsoft.com/office/powerpoint/2010/main" val="2526795976"/>
              </p:ext>
            </p:extLst>
          </p:nvPr>
        </p:nvGraphicFramePr>
        <p:xfrm>
          <a:off x="1223158" y="667090"/>
          <a:ext cx="6697683" cy="5523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9405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41597D-4B15-45C0-9496-454A59431A0A}"/>
              </a:ext>
            </a:extLst>
          </p:cNvPr>
          <p:cNvPicPr>
            <a:picLocks noChangeAspect="1"/>
          </p:cNvPicPr>
          <p:nvPr/>
        </p:nvPicPr>
        <p:blipFill>
          <a:blip r:embed="rId3"/>
          <a:stretch>
            <a:fillRect/>
          </a:stretch>
        </p:blipFill>
        <p:spPr>
          <a:xfrm>
            <a:off x="854281" y="1581475"/>
            <a:ext cx="7054685" cy="4539747"/>
          </a:xfrm>
          <a:prstGeom prst="rect">
            <a:avLst/>
          </a:prstGeom>
        </p:spPr>
      </p:pic>
      <p:sp>
        <p:nvSpPr>
          <p:cNvPr id="2" name="Title 1">
            <a:extLst>
              <a:ext uri="{FF2B5EF4-FFF2-40B4-BE49-F238E27FC236}">
                <a16:creationId xmlns:a16="http://schemas.microsoft.com/office/drawing/2014/main" id="{2FCD7736-DBF2-4756-BBAB-4F887A03CCA2}"/>
              </a:ext>
            </a:extLst>
          </p:cNvPr>
          <p:cNvSpPr>
            <a:spLocks noGrp="1"/>
          </p:cNvSpPr>
          <p:nvPr>
            <p:ph type="title"/>
          </p:nvPr>
        </p:nvSpPr>
        <p:spPr/>
        <p:txBody>
          <a:bodyPr>
            <a:normAutofit/>
          </a:bodyPr>
          <a:lstStyle/>
          <a:p>
            <a:r>
              <a:rPr lang="en-US" b="1" dirty="0"/>
              <a:t>A Brief History of Medicaid Waivers: </a:t>
            </a:r>
            <a:br>
              <a:rPr lang="en-US" b="1" dirty="0"/>
            </a:br>
            <a:r>
              <a:rPr lang="en-US" sz="3200" b="1" i="1" dirty="0">
                <a:solidFill>
                  <a:srgbClr val="FF0000"/>
                </a:solidFill>
              </a:rPr>
              <a:t>Hint,</a:t>
            </a:r>
            <a:r>
              <a:rPr lang="en-US" sz="3200" b="1" dirty="0"/>
              <a:t> They Aren’t All Alike!</a:t>
            </a:r>
          </a:p>
        </p:txBody>
      </p:sp>
      <p:sp>
        <p:nvSpPr>
          <p:cNvPr id="5" name="TextBox 4">
            <a:extLst>
              <a:ext uri="{FF2B5EF4-FFF2-40B4-BE49-F238E27FC236}">
                <a16:creationId xmlns:a16="http://schemas.microsoft.com/office/drawing/2014/main" id="{F9E142FF-B07B-4213-8780-FE734C33503E}"/>
              </a:ext>
            </a:extLst>
          </p:cNvPr>
          <p:cNvSpPr txBox="1"/>
          <p:nvPr/>
        </p:nvSpPr>
        <p:spPr>
          <a:xfrm>
            <a:off x="628650" y="6400800"/>
            <a:ext cx="514134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Kaiser Family Foundation</a:t>
            </a:r>
          </a:p>
        </p:txBody>
      </p:sp>
    </p:spTree>
    <p:extLst>
      <p:ext uri="{BB962C8B-B14F-4D97-AF65-F5344CB8AC3E}">
        <p14:creationId xmlns:p14="http://schemas.microsoft.com/office/powerpoint/2010/main" val="3993278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7736-DBF2-4756-BBAB-4F887A03CCA2}"/>
              </a:ext>
            </a:extLst>
          </p:cNvPr>
          <p:cNvSpPr>
            <a:spLocks noGrp="1"/>
          </p:cNvSpPr>
          <p:nvPr>
            <p:ph type="title"/>
          </p:nvPr>
        </p:nvSpPr>
        <p:spPr/>
        <p:txBody>
          <a:bodyPr>
            <a:normAutofit/>
          </a:bodyPr>
          <a:lstStyle/>
          <a:p>
            <a:r>
              <a:rPr lang="en-US" b="1" dirty="0"/>
              <a:t>Status of Delivery System Reform Waivers</a:t>
            </a:r>
          </a:p>
        </p:txBody>
      </p:sp>
      <p:pic>
        <p:nvPicPr>
          <p:cNvPr id="4" name="Content Placeholder 3">
            <a:extLst>
              <a:ext uri="{FF2B5EF4-FFF2-40B4-BE49-F238E27FC236}">
                <a16:creationId xmlns:a16="http://schemas.microsoft.com/office/drawing/2014/main" id="{364EB62F-6A96-43AE-8929-1AD3B6187D2F}"/>
              </a:ext>
            </a:extLst>
          </p:cNvPr>
          <p:cNvPicPr>
            <a:picLocks noGrp="1" noChangeAspect="1"/>
          </p:cNvPicPr>
          <p:nvPr>
            <p:ph idx="1"/>
          </p:nvPr>
        </p:nvPicPr>
        <p:blipFill>
          <a:blip r:embed="rId3"/>
          <a:stretch>
            <a:fillRect/>
          </a:stretch>
        </p:blipFill>
        <p:spPr>
          <a:xfrm>
            <a:off x="865977" y="1600200"/>
            <a:ext cx="6864860" cy="4516775"/>
          </a:xfrm>
          <a:prstGeom prst="rect">
            <a:avLst/>
          </a:prstGeom>
        </p:spPr>
      </p:pic>
      <p:sp>
        <p:nvSpPr>
          <p:cNvPr id="5" name="TextBox 4">
            <a:extLst>
              <a:ext uri="{FF2B5EF4-FFF2-40B4-BE49-F238E27FC236}">
                <a16:creationId xmlns:a16="http://schemas.microsoft.com/office/drawing/2014/main" id="{F9E142FF-B07B-4213-8780-FE734C33503E}"/>
              </a:ext>
            </a:extLst>
          </p:cNvPr>
          <p:cNvSpPr txBox="1"/>
          <p:nvPr/>
        </p:nvSpPr>
        <p:spPr>
          <a:xfrm>
            <a:off x="628650" y="6362069"/>
            <a:ext cx="514134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Kaiser Family Foundation</a:t>
            </a:r>
          </a:p>
        </p:txBody>
      </p:sp>
    </p:spTree>
    <p:extLst>
      <p:ext uri="{BB962C8B-B14F-4D97-AF65-F5344CB8AC3E}">
        <p14:creationId xmlns:p14="http://schemas.microsoft.com/office/powerpoint/2010/main" val="1428801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209" y="277329"/>
            <a:ext cx="8515350" cy="1325563"/>
          </a:xfrm>
        </p:spPr>
        <p:txBody>
          <a:bodyPr>
            <a:normAutofit/>
          </a:bodyPr>
          <a:lstStyle/>
          <a:p>
            <a:r>
              <a:rPr lang="en-US" sz="3200" b="1" dirty="0"/>
              <a:t>What is California’s Whole Person Care Program? </a:t>
            </a:r>
            <a:br>
              <a:rPr lang="en-US" sz="3200" b="1" dirty="0"/>
            </a:br>
            <a:r>
              <a:rPr lang="en-US" sz="3200" b="1" i="1" dirty="0">
                <a:solidFill>
                  <a:srgbClr val="FF0000"/>
                </a:solidFill>
              </a:rPr>
              <a:t>It Begins with Outreach &amp; Enrollment…</a:t>
            </a:r>
          </a:p>
        </p:txBody>
      </p:sp>
      <p:graphicFrame>
        <p:nvGraphicFramePr>
          <p:cNvPr id="5" name="Content Placeholder 4"/>
          <p:cNvGraphicFramePr>
            <a:graphicFrameLocks noGrp="1"/>
          </p:cNvGraphicFramePr>
          <p:nvPr>
            <p:ph idx="1"/>
            <p:extLst/>
          </p:nvPr>
        </p:nvGraphicFramePr>
        <p:xfrm>
          <a:off x="457200" y="2007266"/>
          <a:ext cx="3667305" cy="3522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sz="half" idx="4294967295"/>
          </p:nvPr>
        </p:nvSpPr>
        <p:spPr>
          <a:xfrm>
            <a:off x="4314521" y="1556677"/>
            <a:ext cx="4829479" cy="3159919"/>
          </a:xfrm>
        </p:spPr>
        <p:txBody>
          <a:bodyPr>
            <a:noAutofit/>
          </a:bodyPr>
          <a:lstStyle/>
          <a:p>
            <a:pPr>
              <a:buFont typeface="Wingdings" charset="2"/>
              <a:buChar char="§"/>
            </a:pPr>
            <a:r>
              <a:rPr lang="en-US" sz="1600" dirty="0">
                <a:solidFill>
                  <a:srgbClr val="0D0D0D"/>
                </a:solidFill>
                <a:latin typeface="+mj-lt"/>
              </a:rPr>
              <a:t>Five*-year Medicaid 1115 waiver pilot program authorized by CMS and administered by DHCS for high-risk Medi-Cal beneficiaries who are frequent users of multiple systems and have poor health outcomes</a:t>
            </a:r>
          </a:p>
          <a:p>
            <a:pPr>
              <a:buFont typeface="Wingdings" charset="2"/>
              <a:buChar char="§"/>
            </a:pPr>
            <a:endParaRPr lang="en-US" sz="1600" dirty="0">
              <a:solidFill>
                <a:srgbClr val="0D0D0D"/>
              </a:solidFill>
              <a:latin typeface="+mj-lt"/>
            </a:endParaRPr>
          </a:p>
          <a:p>
            <a:pPr>
              <a:buFont typeface="Wingdings" charset="2"/>
              <a:buChar char="§"/>
            </a:pPr>
            <a:r>
              <a:rPr lang="en-US" sz="1600" dirty="0">
                <a:solidFill>
                  <a:srgbClr val="0D0D0D"/>
                </a:solidFill>
                <a:latin typeface="+mj-lt"/>
              </a:rPr>
              <a:t>Provides flexible federal funding to improve health outcomes and more efficiently and effectively use health care resources</a:t>
            </a:r>
          </a:p>
          <a:p>
            <a:pPr>
              <a:buFont typeface="Wingdings" charset="2"/>
              <a:buChar char="§"/>
            </a:pPr>
            <a:endParaRPr lang="en-US" sz="1600" dirty="0">
              <a:solidFill>
                <a:srgbClr val="0D0D0D"/>
              </a:solidFill>
              <a:latin typeface="+mj-lt"/>
            </a:endParaRPr>
          </a:p>
          <a:p>
            <a:pPr>
              <a:buFont typeface="Wingdings" charset="2"/>
              <a:buChar char="§"/>
            </a:pPr>
            <a:r>
              <a:rPr lang="en-US" sz="1600" dirty="0">
                <a:solidFill>
                  <a:srgbClr val="0D0D0D"/>
                </a:solidFill>
                <a:latin typeface="+mj-lt"/>
              </a:rPr>
              <a:t>Pilots identify target populations, assess health and housing needs, coordinate care in real-time,  and evaluate outcomes</a:t>
            </a:r>
          </a:p>
          <a:p>
            <a:pPr>
              <a:buFont typeface="Wingdings" charset="2"/>
              <a:buChar char="§"/>
            </a:pPr>
            <a:endParaRPr lang="en-US" sz="1600" dirty="0">
              <a:solidFill>
                <a:srgbClr val="0D0D0D"/>
              </a:solidFill>
              <a:latin typeface="+mj-lt"/>
            </a:endParaRPr>
          </a:p>
          <a:p>
            <a:pPr>
              <a:buFont typeface="Wingdings" charset="2"/>
              <a:buChar char="§"/>
            </a:pPr>
            <a:r>
              <a:rPr lang="en-US" sz="1600" dirty="0">
                <a:solidFill>
                  <a:srgbClr val="0D0D0D"/>
                </a:solidFill>
                <a:latin typeface="+mj-lt"/>
              </a:rPr>
              <a:t>Promotes deeper collaboration and coordination between providers by requiring pilots to form partnerships and share data</a:t>
            </a:r>
          </a:p>
        </p:txBody>
      </p:sp>
      <p:sp>
        <p:nvSpPr>
          <p:cNvPr id="4" name="TextBox 3"/>
          <p:cNvSpPr txBox="1"/>
          <p:nvPr/>
        </p:nvSpPr>
        <p:spPr>
          <a:xfrm>
            <a:off x="108347" y="6338985"/>
            <a:ext cx="600004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Round One pilots run for five years.  Round Two pilots run for four years.</a:t>
            </a:r>
          </a:p>
        </p:txBody>
      </p:sp>
    </p:spTree>
    <p:extLst>
      <p:ext uri="{BB962C8B-B14F-4D97-AF65-F5344CB8AC3E}">
        <p14:creationId xmlns:p14="http://schemas.microsoft.com/office/powerpoint/2010/main" val="3439477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ACA7A-5A60-4456-919C-E73A5FB9F5C1}"/>
              </a:ext>
            </a:extLst>
          </p:cNvPr>
          <p:cNvSpPr>
            <a:spLocks noGrp="1"/>
          </p:cNvSpPr>
          <p:nvPr>
            <p:ph type="title"/>
          </p:nvPr>
        </p:nvSpPr>
        <p:spPr/>
        <p:txBody>
          <a:bodyPr>
            <a:normAutofit/>
          </a:bodyPr>
          <a:lstStyle/>
          <a:p>
            <a:pPr algn="ctr"/>
            <a:r>
              <a:rPr lang="en-US" sz="4400" b="1" dirty="0">
                <a:solidFill>
                  <a:schemeClr val="accent5">
                    <a:lumMod val="75000"/>
                  </a:schemeClr>
                </a:solidFill>
              </a:rPr>
              <a:t>Whole Person Care</a:t>
            </a:r>
          </a:p>
        </p:txBody>
      </p:sp>
      <p:pic>
        <p:nvPicPr>
          <p:cNvPr id="5" name="Content Placeholder 4">
            <a:extLst>
              <a:ext uri="{FF2B5EF4-FFF2-40B4-BE49-F238E27FC236}">
                <a16:creationId xmlns:a16="http://schemas.microsoft.com/office/drawing/2014/main" id="{AC7A53CD-868F-4EE3-AB9D-2E63CC6193CC}"/>
              </a:ext>
            </a:extLst>
          </p:cNvPr>
          <p:cNvPicPr>
            <a:picLocks noGrp="1" noChangeAspect="1"/>
          </p:cNvPicPr>
          <p:nvPr>
            <p:ph idx="1"/>
          </p:nvPr>
        </p:nvPicPr>
        <p:blipFill>
          <a:blip r:embed="rId3"/>
          <a:stretch>
            <a:fillRect/>
          </a:stretch>
        </p:blipFill>
        <p:spPr>
          <a:xfrm>
            <a:off x="5391214" y="1690688"/>
            <a:ext cx="3335665" cy="3129069"/>
          </a:xfrm>
          <a:prstGeom prst="rect">
            <a:avLst/>
          </a:prstGeom>
          <a:solidFill>
            <a:schemeClr val="accent1"/>
          </a:solidFill>
        </p:spPr>
      </p:pic>
      <p:sp>
        <p:nvSpPr>
          <p:cNvPr id="6" name="TextBox 5">
            <a:extLst>
              <a:ext uri="{FF2B5EF4-FFF2-40B4-BE49-F238E27FC236}">
                <a16:creationId xmlns:a16="http://schemas.microsoft.com/office/drawing/2014/main" id="{A21B1D24-F93D-46DF-8A52-93741911CE17}"/>
              </a:ext>
            </a:extLst>
          </p:cNvPr>
          <p:cNvSpPr txBox="1"/>
          <p:nvPr/>
        </p:nvSpPr>
        <p:spPr>
          <a:xfrm>
            <a:off x="0" y="6310496"/>
            <a:ext cx="391639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Source: California DHCS</a:t>
            </a:r>
          </a:p>
        </p:txBody>
      </p:sp>
      <p:sp>
        <p:nvSpPr>
          <p:cNvPr id="3" name="Rectangle 2">
            <a:extLst>
              <a:ext uri="{FF2B5EF4-FFF2-40B4-BE49-F238E27FC236}">
                <a16:creationId xmlns:a16="http://schemas.microsoft.com/office/drawing/2014/main" id="{34BF04F6-1451-4C44-9E6C-7FA8C4D90776}"/>
              </a:ext>
            </a:extLst>
          </p:cNvPr>
          <p:cNvSpPr/>
          <p:nvPr/>
        </p:nvSpPr>
        <p:spPr>
          <a:xfrm>
            <a:off x="-7381" y="6567630"/>
            <a:ext cx="4572000" cy="27699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http://www.ihi.org/Engage/Initiatives/TripleAim/Pages/default.aspx#</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7" name="Picture 2" descr="https://pangeamedia-eeprod.s3.amazonaws.com/5243044e07bb048670000006/53c7df5fef3aba056f000006/xqz9w19ltryel3dnyten_triple-aim-triangle_withtitle_257x480.jpg">
            <a:extLst>
              <a:ext uri="{FF2B5EF4-FFF2-40B4-BE49-F238E27FC236}">
                <a16:creationId xmlns:a16="http://schemas.microsoft.com/office/drawing/2014/main" id="{E26BE420-0B89-4AD5-A27C-7EED0B7F3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816" t="3020" r="13330"/>
          <a:stretch/>
        </p:blipFill>
        <p:spPr bwMode="auto">
          <a:xfrm>
            <a:off x="355177" y="1690689"/>
            <a:ext cx="4209442" cy="3129069"/>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Group">
            <a:extLst>
              <a:ext uri="{FF2B5EF4-FFF2-40B4-BE49-F238E27FC236}">
                <a16:creationId xmlns:a16="http://schemas.microsoft.com/office/drawing/2014/main" id="{FF2C4405-8C7D-4C4C-AE7E-7C311A940E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04382" y="2227624"/>
            <a:ext cx="1760517" cy="1760517"/>
          </a:xfrm>
          <a:prstGeom prst="rect">
            <a:avLst/>
          </a:prstGeom>
        </p:spPr>
      </p:pic>
      <p:sp>
        <p:nvSpPr>
          <p:cNvPr id="9" name="Equals 8">
            <a:extLst>
              <a:ext uri="{FF2B5EF4-FFF2-40B4-BE49-F238E27FC236}">
                <a16:creationId xmlns:a16="http://schemas.microsoft.com/office/drawing/2014/main" id="{B5B9283A-7730-4EB9-B316-94D4E349903C}"/>
              </a:ext>
            </a:extLst>
          </p:cNvPr>
          <p:cNvSpPr/>
          <p:nvPr/>
        </p:nvSpPr>
        <p:spPr>
          <a:xfrm>
            <a:off x="4227440" y="3610676"/>
            <a:ext cx="914400" cy="9144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lowchart: Connector 3">
            <a:extLst>
              <a:ext uri="{FF2B5EF4-FFF2-40B4-BE49-F238E27FC236}">
                <a16:creationId xmlns:a16="http://schemas.microsoft.com/office/drawing/2014/main" id="{EF0E0ED9-C8E2-4426-B963-E2504672392C}"/>
              </a:ext>
            </a:extLst>
          </p:cNvPr>
          <p:cNvSpPr/>
          <p:nvPr/>
        </p:nvSpPr>
        <p:spPr>
          <a:xfrm>
            <a:off x="-32748" y="83127"/>
            <a:ext cx="9194736" cy="6492874"/>
          </a:xfrm>
          <a:prstGeom prst="flowChartConnector">
            <a:avLst/>
          </a:prstGeom>
          <a:no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64451F6-5E17-4E7A-8D62-13B24E8CECE6}"/>
              </a:ext>
            </a:extLst>
          </p:cNvPr>
          <p:cNvSpPr txBox="1"/>
          <p:nvPr/>
        </p:nvSpPr>
        <p:spPr>
          <a:xfrm>
            <a:off x="2931005" y="5908128"/>
            <a:ext cx="328198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D6D"/>
                </a:solidFill>
                <a:effectLst/>
                <a:uLnTx/>
                <a:uFillTx/>
                <a:latin typeface="Calibri" panose="020F0502020204030204"/>
                <a:ea typeface="+mn-ea"/>
                <a:cs typeface="+mn-cs"/>
              </a:rPr>
              <a:t>Collective Impact Model</a:t>
            </a:r>
          </a:p>
        </p:txBody>
      </p:sp>
    </p:spTree>
    <p:extLst>
      <p:ext uri="{BB962C8B-B14F-4D97-AF65-F5344CB8AC3E}">
        <p14:creationId xmlns:p14="http://schemas.microsoft.com/office/powerpoint/2010/main" val="3104643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B36A-0375-43A3-9A3E-B334F65B0047}"/>
              </a:ext>
            </a:extLst>
          </p:cNvPr>
          <p:cNvSpPr>
            <a:spLocks noGrp="1"/>
          </p:cNvSpPr>
          <p:nvPr>
            <p:ph type="title"/>
          </p:nvPr>
        </p:nvSpPr>
        <p:spPr>
          <a:xfrm>
            <a:off x="628650" y="365126"/>
            <a:ext cx="7886700" cy="1325563"/>
          </a:xfrm>
        </p:spPr>
        <p:txBody>
          <a:bodyPr/>
          <a:lstStyle/>
          <a:p>
            <a:r>
              <a:rPr lang="en-US" dirty="0"/>
              <a:t>Outreach &amp; Enrollment: Our Most Vulnerable</a:t>
            </a:r>
          </a:p>
        </p:txBody>
      </p:sp>
      <p:pic>
        <p:nvPicPr>
          <p:cNvPr id="5" name="Picture 4">
            <a:extLst>
              <a:ext uri="{FF2B5EF4-FFF2-40B4-BE49-F238E27FC236}">
                <a16:creationId xmlns:a16="http://schemas.microsoft.com/office/drawing/2014/main" id="{9C264912-4E28-4406-AC21-8BCDFAFF12FC}"/>
              </a:ext>
            </a:extLst>
          </p:cNvPr>
          <p:cNvPicPr>
            <a:picLocks noChangeAspect="1"/>
          </p:cNvPicPr>
          <p:nvPr/>
        </p:nvPicPr>
        <p:blipFill rotWithShape="1">
          <a:blip r:embed="rId3"/>
          <a:srcRect t="27431" r="35195" b="6075"/>
          <a:stretch/>
        </p:blipFill>
        <p:spPr>
          <a:xfrm>
            <a:off x="214259" y="3332075"/>
            <a:ext cx="4978021" cy="2873088"/>
          </a:xfrm>
          <a:prstGeom prst="rect">
            <a:avLst/>
          </a:prstGeom>
        </p:spPr>
      </p:pic>
      <p:sp>
        <p:nvSpPr>
          <p:cNvPr id="28" name="TextBox 27">
            <a:extLst>
              <a:ext uri="{FF2B5EF4-FFF2-40B4-BE49-F238E27FC236}">
                <a16:creationId xmlns:a16="http://schemas.microsoft.com/office/drawing/2014/main" id="{17115410-29B9-4762-9E06-0CF81A25DA3D}"/>
              </a:ext>
            </a:extLst>
          </p:cNvPr>
          <p:cNvSpPr txBox="1"/>
          <p:nvPr/>
        </p:nvSpPr>
        <p:spPr>
          <a:xfrm>
            <a:off x="84064" y="6492874"/>
            <a:ext cx="692689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https://q13fox.com/2018/07/19/seattle-city-officials-work-with-sacramento-based-group-to-combat-homeless-crisis/</a:t>
            </a:r>
          </a:p>
        </p:txBody>
      </p:sp>
      <p:pic>
        <p:nvPicPr>
          <p:cNvPr id="31" name="Picture 30">
            <a:extLst>
              <a:ext uri="{FF2B5EF4-FFF2-40B4-BE49-F238E27FC236}">
                <a16:creationId xmlns:a16="http://schemas.microsoft.com/office/drawing/2014/main" id="{4E1F02AD-C053-4854-9E5E-E46DD091B436}"/>
              </a:ext>
            </a:extLst>
          </p:cNvPr>
          <p:cNvPicPr>
            <a:picLocks noChangeAspect="1"/>
          </p:cNvPicPr>
          <p:nvPr/>
        </p:nvPicPr>
        <p:blipFill rotWithShape="1">
          <a:blip r:embed="rId4"/>
          <a:srcRect t="18827" r="5254" b="48095"/>
          <a:stretch/>
        </p:blipFill>
        <p:spPr>
          <a:xfrm>
            <a:off x="214259" y="1509714"/>
            <a:ext cx="7623456" cy="1497091"/>
          </a:xfrm>
          <a:prstGeom prst="rect">
            <a:avLst/>
          </a:prstGeom>
        </p:spPr>
      </p:pic>
      <p:pic>
        <p:nvPicPr>
          <p:cNvPr id="6" name="Picture 5">
            <a:extLst>
              <a:ext uri="{FF2B5EF4-FFF2-40B4-BE49-F238E27FC236}">
                <a16:creationId xmlns:a16="http://schemas.microsoft.com/office/drawing/2014/main" id="{3895B938-12EA-4E79-88FC-579B84B36F8B}"/>
              </a:ext>
            </a:extLst>
          </p:cNvPr>
          <p:cNvPicPr>
            <a:picLocks noChangeAspect="1"/>
          </p:cNvPicPr>
          <p:nvPr/>
        </p:nvPicPr>
        <p:blipFill rotWithShape="1">
          <a:blip r:embed="rId5"/>
          <a:srcRect l="3736" t="33342" r="38873" b="8551"/>
          <a:stretch/>
        </p:blipFill>
        <p:spPr>
          <a:xfrm>
            <a:off x="4191670" y="2649662"/>
            <a:ext cx="4738071" cy="2698624"/>
          </a:xfrm>
          <a:prstGeom prst="rect">
            <a:avLst/>
          </a:prstGeom>
        </p:spPr>
      </p:pic>
    </p:spTree>
    <p:extLst>
      <p:ext uri="{BB962C8B-B14F-4D97-AF65-F5344CB8AC3E}">
        <p14:creationId xmlns:p14="http://schemas.microsoft.com/office/powerpoint/2010/main" val="3307051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E32F57D-3DA5-47C3-B4BE-CAE8BD2B2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99B32D7C-EEF0-4B5B-B484-9922DBBECF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44" name="Freeform 5">
              <a:extLst>
                <a:ext uri="{FF2B5EF4-FFF2-40B4-BE49-F238E27FC236}">
                  <a16:creationId xmlns:a16="http://schemas.microsoft.com/office/drawing/2014/main" id="{02DFB247-FF18-4732-9186-1680910ED7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6">
              <a:extLst>
                <a:ext uri="{FF2B5EF4-FFF2-40B4-BE49-F238E27FC236}">
                  <a16:creationId xmlns:a16="http://schemas.microsoft.com/office/drawing/2014/main" id="{6825B922-B909-4EB0-BB23-9FAF655A9A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7">
              <a:extLst>
                <a:ext uri="{FF2B5EF4-FFF2-40B4-BE49-F238E27FC236}">
                  <a16:creationId xmlns:a16="http://schemas.microsoft.com/office/drawing/2014/main" id="{19114AFA-1377-429C-A193-1A7CDDAC91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8">
              <a:extLst>
                <a:ext uri="{FF2B5EF4-FFF2-40B4-BE49-F238E27FC236}">
                  <a16:creationId xmlns:a16="http://schemas.microsoft.com/office/drawing/2014/main" id="{968A3918-605E-41ED-A4AC-64FD19059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9">
              <a:extLst>
                <a:ext uri="{FF2B5EF4-FFF2-40B4-BE49-F238E27FC236}">
                  <a16:creationId xmlns:a16="http://schemas.microsoft.com/office/drawing/2014/main" id="{909CAA5D-650F-427B-BA9F-2B63C792BB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0">
              <a:extLst>
                <a:ext uri="{FF2B5EF4-FFF2-40B4-BE49-F238E27FC236}">
                  <a16:creationId xmlns:a16="http://schemas.microsoft.com/office/drawing/2014/main" id="{BC9B9873-79EE-411B-8B6B-288551A010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1">
              <a:extLst>
                <a:ext uri="{FF2B5EF4-FFF2-40B4-BE49-F238E27FC236}">
                  <a16:creationId xmlns:a16="http://schemas.microsoft.com/office/drawing/2014/main" id="{67916BBF-16DB-49BF-85DD-67ACF297F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2">
              <a:extLst>
                <a:ext uri="{FF2B5EF4-FFF2-40B4-BE49-F238E27FC236}">
                  <a16:creationId xmlns:a16="http://schemas.microsoft.com/office/drawing/2014/main" id="{EEEEB710-74B7-49C1-B723-8E8510AEFF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3">
              <a:extLst>
                <a:ext uri="{FF2B5EF4-FFF2-40B4-BE49-F238E27FC236}">
                  <a16:creationId xmlns:a16="http://schemas.microsoft.com/office/drawing/2014/main" id="{73CB713F-E1DF-4029-8C65-55C39ED51A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4">
              <a:extLst>
                <a:ext uri="{FF2B5EF4-FFF2-40B4-BE49-F238E27FC236}">
                  <a16:creationId xmlns:a16="http://schemas.microsoft.com/office/drawing/2014/main" id="{8708CD72-5B86-4F55-8F9A-E3D983E789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15">
              <a:extLst>
                <a:ext uri="{FF2B5EF4-FFF2-40B4-BE49-F238E27FC236}">
                  <a16:creationId xmlns:a16="http://schemas.microsoft.com/office/drawing/2014/main" id="{051C020C-56EE-4E01-AB2E-D52F2340CE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16">
              <a:extLst>
                <a:ext uri="{FF2B5EF4-FFF2-40B4-BE49-F238E27FC236}">
                  <a16:creationId xmlns:a16="http://schemas.microsoft.com/office/drawing/2014/main" id="{405F9E01-1878-4F81-BD7E-3DA9A7DA54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17">
              <a:extLst>
                <a:ext uri="{FF2B5EF4-FFF2-40B4-BE49-F238E27FC236}">
                  <a16:creationId xmlns:a16="http://schemas.microsoft.com/office/drawing/2014/main" id="{98154E56-76C4-4DB0-A8F7-8912AF03C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18">
              <a:extLst>
                <a:ext uri="{FF2B5EF4-FFF2-40B4-BE49-F238E27FC236}">
                  <a16:creationId xmlns:a16="http://schemas.microsoft.com/office/drawing/2014/main" id="{393517F1-B53B-48F9-8125-90128DCA45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19">
              <a:extLst>
                <a:ext uri="{FF2B5EF4-FFF2-40B4-BE49-F238E27FC236}">
                  <a16:creationId xmlns:a16="http://schemas.microsoft.com/office/drawing/2014/main" id="{C4058401-CFD8-4B7F-B116-F7029EA55D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0">
              <a:extLst>
                <a:ext uri="{FF2B5EF4-FFF2-40B4-BE49-F238E27FC236}">
                  <a16:creationId xmlns:a16="http://schemas.microsoft.com/office/drawing/2014/main" id="{9528728E-7495-490F-A573-C2A6E3E02E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1">
              <a:extLst>
                <a:ext uri="{FF2B5EF4-FFF2-40B4-BE49-F238E27FC236}">
                  <a16:creationId xmlns:a16="http://schemas.microsoft.com/office/drawing/2014/main" id="{EC70F4B7-52EA-4878-856A-6CC85AC470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2">
              <a:extLst>
                <a:ext uri="{FF2B5EF4-FFF2-40B4-BE49-F238E27FC236}">
                  <a16:creationId xmlns:a16="http://schemas.microsoft.com/office/drawing/2014/main" id="{491F1D74-45BF-45F3-8AF6-5D63B3AE2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23">
              <a:extLst>
                <a:ext uri="{FF2B5EF4-FFF2-40B4-BE49-F238E27FC236}">
                  <a16:creationId xmlns:a16="http://schemas.microsoft.com/office/drawing/2014/main" id="{9EC76782-3699-478F-90B7-CD95D3BFE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24">
              <a:extLst>
                <a:ext uri="{FF2B5EF4-FFF2-40B4-BE49-F238E27FC236}">
                  <a16:creationId xmlns:a16="http://schemas.microsoft.com/office/drawing/2014/main" id="{DCD49642-DD78-44D0-9829-9BF7550C61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25">
              <a:extLst>
                <a:ext uri="{FF2B5EF4-FFF2-40B4-BE49-F238E27FC236}">
                  <a16:creationId xmlns:a16="http://schemas.microsoft.com/office/drawing/2014/main" id="{6A3E1586-CDE4-495C-91C7-A7550E7F5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61A61E00-A21B-48CF-B790-37A78C7FF1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67" name="Rectangle 66">
              <a:extLst>
                <a:ext uri="{FF2B5EF4-FFF2-40B4-BE49-F238E27FC236}">
                  <a16:creationId xmlns:a16="http://schemas.microsoft.com/office/drawing/2014/main" id="{3B2C9073-76C2-4373-9F67-0A289D0AC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22">
              <a:extLst>
                <a:ext uri="{FF2B5EF4-FFF2-40B4-BE49-F238E27FC236}">
                  <a16:creationId xmlns:a16="http://schemas.microsoft.com/office/drawing/2014/main" id="{EDC7F03D-8DA8-4FDE-B28B-1F9143D88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F333D29D-7A09-458D-8D42-8DE32C9A7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B3873DD1-7787-4B93-88A8-B4F82299900B}"/>
              </a:ext>
            </a:extLst>
          </p:cNvPr>
          <p:cNvSpPr>
            <a:spLocks noGrp="1"/>
          </p:cNvSpPr>
          <p:nvPr>
            <p:ph type="title"/>
          </p:nvPr>
        </p:nvSpPr>
        <p:spPr>
          <a:xfrm>
            <a:off x="666473" y="2358391"/>
            <a:ext cx="2624234" cy="2453676"/>
          </a:xfrm>
        </p:spPr>
        <p:txBody>
          <a:bodyPr>
            <a:normAutofit/>
          </a:bodyPr>
          <a:lstStyle/>
          <a:p>
            <a:pPr algn="ctr"/>
            <a:r>
              <a:rPr lang="en-US" sz="3100" dirty="0">
                <a:solidFill>
                  <a:srgbClr val="FFFFFF"/>
                </a:solidFill>
              </a:rPr>
              <a:t>From Outreach &amp; Enrollment to Navigating Care in the Community</a:t>
            </a:r>
          </a:p>
        </p:txBody>
      </p:sp>
      <p:sp useBgFill="1">
        <p:nvSpPr>
          <p:cNvPr id="71" name="Rectangle 70">
            <a:extLst>
              <a:ext uri="{FF2B5EF4-FFF2-40B4-BE49-F238E27FC236}">
                <a16:creationId xmlns:a16="http://schemas.microsoft.com/office/drawing/2014/main" id="{4174D2D0-978D-4CAF-8A4D-FADAB50D5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5510" y="803186"/>
            <a:ext cx="4702700" cy="2379983"/>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630016A-ADF6-476E-BDA8-56C651E5A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969" y="5989093"/>
            <a:ext cx="2175255" cy="750462"/>
          </a:xfrm>
          <a:prstGeom prst="rect">
            <a:avLst/>
          </a:prstGeom>
          <a:ln w="9525">
            <a:noFill/>
          </a:ln>
        </p:spPr>
      </p:pic>
      <p:sp>
        <p:nvSpPr>
          <p:cNvPr id="3" name="Content Placeholder 2">
            <a:extLst>
              <a:ext uri="{FF2B5EF4-FFF2-40B4-BE49-F238E27FC236}">
                <a16:creationId xmlns:a16="http://schemas.microsoft.com/office/drawing/2014/main" id="{70D84A51-D65F-4A57-84EC-A55F4F6BCEC4}"/>
              </a:ext>
            </a:extLst>
          </p:cNvPr>
          <p:cNvSpPr>
            <a:spLocks noGrp="1"/>
          </p:cNvSpPr>
          <p:nvPr>
            <p:ph idx="1"/>
          </p:nvPr>
        </p:nvSpPr>
        <p:spPr>
          <a:xfrm>
            <a:off x="3483660" y="1402561"/>
            <a:ext cx="5406400" cy="4287040"/>
          </a:xfrm>
        </p:spPr>
        <p:txBody>
          <a:bodyPr anchor="ctr">
            <a:normAutofit fontScale="92500" lnSpcReduction="10000"/>
          </a:bodyPr>
          <a:lstStyle/>
          <a:p>
            <a:r>
              <a:rPr lang="en-US" sz="2400" dirty="0"/>
              <a:t>Outreach to enroll people in quality, affordable coverage is an important first step.</a:t>
            </a:r>
          </a:p>
          <a:p>
            <a:r>
              <a:rPr lang="en-US" sz="2400" dirty="0"/>
              <a:t>Once enrolled, the patient experience makes each person a critical stakeholder in health system transformation.</a:t>
            </a:r>
          </a:p>
          <a:p>
            <a:r>
              <a:rPr lang="en-US" sz="2400" b="1" dirty="0"/>
              <a:t>Whole Person Care</a:t>
            </a:r>
            <a:r>
              <a:rPr lang="en-US" sz="2400" dirty="0"/>
              <a:t> seeks to specifically address our highest users of the most expensive care: the emergency room.</a:t>
            </a:r>
          </a:p>
          <a:p>
            <a:r>
              <a:rPr lang="en-US" sz="2400" dirty="0"/>
              <a:t>The lessons learned by tackling the health and social determinants of health needs for our most vulnerable can be adapted across a continuum of care to serve those greatest and least in need</a:t>
            </a:r>
            <a:r>
              <a:rPr lang="en-US" sz="2000" dirty="0"/>
              <a:t>.</a:t>
            </a:r>
          </a:p>
          <a:p>
            <a:pPr marL="0" indent="0">
              <a:buNone/>
            </a:pPr>
            <a:endParaRPr lang="en-US" sz="1400" dirty="0"/>
          </a:p>
          <a:p>
            <a:endParaRPr lang="en-US" sz="1400" dirty="0"/>
          </a:p>
        </p:txBody>
      </p:sp>
    </p:spTree>
    <p:extLst>
      <p:ext uri="{BB962C8B-B14F-4D97-AF65-F5344CB8AC3E}">
        <p14:creationId xmlns:p14="http://schemas.microsoft.com/office/powerpoint/2010/main" val="1069310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 name="Graphic 3071" descr="Gauge">
            <a:extLst>
              <a:ext uri="{FF2B5EF4-FFF2-40B4-BE49-F238E27FC236}">
                <a16:creationId xmlns:a16="http://schemas.microsoft.com/office/drawing/2014/main" id="{9AAE1CF6-51E2-40A4-9CE8-EB8625C903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699" y="70641"/>
            <a:ext cx="5251051" cy="5251051"/>
          </a:xfrm>
          <a:prstGeom prst="rect">
            <a:avLst/>
          </a:prstGeom>
        </p:spPr>
      </p:pic>
      <p:sp>
        <p:nvSpPr>
          <p:cNvPr id="8" name="AutoShape 6" descr="Pathways to Health &amp; Home">
            <a:extLst>
              <a:ext uri="{FF2B5EF4-FFF2-40B4-BE49-F238E27FC236}">
                <a16:creationId xmlns:a16="http://schemas.microsoft.com/office/drawing/2014/main" id="{48F88F55-D179-44A5-A73A-E503FF91AFFC}"/>
              </a:ext>
            </a:extLst>
          </p:cNvPr>
          <p:cNvSpPr>
            <a:spLocks noGrp="1" noChangeAspect="1" noChangeArrowheads="1"/>
          </p:cNvSpPr>
          <p:nvPr>
            <p:ph type="title"/>
          </p:nvPr>
        </p:nvSpPr>
        <p:spPr bwMode="auto">
          <a:xfrm>
            <a:off x="258316" y="452745"/>
            <a:ext cx="8885684" cy="7106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b="1" dirty="0"/>
              <a:t>Whole Person Care:</a:t>
            </a:r>
          </a:p>
        </p:txBody>
      </p:sp>
      <p:pic>
        <p:nvPicPr>
          <p:cNvPr id="3082" name="Picture 10" descr="Image result for pathways to health and home">
            <a:extLst>
              <a:ext uri="{FF2B5EF4-FFF2-40B4-BE49-F238E27FC236}">
                <a16:creationId xmlns:a16="http://schemas.microsoft.com/office/drawing/2014/main" id="{C7A79A95-1F6D-4C9A-BE29-D9BC6EF7F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7674" y="259855"/>
            <a:ext cx="5311001" cy="1060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Content Placeholder 19">
            <a:extLst>
              <a:ext uri="{FF2B5EF4-FFF2-40B4-BE49-F238E27FC236}">
                <a16:creationId xmlns:a16="http://schemas.microsoft.com/office/drawing/2014/main" id="{31408FBE-3441-4B10-9CB4-AC586541C3C2}"/>
              </a:ext>
            </a:extLst>
          </p:cNvPr>
          <p:cNvGraphicFramePr>
            <a:graphicFrameLocks noGrp="1"/>
          </p:cNvGraphicFramePr>
          <p:nvPr>
            <p:ph idx="1"/>
            <p:extLst/>
          </p:nvPr>
        </p:nvGraphicFramePr>
        <p:xfrm>
          <a:off x="264378" y="1473995"/>
          <a:ext cx="4406900" cy="46910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2" name="Graphic 21" descr="Man">
            <a:extLst>
              <a:ext uri="{FF2B5EF4-FFF2-40B4-BE49-F238E27FC236}">
                <a16:creationId xmlns:a16="http://schemas.microsoft.com/office/drawing/2014/main" id="{7A5BBFE4-4DB7-4E74-892A-9598526B69D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24947" y="3322140"/>
            <a:ext cx="1085760" cy="1085760"/>
          </a:xfrm>
          <a:prstGeom prst="rect">
            <a:avLst/>
          </a:prstGeom>
        </p:spPr>
      </p:pic>
      <p:pic>
        <p:nvPicPr>
          <p:cNvPr id="24" name="Graphic 23" descr="Medical">
            <a:extLst>
              <a:ext uri="{FF2B5EF4-FFF2-40B4-BE49-F238E27FC236}">
                <a16:creationId xmlns:a16="http://schemas.microsoft.com/office/drawing/2014/main" id="{1B9F5CEC-3C23-4623-B768-CE2A1F7EA9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10627" y="4994563"/>
            <a:ext cx="914400" cy="914400"/>
          </a:xfrm>
          <a:prstGeom prst="rect">
            <a:avLst/>
          </a:prstGeom>
        </p:spPr>
      </p:pic>
      <p:pic>
        <p:nvPicPr>
          <p:cNvPr id="26" name="Graphic 25" descr="Call center">
            <a:extLst>
              <a:ext uri="{FF2B5EF4-FFF2-40B4-BE49-F238E27FC236}">
                <a16:creationId xmlns:a16="http://schemas.microsoft.com/office/drawing/2014/main" id="{CA529D75-F6E2-49B9-94B0-F44FE05B374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010627" y="1651435"/>
            <a:ext cx="914400" cy="914400"/>
          </a:xfrm>
          <a:prstGeom prst="rect">
            <a:avLst/>
          </a:prstGeom>
        </p:spPr>
      </p:pic>
      <p:pic>
        <p:nvPicPr>
          <p:cNvPr id="28" name="Graphic 27" descr="Cloud Computing">
            <a:extLst>
              <a:ext uri="{FF2B5EF4-FFF2-40B4-BE49-F238E27FC236}">
                <a16:creationId xmlns:a16="http://schemas.microsoft.com/office/drawing/2014/main" id="{F2FD3759-85DC-4E20-BB5D-A9788801C7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97674" y="3382668"/>
            <a:ext cx="914400" cy="914400"/>
          </a:xfrm>
          <a:prstGeom prst="rect">
            <a:avLst/>
          </a:prstGeom>
        </p:spPr>
      </p:pic>
      <p:pic>
        <p:nvPicPr>
          <p:cNvPr id="30" name="Graphic 29" descr="House">
            <a:extLst>
              <a:ext uri="{FF2B5EF4-FFF2-40B4-BE49-F238E27FC236}">
                <a16:creationId xmlns:a16="http://schemas.microsoft.com/office/drawing/2014/main" id="{4499A5E2-A251-4E0E-AC63-03F9BB2F100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48039" y="3322140"/>
            <a:ext cx="914400" cy="914400"/>
          </a:xfrm>
          <a:prstGeom prst="rect">
            <a:avLst/>
          </a:prstGeom>
        </p:spPr>
      </p:pic>
      <p:pic>
        <p:nvPicPr>
          <p:cNvPr id="34" name="Picture 6" descr="Image result for the city of sacramento">
            <a:extLst>
              <a:ext uri="{FF2B5EF4-FFF2-40B4-BE49-F238E27FC236}">
                <a16:creationId xmlns:a16="http://schemas.microsoft.com/office/drawing/2014/main" id="{2D9D45B0-7FB7-44AE-A798-1E4E587E26E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976" y="6048271"/>
            <a:ext cx="1724026" cy="66198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Sacramento Covered">
            <a:extLst>
              <a:ext uri="{FF2B5EF4-FFF2-40B4-BE49-F238E27FC236}">
                <a16:creationId xmlns:a16="http://schemas.microsoft.com/office/drawing/2014/main" id="{95B9F938-654D-4128-B0E3-894AC1A376E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64400" y="6105612"/>
            <a:ext cx="1257120" cy="6759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ome">
            <a:extLst>
              <a:ext uri="{FF2B5EF4-FFF2-40B4-BE49-F238E27FC236}">
                <a16:creationId xmlns:a16="http://schemas.microsoft.com/office/drawing/2014/main" id="{F7E4B01D-2EFD-4AA2-8B37-B3D5F8C87C1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76458" y="6200407"/>
            <a:ext cx="1550100" cy="3577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http://intrepidascent.com/images/intrepidlogo.png">
            <a:extLst>
              <a:ext uri="{FF2B5EF4-FFF2-40B4-BE49-F238E27FC236}">
                <a16:creationId xmlns:a16="http://schemas.microsoft.com/office/drawing/2014/main" id="{00D8E0DD-3E8B-4676-A3EF-2967F0584CE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15392" y="5752767"/>
            <a:ext cx="716870" cy="9800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ealth Management Associates">
            <a:extLst>
              <a:ext uri="{FF2B5EF4-FFF2-40B4-BE49-F238E27FC236}">
                <a16:creationId xmlns:a16="http://schemas.microsoft.com/office/drawing/2014/main" id="{6DE669F1-EBEF-4018-89C8-F5E380EF0E8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45590" y="6089805"/>
            <a:ext cx="508340" cy="50834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8CF9780C-A6E2-46DE-BAB3-B7FBAEFE6E1B}"/>
              </a:ext>
            </a:extLst>
          </p:cNvPr>
          <p:cNvSpPr txBox="1"/>
          <p:nvPr/>
        </p:nvSpPr>
        <p:spPr>
          <a:xfrm>
            <a:off x="4855886" y="1626872"/>
            <a:ext cx="4288114" cy="40010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It takes a village!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Outreach/Enrollment CBO Lead Agency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Outreach, Enrollment, Post-Enrollment Navigation (CHWs)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Management Entity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Hubs, FQHCs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Housing Support Services providers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Health Plans (Medicaid managed care)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 Hospital Systems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Homeless Shelters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 Additional CBOs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Emergency Service Organizations (Police &amp; Fire)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Data Sharing Agreements Across All</a:t>
            </a:r>
          </a:p>
        </p:txBody>
      </p:sp>
    </p:spTree>
    <p:extLst>
      <p:ext uri="{BB962C8B-B14F-4D97-AF65-F5344CB8AC3E}">
        <p14:creationId xmlns:p14="http://schemas.microsoft.com/office/powerpoint/2010/main" val="3568660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551" y="1608923"/>
            <a:ext cx="1963842" cy="2050569"/>
          </a:xfrm>
          <a:prstGeom prst="roundRect">
            <a:avLst/>
          </a:prstGeom>
          <a:noFill/>
          <a:ln w="28575" cmpd="sng">
            <a:solidFill>
              <a:schemeClr val="accent2"/>
            </a:solidFill>
            <a:prstDash val="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00000"/>
              </a:solidFill>
              <a:effectLst/>
              <a:uLnTx/>
              <a:uFillTx/>
              <a:latin typeface="Calibri" panose="020F0502020204030204"/>
              <a:ea typeface="+mn-ea"/>
              <a:cs typeface="+mn-cs"/>
            </a:endParaRPr>
          </a:p>
          <a:p>
            <a:pPr marL="214313" marR="0" lvl="0" indent="-214313" algn="l" defTabSz="4572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rgbClr val="800000"/>
                </a:solidFill>
                <a:effectLst/>
                <a:uLnTx/>
                <a:uFillTx/>
                <a:latin typeface="Calibri" panose="020F0502020204030204"/>
                <a:ea typeface="+mn-ea"/>
                <a:cs typeface="+mn-cs"/>
              </a:rPr>
              <a:t>Winter Triage Shelter</a:t>
            </a:r>
          </a:p>
          <a:p>
            <a:pPr marL="214313" marR="0" lvl="0" indent="-214313" algn="l" defTabSz="4572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rgbClr val="800000"/>
                </a:solidFill>
                <a:effectLst/>
                <a:uLnTx/>
                <a:uFillTx/>
                <a:latin typeface="Calibri" panose="020F0502020204030204"/>
                <a:ea typeface="+mn-ea"/>
                <a:cs typeface="+mn-cs"/>
              </a:rPr>
              <a:t>Impact Team</a:t>
            </a:r>
          </a:p>
          <a:p>
            <a:pPr marL="214313" marR="0" lvl="0" indent="-214313" algn="l" defTabSz="4572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rgbClr val="800000"/>
                </a:solidFill>
                <a:effectLst/>
                <a:uLnTx/>
                <a:uFillTx/>
                <a:latin typeface="Calibri" panose="020F0502020204030204"/>
                <a:ea typeface="+mn-ea"/>
                <a:cs typeface="+mn-cs"/>
              </a:rPr>
              <a:t>Sac Fire</a:t>
            </a:r>
          </a:p>
          <a:p>
            <a:pPr marL="214313" marR="0" lvl="0" indent="-214313" algn="l" defTabSz="4572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rgbClr val="800000"/>
                </a:solidFill>
                <a:effectLst/>
                <a:uLnTx/>
                <a:uFillTx/>
                <a:latin typeface="Calibri" panose="020F0502020204030204"/>
                <a:ea typeface="+mn-ea"/>
                <a:cs typeface="+mn-cs"/>
              </a:rPr>
              <a:t>HMIS</a:t>
            </a:r>
          </a:p>
          <a:p>
            <a:pPr marL="214313" marR="0" lvl="0" indent="-214313" algn="l" defTabSz="4572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rgbClr val="800000"/>
                </a:solidFill>
                <a:effectLst/>
                <a:uLnTx/>
                <a:uFillTx/>
                <a:latin typeface="Calibri" panose="020F0502020204030204"/>
                <a:ea typeface="+mn-ea"/>
                <a:cs typeface="+mn-cs"/>
              </a:rPr>
              <a:t>Hospitals</a:t>
            </a:r>
          </a:p>
          <a:p>
            <a:pPr marL="214313" marR="0" lvl="0" indent="-214313" algn="l" defTabSz="4572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rgbClr val="800000"/>
                </a:solidFill>
                <a:effectLst/>
                <a:uLnTx/>
                <a:uFillTx/>
                <a:latin typeface="Calibri" panose="020F0502020204030204"/>
                <a:ea typeface="+mn-ea"/>
                <a:cs typeface="+mn-cs"/>
              </a:rPr>
              <a:t>Clinics</a:t>
            </a:r>
          </a:p>
          <a:p>
            <a:pPr marL="214313" marR="0" lvl="0" indent="-214313" algn="l" defTabSz="4572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rgbClr val="800000"/>
                </a:solidFill>
                <a:effectLst/>
                <a:uLnTx/>
                <a:uFillTx/>
                <a:latin typeface="Calibri" panose="020F0502020204030204"/>
                <a:ea typeface="+mn-ea"/>
                <a:cs typeface="+mn-cs"/>
              </a:rPr>
              <a:t>Health Plans &amp; IPAs</a:t>
            </a:r>
          </a:p>
          <a:p>
            <a:pPr marL="214313" marR="0" lvl="0" indent="-214313" algn="l" defTabSz="4572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rgbClr val="800000"/>
                </a:solidFill>
                <a:effectLst/>
                <a:uLnTx/>
                <a:uFillTx/>
                <a:latin typeface="Calibri" panose="020F0502020204030204"/>
                <a:ea typeface="+mn-ea"/>
                <a:cs typeface="+mn-cs"/>
              </a:rPr>
              <a:t>ICP and ICP +</a:t>
            </a:r>
          </a:p>
          <a:p>
            <a:pPr marL="214313" marR="0" lvl="0" indent="-214313" algn="l" defTabSz="4572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rgbClr val="800000"/>
                </a:solidFill>
                <a:effectLst/>
                <a:uLnTx/>
                <a:uFillTx/>
                <a:latin typeface="Calibri" panose="020F0502020204030204"/>
                <a:ea typeface="+mn-ea"/>
                <a:cs typeface="+mn-cs"/>
              </a:rPr>
              <a:t>Homeless Services</a:t>
            </a:r>
          </a:p>
          <a:p>
            <a:pPr marL="214313" marR="0" lvl="0" indent="-214313" algn="l" defTabSz="4572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rgbClr val="800000"/>
                </a:solidFill>
                <a:effectLst/>
                <a:uLnTx/>
                <a:uFillTx/>
                <a:latin typeface="Calibri" panose="020F0502020204030204"/>
                <a:ea typeface="+mn-ea"/>
                <a:cs typeface="+mn-cs"/>
              </a:rPr>
              <a:t>Shelters</a:t>
            </a:r>
          </a:p>
        </p:txBody>
      </p:sp>
      <p:cxnSp>
        <p:nvCxnSpPr>
          <p:cNvPr id="12" name="Straight Arrow Connector 11"/>
          <p:cNvCxnSpPr/>
          <p:nvPr/>
        </p:nvCxnSpPr>
        <p:spPr>
          <a:xfrm>
            <a:off x="1770784" y="2559929"/>
            <a:ext cx="704789" cy="11780"/>
          </a:xfrm>
          <a:prstGeom prst="straightConnector1">
            <a:avLst/>
          </a:prstGeom>
          <a:ln w="31750">
            <a:solidFill>
              <a:srgbClr val="C00000"/>
            </a:solidFill>
            <a:tailEnd type="arrow"/>
          </a:ln>
        </p:spPr>
        <p:style>
          <a:lnRef idx="2">
            <a:schemeClr val="accent6"/>
          </a:lnRef>
          <a:fillRef idx="0">
            <a:schemeClr val="accent6"/>
          </a:fillRef>
          <a:effectRef idx="1">
            <a:schemeClr val="accent6"/>
          </a:effectRef>
          <a:fontRef idx="minor">
            <a:schemeClr val="tx1"/>
          </a:fontRef>
        </p:style>
      </p:cxn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616" y="1836396"/>
            <a:ext cx="1565621" cy="1542731"/>
          </a:xfrm>
          <a:prstGeom prst="rect">
            <a:avLst/>
          </a:prstGeom>
        </p:spPr>
      </p:pic>
      <p:sp>
        <p:nvSpPr>
          <p:cNvPr id="19" name="TextBox 18"/>
          <p:cNvSpPr txBox="1"/>
          <p:nvPr/>
        </p:nvSpPr>
        <p:spPr>
          <a:xfrm>
            <a:off x="212258" y="3861839"/>
            <a:ext cx="1875623" cy="7155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800000"/>
                </a:solidFill>
                <a:effectLst/>
                <a:uLnTx/>
                <a:uFillTx/>
                <a:latin typeface="Calibri" panose="020F0502020204030204"/>
                <a:ea typeface="+mn-ea"/>
                <a:cs typeface="+mn-cs"/>
              </a:rPr>
              <a:t>Specific Organizations </a:t>
            </a:r>
            <a:r>
              <a:rPr kumimoji="0" lang="en-US" sz="1350" b="1" i="0" u="none" strike="noStrike" kern="1200" cap="none" spc="0" normalizeH="0" baseline="0" noProof="0" dirty="0">
                <a:ln>
                  <a:noFill/>
                </a:ln>
                <a:solidFill>
                  <a:srgbClr val="800000"/>
                </a:solidFill>
                <a:effectLst/>
                <a:uLnTx/>
                <a:uFillTx/>
                <a:latin typeface="Calibri" panose="020F0502020204030204"/>
                <a:ea typeface="+mn-ea"/>
                <a:cs typeface="+mn-cs"/>
              </a:rPr>
              <a:t>Refer</a:t>
            </a:r>
            <a:r>
              <a:rPr kumimoji="0" lang="en-US" sz="1350" b="0" i="0" u="none" strike="noStrike" kern="1200" cap="none" spc="0" normalizeH="0" baseline="0" noProof="0" dirty="0">
                <a:ln>
                  <a:noFill/>
                </a:ln>
                <a:solidFill>
                  <a:srgbClr val="800000"/>
                </a:solidFill>
                <a:effectLst/>
                <a:uLnTx/>
                <a:uFillTx/>
                <a:latin typeface="Calibri" panose="020F0502020204030204"/>
                <a:ea typeface="+mn-ea"/>
                <a:cs typeface="+mn-cs"/>
              </a:rPr>
              <a:t> Individuals</a:t>
            </a:r>
          </a:p>
        </p:txBody>
      </p:sp>
      <p:sp>
        <p:nvSpPr>
          <p:cNvPr id="20" name="TextBox 19"/>
          <p:cNvSpPr txBox="1"/>
          <p:nvPr/>
        </p:nvSpPr>
        <p:spPr>
          <a:xfrm>
            <a:off x="2315669" y="3410162"/>
            <a:ext cx="187562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Individuals are </a:t>
            </a:r>
            <a:r>
              <a:rPr kumimoji="0" lang="en-US" sz="135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Determined Eligible</a:t>
            </a:r>
            <a:r>
              <a:rPr kumimoji="0" lang="en-US" sz="135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and</a:t>
            </a:r>
            <a:r>
              <a:rPr kumimoji="0" lang="en-US" sz="135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Engaged to Enroll</a:t>
            </a:r>
          </a:p>
        </p:txBody>
      </p:sp>
      <p:cxnSp>
        <p:nvCxnSpPr>
          <p:cNvPr id="32" name="Straight Arrow Connector 31"/>
          <p:cNvCxnSpPr/>
          <p:nvPr/>
        </p:nvCxnSpPr>
        <p:spPr>
          <a:xfrm>
            <a:off x="4062203" y="2653031"/>
            <a:ext cx="1241824" cy="1"/>
          </a:xfrm>
          <a:prstGeom prst="straightConnector1">
            <a:avLst/>
          </a:prstGeom>
          <a:ln w="25400">
            <a:solidFill>
              <a:srgbClr val="FFC000"/>
            </a:solidFill>
            <a:tailEnd type="arrow"/>
          </a:ln>
        </p:spPr>
        <p:style>
          <a:lnRef idx="2">
            <a:schemeClr val="accent6"/>
          </a:lnRef>
          <a:fillRef idx="0">
            <a:schemeClr val="accent6"/>
          </a:fillRef>
          <a:effectRef idx="1">
            <a:schemeClr val="accent6"/>
          </a:effectRef>
          <a:fontRef idx="minor">
            <a:schemeClr val="tx1"/>
          </a:fontRef>
        </p:style>
      </p:cxnSp>
      <p:sp>
        <p:nvSpPr>
          <p:cNvPr id="35" name="TextBox 34"/>
          <p:cNvSpPr txBox="1"/>
          <p:nvPr/>
        </p:nvSpPr>
        <p:spPr>
          <a:xfrm>
            <a:off x="5200990" y="3880445"/>
            <a:ext cx="169543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Pathways Care Teams </a:t>
            </a:r>
            <a:r>
              <a:rPr kumimoji="0" lang="en-US" sz="135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Connect</a:t>
            </a:r>
            <a:r>
              <a:rPr kumimoji="0" lang="en-US" sz="135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Enrollees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Needed Services</a:t>
            </a:r>
          </a:p>
        </p:txBody>
      </p:sp>
      <p:sp>
        <p:nvSpPr>
          <p:cNvPr id="40" name="TextBox 39"/>
          <p:cNvSpPr txBox="1"/>
          <p:nvPr/>
        </p:nvSpPr>
        <p:spPr>
          <a:xfrm>
            <a:off x="3848963" y="4004814"/>
            <a:ext cx="150447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ED7D31"/>
                </a:solidFill>
                <a:effectLst/>
                <a:uLnTx/>
                <a:uFillTx/>
                <a:latin typeface="Calibri" panose="020F0502020204030204"/>
                <a:ea typeface="+mn-ea"/>
                <a:cs typeface="+mn-cs"/>
              </a:rPr>
              <a:t>Enrollees are </a:t>
            </a:r>
            <a:r>
              <a:rPr kumimoji="0" lang="en-US" sz="1350" b="1" i="0" u="none" strike="noStrike" kern="1200" cap="none" spc="0" normalizeH="0" baseline="0" noProof="0" dirty="0">
                <a:ln>
                  <a:noFill/>
                </a:ln>
                <a:solidFill>
                  <a:srgbClr val="ED7D31"/>
                </a:solidFill>
                <a:effectLst/>
                <a:uLnTx/>
                <a:uFillTx/>
                <a:latin typeface="Calibri" panose="020F0502020204030204"/>
                <a:ea typeface="+mn-ea"/>
                <a:cs typeface="+mn-cs"/>
              </a:rPr>
              <a:t>Activated </a:t>
            </a:r>
            <a:r>
              <a:rPr kumimoji="0" lang="en-US" sz="1350" b="0" i="0" u="none" strike="noStrike" kern="1200" cap="none" spc="0" normalizeH="0" baseline="0" noProof="0" dirty="0">
                <a:ln>
                  <a:noFill/>
                </a:ln>
                <a:solidFill>
                  <a:srgbClr val="ED7D31"/>
                </a:solidFill>
                <a:effectLst/>
                <a:uLnTx/>
                <a:uFillTx/>
                <a:latin typeface="Calibri" panose="020F0502020204030204"/>
                <a:ea typeface="+mn-ea"/>
                <a:cs typeface="+mn-cs"/>
              </a:rPr>
              <a:t>and </a:t>
            </a:r>
            <a:r>
              <a:rPr kumimoji="0" lang="en-US" sz="1350" b="1" i="0" u="none" strike="noStrike" kern="1200" cap="none" spc="0" normalizeH="0" baseline="0" noProof="0" dirty="0">
                <a:ln>
                  <a:noFill/>
                </a:ln>
                <a:solidFill>
                  <a:srgbClr val="ED7D31"/>
                </a:solidFill>
                <a:effectLst/>
                <a:uLnTx/>
                <a:uFillTx/>
                <a:latin typeface="Calibri" panose="020F0502020204030204"/>
                <a:ea typeface="+mn-ea"/>
                <a:cs typeface="+mn-cs"/>
              </a:rPr>
              <a:t>Motivated</a:t>
            </a:r>
            <a:r>
              <a:rPr kumimoji="0" lang="en-US" sz="1350" b="0" i="0" u="none" strike="noStrike" kern="1200" cap="none" spc="0" normalizeH="0" baseline="0" noProof="0" dirty="0">
                <a:ln>
                  <a:noFill/>
                </a:ln>
                <a:solidFill>
                  <a:srgbClr val="ED7D31"/>
                </a:solidFill>
                <a:effectLst/>
                <a:uLnTx/>
                <a:uFillTx/>
                <a:latin typeface="Calibri" panose="020F0502020204030204"/>
                <a:ea typeface="+mn-ea"/>
                <a:cs typeface="+mn-cs"/>
              </a:rPr>
              <a:t> by CHW/Navigators</a:t>
            </a:r>
          </a:p>
        </p:txBody>
      </p:sp>
      <p:cxnSp>
        <p:nvCxnSpPr>
          <p:cNvPr id="55" name="Straight Arrow Connector 54"/>
          <p:cNvCxnSpPr/>
          <p:nvPr/>
        </p:nvCxnSpPr>
        <p:spPr>
          <a:xfrm flipV="1">
            <a:off x="6481737" y="2648172"/>
            <a:ext cx="548532" cy="4859"/>
          </a:xfrm>
          <a:prstGeom prst="straightConnector1">
            <a:avLst/>
          </a:prstGeom>
          <a:ln w="25400">
            <a:solidFill>
              <a:srgbClr val="0070C0"/>
            </a:solidFill>
            <a:tailEnd type="arrow"/>
          </a:ln>
        </p:spPr>
        <p:style>
          <a:lnRef idx="2">
            <a:schemeClr val="accent6"/>
          </a:lnRef>
          <a:fillRef idx="0">
            <a:schemeClr val="accent6"/>
          </a:fillRef>
          <a:effectRef idx="1">
            <a:schemeClr val="accent6"/>
          </a:effectRef>
          <a:fontRef idx="minor">
            <a:schemeClr val="tx1"/>
          </a:fontRef>
        </p:style>
      </p:cxnSp>
      <p:pic>
        <p:nvPicPr>
          <p:cNvPr id="58" name="Picture 57" descr="P2HHsocial-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269" y="1744084"/>
            <a:ext cx="1555438" cy="1555438"/>
          </a:xfrm>
          <a:prstGeom prst="rect">
            <a:avLst/>
          </a:prstGeom>
        </p:spPr>
      </p:pic>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4119" y="1900129"/>
            <a:ext cx="1448228" cy="1505804"/>
          </a:xfrm>
          <a:prstGeom prst="rect">
            <a:avLst/>
          </a:prstGeom>
        </p:spPr>
      </p:pic>
      <p:pic>
        <p:nvPicPr>
          <p:cNvPr id="86" name="Picture 8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272373" y="2196378"/>
            <a:ext cx="757502" cy="750662"/>
          </a:xfrm>
          <a:prstGeom prst="rect">
            <a:avLst/>
          </a:prstGeom>
        </p:spPr>
      </p:pic>
      <p:pic>
        <p:nvPicPr>
          <p:cNvPr id="87" name="Picture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709" y="3316224"/>
            <a:ext cx="369857" cy="370688"/>
          </a:xfrm>
          <a:prstGeom prst="rect">
            <a:avLst/>
          </a:prstGeom>
        </p:spPr>
      </p:pic>
      <p:pic>
        <p:nvPicPr>
          <p:cNvPr id="88" name="Picture 8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0679" y="2423694"/>
            <a:ext cx="265604" cy="346973"/>
          </a:xfrm>
          <a:prstGeom prst="rect">
            <a:avLst/>
          </a:prstGeom>
        </p:spPr>
      </p:pic>
      <p:pic>
        <p:nvPicPr>
          <p:cNvPr id="89" name="Picture 8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3582" y="1387018"/>
            <a:ext cx="449744" cy="472635"/>
          </a:xfrm>
          <a:prstGeom prst="rect">
            <a:avLst/>
          </a:prstGeom>
        </p:spPr>
      </p:pic>
      <p:pic>
        <p:nvPicPr>
          <p:cNvPr id="90" name="Picture 89"/>
          <p:cNvPicPr>
            <a:picLocks noChangeAspect="1"/>
          </p:cNvPicPr>
          <p:nvPr/>
        </p:nvPicPr>
        <p:blipFill rotWithShape="1">
          <a:blip r:embed="rId10">
            <a:extLst>
              <a:ext uri="{28A0092B-C50C-407E-A947-70E740481C1C}">
                <a14:useLocalDpi xmlns:a14="http://schemas.microsoft.com/office/drawing/2010/main" val="0"/>
              </a:ext>
            </a:extLst>
          </a:blip>
          <a:srcRect t="1" b="1020"/>
          <a:stretch/>
        </p:blipFill>
        <p:spPr>
          <a:xfrm>
            <a:off x="5314119" y="3274747"/>
            <a:ext cx="442540" cy="412164"/>
          </a:xfrm>
          <a:prstGeom prst="rect">
            <a:avLst/>
          </a:prstGeom>
        </p:spPr>
      </p:pic>
      <p:sp>
        <p:nvSpPr>
          <p:cNvPr id="93" name="TextBox 92"/>
          <p:cNvSpPr txBox="1"/>
          <p:nvPr/>
        </p:nvSpPr>
        <p:spPr>
          <a:xfrm>
            <a:off x="6675966" y="3339998"/>
            <a:ext cx="2412754"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Enrollees are </a:t>
            </a:r>
            <a:br>
              <a:rPr kumimoji="0" lang="en-US" sz="135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en-US" sz="135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Stabilized and Graduate</a:t>
            </a:r>
            <a:endParaRPr kumimoji="0" lang="en-US" sz="135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03957" y="2382089"/>
            <a:ext cx="208061" cy="422774"/>
          </a:xfrm>
          <a:prstGeom prst="rect">
            <a:avLst/>
          </a:prstGeom>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3989" y="2321333"/>
            <a:ext cx="425359" cy="40094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8497" y="1893480"/>
            <a:ext cx="339413" cy="254768"/>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18781" y="1687519"/>
            <a:ext cx="474445" cy="570371"/>
          </a:xfrm>
          <a:prstGeom prst="rect">
            <a:avLst/>
          </a:prstGeom>
        </p:spPr>
      </p:pic>
      <p:sp>
        <p:nvSpPr>
          <p:cNvPr id="5" name="Title 4"/>
          <p:cNvSpPr>
            <a:spLocks noGrp="1"/>
          </p:cNvSpPr>
          <p:nvPr>
            <p:ph type="title"/>
          </p:nvPr>
        </p:nvSpPr>
        <p:spPr>
          <a:xfrm>
            <a:off x="628650" y="160731"/>
            <a:ext cx="7886700" cy="1325563"/>
          </a:xfrm>
        </p:spPr>
        <p:txBody>
          <a:bodyPr/>
          <a:lstStyle/>
          <a:p>
            <a:r>
              <a:rPr lang="en-US" b="1" dirty="0"/>
              <a:t>Overview of Model</a:t>
            </a:r>
          </a:p>
        </p:txBody>
      </p:sp>
      <p:sp>
        <p:nvSpPr>
          <p:cNvPr id="6" name="Right Brace 5">
            <a:extLst>
              <a:ext uri="{FF2B5EF4-FFF2-40B4-BE49-F238E27FC236}">
                <a16:creationId xmlns:a16="http://schemas.microsoft.com/office/drawing/2014/main" id="{21E0B3E6-86B7-4351-BE09-7C4CF1028A65}"/>
              </a:ext>
            </a:extLst>
          </p:cNvPr>
          <p:cNvSpPr/>
          <p:nvPr/>
        </p:nvSpPr>
        <p:spPr>
          <a:xfrm rot="5400000">
            <a:off x="4112903" y="1065689"/>
            <a:ext cx="821624" cy="8249780"/>
          </a:xfrm>
          <a:prstGeom prst="righ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20C0F9FF-E19E-4770-B901-D383CF92FACF}"/>
              </a:ext>
            </a:extLst>
          </p:cNvPr>
          <p:cNvSpPr txBox="1"/>
          <p:nvPr/>
        </p:nvSpPr>
        <p:spPr>
          <a:xfrm>
            <a:off x="1013775" y="5616585"/>
            <a:ext cx="701988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Supported by data sharing infrastructure enabling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a shared care plan across service providers</a:t>
            </a:r>
          </a:p>
        </p:txBody>
      </p:sp>
    </p:spTree>
    <p:extLst>
      <p:ext uri="{BB962C8B-B14F-4D97-AF65-F5344CB8AC3E}">
        <p14:creationId xmlns:p14="http://schemas.microsoft.com/office/powerpoint/2010/main" val="3251459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16FFA2C-E317-4EC9-BC86-AA726BABED43}"/>
              </a:ext>
            </a:extLst>
          </p:cNvPr>
          <p:cNvGraphicFramePr>
            <a:graphicFrameLocks noGrp="1"/>
          </p:cNvGraphicFramePr>
          <p:nvPr>
            <p:ph idx="1"/>
            <p:extLst/>
          </p:nvPr>
        </p:nvGraphicFramePr>
        <p:xfrm>
          <a:off x="404132" y="791936"/>
          <a:ext cx="8425281" cy="4274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28D49A59-EC94-4EB1-9E9F-56D5758F5AED}"/>
              </a:ext>
            </a:extLst>
          </p:cNvPr>
          <p:cNvPicPr>
            <a:picLocks noChangeAspect="1"/>
          </p:cNvPicPr>
          <p:nvPr/>
        </p:nvPicPr>
        <p:blipFill>
          <a:blip r:embed="rId8"/>
          <a:stretch>
            <a:fillRect/>
          </a:stretch>
        </p:blipFill>
        <p:spPr>
          <a:xfrm>
            <a:off x="919922" y="5413717"/>
            <a:ext cx="7689317" cy="962156"/>
          </a:xfrm>
          <a:prstGeom prst="rect">
            <a:avLst/>
          </a:prstGeom>
        </p:spPr>
      </p:pic>
    </p:spTree>
    <p:extLst>
      <p:ext uri="{BB962C8B-B14F-4D97-AF65-F5344CB8AC3E}">
        <p14:creationId xmlns:p14="http://schemas.microsoft.com/office/powerpoint/2010/main" val="1667654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F7DA-0361-44E4-9BCF-82950B435236}"/>
              </a:ext>
            </a:extLst>
          </p:cNvPr>
          <p:cNvSpPr>
            <a:spLocks noGrp="1"/>
          </p:cNvSpPr>
          <p:nvPr>
            <p:ph type="title"/>
          </p:nvPr>
        </p:nvSpPr>
        <p:spPr>
          <a:xfrm>
            <a:off x="501650" y="258761"/>
            <a:ext cx="7886700" cy="1325563"/>
          </a:xfrm>
        </p:spPr>
        <p:txBody>
          <a:bodyPr>
            <a:normAutofit/>
          </a:bodyPr>
          <a:lstStyle/>
          <a:p>
            <a:r>
              <a:rPr lang="en-US" b="1" dirty="0"/>
              <a:t>Patient Experience - Four Intervention Phases</a:t>
            </a:r>
          </a:p>
        </p:txBody>
      </p:sp>
      <p:graphicFrame>
        <p:nvGraphicFramePr>
          <p:cNvPr id="8" name="Content Placeholder 7"/>
          <p:cNvGraphicFramePr>
            <a:graphicFrameLocks noGrp="1"/>
          </p:cNvGraphicFramePr>
          <p:nvPr>
            <p:ph idx="1"/>
            <p:extLst/>
          </p:nvPr>
        </p:nvGraphicFramePr>
        <p:xfrm>
          <a:off x="298450" y="1584324"/>
          <a:ext cx="8547100" cy="4257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1007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F1EC2-413A-4179-9BB6-4EB3D732095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D64464D-E413-4ACB-BDA9-FDA5E16C0198}"/>
              </a:ext>
            </a:extLst>
          </p:cNvPr>
          <p:cNvPicPr>
            <a:picLocks noGrp="1" noChangeAspect="1"/>
          </p:cNvPicPr>
          <p:nvPr>
            <p:ph idx="1"/>
          </p:nvPr>
        </p:nvPicPr>
        <p:blipFill rotWithShape="1">
          <a:blip r:embed="rId3"/>
          <a:srcRect l="21926" t="18752" r="23241" b="6239"/>
          <a:stretch/>
        </p:blipFill>
        <p:spPr>
          <a:xfrm>
            <a:off x="318835" y="67378"/>
            <a:ext cx="8825165" cy="6790622"/>
          </a:xfrm>
          <a:prstGeom prst="rect">
            <a:avLst/>
          </a:prstGeom>
        </p:spPr>
      </p:pic>
      <p:sp>
        <p:nvSpPr>
          <p:cNvPr id="6" name="TextBox 5">
            <a:extLst>
              <a:ext uri="{FF2B5EF4-FFF2-40B4-BE49-F238E27FC236}">
                <a16:creationId xmlns:a16="http://schemas.microsoft.com/office/drawing/2014/main" id="{0CDF254B-3791-4486-9A65-6ACCCA611DE8}"/>
              </a:ext>
            </a:extLst>
          </p:cNvPr>
          <p:cNvSpPr txBox="1"/>
          <p:nvPr/>
        </p:nvSpPr>
        <p:spPr>
          <a:xfrm>
            <a:off x="0" y="6492874"/>
            <a:ext cx="706154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http://www.p2hh.com/-/media/P2hh/Files/Committee-Info/January_2019_Update/City-DB-Nov1--Dec14-rev.pdf?la=en</a:t>
            </a:r>
          </a:p>
        </p:txBody>
      </p:sp>
    </p:spTree>
    <p:extLst>
      <p:ext uri="{BB962C8B-B14F-4D97-AF65-F5344CB8AC3E}">
        <p14:creationId xmlns:p14="http://schemas.microsoft.com/office/powerpoint/2010/main" val="1458925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9DC6F0F-F594-4002-AF2E-A793CBFBF7C7}"/>
              </a:ext>
            </a:extLst>
          </p:cNvPr>
          <p:cNvPicPr>
            <a:picLocks noGrp="1" noChangeAspect="1"/>
          </p:cNvPicPr>
          <p:nvPr>
            <p:ph idx="1"/>
          </p:nvPr>
        </p:nvPicPr>
        <p:blipFill rotWithShape="1">
          <a:blip r:embed="rId3"/>
          <a:srcRect l="5509" t="13790" r="36374" b="8865"/>
          <a:stretch/>
        </p:blipFill>
        <p:spPr>
          <a:xfrm>
            <a:off x="4572000" y="2249254"/>
            <a:ext cx="4495800" cy="3365501"/>
          </a:xfrm>
          <a:prstGeom prst="rect">
            <a:avLst/>
          </a:prstGeom>
        </p:spPr>
      </p:pic>
      <p:pic>
        <p:nvPicPr>
          <p:cNvPr id="5" name="Picture 4">
            <a:extLst>
              <a:ext uri="{FF2B5EF4-FFF2-40B4-BE49-F238E27FC236}">
                <a16:creationId xmlns:a16="http://schemas.microsoft.com/office/drawing/2014/main" id="{6D777645-DE5C-44EA-8C51-EAE4A0D9584F}"/>
              </a:ext>
            </a:extLst>
          </p:cNvPr>
          <p:cNvPicPr>
            <a:picLocks noChangeAspect="1"/>
          </p:cNvPicPr>
          <p:nvPr/>
        </p:nvPicPr>
        <p:blipFill rotWithShape="1">
          <a:blip r:embed="rId4"/>
          <a:srcRect l="3611" t="12963" r="39582" b="18888"/>
          <a:stretch/>
        </p:blipFill>
        <p:spPr>
          <a:xfrm>
            <a:off x="76200" y="1547832"/>
            <a:ext cx="4006290" cy="2703511"/>
          </a:xfrm>
          <a:prstGeom prst="rect">
            <a:avLst/>
          </a:prstGeom>
        </p:spPr>
      </p:pic>
      <p:pic>
        <p:nvPicPr>
          <p:cNvPr id="7" name="Picture 10" descr="Image result for pathways to health and home">
            <a:extLst>
              <a:ext uri="{FF2B5EF4-FFF2-40B4-BE49-F238E27FC236}">
                <a16:creationId xmlns:a16="http://schemas.microsoft.com/office/drawing/2014/main" id="{6B460203-8DE9-4319-925F-2A0E689C7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015" y="475968"/>
            <a:ext cx="4696385" cy="9374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20AB574-BECA-4D21-9D4E-F88544BDBFC6}"/>
              </a:ext>
            </a:extLst>
          </p:cNvPr>
          <p:cNvPicPr>
            <a:picLocks noChangeAspect="1"/>
          </p:cNvPicPr>
          <p:nvPr/>
        </p:nvPicPr>
        <p:blipFill rotWithShape="1">
          <a:blip r:embed="rId6"/>
          <a:srcRect l="23472" t="14752" r="28889" b="27285"/>
          <a:stretch/>
        </p:blipFill>
        <p:spPr>
          <a:xfrm>
            <a:off x="959792" y="4282288"/>
            <a:ext cx="3612208" cy="2472196"/>
          </a:xfrm>
          <a:prstGeom prst="rect">
            <a:avLst/>
          </a:prstGeom>
        </p:spPr>
      </p:pic>
      <p:sp>
        <p:nvSpPr>
          <p:cNvPr id="9" name="TextBox 8">
            <a:extLst>
              <a:ext uri="{FF2B5EF4-FFF2-40B4-BE49-F238E27FC236}">
                <a16:creationId xmlns:a16="http://schemas.microsoft.com/office/drawing/2014/main" id="{37F77308-DF9A-4CF0-B62E-A7604A8C4C9C}"/>
              </a:ext>
            </a:extLst>
          </p:cNvPr>
          <p:cNvSpPr txBox="1"/>
          <p:nvPr/>
        </p:nvSpPr>
        <p:spPr>
          <a:xfrm>
            <a:off x="0" y="6492874"/>
            <a:ext cx="1087157"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Sac Bee</a:t>
            </a:r>
          </a:p>
        </p:txBody>
      </p:sp>
    </p:spTree>
    <p:extLst>
      <p:ext uri="{BB962C8B-B14F-4D97-AF65-F5344CB8AC3E}">
        <p14:creationId xmlns:p14="http://schemas.microsoft.com/office/powerpoint/2010/main" val="4161914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E2C9FD-6304-4E27-AB20-FBE9673657CB}"/>
              </a:ext>
            </a:extLst>
          </p:cNvPr>
          <p:cNvSpPr>
            <a:spLocks noGrp="1"/>
          </p:cNvSpPr>
          <p:nvPr>
            <p:ph type="title"/>
          </p:nvPr>
        </p:nvSpPr>
        <p:spPr>
          <a:xfrm>
            <a:off x="152400" y="114300"/>
            <a:ext cx="2057400" cy="2057400"/>
          </a:xfrm>
          <a:prstGeom prst="ellipse">
            <a:avLst/>
          </a:prstGeom>
          <a:solidFill>
            <a:srgbClr val="262626"/>
          </a:solidFill>
          <a:ln w="174625" cmpd="thinThick">
            <a:solidFill>
              <a:srgbClr val="262626"/>
            </a:solidFill>
          </a:ln>
        </p:spPr>
        <p:txBody>
          <a:bodyPr anchor="ctr">
            <a:normAutofit/>
          </a:bodyPr>
          <a:lstStyle/>
          <a:p>
            <a:pPr algn="ctr"/>
            <a:r>
              <a:rPr lang="en-US" sz="1400" dirty="0">
                <a:solidFill>
                  <a:srgbClr val="FFFFFF"/>
                </a:solidFill>
              </a:rPr>
              <a:t>Lessons Learned: 2018</a:t>
            </a:r>
            <a:br>
              <a:rPr lang="en-US" sz="1400" dirty="0">
                <a:solidFill>
                  <a:srgbClr val="FFFFFF"/>
                </a:solidFill>
              </a:rPr>
            </a:br>
            <a:r>
              <a:rPr lang="en-US" sz="1400" dirty="0">
                <a:solidFill>
                  <a:srgbClr val="FFFFFF"/>
                </a:solidFill>
              </a:rPr>
              <a:t>Outcomes, Accomplishments</a:t>
            </a:r>
          </a:p>
        </p:txBody>
      </p:sp>
      <p:graphicFrame>
        <p:nvGraphicFramePr>
          <p:cNvPr id="4" name="Content Placeholder 3">
            <a:extLst>
              <a:ext uri="{FF2B5EF4-FFF2-40B4-BE49-F238E27FC236}">
                <a16:creationId xmlns:a16="http://schemas.microsoft.com/office/drawing/2014/main" id="{80880FB8-50A7-469B-B8D6-19717384FEA7}"/>
              </a:ext>
            </a:extLst>
          </p:cNvPr>
          <p:cNvGraphicFramePr>
            <a:graphicFrameLocks noGrp="1"/>
          </p:cNvGraphicFramePr>
          <p:nvPr>
            <p:ph idx="1"/>
            <p:extLst>
              <p:ext uri="{D42A27DB-BD31-4B8C-83A1-F6EECF244321}">
                <p14:modId xmlns:p14="http://schemas.microsoft.com/office/powerpoint/2010/main" val="4123241311"/>
              </p:ext>
            </p:extLst>
          </p:nvPr>
        </p:nvGraphicFramePr>
        <p:xfrm>
          <a:off x="1181100" y="381000"/>
          <a:ext cx="7962900" cy="5778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B9900150-5686-478A-B23C-8691D6F86FF4}"/>
              </a:ext>
            </a:extLst>
          </p:cNvPr>
          <p:cNvPicPr>
            <a:picLocks noChangeAspect="1"/>
          </p:cNvPicPr>
          <p:nvPr/>
        </p:nvPicPr>
        <p:blipFill>
          <a:blip r:embed="rId8"/>
          <a:stretch>
            <a:fillRect/>
          </a:stretch>
        </p:blipFill>
        <p:spPr>
          <a:xfrm>
            <a:off x="4281601" y="2389300"/>
            <a:ext cx="1761897" cy="1761897"/>
          </a:xfrm>
          <a:prstGeom prst="rect">
            <a:avLst/>
          </a:prstGeom>
          <a:solidFill>
            <a:schemeClr val="accent3">
              <a:lumMod val="20000"/>
              <a:lumOff val="80000"/>
            </a:schemeClr>
          </a:solidFill>
        </p:spPr>
      </p:pic>
    </p:spTree>
    <p:extLst>
      <p:ext uri="{BB962C8B-B14F-4D97-AF65-F5344CB8AC3E}">
        <p14:creationId xmlns:p14="http://schemas.microsoft.com/office/powerpoint/2010/main" val="3540366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1E2631-5E98-4F4B-8947-37B1AC2A2060}"/>
              </a:ext>
            </a:extLst>
          </p:cNvPr>
          <p:cNvPicPr>
            <a:picLocks noChangeAspect="1"/>
          </p:cNvPicPr>
          <p:nvPr/>
        </p:nvPicPr>
        <p:blipFill rotWithShape="1">
          <a:blip r:embed="rId3"/>
          <a:srcRect l="1944" t="27696" r="30000" b="8107"/>
          <a:stretch/>
        </p:blipFill>
        <p:spPr>
          <a:xfrm>
            <a:off x="740642" y="3936841"/>
            <a:ext cx="4858018" cy="2577724"/>
          </a:xfrm>
          <a:prstGeom prst="rect">
            <a:avLst/>
          </a:prstGeom>
        </p:spPr>
      </p:pic>
      <p:sp>
        <p:nvSpPr>
          <p:cNvPr id="2" name="Title 1">
            <a:extLst>
              <a:ext uri="{FF2B5EF4-FFF2-40B4-BE49-F238E27FC236}">
                <a16:creationId xmlns:a16="http://schemas.microsoft.com/office/drawing/2014/main" id="{830BB497-5416-4C2D-B6C1-A7F9E0856F3E}"/>
              </a:ext>
            </a:extLst>
          </p:cNvPr>
          <p:cNvSpPr>
            <a:spLocks noGrp="1"/>
          </p:cNvSpPr>
          <p:nvPr>
            <p:ph type="title"/>
          </p:nvPr>
        </p:nvSpPr>
        <p:spPr/>
        <p:txBody>
          <a:bodyPr>
            <a:normAutofit fontScale="90000"/>
          </a:bodyPr>
          <a:lstStyle/>
          <a:p>
            <a:r>
              <a:rPr lang="en-US" b="1" dirty="0"/>
              <a:t>National Trend: Health + Housing Come Together to tackle Social Determinants of Health</a:t>
            </a:r>
          </a:p>
        </p:txBody>
      </p:sp>
      <p:pic>
        <p:nvPicPr>
          <p:cNvPr id="4" name="Content Placeholder 3">
            <a:extLst>
              <a:ext uri="{FF2B5EF4-FFF2-40B4-BE49-F238E27FC236}">
                <a16:creationId xmlns:a16="http://schemas.microsoft.com/office/drawing/2014/main" id="{0C062B6B-8B96-40EE-B50B-A4848018FE50}"/>
              </a:ext>
            </a:extLst>
          </p:cNvPr>
          <p:cNvPicPr>
            <a:picLocks noGrp="1" noChangeAspect="1"/>
          </p:cNvPicPr>
          <p:nvPr>
            <p:ph idx="1"/>
          </p:nvPr>
        </p:nvPicPr>
        <p:blipFill rotWithShape="1">
          <a:blip r:embed="rId4"/>
          <a:srcRect l="1898" t="12915" r="35716" b="24043"/>
          <a:stretch/>
        </p:blipFill>
        <p:spPr>
          <a:xfrm>
            <a:off x="628650" y="1653839"/>
            <a:ext cx="3568700" cy="2028525"/>
          </a:xfrm>
          <a:prstGeom prst="rect">
            <a:avLst/>
          </a:prstGeom>
        </p:spPr>
      </p:pic>
      <p:pic>
        <p:nvPicPr>
          <p:cNvPr id="5" name="Picture 4">
            <a:extLst>
              <a:ext uri="{FF2B5EF4-FFF2-40B4-BE49-F238E27FC236}">
                <a16:creationId xmlns:a16="http://schemas.microsoft.com/office/drawing/2014/main" id="{0D1828E3-1D41-4385-AD53-D10BC15F664B}"/>
              </a:ext>
            </a:extLst>
          </p:cNvPr>
          <p:cNvPicPr>
            <a:picLocks noChangeAspect="1"/>
          </p:cNvPicPr>
          <p:nvPr/>
        </p:nvPicPr>
        <p:blipFill rotWithShape="1">
          <a:blip r:embed="rId5"/>
          <a:srcRect l="9306" t="16204" r="15139" b="6790"/>
          <a:stretch/>
        </p:blipFill>
        <p:spPr>
          <a:xfrm>
            <a:off x="4946652" y="1631654"/>
            <a:ext cx="4031510" cy="2311262"/>
          </a:xfrm>
          <a:prstGeom prst="rect">
            <a:avLst/>
          </a:prstGeom>
        </p:spPr>
      </p:pic>
      <p:sp>
        <p:nvSpPr>
          <p:cNvPr id="6" name="TextBox 5">
            <a:extLst>
              <a:ext uri="{FF2B5EF4-FFF2-40B4-BE49-F238E27FC236}">
                <a16:creationId xmlns:a16="http://schemas.microsoft.com/office/drawing/2014/main" id="{DAAB2F7E-58B3-45BD-B281-D5904979049D}"/>
              </a:ext>
            </a:extLst>
          </p:cNvPr>
          <p:cNvSpPr txBox="1"/>
          <p:nvPr/>
        </p:nvSpPr>
        <p:spPr>
          <a:xfrm>
            <a:off x="140552" y="6383760"/>
            <a:ext cx="989330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Health Affairs, Kresge Foundation, JAMA,  Modern Healthcare</a:t>
            </a:r>
          </a:p>
        </p:txBody>
      </p:sp>
      <p:pic>
        <p:nvPicPr>
          <p:cNvPr id="12" name="Picture 11">
            <a:extLst>
              <a:ext uri="{FF2B5EF4-FFF2-40B4-BE49-F238E27FC236}">
                <a16:creationId xmlns:a16="http://schemas.microsoft.com/office/drawing/2014/main" id="{C0617E48-E790-4233-A3EE-47AB1DC1F152}"/>
              </a:ext>
            </a:extLst>
          </p:cNvPr>
          <p:cNvPicPr>
            <a:picLocks noChangeAspect="1"/>
          </p:cNvPicPr>
          <p:nvPr/>
        </p:nvPicPr>
        <p:blipFill rotWithShape="1">
          <a:blip r:embed="rId6"/>
          <a:srcRect l="23472" t="40498" r="32639" b="9013"/>
          <a:stretch/>
        </p:blipFill>
        <p:spPr>
          <a:xfrm>
            <a:off x="5087202" y="4082194"/>
            <a:ext cx="2938896" cy="1901736"/>
          </a:xfrm>
          <a:prstGeom prst="rect">
            <a:avLst/>
          </a:prstGeom>
        </p:spPr>
      </p:pic>
    </p:spTree>
    <p:extLst>
      <p:ext uri="{BB962C8B-B14F-4D97-AF65-F5344CB8AC3E}">
        <p14:creationId xmlns:p14="http://schemas.microsoft.com/office/powerpoint/2010/main" val="4239785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6960F0-36CA-4300-ABF0-80379BE944AC}"/>
              </a:ext>
            </a:extLst>
          </p:cNvPr>
          <p:cNvSpPr/>
          <p:nvPr/>
        </p:nvSpPr>
        <p:spPr>
          <a:xfrm>
            <a:off x="915822" y="2902111"/>
            <a:ext cx="1768689" cy="400110"/>
          </a:xfrm>
          <a:prstGeom prst="rect">
            <a:avLst/>
          </a:prstGeom>
        </p:spPr>
        <p:txBody>
          <a:bodyPr wrap="none">
            <a:spAutoFit/>
          </a:bodyPr>
          <a:lstStyle/>
          <a:p>
            <a:pPr marL="12700" marR="0" lvl="0" indent="0" algn="l" defTabSz="457200" rtl="0" eaLnBrk="1" fontAlgn="auto" latinLnBrk="0" hangingPunct="1">
              <a:lnSpc>
                <a:spcPct val="100000"/>
              </a:lnSpc>
              <a:spcBef>
                <a:spcPts val="305"/>
              </a:spcBef>
              <a:spcAft>
                <a:spcPts val="0"/>
              </a:spcAft>
              <a:buClrTx/>
              <a:buSzTx/>
              <a:buFontTx/>
              <a:buNone/>
              <a:tabLst/>
              <a:defRPr/>
            </a:pPr>
            <a:r>
              <a:rPr kumimoji="0" lang="en-US" sz="2000" b="0" i="0" u="none" strike="noStrike" kern="1200" cap="none" spc="-5"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a:t>
            </a:r>
            <a:r>
              <a:rPr kumimoji="0" lang="en-US" sz="2000" b="0" i="0" u="none" strike="noStrike" kern="1200" cap="none" spc="-5" normalizeH="0" baseline="0" noProof="0" dirty="0" err="1">
                <a:ln>
                  <a:noFill/>
                </a:ln>
                <a:solidFill>
                  <a:prstClr val="black"/>
                </a:solidFill>
                <a:effectLst/>
                <a:uLnTx/>
                <a:uFillTx/>
                <a:latin typeface="Calibri" panose="020F0502020204030204"/>
                <a:ea typeface="Tahoma" panose="020B0604030504040204" pitchFamily="34" charset="0"/>
                <a:cs typeface="Tahoma" panose="020B0604030504040204" pitchFamily="34" charset="0"/>
              </a:rPr>
              <a:t>TransformHC</a:t>
            </a:r>
            <a:endParaRPr kumimoji="0" lang="en-US" sz="20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p:txBody>
      </p:sp>
      <p:pic>
        <p:nvPicPr>
          <p:cNvPr id="8" name="Graphic 7" descr="Smart Phone">
            <a:extLst>
              <a:ext uri="{FF2B5EF4-FFF2-40B4-BE49-F238E27FC236}">
                <a16:creationId xmlns:a16="http://schemas.microsoft.com/office/drawing/2014/main" id="{ACE489BC-9FE0-4F7D-8395-7838887DB2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2966" y="1663137"/>
            <a:ext cx="914400" cy="1006622"/>
          </a:xfrm>
          <a:prstGeom prst="rect">
            <a:avLst/>
          </a:prstGeom>
        </p:spPr>
      </p:pic>
      <p:pic>
        <p:nvPicPr>
          <p:cNvPr id="14" name="Graphic 13" descr="Laptop">
            <a:extLst>
              <a:ext uri="{FF2B5EF4-FFF2-40B4-BE49-F238E27FC236}">
                <a16:creationId xmlns:a16="http://schemas.microsoft.com/office/drawing/2014/main" id="{24CC91B9-2EFC-4C44-AEA4-ABF4EEED99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2966" y="4201261"/>
            <a:ext cx="914400" cy="914400"/>
          </a:xfrm>
          <a:prstGeom prst="rect">
            <a:avLst/>
          </a:prstGeom>
        </p:spPr>
      </p:pic>
      <p:sp>
        <p:nvSpPr>
          <p:cNvPr id="16" name="TextBox 15">
            <a:extLst>
              <a:ext uri="{FF2B5EF4-FFF2-40B4-BE49-F238E27FC236}">
                <a16:creationId xmlns:a16="http://schemas.microsoft.com/office/drawing/2014/main" id="{F2D602F0-9633-4E4A-A899-806508E33CAB}"/>
              </a:ext>
            </a:extLst>
          </p:cNvPr>
          <p:cNvSpPr txBox="1"/>
          <p:nvPr/>
        </p:nvSpPr>
        <p:spPr>
          <a:xfrm>
            <a:off x="490224" y="3445857"/>
            <a:ext cx="261988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www.transformhc.com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9" name="Picture 4" descr="Image result for twitter logo">
            <a:extLst>
              <a:ext uri="{FF2B5EF4-FFF2-40B4-BE49-F238E27FC236}">
                <a16:creationId xmlns:a16="http://schemas.microsoft.com/office/drawing/2014/main" id="{93CED301-2A3E-4EC7-9AF4-C8949DE35B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154" y="3045747"/>
            <a:ext cx="281668" cy="21593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366EACD-4081-4B65-8DFB-3907F01C9E83}"/>
              </a:ext>
            </a:extLst>
          </p:cNvPr>
          <p:cNvSpPr txBox="1"/>
          <p:nvPr/>
        </p:nvSpPr>
        <p:spPr>
          <a:xfrm>
            <a:off x="273245" y="306854"/>
            <a:ext cx="7886700" cy="1325563"/>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Contact Us</a:t>
            </a:r>
          </a:p>
        </p:txBody>
      </p:sp>
      <p:sp>
        <p:nvSpPr>
          <p:cNvPr id="2" name="TextBox 1">
            <a:extLst>
              <a:ext uri="{FF2B5EF4-FFF2-40B4-BE49-F238E27FC236}">
                <a16:creationId xmlns:a16="http://schemas.microsoft.com/office/drawing/2014/main" id="{67D47D22-F6C6-49E6-86F8-49ABCE4D13CE}"/>
              </a:ext>
            </a:extLst>
          </p:cNvPr>
          <p:cNvSpPr txBox="1"/>
          <p:nvPr/>
        </p:nvSpPr>
        <p:spPr>
          <a:xfrm>
            <a:off x="4050635" y="1368365"/>
            <a:ext cx="4817712"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Lisa Chan-</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Sawin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CEO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Transform Health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8"/>
              </a:rPr>
              <a:t>lisa@transformhc.com</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Heather Bates, COO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Transform Health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9"/>
              </a:rPr>
              <a:t>heather@transformhc.com</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Liz Hagan, Federal Policy Consultant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Transform Health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liz@transformhc.com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1EC0-9648-43C4-B58F-AD2B37FEE0A4}"/>
              </a:ext>
            </a:extLst>
          </p:cNvPr>
          <p:cNvSpPr>
            <a:spLocks noGrp="1"/>
          </p:cNvSpPr>
          <p:nvPr>
            <p:ph type="title"/>
          </p:nvPr>
        </p:nvSpPr>
        <p:spPr>
          <a:xfrm>
            <a:off x="942975" y="644979"/>
            <a:ext cx="7629525" cy="1229539"/>
          </a:xfrm>
        </p:spPr>
        <p:txBody>
          <a:bodyPr>
            <a:normAutofit/>
          </a:bodyPr>
          <a:lstStyle/>
          <a:p>
            <a:r>
              <a:rPr lang="en-US" sz="6600" dirty="0">
                <a:solidFill>
                  <a:srgbClr val="00B0F0"/>
                </a:solidFill>
                <a:latin typeface="+mn-lt"/>
              </a:rPr>
              <a:t>2017 Success</a:t>
            </a:r>
          </a:p>
        </p:txBody>
      </p:sp>
      <p:sp>
        <p:nvSpPr>
          <p:cNvPr id="10" name="Text Placeholder 6">
            <a:extLst>
              <a:ext uri="{FF2B5EF4-FFF2-40B4-BE49-F238E27FC236}">
                <a16:creationId xmlns:a16="http://schemas.microsoft.com/office/drawing/2014/main" id="{3172853E-E06B-4084-89E8-9C014BC38EE1}"/>
              </a:ext>
            </a:extLst>
          </p:cNvPr>
          <p:cNvSpPr txBox="1">
            <a:spLocks/>
          </p:cNvSpPr>
          <p:nvPr/>
        </p:nvSpPr>
        <p:spPr>
          <a:xfrm>
            <a:off x="984102" y="1748443"/>
            <a:ext cx="3726694" cy="755620"/>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1900" b="1" kern="1200" cap="all" spc="200" baseline="0">
                <a:solidFill>
                  <a:schemeClr val="tx2"/>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1900" b="1" kern="1200">
                <a:solidFill>
                  <a:schemeClr val="tx1">
                    <a:lumMod val="65000"/>
                    <a:lumOff val="3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baseline="0">
                <a:solidFill>
                  <a:schemeClr val="tx1">
                    <a:lumMod val="65000"/>
                    <a:lumOff val="3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b="1" kern="1200" baseline="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en-US" sz="2000" b="1" i="0" u="none" strike="noStrike" kern="1200" cap="all" spc="200" normalizeH="0" baseline="0" noProof="0" dirty="0">
                <a:ln>
                  <a:noFill/>
                </a:ln>
                <a:solidFill>
                  <a:srgbClr val="2A1A00"/>
                </a:solidFill>
                <a:effectLst/>
                <a:uLnTx/>
                <a:uFillTx/>
                <a:latin typeface="Gill Sans MT" panose="020B0502020104020203"/>
                <a:ea typeface="+mn-ea"/>
                <a:cs typeface="+mn-cs"/>
              </a:rPr>
              <a:t>Increased # applications in 2017</a:t>
            </a:r>
          </a:p>
        </p:txBody>
      </p:sp>
      <p:sp>
        <p:nvSpPr>
          <p:cNvPr id="16" name="Text Placeholder 6">
            <a:extLst>
              <a:ext uri="{FF2B5EF4-FFF2-40B4-BE49-F238E27FC236}">
                <a16:creationId xmlns:a16="http://schemas.microsoft.com/office/drawing/2014/main" id="{5B3D6666-8278-4A7E-A284-9A42DCF07AC0}"/>
              </a:ext>
            </a:extLst>
          </p:cNvPr>
          <p:cNvSpPr txBox="1">
            <a:spLocks/>
          </p:cNvSpPr>
          <p:nvPr/>
        </p:nvSpPr>
        <p:spPr>
          <a:xfrm>
            <a:off x="4878464" y="1732775"/>
            <a:ext cx="3869568" cy="755620"/>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1900" b="1" kern="1200" cap="all" spc="200" baseline="0">
                <a:solidFill>
                  <a:schemeClr val="tx2"/>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1900" b="1" kern="1200">
                <a:solidFill>
                  <a:schemeClr val="tx1">
                    <a:lumMod val="65000"/>
                    <a:lumOff val="3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baseline="0">
                <a:solidFill>
                  <a:schemeClr val="tx1">
                    <a:lumMod val="65000"/>
                    <a:lumOff val="3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b="1" kern="1200" baseline="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en-US" sz="2000" b="1" i="0" u="none" strike="noStrike" kern="1200" cap="all" spc="200" normalizeH="0" baseline="0" noProof="0" dirty="0">
                <a:ln>
                  <a:noFill/>
                </a:ln>
                <a:solidFill>
                  <a:srgbClr val="2A1A00"/>
                </a:solidFill>
                <a:effectLst/>
                <a:uLnTx/>
                <a:uFillTx/>
                <a:latin typeface="Gill Sans MT" panose="020B0502020104020203"/>
                <a:ea typeface="+mn-ea"/>
                <a:cs typeface="+mn-cs"/>
              </a:rPr>
              <a:t>Increased coalition participation</a:t>
            </a:r>
          </a:p>
        </p:txBody>
      </p:sp>
      <p:sp>
        <p:nvSpPr>
          <p:cNvPr id="20" name="TextBox 19">
            <a:extLst>
              <a:ext uri="{FF2B5EF4-FFF2-40B4-BE49-F238E27FC236}">
                <a16:creationId xmlns:a16="http://schemas.microsoft.com/office/drawing/2014/main" id="{618F0933-6EFB-448C-B2EE-11FC0728E557}"/>
              </a:ext>
            </a:extLst>
          </p:cNvPr>
          <p:cNvSpPr txBox="1"/>
          <p:nvPr/>
        </p:nvSpPr>
        <p:spPr>
          <a:xfrm>
            <a:off x="984102" y="2563825"/>
            <a:ext cx="3346644"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Johnson County + 657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1" name="TextBox 20">
            <a:extLst>
              <a:ext uri="{FF2B5EF4-FFF2-40B4-BE49-F238E27FC236}">
                <a16:creationId xmlns:a16="http://schemas.microsoft.com/office/drawing/2014/main" id="{5C7D500E-4C4F-4418-BE93-C601538DC80E}"/>
              </a:ext>
            </a:extLst>
          </p:cNvPr>
          <p:cNvSpPr txBox="1"/>
          <p:nvPr/>
        </p:nvSpPr>
        <p:spPr>
          <a:xfrm>
            <a:off x="4878464" y="2572303"/>
            <a:ext cx="4513192"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Johnson County hospitals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C5DA7744-F5DA-4FF6-B2EC-C069AA57AC43}"/>
              </a:ext>
            </a:extLst>
          </p:cNvPr>
          <p:cNvSpPr txBox="1"/>
          <p:nvPr/>
        </p:nvSpPr>
        <p:spPr>
          <a:xfrm>
            <a:off x="984101" y="3547034"/>
            <a:ext cx="7728727" cy="2523768"/>
          </a:xfrm>
          <a:prstGeom prst="rect">
            <a:avLst/>
          </a:prstGeom>
          <a:noFill/>
        </p:spPr>
        <p:txBody>
          <a:bodyPr wrap="square" rtlCol="0">
            <a:spAutoFit/>
          </a:bodyPr>
          <a:lstStyle/>
          <a:p>
            <a:pPr marL="342891" marR="0" lvl="0"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Pooled funding with Cover KC to produce TV commercial </a:t>
            </a:r>
          </a:p>
          <a:p>
            <a:pPr marL="342891" marR="0" lvl="0"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Canvassed areas with 100-400% FPL and high uninsured rates</a:t>
            </a:r>
          </a:p>
          <a:p>
            <a:pPr marL="342891" marR="0" lvl="0"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Developed website and literacy materials </a:t>
            </a:r>
            <a:r>
              <a:rPr kumimoji="0" lang="en-US" sz="2000" b="0" i="0" u="none" strike="noStrike" kern="1200" cap="none" spc="0" normalizeH="0" baseline="0" noProof="0" dirty="0">
                <a:ln>
                  <a:noFill/>
                </a:ln>
                <a:solidFill>
                  <a:srgbClr val="00B0F0"/>
                </a:solidFill>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www.ksassisters.org</a:t>
            </a:r>
            <a:endParaRPr kumimoji="0" lang="en-US" sz="2000" b="0" i="0" u="none" strike="noStrike" kern="1200" cap="none" spc="0" normalizeH="0" baseline="0" noProof="0" dirty="0">
              <a:ln>
                <a:noFill/>
              </a:ln>
              <a:solidFill>
                <a:srgbClr val="00B0F0"/>
              </a:solidFill>
              <a:effectLst/>
              <a:uLnTx/>
              <a:uFillTx/>
              <a:latin typeface="Gill Sans MT" panose="020B0502020104020203"/>
              <a:ea typeface="+mn-ea"/>
              <a:cs typeface="+mn-cs"/>
            </a:endParaRPr>
          </a:p>
          <a:p>
            <a:pPr marL="342891" marR="0" lvl="0"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Successful sites: health departments, social service agencies, Safety Net Clinics and hospitals</a:t>
            </a:r>
          </a:p>
          <a:p>
            <a:pPr marL="342891" marR="0" lvl="0"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Unsuccessful sites: food pantries, libraries, homeless shelters and churches</a:t>
            </a:r>
          </a:p>
          <a:p>
            <a:pPr marL="800080" marR="0" lvl="1"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Better as outreach site than direct enrollment </a:t>
            </a:r>
          </a:p>
        </p:txBody>
      </p:sp>
    </p:spTree>
    <p:extLst>
      <p:ext uri="{BB962C8B-B14F-4D97-AF65-F5344CB8AC3E}">
        <p14:creationId xmlns:p14="http://schemas.microsoft.com/office/powerpoint/2010/main" val="4271101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1EC0-9648-43C4-B58F-AD2B37FEE0A4}"/>
              </a:ext>
            </a:extLst>
          </p:cNvPr>
          <p:cNvSpPr>
            <a:spLocks noGrp="1"/>
          </p:cNvSpPr>
          <p:nvPr>
            <p:ph type="title"/>
          </p:nvPr>
        </p:nvSpPr>
        <p:spPr>
          <a:xfrm>
            <a:off x="995908" y="457557"/>
            <a:ext cx="5289799" cy="896109"/>
          </a:xfrm>
        </p:spPr>
        <p:txBody>
          <a:bodyPr>
            <a:noAutofit/>
          </a:bodyPr>
          <a:lstStyle/>
          <a:p>
            <a:r>
              <a:rPr lang="en-US" sz="6600" dirty="0">
                <a:solidFill>
                  <a:srgbClr val="00B0F0"/>
                </a:solidFill>
                <a:latin typeface="+mn-lt"/>
              </a:rPr>
              <a:t>Funding</a:t>
            </a:r>
            <a:r>
              <a:rPr lang="en-US" sz="8000" dirty="0">
                <a:solidFill>
                  <a:srgbClr val="00B0F0"/>
                </a:solidFill>
                <a:latin typeface="+mn-lt"/>
              </a:rPr>
              <a:t> </a:t>
            </a:r>
          </a:p>
        </p:txBody>
      </p:sp>
      <p:sp>
        <p:nvSpPr>
          <p:cNvPr id="3" name="Content Placeholder 2">
            <a:extLst>
              <a:ext uri="{FF2B5EF4-FFF2-40B4-BE49-F238E27FC236}">
                <a16:creationId xmlns:a16="http://schemas.microsoft.com/office/drawing/2014/main" id="{852D3CBA-601E-409A-9301-E32FD95BBDFA}"/>
              </a:ext>
            </a:extLst>
          </p:cNvPr>
          <p:cNvSpPr>
            <a:spLocks noGrp="1"/>
          </p:cNvSpPr>
          <p:nvPr>
            <p:ph idx="1"/>
          </p:nvPr>
        </p:nvSpPr>
        <p:spPr/>
        <p:txBody>
          <a:bodyPr>
            <a:normAutofit fontScale="92500" lnSpcReduction="10000"/>
          </a:bodyPr>
          <a:lstStyle/>
          <a:p>
            <a:r>
              <a:rPr lang="en-US" sz="3600" dirty="0"/>
              <a:t>REACH Healthcare Foundation </a:t>
            </a:r>
          </a:p>
          <a:p>
            <a:r>
              <a:rPr lang="en-US" sz="3600" dirty="0"/>
              <a:t>Health Care Foundation of Greater KC </a:t>
            </a:r>
          </a:p>
          <a:p>
            <a:r>
              <a:rPr lang="en-US" sz="3600" dirty="0"/>
              <a:t>Wyandotte Health Foundation </a:t>
            </a:r>
          </a:p>
          <a:p>
            <a:r>
              <a:rPr lang="en-US" sz="3600" dirty="0"/>
              <a:t>Latino Health for All </a:t>
            </a:r>
          </a:p>
          <a:p>
            <a:r>
              <a:rPr lang="en-US" sz="3600" dirty="0"/>
              <a:t>Kansas Association for the Medically Underserved </a:t>
            </a:r>
          </a:p>
        </p:txBody>
      </p:sp>
      <p:pic>
        <p:nvPicPr>
          <p:cNvPr id="7" name="Graphic 6" descr="Puzzle">
            <a:extLst>
              <a:ext uri="{FF2B5EF4-FFF2-40B4-BE49-F238E27FC236}">
                <a16:creationId xmlns:a16="http://schemas.microsoft.com/office/drawing/2014/main" id="{5345D6CE-8A6B-42E7-9ABA-9EEA73911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4883" y="188191"/>
            <a:ext cx="2325401" cy="2325401"/>
          </a:xfrm>
          <a:prstGeom prst="rect">
            <a:avLst/>
          </a:prstGeom>
        </p:spPr>
      </p:pic>
    </p:spTree>
    <p:extLst>
      <p:ext uri="{BB962C8B-B14F-4D97-AF65-F5344CB8AC3E}">
        <p14:creationId xmlns:p14="http://schemas.microsoft.com/office/powerpoint/2010/main" val="272371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xEl>
                                              <p:pRg st="3" end="3"/>
                                            </p:txEl>
                                          </p:spTgt>
                                        </p:tgtEl>
                                      </p:cBhvr>
                                    </p:animEffect>
                                    <p:set>
                                      <p:cBhvr>
                                        <p:cTn id="7"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
                                            <p:txEl>
                                              <p:pRg st="4" end="4"/>
                                            </p:txEl>
                                          </p:spTgt>
                                        </p:tgtEl>
                                      </p:cBhvr>
                                    </p:animEffect>
                                    <p:set>
                                      <p:cBhvr>
                                        <p:cTn id="1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mph" presetSubtype="0" fill="hold" nodeType="clickEffect">
                                  <p:stCondLst>
                                    <p:cond delay="0"/>
                                  </p:stCondLst>
                                  <p:iterate type="lt">
                                    <p:tmPct val="4000"/>
                                  </p:iterate>
                                  <p:childTnLst>
                                    <p:set>
                                      <p:cBhvr override="childStyle">
                                        <p:cTn id="16" dur="500" fill="hold"/>
                                        <p:tgtEl>
                                          <p:spTgt spid="3">
                                            <p:txEl>
                                              <p:pRg st="0" end="0"/>
                                            </p:txEl>
                                          </p:spTgt>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8" presetClass="emph" presetSubtype="0" fill="hold" nodeType="clickEffect">
                                  <p:stCondLst>
                                    <p:cond delay="0"/>
                                  </p:stCondLst>
                                  <p:iterate type="lt">
                                    <p:tmPct val="4000"/>
                                  </p:iterate>
                                  <p:childTnLst>
                                    <p:set>
                                      <p:cBhvr override="childStyle">
                                        <p:cTn id="20"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1EC0-9648-43C4-B58F-AD2B37FEE0A4}"/>
              </a:ext>
            </a:extLst>
          </p:cNvPr>
          <p:cNvSpPr>
            <a:spLocks noGrp="1"/>
          </p:cNvSpPr>
          <p:nvPr>
            <p:ph type="title"/>
          </p:nvPr>
        </p:nvSpPr>
        <p:spPr>
          <a:xfrm>
            <a:off x="942975" y="576131"/>
            <a:ext cx="7629525" cy="1298387"/>
          </a:xfrm>
        </p:spPr>
        <p:txBody>
          <a:bodyPr>
            <a:normAutofit/>
          </a:bodyPr>
          <a:lstStyle/>
          <a:p>
            <a:r>
              <a:rPr lang="en-US" sz="6600" dirty="0">
                <a:solidFill>
                  <a:srgbClr val="00B0F0"/>
                </a:solidFill>
                <a:latin typeface="+mn-lt"/>
              </a:rPr>
              <a:t>Why Success</a:t>
            </a:r>
          </a:p>
        </p:txBody>
      </p:sp>
      <p:sp>
        <p:nvSpPr>
          <p:cNvPr id="7" name="Text Placeholder 6">
            <a:extLst>
              <a:ext uri="{FF2B5EF4-FFF2-40B4-BE49-F238E27FC236}">
                <a16:creationId xmlns:a16="http://schemas.microsoft.com/office/drawing/2014/main" id="{280521DA-AECE-4414-BAEF-EADCD4EBBCF9}"/>
              </a:ext>
            </a:extLst>
          </p:cNvPr>
          <p:cNvSpPr>
            <a:spLocks noGrp="1"/>
          </p:cNvSpPr>
          <p:nvPr>
            <p:ph type="body" idx="1"/>
          </p:nvPr>
        </p:nvSpPr>
        <p:spPr>
          <a:xfrm>
            <a:off x="499140" y="4022504"/>
            <a:ext cx="3192896" cy="755617"/>
          </a:xfrm>
        </p:spPr>
        <p:txBody>
          <a:bodyPr/>
          <a:lstStyle/>
          <a:p>
            <a:pPr algn="ctr"/>
            <a:r>
              <a:rPr lang="en-US" sz="2000" dirty="0"/>
              <a:t>Support staff &amp; partners</a:t>
            </a:r>
          </a:p>
        </p:txBody>
      </p:sp>
      <p:sp>
        <p:nvSpPr>
          <p:cNvPr id="10" name="Text Placeholder 6">
            <a:extLst>
              <a:ext uri="{FF2B5EF4-FFF2-40B4-BE49-F238E27FC236}">
                <a16:creationId xmlns:a16="http://schemas.microsoft.com/office/drawing/2014/main" id="{3172853E-E06B-4084-89E8-9C014BC38EE1}"/>
              </a:ext>
            </a:extLst>
          </p:cNvPr>
          <p:cNvSpPr txBox="1">
            <a:spLocks/>
          </p:cNvSpPr>
          <p:nvPr/>
        </p:nvSpPr>
        <p:spPr>
          <a:xfrm>
            <a:off x="3824070" y="4022501"/>
            <a:ext cx="2308251" cy="755620"/>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1900" b="1" kern="1200" cap="all" spc="200" baseline="0">
                <a:solidFill>
                  <a:schemeClr val="tx2"/>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1900" b="1" kern="1200">
                <a:solidFill>
                  <a:schemeClr val="tx1">
                    <a:lumMod val="65000"/>
                    <a:lumOff val="3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baseline="0">
                <a:solidFill>
                  <a:schemeClr val="tx1">
                    <a:lumMod val="65000"/>
                    <a:lumOff val="3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b="1" kern="1200" baseline="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en-US" sz="2000" b="1" i="0" u="none" strike="noStrike" kern="1200" cap="all" spc="200" normalizeH="0" baseline="0" noProof="0" dirty="0">
                <a:ln>
                  <a:noFill/>
                </a:ln>
                <a:solidFill>
                  <a:srgbClr val="2A1A00"/>
                </a:solidFill>
                <a:effectLst/>
                <a:uLnTx/>
                <a:uFillTx/>
                <a:latin typeface="Gill Sans MT" panose="020B0502020104020203"/>
                <a:ea typeface="+mn-ea"/>
                <a:cs typeface="+mn-cs"/>
              </a:rPr>
              <a:t>COMMUNITY TRUST</a:t>
            </a:r>
          </a:p>
        </p:txBody>
      </p:sp>
      <p:sp>
        <p:nvSpPr>
          <p:cNvPr id="16" name="Text Placeholder 6">
            <a:extLst>
              <a:ext uri="{FF2B5EF4-FFF2-40B4-BE49-F238E27FC236}">
                <a16:creationId xmlns:a16="http://schemas.microsoft.com/office/drawing/2014/main" id="{5B3D6666-8278-4A7E-A284-9A42DCF07AC0}"/>
              </a:ext>
            </a:extLst>
          </p:cNvPr>
          <p:cNvSpPr txBox="1">
            <a:spLocks/>
          </p:cNvSpPr>
          <p:nvPr/>
        </p:nvSpPr>
        <p:spPr>
          <a:xfrm>
            <a:off x="6489336" y="4022501"/>
            <a:ext cx="2187752" cy="755620"/>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1900" b="1" kern="1200" cap="all" spc="200" baseline="0">
                <a:solidFill>
                  <a:schemeClr val="tx2"/>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1900" b="1" kern="1200">
                <a:solidFill>
                  <a:schemeClr val="tx1">
                    <a:lumMod val="65000"/>
                    <a:lumOff val="3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b="1" kern="1200" baseline="0">
                <a:solidFill>
                  <a:schemeClr val="tx1">
                    <a:lumMod val="65000"/>
                    <a:lumOff val="3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b="1" kern="1200" baseline="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en-US" sz="2000" b="1" i="0" u="none" strike="noStrike" kern="1200" cap="all" spc="200" normalizeH="0" baseline="0" noProof="0" dirty="0">
                <a:ln>
                  <a:noFill/>
                </a:ln>
                <a:solidFill>
                  <a:srgbClr val="2A1A00"/>
                </a:solidFill>
                <a:effectLst/>
                <a:uLnTx/>
                <a:uFillTx/>
                <a:latin typeface="Gill Sans MT" panose="020B0502020104020203"/>
                <a:ea typeface="+mn-ea"/>
                <a:cs typeface="+mn-cs"/>
              </a:rPr>
              <a:t>ASSISTER FOCUSED</a:t>
            </a:r>
          </a:p>
        </p:txBody>
      </p:sp>
      <p:sp>
        <p:nvSpPr>
          <p:cNvPr id="20" name="TextBox 19">
            <a:extLst>
              <a:ext uri="{FF2B5EF4-FFF2-40B4-BE49-F238E27FC236}">
                <a16:creationId xmlns:a16="http://schemas.microsoft.com/office/drawing/2014/main" id="{618F0933-6EFB-448C-B2EE-11FC0728E557}"/>
              </a:ext>
            </a:extLst>
          </p:cNvPr>
          <p:cNvSpPr txBox="1"/>
          <p:nvPr/>
        </p:nvSpPr>
        <p:spPr>
          <a:xfrm>
            <a:off x="640057" y="4989207"/>
            <a:ext cx="2899216"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Build capacity of others  in and outside of organization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1" name="TextBox 20">
            <a:extLst>
              <a:ext uri="{FF2B5EF4-FFF2-40B4-BE49-F238E27FC236}">
                <a16:creationId xmlns:a16="http://schemas.microsoft.com/office/drawing/2014/main" id="{5C7D500E-4C4F-4418-BE93-C601538DC80E}"/>
              </a:ext>
            </a:extLst>
          </p:cNvPr>
          <p:cNvSpPr txBox="1"/>
          <p:nvPr/>
        </p:nvSpPr>
        <p:spPr>
          <a:xfrm>
            <a:off x="3557850" y="4989207"/>
            <a:ext cx="2799452"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Clients, staff, partners and funders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2" name="TextBox 21">
            <a:extLst>
              <a:ext uri="{FF2B5EF4-FFF2-40B4-BE49-F238E27FC236}">
                <a16:creationId xmlns:a16="http://schemas.microsoft.com/office/drawing/2014/main" id="{AD3C7E85-2DD8-42B9-B987-D0217A5A03ED}"/>
              </a:ext>
            </a:extLst>
          </p:cNvPr>
          <p:cNvSpPr txBox="1"/>
          <p:nvPr/>
        </p:nvSpPr>
        <p:spPr>
          <a:xfrm>
            <a:off x="6357302" y="4990834"/>
            <a:ext cx="2451820"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Single purpose and paid </a:t>
            </a:r>
            <a:r>
              <a:rPr kumimoji="0" lang="en-US" sz="2000" b="1" i="0" u="none" strike="noStrike" kern="1200" cap="none" spc="0" normalizeH="0" baseline="0" noProof="0" dirty="0">
                <a:ln>
                  <a:noFill/>
                </a:ln>
                <a:solidFill>
                  <a:srgbClr val="F8B323"/>
                </a:solidFill>
                <a:effectLst/>
                <a:uLnTx/>
                <a:uFillTx/>
                <a:latin typeface="Gill Sans MT" panose="020B0502020104020203"/>
                <a:ea typeface="+mn-ea"/>
                <a:cs typeface="+mn-cs"/>
              </a:rPr>
              <a:t>$19 </a:t>
            </a:r>
            <a:r>
              <a:rPr kumimoji="0" lang="en-US" sz="2000" b="1" i="0" u="none" strike="noStrike" kern="1200" cap="none" spc="0" normalizeH="0" baseline="0" noProof="0" dirty="0" err="1">
                <a:ln>
                  <a:noFill/>
                </a:ln>
                <a:solidFill>
                  <a:srgbClr val="F8B323"/>
                </a:solidFill>
                <a:effectLst/>
                <a:uLnTx/>
                <a:uFillTx/>
                <a:latin typeface="Gill Sans MT" panose="020B0502020104020203"/>
                <a:ea typeface="+mn-ea"/>
                <a:cs typeface="+mn-cs"/>
              </a:rPr>
              <a:t>hrly</a:t>
            </a:r>
            <a:endParaRPr kumimoji="0" lang="en-US" sz="2000" b="1" i="0" u="none" strike="noStrike" kern="1200" cap="none" spc="0" normalizeH="0" baseline="0" noProof="0" dirty="0">
              <a:ln>
                <a:noFill/>
              </a:ln>
              <a:solidFill>
                <a:srgbClr val="F8B323"/>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24" name="Graphic 23" descr="Team">
            <a:extLst>
              <a:ext uri="{FF2B5EF4-FFF2-40B4-BE49-F238E27FC236}">
                <a16:creationId xmlns:a16="http://schemas.microsoft.com/office/drawing/2014/main" id="{E0C3FAC2-4770-48E4-AA89-4BBD651D83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975" y="1874516"/>
            <a:ext cx="2293380" cy="2293380"/>
          </a:xfrm>
          <a:prstGeom prst="rect">
            <a:avLst/>
          </a:prstGeom>
        </p:spPr>
      </p:pic>
      <p:pic>
        <p:nvPicPr>
          <p:cNvPr id="30" name="Graphic 29" descr="Handshake">
            <a:extLst>
              <a:ext uri="{FF2B5EF4-FFF2-40B4-BE49-F238E27FC236}">
                <a16:creationId xmlns:a16="http://schemas.microsoft.com/office/drawing/2014/main" id="{0847855B-B605-46DE-A866-5A1E8FCEB3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091" y="1645708"/>
            <a:ext cx="2758211" cy="2758211"/>
          </a:xfrm>
          <a:prstGeom prst="rect">
            <a:avLst/>
          </a:prstGeom>
        </p:spPr>
      </p:pic>
      <p:pic>
        <p:nvPicPr>
          <p:cNvPr id="32" name="Graphic 31" descr="Magnifying glass">
            <a:extLst>
              <a:ext uri="{FF2B5EF4-FFF2-40B4-BE49-F238E27FC236}">
                <a16:creationId xmlns:a16="http://schemas.microsoft.com/office/drawing/2014/main" id="{2E3405DC-34EB-4DB7-8393-7DF3D35D22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6468760" y="1927331"/>
            <a:ext cx="2187751" cy="2187751"/>
          </a:xfrm>
          <a:prstGeom prst="rect">
            <a:avLst/>
          </a:prstGeom>
        </p:spPr>
      </p:pic>
    </p:spTree>
    <p:extLst>
      <p:ext uri="{BB962C8B-B14F-4D97-AF65-F5344CB8AC3E}">
        <p14:creationId xmlns:p14="http://schemas.microsoft.com/office/powerpoint/2010/main" val="275488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1EC0-9648-43C4-B58F-AD2B37FEE0A4}"/>
              </a:ext>
            </a:extLst>
          </p:cNvPr>
          <p:cNvSpPr>
            <a:spLocks noGrp="1"/>
          </p:cNvSpPr>
          <p:nvPr>
            <p:ph type="title"/>
          </p:nvPr>
        </p:nvSpPr>
        <p:spPr/>
        <p:txBody>
          <a:bodyPr anchor="ctr">
            <a:noAutofit/>
          </a:bodyPr>
          <a:lstStyle/>
          <a:p>
            <a:r>
              <a:rPr lang="en-US" sz="6000" dirty="0">
                <a:solidFill>
                  <a:srgbClr val="00B0F0"/>
                </a:solidFill>
                <a:latin typeface="+mn-lt"/>
              </a:rPr>
              <a:t>Why WE pay more</a:t>
            </a:r>
          </a:p>
        </p:txBody>
      </p:sp>
      <p:graphicFrame>
        <p:nvGraphicFramePr>
          <p:cNvPr id="7" name="Content Placeholder 2">
            <a:extLst>
              <a:ext uri="{FF2B5EF4-FFF2-40B4-BE49-F238E27FC236}">
                <a16:creationId xmlns:a16="http://schemas.microsoft.com/office/drawing/2014/main" id="{F280D461-9743-4D19-91CA-BD987CFA2206}"/>
              </a:ext>
            </a:extLst>
          </p:cNvPr>
          <p:cNvGraphicFramePr>
            <a:graphicFrameLocks noGrp="1"/>
          </p:cNvGraphicFramePr>
          <p:nvPr>
            <p:ph idx="1"/>
            <p:extLst/>
          </p:nvPr>
        </p:nvGraphicFramePr>
        <p:xfrm>
          <a:off x="0" y="2388054"/>
          <a:ext cx="9550086" cy="3995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1227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26F5D5B-7507-4A78-B5FA-F639BDD67AF3}"/>
              </a:ext>
            </a:extLst>
          </p:cNvPr>
          <p:cNvGraphicFramePr>
            <a:graphicFrameLocks noGrp="1"/>
          </p:cNvGraphicFramePr>
          <p:nvPr>
            <p:ph idx="1"/>
            <p:extLst/>
          </p:nvPr>
        </p:nvGraphicFramePr>
        <p:xfrm>
          <a:off x="-1926999" y="270802"/>
          <a:ext cx="13256455" cy="6390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553AE43-EB6C-4C00-AFFD-0E77B7686D16}"/>
              </a:ext>
            </a:extLst>
          </p:cNvPr>
          <p:cNvSpPr txBox="1"/>
          <p:nvPr/>
        </p:nvSpPr>
        <p:spPr>
          <a:xfrm>
            <a:off x="2728480" y="2524821"/>
            <a:ext cx="3945495"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Gill Sans MT" panose="020B0502020104020203"/>
                <a:ea typeface="+mn-ea"/>
                <a:cs typeface="+mn-cs"/>
              </a:rPr>
              <a:t>HAPPY ASSISTERS</a:t>
            </a:r>
          </a:p>
        </p:txBody>
      </p:sp>
    </p:spTree>
    <p:extLst>
      <p:ext uri="{BB962C8B-B14F-4D97-AF65-F5344CB8AC3E}">
        <p14:creationId xmlns:p14="http://schemas.microsoft.com/office/powerpoint/2010/main" val="104742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1EC0-9648-43C4-B58F-AD2B37FEE0A4}"/>
              </a:ext>
            </a:extLst>
          </p:cNvPr>
          <p:cNvSpPr>
            <a:spLocks noGrp="1"/>
          </p:cNvSpPr>
          <p:nvPr>
            <p:ph type="title"/>
          </p:nvPr>
        </p:nvSpPr>
        <p:spPr>
          <a:xfrm>
            <a:off x="941046" y="464028"/>
            <a:ext cx="7562057" cy="1492132"/>
          </a:xfrm>
        </p:spPr>
        <p:txBody>
          <a:bodyPr>
            <a:normAutofit/>
          </a:bodyPr>
          <a:lstStyle/>
          <a:p>
            <a:r>
              <a:rPr lang="en-US" dirty="0">
                <a:solidFill>
                  <a:srgbClr val="00B0F0"/>
                </a:solidFill>
                <a:latin typeface="+mn-lt"/>
              </a:rPr>
              <a:t>How we pay more</a:t>
            </a:r>
          </a:p>
        </p:txBody>
      </p:sp>
      <p:sp>
        <p:nvSpPr>
          <p:cNvPr id="3" name="Content Placeholder 2">
            <a:extLst>
              <a:ext uri="{FF2B5EF4-FFF2-40B4-BE49-F238E27FC236}">
                <a16:creationId xmlns:a16="http://schemas.microsoft.com/office/drawing/2014/main" id="{852D3CBA-601E-409A-9301-E32FD95BBDFA}"/>
              </a:ext>
            </a:extLst>
          </p:cNvPr>
          <p:cNvSpPr>
            <a:spLocks noGrp="1"/>
          </p:cNvSpPr>
          <p:nvPr>
            <p:ph idx="1"/>
          </p:nvPr>
        </p:nvSpPr>
        <p:spPr>
          <a:xfrm>
            <a:off x="951140" y="1498146"/>
            <a:ext cx="7482567" cy="5053693"/>
          </a:xfrm>
        </p:spPr>
        <p:txBody>
          <a:bodyPr>
            <a:normAutofit lnSpcReduction="10000"/>
          </a:bodyPr>
          <a:lstStyle/>
          <a:p>
            <a:pPr marL="0" indent="0">
              <a:buNone/>
            </a:pPr>
            <a:r>
              <a:rPr lang="en-US" sz="2800" b="1" dirty="0"/>
              <a:t>Organization Capacity</a:t>
            </a:r>
          </a:p>
          <a:p>
            <a:r>
              <a:rPr lang="en-US" sz="2800" dirty="0"/>
              <a:t>Grants used for enrollment, not operations </a:t>
            </a:r>
          </a:p>
          <a:p>
            <a:pPr lvl="1"/>
            <a:r>
              <a:rPr lang="en-US" sz="2400" dirty="0"/>
              <a:t>Less than 5% for indirect</a:t>
            </a:r>
          </a:p>
          <a:p>
            <a:pPr lvl="1"/>
            <a:r>
              <a:rPr lang="en-US" sz="2400" dirty="0"/>
              <a:t>Staff &amp; Marketing</a:t>
            </a:r>
          </a:p>
          <a:p>
            <a:r>
              <a:rPr lang="en-US" sz="2600" dirty="0"/>
              <a:t>Local funding for daily operations  </a:t>
            </a:r>
          </a:p>
          <a:p>
            <a:pPr lvl="1"/>
            <a:r>
              <a:rPr lang="en-US" sz="2400" dirty="0"/>
              <a:t>REACH core operating grant: rent and utilities</a:t>
            </a:r>
          </a:p>
          <a:p>
            <a:pPr lvl="1"/>
            <a:r>
              <a:rPr lang="en-US" sz="2400" dirty="0"/>
              <a:t>Board member dues: ED salary</a:t>
            </a:r>
          </a:p>
          <a:p>
            <a:r>
              <a:rPr lang="en-US" sz="2800" dirty="0"/>
              <a:t>2 FTE – director and coordinator </a:t>
            </a:r>
          </a:p>
          <a:p>
            <a:r>
              <a:rPr lang="en-US" sz="2800" dirty="0"/>
              <a:t>2 seasonal – pay more, hire less</a:t>
            </a:r>
          </a:p>
          <a:p>
            <a:r>
              <a:rPr lang="en-US" sz="2800" dirty="0"/>
              <a:t>Small funding for partners’ operations</a:t>
            </a:r>
          </a:p>
        </p:txBody>
      </p:sp>
      <p:pic>
        <p:nvPicPr>
          <p:cNvPr id="7" name="Graphic 6" descr="Money">
            <a:extLst>
              <a:ext uri="{FF2B5EF4-FFF2-40B4-BE49-F238E27FC236}">
                <a16:creationId xmlns:a16="http://schemas.microsoft.com/office/drawing/2014/main" id="{CA46A11A-7945-4070-B6CE-22C6914A05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37248">
            <a:off x="6617335" y="4196302"/>
            <a:ext cx="2130133" cy="2130133"/>
          </a:xfrm>
          <a:prstGeom prst="rect">
            <a:avLst/>
          </a:prstGeom>
        </p:spPr>
      </p:pic>
    </p:spTree>
    <p:extLst>
      <p:ext uri="{BB962C8B-B14F-4D97-AF65-F5344CB8AC3E}">
        <p14:creationId xmlns:p14="http://schemas.microsoft.com/office/powerpoint/2010/main" val="24197620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3381</Words>
  <Application>Microsoft Office PowerPoint</Application>
  <PresentationFormat>On-screen Show (4:3)</PresentationFormat>
  <Paragraphs>354</Paragraphs>
  <Slides>35</Slides>
  <Notes>31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35</vt:i4>
      </vt:variant>
    </vt:vector>
  </HeadingPairs>
  <TitlesOfParts>
    <vt:vector size="45" baseType="lpstr">
      <vt:lpstr>Arial</vt:lpstr>
      <vt:lpstr>Calibri</vt:lpstr>
      <vt:lpstr>Calibri Light</vt:lpstr>
      <vt:lpstr>Gill Sans MT</vt:lpstr>
      <vt:lpstr>Impact</vt:lpstr>
      <vt:lpstr>Wingdings</vt:lpstr>
      <vt:lpstr>Office Theme</vt:lpstr>
      <vt:lpstr>1_Office Theme</vt:lpstr>
      <vt:lpstr>Badge</vt:lpstr>
      <vt:lpstr>2_Office Theme</vt:lpstr>
      <vt:lpstr>Health Action 2019  Outreach, Enrollment &amp; Patient  Navigation in Today’s Climate</vt:lpstr>
      <vt:lpstr>PowerPoint Presentation</vt:lpstr>
      <vt:lpstr>PowerPoint Presentation</vt:lpstr>
      <vt:lpstr>2017 Success</vt:lpstr>
      <vt:lpstr>Funding </vt:lpstr>
      <vt:lpstr>Why Success</vt:lpstr>
      <vt:lpstr>Why WE pay more</vt:lpstr>
      <vt:lpstr>PowerPoint Presentation</vt:lpstr>
      <vt:lpstr>How we pay more</vt:lpstr>
      <vt:lpstr>future</vt:lpstr>
      <vt:lpstr>PowerPoint Presentation</vt:lpstr>
      <vt:lpstr>PowerPoint Presentation</vt:lpstr>
      <vt:lpstr>PowerPoint Presentation</vt:lpstr>
      <vt:lpstr>PowerPoint Presentation</vt:lpstr>
      <vt:lpstr>Lessons Learned</vt:lpstr>
      <vt:lpstr>PowerPoint Presentation</vt:lpstr>
      <vt:lpstr>PowerPoint Presentation</vt:lpstr>
      <vt:lpstr>PowerPoint Presentation</vt:lpstr>
      <vt:lpstr>PowerPoint Presentation</vt:lpstr>
      <vt:lpstr>PowerPoint Presentation</vt:lpstr>
      <vt:lpstr>Agenda </vt:lpstr>
      <vt:lpstr>A Brief History of Medicaid Waivers:  Hint, They Aren’t All Alike!</vt:lpstr>
      <vt:lpstr>Status of Delivery System Reform Waivers</vt:lpstr>
      <vt:lpstr>What is California’s Whole Person Care Program?  It Begins with Outreach &amp; Enrollment…</vt:lpstr>
      <vt:lpstr>Whole Person Care</vt:lpstr>
      <vt:lpstr>Outreach &amp; Enrollment: Our Most Vulnerable</vt:lpstr>
      <vt:lpstr>From Outreach &amp; Enrollment to Navigating Care in the Community</vt:lpstr>
      <vt:lpstr>Whole Person Care:</vt:lpstr>
      <vt:lpstr>Overview of Model</vt:lpstr>
      <vt:lpstr>Patient Experience - Four Intervention Phases</vt:lpstr>
      <vt:lpstr>PowerPoint Presentation</vt:lpstr>
      <vt:lpstr>PowerPoint Presentation</vt:lpstr>
      <vt:lpstr>Lessons Learned: 2018 Outcomes, Accomplishments</vt:lpstr>
      <vt:lpstr>National Trend: Health + Housing Come Together to tackle Social Determinants of Health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Action 2019  Outreach, Enrollment &amp; Patient  Navigation in Today’s Climate</dc:title>
  <dc:creator>Heather Bates</dc:creator>
  <cp:lastModifiedBy>Heather Bates</cp:lastModifiedBy>
  <cp:revision>9</cp:revision>
  <dcterms:created xsi:type="dcterms:W3CDTF">2019-01-16T21:39:15Z</dcterms:created>
  <dcterms:modified xsi:type="dcterms:W3CDTF">2019-01-18T21:24:28Z</dcterms:modified>
</cp:coreProperties>
</file>