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4"/>
    <p:sldMasterId id="2147483800" r:id="rId5"/>
  </p:sldMasterIdLst>
  <p:notesMasterIdLst>
    <p:notesMasterId r:id="rId10"/>
  </p:notesMasterIdLst>
  <p:sldIdLst>
    <p:sldId id="257" r:id="rId6"/>
    <p:sldId id="261" r:id="rId7"/>
    <p:sldId id="299" r:id="rId8"/>
    <p:sldId id="300" r:id="rId9"/>
  </p:sldIdLst>
  <p:sldSz cx="9144000" cy="6858000" type="screen4x3"/>
  <p:notesSz cx="7053263" cy="93091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muel" initials="S" lastIdx="1" clrIdx="0">
    <p:extLst>
      <p:ext uri="{19B8F6BF-5375-455C-9EA6-DF929625EA0E}">
        <p15:presenceInfo xmlns:p15="http://schemas.microsoft.com/office/powerpoint/2012/main" userId="Samue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5044"/>
    <a:srgbClr val="431220"/>
    <a:srgbClr val="2A3E46"/>
    <a:srgbClr val="91B0D5"/>
    <a:srgbClr val="C8C8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010" autoAdjust="0"/>
  </p:normalViewPr>
  <p:slideViewPr>
    <p:cSldViewPr snapToGrid="0">
      <p:cViewPr varScale="1">
        <p:scale>
          <a:sx n="102" d="100"/>
          <a:sy n="102" d="100"/>
        </p:scale>
        <p:origin x="274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2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commentAuthors" Target="commentAuthors.xml"/><Relationship Id="rId5" Type="http://schemas.openxmlformats.org/officeDocument/2006/relationships/slideMaster" Target="slideMasters/slideMaster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56414" cy="467072"/>
          </a:xfrm>
          <a:prstGeom prst="rect">
            <a:avLst/>
          </a:prstGeom>
        </p:spPr>
        <p:txBody>
          <a:bodyPr vert="horz" lIns="93490" tIns="46744" rIns="93490" bIns="467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217" y="2"/>
            <a:ext cx="3056414" cy="467072"/>
          </a:xfrm>
          <a:prstGeom prst="rect">
            <a:avLst/>
          </a:prstGeom>
        </p:spPr>
        <p:txBody>
          <a:bodyPr vert="horz" lIns="93490" tIns="46744" rIns="93490" bIns="46744" rtlCol="0"/>
          <a:lstStyle>
            <a:lvl1pPr algn="r">
              <a:defRPr sz="1200"/>
            </a:lvl1pPr>
          </a:lstStyle>
          <a:p>
            <a:fld id="{D3564F34-7B42-46BA-8B3C-DD50F084854D}" type="datetimeFigureOut">
              <a:rPr lang="en-US" smtClean="0"/>
              <a:t>1/18/2019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3513" y="1163638"/>
            <a:ext cx="4186237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490" tIns="46744" rIns="93490" bIns="467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327" y="4480004"/>
            <a:ext cx="5642610" cy="3665458"/>
          </a:xfrm>
          <a:prstGeom prst="rect">
            <a:avLst/>
          </a:prstGeom>
        </p:spPr>
        <p:txBody>
          <a:bodyPr vert="horz" lIns="93490" tIns="46744" rIns="93490" bIns="4674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56414" cy="467071"/>
          </a:xfrm>
          <a:prstGeom prst="rect">
            <a:avLst/>
          </a:prstGeom>
        </p:spPr>
        <p:txBody>
          <a:bodyPr vert="horz" lIns="93490" tIns="46744" rIns="93490" bIns="467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217" y="8842030"/>
            <a:ext cx="3056414" cy="467071"/>
          </a:xfrm>
          <a:prstGeom prst="rect">
            <a:avLst/>
          </a:prstGeom>
        </p:spPr>
        <p:txBody>
          <a:bodyPr vert="horz" lIns="93490" tIns="46744" rIns="93490" bIns="46744" rtlCol="0" anchor="b"/>
          <a:lstStyle>
            <a:lvl1pPr algn="r">
              <a:defRPr sz="1200"/>
            </a:lvl1pPr>
          </a:lstStyle>
          <a:p>
            <a:fld id="{F7A00CEF-0719-43B5-AF89-4E43AB046E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65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1pPr>
            <a:lvl2pPr marL="747711" indent="-287581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2pPr>
            <a:lvl3pPr marL="115032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3pPr>
            <a:lvl4pPr marL="161045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4pPr>
            <a:lvl5pPr marL="2070585" indent="-230065" defTabSz="936236"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5pPr>
            <a:lvl6pPr marL="2530715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6pPr>
            <a:lvl7pPr marL="2990845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7pPr>
            <a:lvl8pPr marL="3450974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8pPr>
            <a:lvl9pPr marL="3911104" indent="-230065" defTabSz="936236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anose="02020603050405020304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B683988-4A11-4F8B-A269-D266053ABFF2}" type="slidenum">
              <a:rPr lang="en-US" altLang="en-US" sz="120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30338" y="1152525"/>
            <a:ext cx="4149725" cy="3113088"/>
          </a:xfrm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417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0147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0091C-23CD-4132-A9FB-75605F019CB9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51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4D8CA-664E-4709-A4F3-746F0CA81D72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161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5890A-9D6E-402F-BE75-5491D8C85AF2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38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88B84-71E0-4787-9D1D-06044E4F3116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477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4E134-5525-4CBC-9B5B-E04420444EF6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488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E82ED-F193-4F84-9CB0-195AFAD4282C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4662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17DA4-F934-4AD0-B834-32F13A53845B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915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F14B9-0EDA-49A8-B8CF-4EECA43F376B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608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0F3C1-1542-4BA0-AB93-662ACFA2F1CD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890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4E9A-A144-4424-BED9-70987167EEF6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09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7EF597-CB17-448D-8269-19E530BA96CC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448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533D3861-D0CE-492E-A37B-B3102FB704F3}"/>
              </a:ext>
            </a:extLst>
          </p:cNvPr>
          <p:cNvGrpSpPr/>
          <p:nvPr userDrawn="1"/>
        </p:nvGrpSpPr>
        <p:grpSpPr>
          <a:xfrm>
            <a:off x="0" y="-52358"/>
            <a:ext cx="9185529" cy="6935019"/>
            <a:chOff x="0" y="-52358"/>
            <a:chExt cx="9185529" cy="693501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EC0EAFB-69C5-4DDE-A152-11B533C99C23}"/>
                </a:ext>
              </a:extLst>
            </p:cNvPr>
            <p:cNvSpPr/>
            <p:nvPr userDrawn="1"/>
          </p:nvSpPr>
          <p:spPr>
            <a:xfrm>
              <a:off x="0" y="-52358"/>
              <a:ext cx="9142195" cy="6910358"/>
            </a:xfrm>
            <a:prstGeom prst="rect">
              <a:avLst/>
            </a:prstGeom>
            <a:gradFill>
              <a:gsLst>
                <a:gs pos="30000">
                  <a:srgbClr val="FFFF00">
                    <a:lumMod val="100000"/>
                    <a:alpha val="50000"/>
                  </a:srgbClr>
                </a:gs>
                <a:gs pos="89000">
                  <a:srgbClr val="D65044"/>
                </a:gs>
              </a:gsLst>
              <a:lin ang="13500000" scaled="1"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800" dirty="0"/>
            </a:p>
          </p:txBody>
        </p:sp>
        <p:sp>
          <p:nvSpPr>
            <p:cNvPr id="15" name="Triangle rectangle 7">
              <a:extLst>
                <a:ext uri="{FF2B5EF4-FFF2-40B4-BE49-F238E27FC236}">
                  <a16:creationId xmlns:a16="http://schemas.microsoft.com/office/drawing/2014/main" id="{D0455D8A-FCB0-4DC7-959E-66E57A6AA03A}"/>
                </a:ext>
              </a:extLst>
            </p:cNvPr>
            <p:cNvSpPr/>
            <p:nvPr userDrawn="1"/>
          </p:nvSpPr>
          <p:spPr>
            <a:xfrm rot="16200000">
              <a:off x="7721434" y="5418566"/>
              <a:ext cx="1485092" cy="1443098"/>
            </a:xfrm>
            <a:prstGeom prst="rtTriangle">
              <a:avLst/>
            </a:prstGeom>
            <a:solidFill>
              <a:srgbClr val="91B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/>
            </a:p>
          </p:txBody>
        </p:sp>
        <p:sp>
          <p:nvSpPr>
            <p:cNvPr id="16" name="Triangle rectangle 8">
              <a:extLst>
                <a:ext uri="{FF2B5EF4-FFF2-40B4-BE49-F238E27FC236}">
                  <a16:creationId xmlns:a16="http://schemas.microsoft.com/office/drawing/2014/main" id="{4245788C-2B94-4795-9309-382918564FA4}"/>
                </a:ext>
              </a:extLst>
            </p:cNvPr>
            <p:cNvSpPr/>
            <p:nvPr userDrawn="1"/>
          </p:nvSpPr>
          <p:spPr>
            <a:xfrm rot="16200000">
              <a:off x="8166334" y="5847519"/>
              <a:ext cx="1033812" cy="1004579"/>
            </a:xfrm>
            <a:prstGeom prst="rtTriangle">
              <a:avLst/>
            </a:prstGeom>
            <a:solidFill>
              <a:srgbClr val="2A3E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/>
            </a:p>
          </p:txBody>
        </p:sp>
        <p:pic>
          <p:nvPicPr>
            <p:cNvPr id="17" name="Image 9">
              <a:extLst>
                <a:ext uri="{FF2B5EF4-FFF2-40B4-BE49-F238E27FC236}">
                  <a16:creationId xmlns:a16="http://schemas.microsoft.com/office/drawing/2014/main" id="{1C9D66C0-3D9D-426E-BCFE-CFF30FF143BF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-2086" b="387"/>
            <a:stretch/>
          </p:blipFill>
          <p:spPr>
            <a:xfrm>
              <a:off x="71755" y="170882"/>
              <a:ext cx="3205087" cy="623712"/>
            </a:xfrm>
            <a:prstGeom prst="rect">
              <a:avLst/>
            </a:prstGeom>
          </p:spPr>
        </p:pic>
      </p:grpSp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0240A7E-CF1D-4350-B24C-DA091D7A3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6213" y="1869800"/>
            <a:ext cx="673157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 err="1"/>
              <a:t>Title</a:t>
            </a:r>
            <a:r>
              <a:rPr lang="fr-FR" dirty="0"/>
              <a:t> of </a:t>
            </a:r>
            <a:r>
              <a:rPr lang="fr-FR" dirty="0" err="1"/>
              <a:t>Presentation</a:t>
            </a:r>
            <a:endParaRPr lang="fr-FR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E2C0FF-947E-440D-BC1C-CAD93B6A59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89998" y="3195361"/>
            <a:ext cx="6364007" cy="13766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>
                <a:latin typeface="GillSans Light" panose="020B0402020204020204" pitchFamily="34" charset="0"/>
              </a:rPr>
              <a:t>FirstName </a:t>
            </a:r>
            <a:r>
              <a:rPr lang="en-US" dirty="0" err="1">
                <a:latin typeface="GillSans Light" panose="020B0402020204020204" pitchFamily="34" charset="0"/>
              </a:rPr>
              <a:t>LastName</a:t>
            </a:r>
            <a:endParaRPr lang="en-US" dirty="0">
              <a:latin typeface="GillSans Light" panose="020B0402020204020204" pitchFamily="34" charset="0"/>
            </a:endParaRPr>
          </a:p>
          <a:p>
            <a:pPr lvl="0"/>
            <a:r>
              <a:rPr lang="en-US" dirty="0">
                <a:latin typeface="GillSans Light" panose="020B0402020204020204" pitchFamily="34" charset="0"/>
              </a:rPr>
              <a:t>Position</a:t>
            </a:r>
          </a:p>
          <a:p>
            <a:pPr lvl="0"/>
            <a:r>
              <a:rPr lang="en-US" dirty="0">
                <a:latin typeface="GillSans Light" panose="020B0402020204020204" pitchFamily="34" charset="0"/>
              </a:rPr>
              <a:t>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55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</p:sldLayoutIdLst>
  <p:hf hdr="0" dt="0"/>
  <p:txStyles>
    <p:titleStyle>
      <a:lvl1pPr algn="ctr" defTabSz="385754" rtl="0" eaLnBrk="1" latinLnBrk="0" hangingPunct="1">
        <a:lnSpc>
          <a:spcPct val="90000"/>
        </a:lnSpc>
        <a:spcBef>
          <a:spcPct val="0"/>
        </a:spcBef>
        <a:buNone/>
        <a:defRPr sz="4050" kern="1200">
          <a:solidFill>
            <a:schemeClr val="accent6"/>
          </a:solidFill>
          <a:latin typeface="Gill Sans MT" panose="020B0502020104020203" pitchFamily="34" charset="0"/>
          <a:ea typeface="+mj-ea"/>
          <a:cs typeface="+mj-cs"/>
        </a:defRPr>
      </a:lvl1pPr>
    </p:titleStyle>
    <p:bodyStyle>
      <a:lvl1pPr marL="0" indent="0" algn="ctr" defTabSz="385754" rtl="0" eaLnBrk="1" latinLnBrk="0" hangingPunct="1">
        <a:lnSpc>
          <a:spcPct val="90000"/>
        </a:lnSpc>
        <a:spcBef>
          <a:spcPts val="422"/>
        </a:spcBef>
        <a:buFont typeface="Arial" panose="020B0604020202020204" pitchFamily="34" charset="0"/>
        <a:buNone/>
        <a:defRPr sz="1800" kern="1200">
          <a:solidFill>
            <a:schemeClr val="accent6"/>
          </a:solidFill>
          <a:latin typeface="GillSans Light" panose="020B0402020204020204" pitchFamily="34" charset="0"/>
          <a:ea typeface="+mn-ea"/>
          <a:cs typeface="+mn-cs"/>
        </a:defRPr>
      </a:lvl1pPr>
      <a:lvl2pPr marL="289315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482192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844" kern="1200">
          <a:solidFill>
            <a:schemeClr val="tx1"/>
          </a:solidFill>
          <a:latin typeface="+mn-lt"/>
          <a:ea typeface="+mn-ea"/>
          <a:cs typeface="+mn-cs"/>
        </a:defRPr>
      </a:lvl3pPr>
      <a:lvl4pPr marL="675068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867944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1060820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253698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446574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639450" indent="-96439" algn="l" defTabSz="385754" rtl="0" eaLnBrk="1" latinLnBrk="0" hangingPunct="1">
        <a:lnSpc>
          <a:spcPct val="90000"/>
        </a:lnSpc>
        <a:spcBef>
          <a:spcPts val="211"/>
        </a:spcBef>
        <a:buFont typeface="Arial" panose="020B0604020202020204" pitchFamily="34" charset="0"/>
        <a:buChar char="•"/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1pPr>
      <a:lvl2pPr marL="192876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2pPr>
      <a:lvl3pPr marL="385754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3pPr>
      <a:lvl4pPr marL="578630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4pPr>
      <a:lvl5pPr marL="771506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5pPr>
      <a:lvl6pPr marL="964382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6pPr>
      <a:lvl7pPr marL="1157259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7pPr>
      <a:lvl8pPr marL="1350135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8pPr>
      <a:lvl9pPr marL="1543012" algn="l" defTabSz="385754" rtl="0" eaLnBrk="1" latinLnBrk="0" hangingPunct="1">
        <a:defRPr sz="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92514E-9C39-4728-B53E-7CB0FC855EB9}" type="datetime1">
              <a:rPr lang="en-US" smtClean="0"/>
              <a:t>1/18/2019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cap="sm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UNIVERSAL HEALTH CARE FOUNDATION OF CONNECTICUT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FCD2A32-7FA7-49A7-85D0-DE643222BC45}"/>
              </a:ext>
            </a:extLst>
          </p:cNvPr>
          <p:cNvGrpSpPr/>
          <p:nvPr userDrawn="1"/>
        </p:nvGrpSpPr>
        <p:grpSpPr>
          <a:xfrm>
            <a:off x="4384277" y="0"/>
            <a:ext cx="4759723" cy="6148221"/>
            <a:chOff x="7432278" y="-1"/>
            <a:chExt cx="4759723" cy="6148221"/>
          </a:xfrm>
        </p:grpSpPr>
        <p:sp>
          <p:nvSpPr>
            <p:cNvPr id="8" name="Triangle rectangle 13">
              <a:extLst>
                <a:ext uri="{FF2B5EF4-FFF2-40B4-BE49-F238E27FC236}">
                  <a16:creationId xmlns:a16="http://schemas.microsoft.com/office/drawing/2014/main" id="{E01C6020-C92E-458A-9ABB-3604F27CA4E2}"/>
                </a:ext>
              </a:extLst>
            </p:cNvPr>
            <p:cNvSpPr/>
            <p:nvPr userDrawn="1"/>
          </p:nvSpPr>
          <p:spPr>
            <a:xfrm rot="10800000">
              <a:off x="9930810" y="-1"/>
              <a:ext cx="2261191" cy="1825624"/>
            </a:xfrm>
            <a:prstGeom prst="rtTriangle">
              <a:avLst/>
            </a:prstGeom>
            <a:solidFill>
              <a:srgbClr val="91B0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/>
            </a:p>
          </p:txBody>
        </p:sp>
        <p:sp>
          <p:nvSpPr>
            <p:cNvPr id="9" name="Demi-cadre 10">
              <a:extLst>
                <a:ext uri="{FF2B5EF4-FFF2-40B4-BE49-F238E27FC236}">
                  <a16:creationId xmlns:a16="http://schemas.microsoft.com/office/drawing/2014/main" id="{3EECB4F6-BF3E-417C-8843-56DF6113FC4E}"/>
                </a:ext>
              </a:extLst>
            </p:cNvPr>
            <p:cNvSpPr/>
            <p:nvPr userDrawn="1"/>
          </p:nvSpPr>
          <p:spPr>
            <a:xfrm rot="2260857" flipH="1">
              <a:off x="7432278" y="633101"/>
              <a:ext cx="4730577" cy="5515119"/>
            </a:xfrm>
            <a:custGeom>
              <a:avLst/>
              <a:gdLst>
                <a:gd name="connsiteX0" fmla="*/ 0 w 3019649"/>
                <a:gd name="connsiteY0" fmla="*/ 0 h 6858001"/>
                <a:gd name="connsiteX1" fmla="*/ 3019649 w 3019649"/>
                <a:gd name="connsiteY1" fmla="*/ 0 h 6858001"/>
                <a:gd name="connsiteX2" fmla="*/ 2904135 w 3019649"/>
                <a:gd name="connsiteY2" fmla="*/ 262347 h 6858001"/>
                <a:gd name="connsiteX3" fmla="*/ 271829 w 3019649"/>
                <a:gd name="connsiteY3" fmla="*/ 262347 h 6858001"/>
                <a:gd name="connsiteX4" fmla="*/ 271829 w 3019649"/>
                <a:gd name="connsiteY4" fmla="*/ 6240644 h 6858001"/>
                <a:gd name="connsiteX5" fmla="*/ 0 w 3019649"/>
                <a:gd name="connsiteY5" fmla="*/ 6858001 h 6858001"/>
                <a:gd name="connsiteX6" fmla="*/ 0 w 3019649"/>
                <a:gd name="connsiteY6" fmla="*/ 0 h 6858001"/>
                <a:gd name="connsiteX0" fmla="*/ 0 w 2930915"/>
                <a:gd name="connsiteY0" fmla="*/ 41664 h 6899665"/>
                <a:gd name="connsiteX1" fmla="*/ 2930915 w 2930915"/>
                <a:gd name="connsiteY1" fmla="*/ 0 h 6899665"/>
                <a:gd name="connsiteX2" fmla="*/ 2904135 w 2930915"/>
                <a:gd name="connsiteY2" fmla="*/ 304011 h 6899665"/>
                <a:gd name="connsiteX3" fmla="*/ 271829 w 2930915"/>
                <a:gd name="connsiteY3" fmla="*/ 304011 h 6899665"/>
                <a:gd name="connsiteX4" fmla="*/ 271829 w 2930915"/>
                <a:gd name="connsiteY4" fmla="*/ 6282308 h 6899665"/>
                <a:gd name="connsiteX5" fmla="*/ 0 w 2930915"/>
                <a:gd name="connsiteY5" fmla="*/ 6899665 h 6899665"/>
                <a:gd name="connsiteX6" fmla="*/ 0 w 2930915"/>
                <a:gd name="connsiteY6" fmla="*/ 41664 h 6899665"/>
                <a:gd name="connsiteX0" fmla="*/ 0 w 3231494"/>
                <a:gd name="connsiteY0" fmla="*/ 41664 h 6899665"/>
                <a:gd name="connsiteX1" fmla="*/ 2930915 w 3231494"/>
                <a:gd name="connsiteY1" fmla="*/ 0 h 6899665"/>
                <a:gd name="connsiteX2" fmla="*/ 3231494 w 3231494"/>
                <a:gd name="connsiteY2" fmla="*/ 315024 h 6899665"/>
                <a:gd name="connsiteX3" fmla="*/ 271829 w 3231494"/>
                <a:gd name="connsiteY3" fmla="*/ 304011 h 6899665"/>
                <a:gd name="connsiteX4" fmla="*/ 271829 w 3231494"/>
                <a:gd name="connsiteY4" fmla="*/ 6282308 h 6899665"/>
                <a:gd name="connsiteX5" fmla="*/ 0 w 3231494"/>
                <a:gd name="connsiteY5" fmla="*/ 6899665 h 6899665"/>
                <a:gd name="connsiteX6" fmla="*/ 0 w 3231494"/>
                <a:gd name="connsiteY6" fmla="*/ 41664 h 6899665"/>
                <a:gd name="connsiteX0" fmla="*/ 0 w 3310648"/>
                <a:gd name="connsiteY0" fmla="*/ 41664 h 6899665"/>
                <a:gd name="connsiteX1" fmla="*/ 2930915 w 3310648"/>
                <a:gd name="connsiteY1" fmla="*/ 0 h 6899665"/>
                <a:gd name="connsiteX2" fmla="*/ 3310648 w 3310648"/>
                <a:gd name="connsiteY2" fmla="*/ 282117 h 6899665"/>
                <a:gd name="connsiteX3" fmla="*/ 271829 w 3310648"/>
                <a:gd name="connsiteY3" fmla="*/ 304011 h 6899665"/>
                <a:gd name="connsiteX4" fmla="*/ 271829 w 3310648"/>
                <a:gd name="connsiteY4" fmla="*/ 6282308 h 6899665"/>
                <a:gd name="connsiteX5" fmla="*/ 0 w 3310648"/>
                <a:gd name="connsiteY5" fmla="*/ 6899665 h 6899665"/>
                <a:gd name="connsiteX6" fmla="*/ 0 w 3310648"/>
                <a:gd name="connsiteY6" fmla="*/ 41664 h 6899665"/>
                <a:gd name="connsiteX0" fmla="*/ 0 w 3310648"/>
                <a:gd name="connsiteY0" fmla="*/ 41664 h 6899665"/>
                <a:gd name="connsiteX1" fmla="*/ 2930915 w 3310648"/>
                <a:gd name="connsiteY1" fmla="*/ 0 h 6899665"/>
                <a:gd name="connsiteX2" fmla="*/ 3310648 w 3310648"/>
                <a:gd name="connsiteY2" fmla="*/ 282117 h 6899665"/>
                <a:gd name="connsiteX3" fmla="*/ 271829 w 3310648"/>
                <a:gd name="connsiteY3" fmla="*/ 304011 h 6899665"/>
                <a:gd name="connsiteX4" fmla="*/ 295637 w 3310648"/>
                <a:gd name="connsiteY4" fmla="*/ 6703737 h 6899665"/>
                <a:gd name="connsiteX5" fmla="*/ 0 w 3310648"/>
                <a:gd name="connsiteY5" fmla="*/ 6899665 h 6899665"/>
                <a:gd name="connsiteX6" fmla="*/ 0 w 3310648"/>
                <a:gd name="connsiteY6" fmla="*/ 41664 h 6899665"/>
                <a:gd name="connsiteX0" fmla="*/ 4311 w 3314959"/>
                <a:gd name="connsiteY0" fmla="*/ 41664 h 6703737"/>
                <a:gd name="connsiteX1" fmla="*/ 2935226 w 3314959"/>
                <a:gd name="connsiteY1" fmla="*/ 0 h 6703737"/>
                <a:gd name="connsiteX2" fmla="*/ 3314959 w 3314959"/>
                <a:gd name="connsiteY2" fmla="*/ 282117 h 6703737"/>
                <a:gd name="connsiteX3" fmla="*/ 276140 w 3314959"/>
                <a:gd name="connsiteY3" fmla="*/ 304011 h 6703737"/>
                <a:gd name="connsiteX4" fmla="*/ 299948 w 3314959"/>
                <a:gd name="connsiteY4" fmla="*/ 6703737 h 6703737"/>
                <a:gd name="connsiteX5" fmla="*/ 0 w 3314959"/>
                <a:gd name="connsiteY5" fmla="*/ 6452991 h 6703737"/>
                <a:gd name="connsiteX6" fmla="*/ 4311 w 3314959"/>
                <a:gd name="connsiteY6" fmla="*/ 41664 h 6703737"/>
                <a:gd name="connsiteX0" fmla="*/ 1391264 w 4701912"/>
                <a:gd name="connsiteY0" fmla="*/ 41664 h 6703737"/>
                <a:gd name="connsiteX1" fmla="*/ 4322179 w 4701912"/>
                <a:gd name="connsiteY1" fmla="*/ 0 h 6703737"/>
                <a:gd name="connsiteX2" fmla="*/ 4701912 w 4701912"/>
                <a:gd name="connsiteY2" fmla="*/ 282117 h 6703737"/>
                <a:gd name="connsiteX3" fmla="*/ 1663093 w 4701912"/>
                <a:gd name="connsiteY3" fmla="*/ 304011 h 6703737"/>
                <a:gd name="connsiteX4" fmla="*/ 1686901 w 4701912"/>
                <a:gd name="connsiteY4" fmla="*/ 6703737 h 6703737"/>
                <a:gd name="connsiteX5" fmla="*/ 0 w 4701912"/>
                <a:gd name="connsiteY5" fmla="*/ 5274292 h 6703737"/>
                <a:gd name="connsiteX6" fmla="*/ 1391264 w 4701912"/>
                <a:gd name="connsiteY6" fmla="*/ 41664 h 6703737"/>
                <a:gd name="connsiteX0" fmla="*/ 1391264 w 4701912"/>
                <a:gd name="connsiteY0" fmla="*/ 41664 h 5621023"/>
                <a:gd name="connsiteX1" fmla="*/ 4322179 w 4701912"/>
                <a:gd name="connsiteY1" fmla="*/ 0 h 5621023"/>
                <a:gd name="connsiteX2" fmla="*/ 4701912 w 4701912"/>
                <a:gd name="connsiteY2" fmla="*/ 282117 h 5621023"/>
                <a:gd name="connsiteX3" fmla="*/ 1663093 w 4701912"/>
                <a:gd name="connsiteY3" fmla="*/ 304011 h 5621023"/>
                <a:gd name="connsiteX4" fmla="*/ 319858 w 4701912"/>
                <a:gd name="connsiteY4" fmla="*/ 5621023 h 5621023"/>
                <a:gd name="connsiteX5" fmla="*/ 0 w 4701912"/>
                <a:gd name="connsiteY5" fmla="*/ 5274292 h 5621023"/>
                <a:gd name="connsiteX6" fmla="*/ 1391264 w 4701912"/>
                <a:gd name="connsiteY6" fmla="*/ 41664 h 5621023"/>
                <a:gd name="connsiteX0" fmla="*/ 1391264 w 4701912"/>
                <a:gd name="connsiteY0" fmla="*/ 41664 h 5515119"/>
                <a:gd name="connsiteX1" fmla="*/ 4322179 w 4701912"/>
                <a:gd name="connsiteY1" fmla="*/ 0 h 5515119"/>
                <a:gd name="connsiteX2" fmla="*/ 4701912 w 4701912"/>
                <a:gd name="connsiteY2" fmla="*/ 282117 h 5515119"/>
                <a:gd name="connsiteX3" fmla="*/ 1663093 w 4701912"/>
                <a:gd name="connsiteY3" fmla="*/ 304011 h 5515119"/>
                <a:gd name="connsiteX4" fmla="*/ 200134 w 4701912"/>
                <a:gd name="connsiteY4" fmla="*/ 5515119 h 5515119"/>
                <a:gd name="connsiteX5" fmla="*/ 0 w 4701912"/>
                <a:gd name="connsiteY5" fmla="*/ 5274292 h 5515119"/>
                <a:gd name="connsiteX6" fmla="*/ 1391264 w 4701912"/>
                <a:gd name="connsiteY6" fmla="*/ 41664 h 5515119"/>
                <a:gd name="connsiteX0" fmla="*/ 1470008 w 4780656"/>
                <a:gd name="connsiteY0" fmla="*/ 41664 h 5515119"/>
                <a:gd name="connsiteX1" fmla="*/ 4400923 w 4780656"/>
                <a:gd name="connsiteY1" fmla="*/ 0 h 5515119"/>
                <a:gd name="connsiteX2" fmla="*/ 4780656 w 4780656"/>
                <a:gd name="connsiteY2" fmla="*/ 282117 h 5515119"/>
                <a:gd name="connsiteX3" fmla="*/ 1741837 w 4780656"/>
                <a:gd name="connsiteY3" fmla="*/ 304011 h 5515119"/>
                <a:gd name="connsiteX4" fmla="*/ 278878 w 4780656"/>
                <a:gd name="connsiteY4" fmla="*/ 5515119 h 5515119"/>
                <a:gd name="connsiteX5" fmla="*/ 0 w 4780656"/>
                <a:gd name="connsiteY5" fmla="*/ 5428428 h 5515119"/>
                <a:gd name="connsiteX6" fmla="*/ 1470008 w 4780656"/>
                <a:gd name="connsiteY6" fmla="*/ 41664 h 5515119"/>
                <a:gd name="connsiteX0" fmla="*/ 1424513 w 4735161"/>
                <a:gd name="connsiteY0" fmla="*/ 41664 h 5515119"/>
                <a:gd name="connsiteX1" fmla="*/ 4355428 w 4735161"/>
                <a:gd name="connsiteY1" fmla="*/ 0 h 5515119"/>
                <a:gd name="connsiteX2" fmla="*/ 4735161 w 4735161"/>
                <a:gd name="connsiteY2" fmla="*/ 282117 h 5515119"/>
                <a:gd name="connsiteX3" fmla="*/ 1696342 w 4735161"/>
                <a:gd name="connsiteY3" fmla="*/ 304011 h 5515119"/>
                <a:gd name="connsiteX4" fmla="*/ 233383 w 4735161"/>
                <a:gd name="connsiteY4" fmla="*/ 5515119 h 5515119"/>
                <a:gd name="connsiteX5" fmla="*/ 0 w 4735161"/>
                <a:gd name="connsiteY5" fmla="*/ 5369524 h 5515119"/>
                <a:gd name="connsiteX6" fmla="*/ 1424513 w 4735161"/>
                <a:gd name="connsiteY6" fmla="*/ 41664 h 5515119"/>
                <a:gd name="connsiteX0" fmla="*/ 1424513 w 4735161"/>
                <a:gd name="connsiteY0" fmla="*/ 41664 h 5578607"/>
                <a:gd name="connsiteX1" fmla="*/ 4355428 w 4735161"/>
                <a:gd name="connsiteY1" fmla="*/ 0 h 5578607"/>
                <a:gd name="connsiteX2" fmla="*/ 4735161 w 4735161"/>
                <a:gd name="connsiteY2" fmla="*/ 282117 h 5578607"/>
                <a:gd name="connsiteX3" fmla="*/ 1696342 w 4735161"/>
                <a:gd name="connsiteY3" fmla="*/ 304011 h 5578607"/>
                <a:gd name="connsiteX4" fmla="*/ 211217 w 4735161"/>
                <a:gd name="connsiteY4" fmla="*/ 5578607 h 5578607"/>
                <a:gd name="connsiteX5" fmla="*/ 0 w 4735161"/>
                <a:gd name="connsiteY5" fmla="*/ 5369524 h 5578607"/>
                <a:gd name="connsiteX6" fmla="*/ 1424513 w 4735161"/>
                <a:gd name="connsiteY6" fmla="*/ 41664 h 5578607"/>
                <a:gd name="connsiteX0" fmla="*/ 1424513 w 4735161"/>
                <a:gd name="connsiteY0" fmla="*/ 41664 h 5515119"/>
                <a:gd name="connsiteX1" fmla="*/ 4355428 w 4735161"/>
                <a:gd name="connsiteY1" fmla="*/ 0 h 5515119"/>
                <a:gd name="connsiteX2" fmla="*/ 4735161 w 4735161"/>
                <a:gd name="connsiteY2" fmla="*/ 282117 h 5515119"/>
                <a:gd name="connsiteX3" fmla="*/ 1696342 w 4735161"/>
                <a:gd name="connsiteY3" fmla="*/ 304011 h 5515119"/>
                <a:gd name="connsiteX4" fmla="*/ 233383 w 4735161"/>
                <a:gd name="connsiteY4" fmla="*/ 5515119 h 5515119"/>
                <a:gd name="connsiteX5" fmla="*/ 0 w 4735161"/>
                <a:gd name="connsiteY5" fmla="*/ 5369524 h 5515119"/>
                <a:gd name="connsiteX6" fmla="*/ 1424513 w 4735161"/>
                <a:gd name="connsiteY6" fmla="*/ 41664 h 5515119"/>
                <a:gd name="connsiteX0" fmla="*/ 1419929 w 4730577"/>
                <a:gd name="connsiteY0" fmla="*/ 41664 h 5515119"/>
                <a:gd name="connsiteX1" fmla="*/ 4350844 w 4730577"/>
                <a:gd name="connsiteY1" fmla="*/ 0 h 5515119"/>
                <a:gd name="connsiteX2" fmla="*/ 4730577 w 4730577"/>
                <a:gd name="connsiteY2" fmla="*/ 282117 h 5515119"/>
                <a:gd name="connsiteX3" fmla="*/ 1691758 w 4730577"/>
                <a:gd name="connsiteY3" fmla="*/ 304011 h 5515119"/>
                <a:gd name="connsiteX4" fmla="*/ 228799 w 4730577"/>
                <a:gd name="connsiteY4" fmla="*/ 5515119 h 5515119"/>
                <a:gd name="connsiteX5" fmla="*/ 0 w 4730577"/>
                <a:gd name="connsiteY5" fmla="*/ 5346195 h 5515119"/>
                <a:gd name="connsiteX6" fmla="*/ 1419929 w 4730577"/>
                <a:gd name="connsiteY6" fmla="*/ 41664 h 55151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730577" h="5515119">
                  <a:moveTo>
                    <a:pt x="1419929" y="41664"/>
                  </a:moveTo>
                  <a:lnTo>
                    <a:pt x="4350844" y="0"/>
                  </a:lnTo>
                  <a:lnTo>
                    <a:pt x="4730577" y="282117"/>
                  </a:lnTo>
                  <a:lnTo>
                    <a:pt x="1691758" y="304011"/>
                  </a:lnTo>
                  <a:lnTo>
                    <a:pt x="228799" y="5515119"/>
                  </a:lnTo>
                  <a:lnTo>
                    <a:pt x="0" y="5346195"/>
                  </a:lnTo>
                  <a:lnTo>
                    <a:pt x="1419929" y="41664"/>
                  </a:lnTo>
                  <a:close/>
                </a:path>
              </a:pathLst>
            </a:custGeom>
            <a:gradFill flip="none" rotWithShape="1">
              <a:gsLst>
                <a:gs pos="4278">
                  <a:srgbClr val="C00000"/>
                </a:gs>
                <a:gs pos="43000">
                  <a:srgbClr val="D65044"/>
                </a:gs>
                <a:gs pos="100000">
                  <a:srgbClr val="FFFF00">
                    <a:alpha val="59000"/>
                  </a:srgbClr>
                </a:gs>
              </a:gsLst>
              <a:path path="rect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 dirty="0">
                <a:solidFill>
                  <a:schemeClr val="tx1"/>
                </a:solidFill>
              </a:endParaRPr>
            </a:p>
          </p:txBody>
        </p:sp>
        <p:sp>
          <p:nvSpPr>
            <p:cNvPr id="10" name="Triangle rectangle 12">
              <a:extLst>
                <a:ext uri="{FF2B5EF4-FFF2-40B4-BE49-F238E27FC236}">
                  <a16:creationId xmlns:a16="http://schemas.microsoft.com/office/drawing/2014/main" id="{0413FDBE-1ABA-4F4C-AD3E-5F883692C936}"/>
                </a:ext>
              </a:extLst>
            </p:cNvPr>
            <p:cNvSpPr/>
            <p:nvPr userDrawn="1"/>
          </p:nvSpPr>
          <p:spPr>
            <a:xfrm rot="10800000">
              <a:off x="10398642" y="4"/>
              <a:ext cx="1793359" cy="1434865"/>
            </a:xfrm>
            <a:prstGeom prst="rtTriangle">
              <a:avLst/>
            </a:prstGeom>
            <a:solidFill>
              <a:srgbClr val="2A3E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13"/>
            </a:p>
          </p:txBody>
        </p:sp>
      </p:grpSp>
    </p:spTree>
    <p:extLst>
      <p:ext uri="{BB962C8B-B14F-4D97-AF65-F5344CB8AC3E}">
        <p14:creationId xmlns:p14="http://schemas.microsoft.com/office/powerpoint/2010/main" val="3709391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universalhealthct.org/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jp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F7A7FF-0AB5-43EA-A783-0F35AC87BD64}"/>
              </a:ext>
            </a:extLst>
          </p:cNvPr>
          <p:cNvSpPr txBox="1">
            <a:spLocks/>
          </p:cNvSpPr>
          <p:nvPr/>
        </p:nvSpPr>
        <p:spPr>
          <a:xfrm>
            <a:off x="685800" y="889729"/>
            <a:ext cx="7772400" cy="3060179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ctr" defTabSz="3857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accent6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2400" dirty="0"/>
              <a:t>Fight Power with Power:</a:t>
            </a:r>
          </a:p>
          <a:p>
            <a:pPr>
              <a:lnSpc>
                <a:spcPct val="150000"/>
              </a:lnSpc>
            </a:pPr>
            <a:r>
              <a:rPr lang="en-US" sz="2400" dirty="0"/>
              <a:t>Organizing Campaign Strategy Tips</a:t>
            </a:r>
          </a:p>
          <a:p>
            <a:pPr>
              <a:lnSpc>
                <a:spcPct val="150000"/>
              </a:lnSpc>
            </a:pPr>
            <a:r>
              <a:rPr lang="en-US" sz="4700" dirty="0"/>
              <a:t>I Vote 4 Health Care</a:t>
            </a:r>
          </a:p>
          <a:p>
            <a:pPr>
              <a:lnSpc>
                <a:spcPct val="120000"/>
              </a:lnSpc>
            </a:pPr>
            <a:r>
              <a:rPr lang="en-US" sz="1900" dirty="0"/>
              <a:t>Universal Health Care Foundation of Connecticut’s Grant Program &amp; Campaign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58421CC-E6DD-4888-8562-5295DE25D256}"/>
              </a:ext>
            </a:extLst>
          </p:cNvPr>
          <p:cNvSpPr txBox="1">
            <a:spLocks/>
          </p:cNvSpPr>
          <p:nvPr/>
        </p:nvSpPr>
        <p:spPr>
          <a:xfrm>
            <a:off x="1310325" y="4129790"/>
            <a:ext cx="6523349" cy="18384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385754" rtl="0" eaLnBrk="1" latinLnBrk="0" hangingPunct="1">
              <a:lnSpc>
                <a:spcPct val="90000"/>
              </a:lnSpc>
              <a:spcBef>
                <a:spcPts val="422"/>
              </a:spcBef>
              <a:buFont typeface="Arial" panose="020B0604020202020204" pitchFamily="34" charset="0"/>
              <a:buNone/>
              <a:defRPr sz="1800" kern="1200">
                <a:solidFill>
                  <a:schemeClr val="accent6"/>
                </a:solidFill>
                <a:latin typeface="GillSans Light" panose="020B0402020204020204" pitchFamily="34" charset="0"/>
                <a:ea typeface="+mn-ea"/>
                <a:cs typeface="+mn-cs"/>
              </a:defRPr>
            </a:lvl1pPr>
            <a:lvl2pPr marL="342892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783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75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66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57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348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40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132" indent="0" algn="ctr" defTabSz="385754" rtl="0" eaLnBrk="1" latinLnBrk="0" hangingPunct="1">
              <a:lnSpc>
                <a:spcPct val="90000"/>
              </a:lnSpc>
              <a:spcBef>
                <a:spcPts val="211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January 24, 2019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Rosana Ferraro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Policy &amp; Program Officer</a:t>
            </a:r>
          </a:p>
          <a:p>
            <a:pPr>
              <a:defRPr/>
            </a:pPr>
            <a:r>
              <a:rPr lang="en-US" sz="2000" dirty="0">
                <a:solidFill>
                  <a:srgbClr val="0070C0"/>
                </a:solidFill>
              </a:rPr>
              <a:t>Universal Health Care Foundation </a:t>
            </a:r>
            <a:r>
              <a:rPr lang="en-US" sz="2000">
                <a:solidFill>
                  <a:srgbClr val="0070C0"/>
                </a:solidFill>
              </a:rPr>
              <a:t>of Connecticut</a:t>
            </a:r>
            <a:endParaRPr lang="en-US" sz="1400" dirty="0">
              <a:solidFill>
                <a:schemeClr val="accent2"/>
              </a:solidFill>
              <a:hlinkClick r:id="rId2"/>
            </a:endParaRPr>
          </a:p>
          <a:p>
            <a:pPr>
              <a:defRPr/>
            </a:pPr>
            <a:endParaRPr lang="en-US" sz="1400" dirty="0">
              <a:solidFill>
                <a:schemeClr val="accent2"/>
              </a:solidFill>
              <a:hlinkClick r:id="rId2"/>
            </a:endParaRPr>
          </a:p>
          <a:p>
            <a:pPr>
              <a:defRPr/>
            </a:pPr>
            <a:r>
              <a:rPr lang="en-US" sz="2000" dirty="0">
                <a:solidFill>
                  <a:schemeClr val="accent2"/>
                </a:solidFill>
                <a:hlinkClick r:id="rId2"/>
              </a:rPr>
              <a:t>universalhealthct.org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313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B64E1FC-385C-4417-A1E7-37C84BB4C7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69" y="622429"/>
            <a:ext cx="5625667" cy="126577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3" name="Title 10"/>
          <p:cNvSpPr txBox="1">
            <a:spLocks/>
          </p:cNvSpPr>
          <p:nvPr/>
        </p:nvSpPr>
        <p:spPr>
          <a:xfrm>
            <a:off x="685801" y="2127376"/>
            <a:ext cx="6689360" cy="706103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en-US" sz="2400" b="1" dirty="0">
                <a:solidFill>
                  <a:schemeClr val="accent1"/>
                </a:solidFill>
              </a:rPr>
              <a:t>Universal Health Care Foundation of Connecticut</a:t>
            </a:r>
            <a:br>
              <a:rPr lang="en-US" altLang="en-US" sz="2400" b="1" dirty="0">
                <a:solidFill>
                  <a:schemeClr val="accent1"/>
                </a:solidFill>
              </a:rPr>
            </a:br>
            <a:endParaRPr lang="en-US" sz="2400" b="1" dirty="0">
              <a:solidFill>
                <a:schemeClr val="accent1"/>
              </a:solidFill>
            </a:endParaRPr>
          </a:p>
        </p:txBody>
      </p:sp>
      <p:sp>
        <p:nvSpPr>
          <p:cNvPr id="4" name="Subtitle 11"/>
          <p:cNvSpPr txBox="1">
            <a:spLocks/>
          </p:cNvSpPr>
          <p:nvPr/>
        </p:nvSpPr>
        <p:spPr>
          <a:xfrm>
            <a:off x="415369" y="2903455"/>
            <a:ext cx="3729411" cy="322752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1800" dirty="0">
                <a:solidFill>
                  <a:schemeClr val="accent1"/>
                </a:solidFill>
              </a:rPr>
              <a:t>Mission: To serve as a catalyst that engages residents and communities </a:t>
            </a:r>
            <a:r>
              <a:rPr lang="en-US" sz="1800" dirty="0">
                <a:solidFill>
                  <a:schemeClr val="accent3"/>
                </a:solidFill>
              </a:rPr>
              <a:t>i</a:t>
            </a:r>
            <a:r>
              <a:rPr lang="en-US" sz="1800" dirty="0">
                <a:solidFill>
                  <a:schemeClr val="accent1"/>
                </a:solidFill>
              </a:rPr>
              <a:t>n shaping a democratic health system that provides </a:t>
            </a:r>
            <a:r>
              <a:rPr lang="en-US" sz="1800" b="1" dirty="0">
                <a:solidFill>
                  <a:schemeClr val="accent3"/>
                </a:solidFill>
              </a:rPr>
              <a:t>universal access to quality, affordable health care</a:t>
            </a:r>
            <a:r>
              <a:rPr lang="en-US" sz="1800" b="1" dirty="0">
                <a:solidFill>
                  <a:schemeClr val="accent1"/>
                </a:solidFill>
              </a:rPr>
              <a:t> </a:t>
            </a:r>
            <a:r>
              <a:rPr lang="en-US" sz="1800" dirty="0">
                <a:solidFill>
                  <a:schemeClr val="accent1"/>
                </a:solidFill>
              </a:rPr>
              <a:t>and promotes </a:t>
            </a:r>
            <a:r>
              <a:rPr lang="en-US" sz="1800" b="1" dirty="0">
                <a:solidFill>
                  <a:schemeClr val="accent3"/>
                </a:solidFill>
              </a:rPr>
              <a:t>health</a:t>
            </a:r>
            <a:r>
              <a:rPr lang="en-US" sz="1800" dirty="0">
                <a:solidFill>
                  <a:schemeClr val="accent1"/>
                </a:solidFill>
              </a:rPr>
              <a:t> in Connecticut. </a:t>
            </a:r>
          </a:p>
          <a:p>
            <a:pPr>
              <a:defRPr/>
            </a:pPr>
            <a:endParaRPr lang="en-US" sz="1050" dirty="0">
              <a:solidFill>
                <a:schemeClr val="accent1"/>
              </a:solidFill>
            </a:endParaRPr>
          </a:p>
          <a:p>
            <a:pPr>
              <a:defRPr/>
            </a:pPr>
            <a:r>
              <a:rPr lang="en-US" sz="1800" dirty="0">
                <a:solidFill>
                  <a:schemeClr val="accent1"/>
                </a:solidFill>
              </a:rPr>
              <a:t>We believe that </a:t>
            </a:r>
            <a:r>
              <a:rPr lang="en-US" sz="1800" b="1" dirty="0">
                <a:solidFill>
                  <a:schemeClr val="accent3"/>
                </a:solidFill>
              </a:rPr>
              <a:t>health care is a fundamental right </a:t>
            </a:r>
            <a:r>
              <a:rPr lang="en-US" sz="1800" dirty="0">
                <a:solidFill>
                  <a:schemeClr val="accent1"/>
                </a:solidFill>
              </a:rPr>
              <a:t>and that our work is part of a broader movement for </a:t>
            </a:r>
            <a:r>
              <a:rPr lang="en-US" sz="1800" b="1" dirty="0">
                <a:solidFill>
                  <a:schemeClr val="accent3"/>
                </a:solidFill>
              </a:rPr>
              <a:t>social and economic justice</a:t>
            </a:r>
            <a:r>
              <a:rPr lang="en-US" sz="1800" b="1" dirty="0">
                <a:solidFill>
                  <a:schemeClr val="accent1"/>
                </a:solidFill>
              </a:rPr>
              <a:t>.</a:t>
            </a:r>
            <a:endParaRPr lang="en-US" sz="1800" dirty="0"/>
          </a:p>
        </p:txBody>
      </p:sp>
      <p:sp>
        <p:nvSpPr>
          <p:cNvPr id="8" name="Subtitle 11">
            <a:extLst>
              <a:ext uri="{FF2B5EF4-FFF2-40B4-BE49-F238E27FC236}">
                <a16:creationId xmlns:a16="http://schemas.microsoft.com/office/drawing/2014/main" id="{B0DE55F2-4EB4-4999-8100-B5B5B8DA6E94}"/>
              </a:ext>
            </a:extLst>
          </p:cNvPr>
          <p:cNvSpPr txBox="1">
            <a:spLocks/>
          </p:cNvSpPr>
          <p:nvPr/>
        </p:nvSpPr>
        <p:spPr>
          <a:xfrm>
            <a:off x="4392118" y="2638347"/>
            <a:ext cx="2983043" cy="349263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 sz="1400" dirty="0">
                <a:solidFill>
                  <a:schemeClr val="accent1"/>
                </a:solidFill>
              </a:rPr>
              <a:t>501(c)3 non profit “activist philanthropy”</a:t>
            </a:r>
          </a:p>
          <a:p>
            <a:pPr>
              <a:defRPr/>
            </a:pPr>
            <a:r>
              <a:rPr lang="en-US" altLang="en-US" sz="1400" dirty="0">
                <a:solidFill>
                  <a:schemeClr val="accent1"/>
                </a:solidFill>
              </a:rPr>
              <a:t>Conversion foundation </a:t>
            </a:r>
          </a:p>
          <a:p>
            <a:pPr>
              <a:defRPr/>
            </a:pPr>
            <a:r>
              <a:rPr lang="en-US" altLang="en-US" sz="1400" dirty="0">
                <a:solidFill>
                  <a:schemeClr val="accent1"/>
                </a:solidFill>
              </a:rPr>
              <a:t>Program</a:t>
            </a:r>
          </a:p>
          <a:p>
            <a:pPr lvl="1">
              <a:defRPr/>
            </a:pPr>
            <a:r>
              <a:rPr lang="en-US" altLang="en-US" sz="1400" dirty="0">
                <a:solidFill>
                  <a:schemeClr val="accent1"/>
                </a:solidFill>
              </a:rPr>
              <a:t>Advocacy (inside and outside)</a:t>
            </a:r>
          </a:p>
          <a:p>
            <a:pPr lvl="1">
              <a:defRPr/>
            </a:pPr>
            <a:r>
              <a:rPr lang="en-US" altLang="en-US" sz="1400" dirty="0">
                <a:solidFill>
                  <a:schemeClr val="accent1"/>
                </a:solidFill>
              </a:rPr>
              <a:t>Public policy monitoring, research, and development </a:t>
            </a:r>
          </a:p>
          <a:p>
            <a:pPr lvl="1">
              <a:defRPr/>
            </a:pPr>
            <a:r>
              <a:rPr lang="en-US" altLang="en-US" sz="1400" dirty="0">
                <a:solidFill>
                  <a:schemeClr val="accent1"/>
                </a:solidFill>
              </a:rPr>
              <a:t>Public education</a:t>
            </a:r>
          </a:p>
          <a:p>
            <a:pPr>
              <a:defRPr/>
            </a:pPr>
            <a:r>
              <a:rPr lang="en-US" altLang="en-US" sz="1400" dirty="0">
                <a:solidFill>
                  <a:schemeClr val="accent1"/>
                </a:solidFill>
              </a:rPr>
              <a:t>Communications</a:t>
            </a:r>
          </a:p>
          <a:p>
            <a:pPr>
              <a:defRPr/>
            </a:pPr>
            <a:r>
              <a:rPr lang="en-US" altLang="en-US" sz="1400" dirty="0">
                <a:solidFill>
                  <a:schemeClr val="accent1"/>
                </a:solidFill>
              </a:rPr>
              <a:t>Grantmaking</a:t>
            </a:r>
          </a:p>
          <a:p>
            <a:pPr>
              <a:defRPr/>
            </a:pPr>
            <a:r>
              <a:rPr lang="en-US" altLang="en-US" sz="1400" dirty="0">
                <a:solidFill>
                  <a:schemeClr val="accent1"/>
                </a:solidFill>
              </a:rPr>
              <a:t>Development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01EC2E-E25B-4B62-8D3B-E81DDCA695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8" b="1990"/>
          <a:stretch/>
        </p:blipFill>
        <p:spPr>
          <a:xfrm>
            <a:off x="6313189" y="418760"/>
            <a:ext cx="1678424" cy="1673111"/>
          </a:xfrm>
          <a:prstGeom prst="ellipse">
            <a:avLst/>
          </a:prstGeom>
          <a:ln w="3175" cap="rnd">
            <a:noFill/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contourClr>
              <a:srgbClr val="333333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8C265C2-31CA-424B-B14C-C5534A11E7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4" t="11980" r="45573"/>
          <a:stretch/>
        </p:blipFill>
        <p:spPr>
          <a:xfrm rot="396908">
            <a:off x="7144865" y="4464420"/>
            <a:ext cx="1490089" cy="1823826"/>
          </a:xfrm>
          <a:prstGeom prst="rect">
            <a:avLst/>
          </a:prstGeom>
          <a:ln w="3175">
            <a:solidFill>
              <a:schemeClr val="tx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32719842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C2599B6-1E3D-41A3-820A-31161F1202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15"/>
            <a:ext cx="9144000" cy="609600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F6222D-998D-484F-8E57-4754F480F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87" t="23687" r="17720" b="19986"/>
          <a:stretch/>
        </p:blipFill>
        <p:spPr>
          <a:xfrm>
            <a:off x="254633" y="0"/>
            <a:ext cx="2708784" cy="2301582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08F9252-956D-46A4-AA67-B8414DA3D1DE}"/>
              </a:ext>
            </a:extLst>
          </p:cNvPr>
          <p:cNvSpPr txBox="1"/>
          <p:nvPr/>
        </p:nvSpPr>
        <p:spPr>
          <a:xfrm>
            <a:off x="0" y="5217803"/>
            <a:ext cx="9144000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200" dirty="0"/>
              <a:t>12 grantees</a:t>
            </a:r>
          </a:p>
          <a:p>
            <a:pPr algn="ctr"/>
            <a:r>
              <a:rPr lang="en-US" sz="2200" dirty="0"/>
              <a:t>12 unique communities (some shared between grantees)</a:t>
            </a:r>
          </a:p>
          <a:p>
            <a:pPr algn="ctr"/>
            <a:r>
              <a:rPr lang="en-US" sz="2200" dirty="0"/>
              <a:t>Focus on communities traditionally left out of the health care conversation</a:t>
            </a:r>
          </a:p>
          <a:p>
            <a:pPr algn="ctr"/>
            <a:r>
              <a:rPr lang="en-US" sz="2200" dirty="0"/>
              <a:t>Voter registration &amp; I Vote 4 Health Care pledge cards</a:t>
            </a:r>
          </a:p>
          <a:p>
            <a:endParaRPr lang="en-US" sz="2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E19380-B5F2-4D24-AD03-6F116C9DA79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1" t="21202" r="10574" b="19563"/>
          <a:stretch/>
        </p:blipFill>
        <p:spPr>
          <a:xfrm>
            <a:off x="5335792" y="3139576"/>
            <a:ext cx="3461794" cy="17617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853ECA-9AE3-43D1-9601-85964EC828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15409" r="18235" b="16597"/>
          <a:stretch/>
        </p:blipFill>
        <p:spPr>
          <a:xfrm>
            <a:off x="406375" y="2509640"/>
            <a:ext cx="3129895" cy="19349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6B6C746-81F8-4BD4-AA06-0E8EE98368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7688" y="229824"/>
            <a:ext cx="3048624" cy="203241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41F1DD-0962-4196-A502-05C3F2FC529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7" r="44809"/>
          <a:stretch/>
        </p:blipFill>
        <p:spPr>
          <a:xfrm rot="5400000">
            <a:off x="6251363" y="343347"/>
            <a:ext cx="2032416" cy="3243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B095C02-27EF-4BF5-9E9B-F6672EFA18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08262" y="2790954"/>
            <a:ext cx="1453108" cy="19374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6E30E4BD-7B95-4A27-B638-978170D6E2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1063" b="33560"/>
          <a:stretch/>
        </p:blipFill>
        <p:spPr>
          <a:xfrm>
            <a:off x="4434816" y="1936176"/>
            <a:ext cx="1292685" cy="1267919"/>
          </a:xfrm>
          <a:prstGeom prst="ellipse">
            <a:avLst/>
          </a:prstGeom>
          <a:ln w="63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148474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EA7234-7FDB-41B9-AFA6-E8660D6BC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5874" y="0"/>
            <a:ext cx="38581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5E35A50B-6C86-4FC4-B139-88372583DAE7}"/>
              </a:ext>
            </a:extLst>
          </p:cNvPr>
          <p:cNvSpPr/>
          <p:nvPr/>
        </p:nvSpPr>
        <p:spPr>
          <a:xfrm>
            <a:off x="395365" y="266074"/>
            <a:ext cx="2286000" cy="22860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501(c)3’s &amp; Non-partisan Voter Work:</a:t>
            </a:r>
          </a:p>
          <a:p>
            <a:pPr algn="ctr"/>
            <a:r>
              <a:rPr lang="en-US" sz="2000" b="1" dirty="0"/>
              <a:t>NOT oil and water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4F12A21-7582-4295-9125-1F955EB88502}"/>
              </a:ext>
            </a:extLst>
          </p:cNvPr>
          <p:cNvSpPr/>
          <p:nvPr/>
        </p:nvSpPr>
        <p:spPr>
          <a:xfrm>
            <a:off x="2717847" y="917088"/>
            <a:ext cx="2011680" cy="201168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Funding voter engagement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861F931-1876-4B63-8568-43AF95EB785D}"/>
              </a:ext>
            </a:extLst>
          </p:cNvPr>
          <p:cNvSpPr/>
          <p:nvPr/>
        </p:nvSpPr>
        <p:spPr>
          <a:xfrm>
            <a:off x="1721245" y="4854566"/>
            <a:ext cx="1737360" cy="173736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Campaign: Only the beginning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007007-86C4-43A2-9762-29C4A72866B8}"/>
              </a:ext>
            </a:extLst>
          </p:cNvPr>
          <p:cNvSpPr/>
          <p:nvPr/>
        </p:nvSpPr>
        <p:spPr>
          <a:xfrm>
            <a:off x="486805" y="2751446"/>
            <a:ext cx="2103120" cy="210312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Partnerships &amp; Relationships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4063AD1-D62F-4CBA-9D3F-33F9D2B0FDC4}"/>
              </a:ext>
            </a:extLst>
          </p:cNvPr>
          <p:cNvSpPr/>
          <p:nvPr/>
        </p:nvSpPr>
        <p:spPr>
          <a:xfrm>
            <a:off x="2681365" y="3014650"/>
            <a:ext cx="1920240" cy="192024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The health care message</a:t>
            </a:r>
          </a:p>
        </p:txBody>
      </p:sp>
    </p:spTree>
    <p:extLst>
      <p:ext uri="{BB962C8B-B14F-4D97-AF65-F5344CB8AC3E}">
        <p14:creationId xmlns:p14="http://schemas.microsoft.com/office/powerpoint/2010/main" val="56267677"/>
      </p:ext>
    </p:extLst>
  </p:cSld>
  <p:clrMapOvr>
    <a:masterClrMapping/>
  </p:clrMapOvr>
</p:sld>
</file>

<file path=ppt/theme/theme1.xml><?xml version="1.0" encoding="utf-8"?>
<a:theme xmlns:a="http://schemas.openxmlformats.org/drawingml/2006/main" name="Conception personnalisée">
  <a:themeElements>
    <a:clrScheme name="UHCF Summer 2018 HP 101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B51E3A"/>
      </a:accent1>
      <a:accent2>
        <a:srgbClr val="5C88C0"/>
      </a:accent2>
      <a:accent3>
        <a:srgbClr val="FFDF74"/>
      </a:accent3>
      <a:accent4>
        <a:srgbClr val="93B1D7"/>
      </a:accent4>
      <a:accent5>
        <a:srgbClr val="F08C52"/>
      </a:accent5>
      <a:accent6>
        <a:srgbClr val="2A3647"/>
      </a:accent6>
      <a:hlink>
        <a:srgbClr val="B51E3A"/>
      </a:hlink>
      <a:folHlink>
        <a:srgbClr val="5C88C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>
          <a:gsLst>
            <a:gs pos="30000">
              <a:srgbClr val="FFFF00">
                <a:lumMod val="100000"/>
                <a:alpha val="50000"/>
              </a:srgbClr>
            </a:gs>
            <a:gs pos="89000">
              <a:srgbClr val="D65044"/>
            </a:gs>
          </a:gsLst>
          <a:lin ang="13500000" scaled="1"/>
        </a:gradFill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onception personnalisée">
  <a:themeElements>
    <a:clrScheme name="UHCF Summer 2018">
      <a:dk1>
        <a:sysClr val="windowText" lastClr="000000"/>
      </a:dk1>
      <a:lt1>
        <a:sysClr val="window" lastClr="FFFFFF"/>
      </a:lt1>
      <a:dk2>
        <a:srgbClr val="595959"/>
      </a:dk2>
      <a:lt2>
        <a:srgbClr val="E7E6E6"/>
      </a:lt2>
      <a:accent1>
        <a:srgbClr val="2A3647"/>
      </a:accent1>
      <a:accent2>
        <a:srgbClr val="B51E3A"/>
      </a:accent2>
      <a:accent3>
        <a:srgbClr val="5C88C0"/>
      </a:accent3>
      <a:accent4>
        <a:srgbClr val="93B1D7"/>
      </a:accent4>
      <a:accent5>
        <a:srgbClr val="F08C52"/>
      </a:accent5>
      <a:accent6>
        <a:srgbClr val="FFDF74"/>
      </a:accent6>
      <a:hlink>
        <a:srgbClr val="B51E3A"/>
      </a:hlink>
      <a:folHlink>
        <a:srgbClr val="5C88C0"/>
      </a:folHlink>
    </a:clrScheme>
    <a:fontScheme name="UHCF GillSans Light">
      <a:majorFont>
        <a:latin typeface="GillSans Light"/>
        <a:ea typeface=""/>
        <a:cs typeface=""/>
      </a:majorFont>
      <a:minorFont>
        <a:latin typeface="GillSans Light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04E0F83BFDB2C4785CFCF73081D372F" ma:contentTypeVersion="8" ma:contentTypeDescription="Create a new document." ma:contentTypeScope="" ma:versionID="0b9af589c03ee0d205a388e253972ab1">
  <xsd:schema xmlns:xsd="http://www.w3.org/2001/XMLSchema" xmlns:xs="http://www.w3.org/2001/XMLSchema" xmlns:p="http://schemas.microsoft.com/office/2006/metadata/properties" xmlns:ns2="ee30615e-5639-4438-bb5b-8de6a510c300" xmlns:ns3="2c39eef3-2f80-40d9-a5d2-38c26ef592ad" targetNamespace="http://schemas.microsoft.com/office/2006/metadata/properties" ma:root="true" ma:fieldsID="7ec77ff69d6d7ade8a02a75cb8dfd9b7" ns2:_="" ns3:_="">
    <xsd:import namespace="ee30615e-5639-4438-bb5b-8de6a510c300"/>
    <xsd:import namespace="2c39eef3-2f80-40d9-a5d2-38c26ef592ad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30615e-5639-4438-bb5b-8de6a510c30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1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2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c39eef3-2f80-40d9-a5d2-38c26ef592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6BD0D88-D31E-43F5-B430-3982F55425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e30615e-5639-4438-bb5b-8de6a510c300"/>
    <ds:schemaRef ds:uri="2c39eef3-2f80-40d9-a5d2-38c26ef592a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EAB2A02-BC8B-47EB-97E9-2EB51E7C4360}">
  <ds:schemaRefs>
    <ds:schemaRef ds:uri="http://schemas.microsoft.com/office/2006/documentManagement/types"/>
    <ds:schemaRef ds:uri="2c39eef3-2f80-40d9-a5d2-38c26ef592ad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purl.org/dc/dcmitype/"/>
    <ds:schemaRef ds:uri="http://schemas.microsoft.com/office/2006/metadata/properties"/>
    <ds:schemaRef ds:uri="http://purl.org/dc/terms/"/>
    <ds:schemaRef ds:uri="ee30615e-5639-4438-bb5b-8de6a510c300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A849AE7-F857-42D6-BF37-B0C3D925A0A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2208</TotalTime>
  <Words>203</Words>
  <Application>Microsoft Office PowerPoint</Application>
  <PresentationFormat>On-screen Show (4:3)</PresentationFormat>
  <Paragraphs>34</Paragraphs>
  <Slides>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Arial</vt:lpstr>
      <vt:lpstr>Calibri</vt:lpstr>
      <vt:lpstr>Gill Sans MT</vt:lpstr>
      <vt:lpstr>GillSans Light</vt:lpstr>
      <vt:lpstr>Times</vt:lpstr>
      <vt:lpstr>Conception personnalisée</vt:lpstr>
      <vt:lpstr>1_Conception personnalisée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Samuel</dc:creator>
  <cp:lastModifiedBy>Rosana Ferraro</cp:lastModifiedBy>
  <cp:revision>129</cp:revision>
  <cp:lastPrinted>2018-11-07T17:31:59Z</cp:lastPrinted>
  <dcterms:created xsi:type="dcterms:W3CDTF">2018-06-04T15:26:19Z</dcterms:created>
  <dcterms:modified xsi:type="dcterms:W3CDTF">2019-01-18T21:44:38Z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0x010100504E0F83BFDB2C4785CFCF73081D372F</vt:lpwstr>
  </property>
</Properties>
</file>