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342" r:id="rId2"/>
    <p:sldId id="351" r:id="rId3"/>
    <p:sldId id="345" r:id="rId4"/>
    <p:sldId id="352" r:id="rId5"/>
    <p:sldId id="346" r:id="rId6"/>
    <p:sldId id="348" r:id="rId7"/>
    <p:sldId id="344" r:id="rId8"/>
    <p:sldId id="349" r:id="rId9"/>
    <p:sldId id="343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" userDrawn="1">
          <p15:clr>
            <a:srgbClr val="A4A3A4"/>
          </p15:clr>
        </p15:guide>
        <p15:guide id="2" orient="horz" pos="1296" userDrawn="1">
          <p15:clr>
            <a:srgbClr val="A4A3A4"/>
          </p15:clr>
        </p15:guide>
        <p15:guide id="3" pos="2880">
          <p15:clr>
            <a:srgbClr val="A4A3A4"/>
          </p15:clr>
        </p15:guide>
        <p15:guide id="4" pos="432" userDrawn="1">
          <p15:clr>
            <a:srgbClr val="A4A3A4"/>
          </p15:clr>
        </p15:guide>
        <p15:guide id="5" orient="horz" pos="2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A1DA"/>
    <a:srgbClr val="4472C4"/>
    <a:srgbClr val="FFFFFF"/>
    <a:srgbClr val="000000"/>
    <a:srgbClr val="CAE7F6"/>
    <a:srgbClr val="35A2DB"/>
    <a:srgbClr val="709BBF"/>
    <a:srgbClr val="8BA077"/>
    <a:srgbClr val="8065AC"/>
    <a:srgbClr val="B461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47" autoAdjust="0"/>
    <p:restoredTop sz="99275" autoAdjust="0"/>
  </p:normalViewPr>
  <p:slideViewPr>
    <p:cSldViewPr snapToGrid="0">
      <p:cViewPr varScale="1">
        <p:scale>
          <a:sx n="80" d="100"/>
          <a:sy n="80" d="100"/>
        </p:scale>
        <p:origin x="840" y="96"/>
      </p:cViewPr>
      <p:guideLst>
        <p:guide orient="horz" pos="312"/>
        <p:guide orient="horz" pos="1296"/>
        <p:guide pos="2880"/>
        <p:guide pos="432"/>
        <p:guide orient="horz" pos="2112"/>
      </p:guideLst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-4014" y="-1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1BA12E78-5D6E-4E54-94F1-B43DD05F2DD8}"/>
    <pc:docChg chg="modSld">
      <pc:chgData name="" userId="" providerId="" clId="Web-{1BA12E78-5D6E-4E54-94F1-B43DD05F2DD8}" dt="2019-01-24T03:14:39.496" v="25" actId="1076"/>
      <pc:docMkLst>
        <pc:docMk/>
      </pc:docMkLst>
      <pc:sldChg chg="addSp delSp modSp">
        <pc:chgData name="" userId="" providerId="" clId="Web-{1BA12E78-5D6E-4E54-94F1-B43DD05F2DD8}" dt="2019-01-24T03:14:39.496" v="25" actId="1076"/>
        <pc:sldMkLst>
          <pc:docMk/>
          <pc:sldMk cId="2990770056" sldId="344"/>
        </pc:sldMkLst>
        <pc:spChg chg="mod">
          <ac:chgData name="" userId="" providerId="" clId="Web-{1BA12E78-5D6E-4E54-94F1-B43DD05F2DD8}" dt="2019-01-24T03:14:39.496" v="25" actId="1076"/>
          <ac:spMkLst>
            <pc:docMk/>
            <pc:sldMk cId="2990770056" sldId="344"/>
            <ac:spMk id="8" creationId="{78E9049A-1753-4A4A-A4DC-371869E36CEB}"/>
          </ac:spMkLst>
        </pc:spChg>
        <pc:picChg chg="add mod">
          <ac:chgData name="" userId="" providerId="" clId="Web-{1BA12E78-5D6E-4E54-94F1-B43DD05F2DD8}" dt="2019-01-24T03:13:54.683" v="2" actId="1076"/>
          <ac:picMkLst>
            <pc:docMk/>
            <pc:sldMk cId="2990770056" sldId="344"/>
            <ac:picMk id="5" creationId="{A00816A1-C2BF-4C43-9280-BF4EBB49C9F1}"/>
          </ac:picMkLst>
        </pc:picChg>
        <pc:picChg chg="del">
          <ac:chgData name="" userId="" providerId="" clId="Web-{1BA12E78-5D6E-4E54-94F1-B43DD05F2DD8}" dt="2019-01-24T03:13:49.527" v="0"/>
          <ac:picMkLst>
            <pc:docMk/>
            <pc:sldMk cId="2990770056" sldId="344"/>
            <ac:picMk id="2050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53BC112-5440-A244-8B99-8905982B34F0}" type="datetime1">
              <a:rPr lang="en-US" smtClean="0"/>
              <a:t>1/23/2019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/>
              <a:t>FamiliesUSA.org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B104614-B88C-4DA0-8A52-AF27F41E60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30794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88B0C8C-98A3-F540-86A7-C4DF3D23C316}" type="datetime1">
              <a:rPr lang="en-US" smtClean="0"/>
              <a:t>1/23/2019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/>
              <a:t>FamiliesUSA.org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1CECAC9-F51C-4923-8A99-5CB11F4BE9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71956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NOTE: Make sure that the Title slide does not have footer information (sources, FUSA </a:t>
            </a:r>
            <a:r>
              <a:rPr lang="en-US" dirty="0" err="1"/>
              <a:t>logomark</a:t>
            </a:r>
            <a:r>
              <a:rPr lang="en-US" dirty="0"/>
              <a:t> and page number). To turn off on this page, go to Insert &gt; </a:t>
            </a:r>
            <a:r>
              <a:rPr lang="en-US" dirty="0" err="1"/>
              <a:t>Headers&amp;Footers</a:t>
            </a:r>
            <a:r>
              <a:rPr lang="en-US" dirty="0"/>
              <a:t> and deselect Footer and Page number options &gt; Apply to this page only. Also, select start page numbers at 0.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FamiliesUSA.org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CECAC9-F51C-4923-8A99-5CB11F4BE9E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289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3C1375C-0EB3-F645-B615-76AF931F0937}"/>
              </a:ext>
            </a:extLst>
          </p:cNvPr>
          <p:cNvSpPr/>
          <p:nvPr userDrawn="1"/>
        </p:nvSpPr>
        <p:spPr>
          <a:xfrm>
            <a:off x="0" y="4683443"/>
            <a:ext cx="9144000" cy="2345492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C97C7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BF54A69-7304-814C-BC0F-E9655D7799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918" y="1645086"/>
            <a:ext cx="3396165" cy="758112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4169B84-C1E6-D74A-9BEB-DAB0C5D8265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803630"/>
            <a:ext cx="9144000" cy="121884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1"/>
            </a:lvl1pPr>
          </a:lstStyle>
          <a:p>
            <a:pPr lvl="0"/>
            <a:r>
              <a:rPr lang="en-US" dirty="0"/>
              <a:t>Click to add title and presenter name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503EAA-BA8F-5046-AB5E-5E8828177395}"/>
              </a:ext>
            </a:extLst>
          </p:cNvPr>
          <p:cNvSpPr/>
          <p:nvPr userDrawn="1"/>
        </p:nvSpPr>
        <p:spPr>
          <a:xfrm>
            <a:off x="0" y="554837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solidFill>
                  <a:schemeClr val="bg1"/>
                </a:solidFill>
                <a:latin typeface="Meta OT" panose="020B0604030101020102" pitchFamily="34" charset="77"/>
              </a:rPr>
              <a:t>Dedicated to creating a nation where the best health and </a:t>
            </a: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Meta OT" panose="020B0604030101020102" pitchFamily="34" charset="77"/>
              </a:rPr>
              <a:t>health care are equally accessible and affordable to all</a:t>
            </a:r>
          </a:p>
          <a:p>
            <a:pPr algn="ctr"/>
            <a:endParaRPr lang="en-US" sz="1400" i="1" dirty="0">
              <a:solidFill>
                <a:schemeClr val="bg1"/>
              </a:solidFill>
              <a:latin typeface="Meta OT" panose="020B0604030101020102" pitchFamily="34" charset="77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C1AA60-2584-9C40-9443-7D53C0D3A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019"/>
          <a:stretch/>
        </p:blipFill>
        <p:spPr>
          <a:xfrm>
            <a:off x="1" y="4083015"/>
            <a:ext cx="9143999" cy="60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1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: 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E751B7-FF99-1D42-8CED-679AC18174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421" y="1069623"/>
            <a:ext cx="8152517" cy="1030992"/>
          </a:xfrm>
        </p:spPr>
        <p:txBody>
          <a:bodyPr>
            <a:normAutofit/>
          </a:bodyPr>
          <a:lstStyle>
            <a:lvl1pPr algn="ctr">
              <a:defRPr sz="2000">
                <a:solidFill>
                  <a:srgbClr val="34A1DA"/>
                </a:solidFill>
              </a:defRPr>
            </a:lvl1pPr>
          </a:lstStyle>
          <a:p>
            <a:r>
              <a:rPr lang="en-US" dirty="0"/>
              <a:t>Click to edit header 2</a:t>
            </a: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04308BE8-A011-864F-9660-158F8BE9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132" y="6356350"/>
            <a:ext cx="5629628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l"/>
            <a:r>
              <a:rPr lang="en-US" dirty="0"/>
              <a:t>Sources</a:t>
            </a:r>
          </a:p>
        </p:txBody>
      </p:sp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9934DD19-0A3C-BF4B-B0D0-3FF938E33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1203" y="6356350"/>
            <a:ext cx="522260" cy="365125"/>
          </a:xfrm>
        </p:spPr>
        <p:txBody>
          <a:bodyPr/>
          <a:lstStyle>
            <a:lvl1pPr algn="ctr">
              <a:defRPr/>
            </a:lvl1pPr>
          </a:lstStyle>
          <a:p>
            <a:fld id="{AE919B77-9796-D34E-8D5A-4054B4AFF4B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375E736-F843-064D-A681-889D7E6972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191" y="5858419"/>
            <a:ext cx="686058" cy="587727"/>
          </a:xfrm>
          <a:prstGeom prst="rect">
            <a:avLst/>
          </a:prstGeom>
        </p:spPr>
      </p:pic>
      <p:sp>
        <p:nvSpPr>
          <p:cNvPr id="17" name="Text Placeholder 21">
            <a:extLst>
              <a:ext uri="{FF2B5EF4-FFF2-40B4-BE49-F238E27FC236}">
                <a16:creationId xmlns:a16="http://schemas.microsoft.com/office/drawing/2014/main" id="{B76B7FF2-7D30-1C4A-B955-6EC3C64940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421" y="2128661"/>
            <a:ext cx="3870325" cy="32579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 sz="1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header 3a</a:t>
            </a:r>
          </a:p>
          <a:p>
            <a:pPr lvl="0"/>
            <a:endParaRPr lang="en-US" dirty="0"/>
          </a:p>
        </p:txBody>
      </p:sp>
      <p:sp>
        <p:nvSpPr>
          <p:cNvPr id="18" name="Text Placeholder 21">
            <a:extLst>
              <a:ext uri="{FF2B5EF4-FFF2-40B4-BE49-F238E27FC236}">
                <a16:creationId xmlns:a16="http://schemas.microsoft.com/office/drawing/2014/main" id="{79E79BE0-8576-AE4A-9E96-DEB6E3FA4D5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8795" y="2128661"/>
            <a:ext cx="3879144" cy="32579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 sz="1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header 3b</a:t>
            </a:r>
          </a:p>
          <a:p>
            <a:pPr lvl="0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8F1EC8B-0F06-4044-8CDC-5ED90DF34FEF}"/>
              </a:ext>
            </a:extLst>
          </p:cNvPr>
          <p:cNvSpPr/>
          <p:nvPr userDrawn="1"/>
        </p:nvSpPr>
        <p:spPr>
          <a:xfrm>
            <a:off x="0" y="-1"/>
            <a:ext cx="9144000" cy="1069623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E81F5BC6-A6E7-A14D-B32A-0F7AAD7F381C}"/>
              </a:ext>
            </a:extLst>
          </p:cNvPr>
          <p:cNvSpPr/>
          <p:nvPr userDrawn="1"/>
        </p:nvSpPr>
        <p:spPr>
          <a:xfrm rot="10800000">
            <a:off x="8915400" y="1069622"/>
            <a:ext cx="228600" cy="228600"/>
          </a:xfrm>
          <a:prstGeom prst="rtTriangle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17CBC697-DBB9-E54E-BA05-F7D4835D39B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5421" y="2465740"/>
            <a:ext cx="3870325" cy="33178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2BF94E66-C2F6-8A43-BFAA-F81C4F5006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67614" y="2465740"/>
            <a:ext cx="3870325" cy="331787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D541FF-8CCE-AF47-AF60-CF2861FC4B2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5775" y="0"/>
            <a:ext cx="8151813" cy="10699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header 1 (long title)</a:t>
            </a:r>
          </a:p>
        </p:txBody>
      </p:sp>
    </p:spTree>
    <p:extLst>
      <p:ext uri="{BB962C8B-B14F-4D97-AF65-F5344CB8AC3E}">
        <p14:creationId xmlns:p14="http://schemas.microsoft.com/office/powerpoint/2010/main" val="272401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Title: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811D1-5FC4-AC44-8F28-DBF935BFBE3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85422" y="1943540"/>
            <a:ext cx="3868737" cy="381379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5BD498-E9B4-9B4C-AD40-379F3AC18533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764618" y="1943540"/>
            <a:ext cx="3887788" cy="3813794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8E751B7-FF99-1D42-8CED-679AC18174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422" y="685801"/>
            <a:ext cx="8165396" cy="903903"/>
          </a:xfrm>
        </p:spPr>
        <p:txBody>
          <a:bodyPr>
            <a:normAutofit/>
          </a:bodyPr>
          <a:lstStyle>
            <a:lvl1pPr algn="ctr">
              <a:defRPr sz="2000">
                <a:solidFill>
                  <a:srgbClr val="34A1DA"/>
                </a:solidFill>
              </a:defRPr>
            </a:lvl1pPr>
          </a:lstStyle>
          <a:p>
            <a:r>
              <a:rPr lang="en-US" dirty="0"/>
              <a:t>Click to edit header 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6DE41B-FE18-724C-BAD4-114EE03CBBF4}"/>
              </a:ext>
            </a:extLst>
          </p:cNvPr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22DCBF09-3516-9542-BEA5-2B996B27937B}"/>
              </a:ext>
            </a:extLst>
          </p:cNvPr>
          <p:cNvSpPr/>
          <p:nvPr userDrawn="1"/>
        </p:nvSpPr>
        <p:spPr>
          <a:xfrm rot="10800000">
            <a:off x="8915400" y="685800"/>
            <a:ext cx="228600" cy="228600"/>
          </a:xfrm>
          <a:prstGeom prst="rtTriangle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04308BE8-A011-864F-9660-158F8BE9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5422" y="6356350"/>
            <a:ext cx="5629628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l"/>
            <a:r>
              <a:rPr lang="en-US" dirty="0"/>
              <a:t>Sources</a:t>
            </a:r>
          </a:p>
        </p:txBody>
      </p:sp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9934DD19-0A3C-BF4B-B0D0-3FF938E33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1203" y="6356350"/>
            <a:ext cx="522260" cy="365125"/>
          </a:xfrm>
        </p:spPr>
        <p:txBody>
          <a:bodyPr/>
          <a:lstStyle>
            <a:lvl1pPr algn="ctr">
              <a:defRPr/>
            </a:lvl1pPr>
          </a:lstStyle>
          <a:p>
            <a:fld id="{AE919B77-9796-D34E-8D5A-4054B4AFF4B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375E736-F843-064D-A681-889D7E6972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191" y="5858419"/>
            <a:ext cx="686058" cy="587727"/>
          </a:xfrm>
          <a:prstGeom prst="rect">
            <a:avLst/>
          </a:prstGeom>
        </p:spPr>
      </p:pic>
      <p:sp>
        <p:nvSpPr>
          <p:cNvPr id="17" name="Text Placeholder 21">
            <a:extLst>
              <a:ext uri="{FF2B5EF4-FFF2-40B4-BE49-F238E27FC236}">
                <a16:creationId xmlns:a16="http://schemas.microsoft.com/office/drawing/2014/main" id="{B76B7FF2-7D30-1C4A-B955-6EC3C64940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422" y="1600993"/>
            <a:ext cx="3870325" cy="325790"/>
          </a:xfrm>
        </p:spPr>
        <p:txBody>
          <a:bodyPr>
            <a:norm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lang="en-US" dirty="0"/>
              <a:t>Click to edit header 3a</a:t>
            </a:r>
          </a:p>
        </p:txBody>
      </p:sp>
      <p:sp>
        <p:nvSpPr>
          <p:cNvPr id="18" name="Text Placeholder 21">
            <a:extLst>
              <a:ext uri="{FF2B5EF4-FFF2-40B4-BE49-F238E27FC236}">
                <a16:creationId xmlns:a16="http://schemas.microsoft.com/office/drawing/2014/main" id="{79E79BE0-8576-AE4A-9E96-DEB6E3FA4D5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71674" y="1600993"/>
            <a:ext cx="3879144" cy="325790"/>
          </a:xfrm>
        </p:spPr>
        <p:txBody>
          <a:bodyPr>
            <a:norm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lang="en-US" dirty="0"/>
              <a:t>Click to edit header 3b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99FC9-AEBB-9D48-91CC-DAFE71CDD6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5422" y="0"/>
            <a:ext cx="8164513" cy="685800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header 1 (short title)</a:t>
            </a:r>
          </a:p>
        </p:txBody>
      </p:sp>
    </p:spTree>
    <p:extLst>
      <p:ext uri="{BB962C8B-B14F-4D97-AF65-F5344CB8AC3E}">
        <p14:creationId xmlns:p14="http://schemas.microsoft.com/office/powerpoint/2010/main" val="330336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: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811D1-5FC4-AC44-8F28-DBF935BFBE3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85421" y="2482497"/>
            <a:ext cx="3868737" cy="3231621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5BD498-E9B4-9B4C-AD40-379F3AC18533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751739" y="2482497"/>
            <a:ext cx="3887788" cy="3231621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8E751B7-FF99-1D42-8CED-679AC18174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421" y="1069623"/>
            <a:ext cx="8152517" cy="1030992"/>
          </a:xfrm>
        </p:spPr>
        <p:txBody>
          <a:bodyPr>
            <a:normAutofit/>
          </a:bodyPr>
          <a:lstStyle>
            <a:lvl1pPr algn="ctr">
              <a:defRPr sz="2000">
                <a:solidFill>
                  <a:srgbClr val="34A1DA"/>
                </a:solidFill>
              </a:defRPr>
            </a:lvl1pPr>
          </a:lstStyle>
          <a:p>
            <a:r>
              <a:rPr lang="en-US" dirty="0"/>
              <a:t>Click to edit header 2</a:t>
            </a: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04308BE8-A011-864F-9660-158F8BE9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132" y="6356350"/>
            <a:ext cx="5629628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l"/>
            <a:r>
              <a:rPr lang="en-US" dirty="0"/>
              <a:t>Sources</a:t>
            </a:r>
          </a:p>
        </p:txBody>
      </p:sp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9934DD19-0A3C-BF4B-B0D0-3FF938E33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1203" y="6356350"/>
            <a:ext cx="522260" cy="365125"/>
          </a:xfrm>
        </p:spPr>
        <p:txBody>
          <a:bodyPr/>
          <a:lstStyle>
            <a:lvl1pPr algn="ctr">
              <a:defRPr/>
            </a:lvl1pPr>
          </a:lstStyle>
          <a:p>
            <a:fld id="{AE919B77-9796-D34E-8D5A-4054B4AFF4B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375E736-F843-064D-A681-889D7E6972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191" y="5858419"/>
            <a:ext cx="686058" cy="587727"/>
          </a:xfrm>
          <a:prstGeom prst="rect">
            <a:avLst/>
          </a:prstGeom>
        </p:spPr>
      </p:pic>
      <p:sp>
        <p:nvSpPr>
          <p:cNvPr id="17" name="Text Placeholder 21">
            <a:extLst>
              <a:ext uri="{FF2B5EF4-FFF2-40B4-BE49-F238E27FC236}">
                <a16:creationId xmlns:a16="http://schemas.microsoft.com/office/drawing/2014/main" id="{B76B7FF2-7D30-1C4A-B955-6EC3C64940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421" y="2128661"/>
            <a:ext cx="3870325" cy="325790"/>
          </a:xfrm>
        </p:spPr>
        <p:txBody>
          <a:bodyPr>
            <a:norm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lang="en-US" dirty="0"/>
              <a:t>Click to edit header 3a</a:t>
            </a:r>
          </a:p>
        </p:txBody>
      </p:sp>
      <p:sp>
        <p:nvSpPr>
          <p:cNvPr id="18" name="Text Placeholder 21">
            <a:extLst>
              <a:ext uri="{FF2B5EF4-FFF2-40B4-BE49-F238E27FC236}">
                <a16:creationId xmlns:a16="http://schemas.microsoft.com/office/drawing/2014/main" id="{79E79BE0-8576-AE4A-9E96-DEB6E3FA4D5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51739" y="2128661"/>
            <a:ext cx="3886200" cy="325790"/>
          </a:xfrm>
        </p:spPr>
        <p:txBody>
          <a:bodyPr>
            <a:norm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lang="en-US" dirty="0"/>
              <a:t>Click to edit header 3b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8F1EC8B-0F06-4044-8CDC-5ED90DF34FEF}"/>
              </a:ext>
            </a:extLst>
          </p:cNvPr>
          <p:cNvSpPr/>
          <p:nvPr userDrawn="1"/>
        </p:nvSpPr>
        <p:spPr>
          <a:xfrm>
            <a:off x="0" y="-1"/>
            <a:ext cx="9144000" cy="1069623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E81F5BC6-A6E7-A14D-B32A-0F7AAD7F381C}"/>
              </a:ext>
            </a:extLst>
          </p:cNvPr>
          <p:cNvSpPr/>
          <p:nvPr userDrawn="1"/>
        </p:nvSpPr>
        <p:spPr>
          <a:xfrm rot="10800000">
            <a:off x="8915400" y="1069622"/>
            <a:ext cx="228600" cy="228600"/>
          </a:xfrm>
          <a:prstGeom prst="rtTriangle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86674-1E18-AE4C-9706-75302E99F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5421" y="0"/>
            <a:ext cx="8151813" cy="1069975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header 1 (long title)</a:t>
            </a:r>
          </a:p>
        </p:txBody>
      </p:sp>
    </p:spTree>
    <p:extLst>
      <p:ext uri="{BB962C8B-B14F-4D97-AF65-F5344CB8AC3E}">
        <p14:creationId xmlns:p14="http://schemas.microsoft.com/office/powerpoint/2010/main" val="4270883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Title: 1 Column Text +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C7E20-2D1D-7C4A-8F8A-224C3B1B7CB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6070" y="1106488"/>
            <a:ext cx="4783796" cy="4662135"/>
          </a:xfrm>
        </p:spPr>
        <p:txBody>
          <a:bodyPr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40FA0A-B393-6144-A4E9-702CF5B5412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85422" y="2057400"/>
            <a:ext cx="3094391" cy="3711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6D5707-8B8B-654C-863A-E18438931D46}"/>
              </a:ext>
            </a:extLst>
          </p:cNvPr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AC0E5544-F134-A649-82D5-C177F52B572E}"/>
              </a:ext>
            </a:extLst>
          </p:cNvPr>
          <p:cNvSpPr/>
          <p:nvPr userDrawn="1"/>
        </p:nvSpPr>
        <p:spPr>
          <a:xfrm rot="10800000">
            <a:off x="8915400" y="685800"/>
            <a:ext cx="228600" cy="228600"/>
          </a:xfrm>
          <a:prstGeom prst="rtTriangle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35363C64-1772-D444-884D-04A4AE0E3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5422" y="6356350"/>
            <a:ext cx="5629628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l"/>
            <a:r>
              <a:rPr lang="en-US" dirty="0"/>
              <a:t>Sources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B71E0377-10FA-6949-91C8-EBEC4BB5C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1203" y="6356350"/>
            <a:ext cx="522259" cy="365125"/>
          </a:xfrm>
        </p:spPr>
        <p:txBody>
          <a:bodyPr/>
          <a:lstStyle>
            <a:lvl1pPr algn="ctr">
              <a:defRPr/>
            </a:lvl1pPr>
          </a:lstStyle>
          <a:p>
            <a:fld id="{AE919B77-9796-D34E-8D5A-4054B4AFF4B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B9253E2-D0C2-A94B-AD6A-E7F3DA2636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191" y="5858419"/>
            <a:ext cx="686058" cy="587727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6D92C38-F4F6-9149-B90E-5EA4CFA1AE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422" y="1106488"/>
            <a:ext cx="3094391" cy="8128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34A1DA"/>
                </a:solidFill>
              </a:defRPr>
            </a:lvl1pPr>
          </a:lstStyle>
          <a:p>
            <a:pPr lvl="0"/>
            <a:r>
              <a:rPr lang="en-US" dirty="0"/>
              <a:t>Click to edit header 2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026390C-A972-0F42-BEC8-F84F8895BA1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5775" y="0"/>
            <a:ext cx="8183563" cy="685800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header 1 (short title)</a:t>
            </a:r>
          </a:p>
        </p:txBody>
      </p:sp>
    </p:spTree>
    <p:extLst>
      <p:ext uri="{BB962C8B-B14F-4D97-AF65-F5344CB8AC3E}">
        <p14:creationId xmlns:p14="http://schemas.microsoft.com/office/powerpoint/2010/main" val="4057632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: 1 Column Text +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C7E20-2D1D-7C4A-8F8A-224C3B1B7CB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6070" y="1396825"/>
            <a:ext cx="4783796" cy="433308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40FA0A-B393-6144-A4E9-702CF5B5412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85422" y="2347737"/>
            <a:ext cx="3094391" cy="338216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35363C64-1772-D444-884D-04A4AE0E3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5422" y="6356350"/>
            <a:ext cx="5629628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l"/>
            <a:r>
              <a:rPr lang="en-US" dirty="0"/>
              <a:t>Sources</a:t>
            </a:r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B71E0377-10FA-6949-91C8-EBEC4BB5C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7137" y="6356350"/>
            <a:ext cx="516326" cy="365125"/>
          </a:xfrm>
        </p:spPr>
        <p:txBody>
          <a:bodyPr/>
          <a:lstStyle>
            <a:lvl1pPr algn="ctr">
              <a:defRPr/>
            </a:lvl1pPr>
          </a:lstStyle>
          <a:p>
            <a:fld id="{AE919B77-9796-D34E-8D5A-4054B4AFF4B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B9253E2-D0C2-A94B-AD6A-E7F3DA2636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191" y="5858419"/>
            <a:ext cx="686058" cy="587727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06D92C38-F4F6-9149-B90E-5EA4CFA1AE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422" y="1396824"/>
            <a:ext cx="3094391" cy="812800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 sz="1800">
                <a:solidFill>
                  <a:srgbClr val="34A1DA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header 2</a:t>
            </a:r>
          </a:p>
          <a:p>
            <a:pPr lvl="0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BD0CAE-525D-5C45-90BC-61A230A666D1}"/>
              </a:ext>
            </a:extLst>
          </p:cNvPr>
          <p:cNvSpPr/>
          <p:nvPr userDrawn="1"/>
        </p:nvSpPr>
        <p:spPr>
          <a:xfrm>
            <a:off x="0" y="-1"/>
            <a:ext cx="9144000" cy="1069623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BD3C81E1-42A2-2645-A742-4970AE0FD9AE}"/>
              </a:ext>
            </a:extLst>
          </p:cNvPr>
          <p:cNvSpPr/>
          <p:nvPr userDrawn="1"/>
        </p:nvSpPr>
        <p:spPr>
          <a:xfrm rot="10800000">
            <a:off x="8915400" y="1069622"/>
            <a:ext cx="228600" cy="228600"/>
          </a:xfrm>
          <a:prstGeom prst="rtTriangle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09F1E6-5F6E-0F4B-9896-3FE0F91FDC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5775" y="0"/>
            <a:ext cx="8183563" cy="10699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header 1 (long title)</a:t>
            </a:r>
          </a:p>
        </p:txBody>
      </p:sp>
    </p:spTree>
    <p:extLst>
      <p:ext uri="{BB962C8B-B14F-4D97-AF65-F5344CB8AC3E}">
        <p14:creationId xmlns:p14="http://schemas.microsoft.com/office/powerpoint/2010/main" val="344906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Title: 1 Column Text + Picture (Short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04D253-6A42-DA44-8506-28A8EFEA5F49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3887788" y="1106488"/>
            <a:ext cx="4629150" cy="466213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edit picture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55255A1-0B30-3A4A-9C13-C7DB3EF81B14}"/>
              </a:ext>
            </a:extLst>
          </p:cNvPr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id="{31594C50-C7D0-E448-81A9-7BDAD20E405B}"/>
              </a:ext>
            </a:extLst>
          </p:cNvPr>
          <p:cNvSpPr/>
          <p:nvPr userDrawn="1"/>
        </p:nvSpPr>
        <p:spPr>
          <a:xfrm rot="10800000">
            <a:off x="8915400" y="685800"/>
            <a:ext cx="228600" cy="228600"/>
          </a:xfrm>
          <a:prstGeom prst="rtTriangle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08E3F782-48E9-8F4B-8D6E-3D0B95DC1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5422" y="6356350"/>
            <a:ext cx="5629628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l"/>
            <a:r>
              <a:rPr lang="en-US" dirty="0"/>
              <a:t>Sources</a:t>
            </a:r>
          </a:p>
        </p:txBody>
      </p: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7E6C25A8-DF92-194B-9326-8E06E29BC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1203" y="6356350"/>
            <a:ext cx="522260" cy="365125"/>
          </a:xfrm>
        </p:spPr>
        <p:txBody>
          <a:bodyPr/>
          <a:lstStyle>
            <a:lvl1pPr algn="ctr">
              <a:defRPr/>
            </a:lvl1pPr>
          </a:lstStyle>
          <a:p>
            <a:fld id="{AE919B77-9796-D34E-8D5A-4054B4AFF4B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5981AF6-4C2D-8948-971E-1B7DE4822D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191" y="5858419"/>
            <a:ext cx="686058" cy="587727"/>
          </a:xfrm>
          <a:prstGeom prst="rect">
            <a:avLst/>
          </a:prstGeom>
        </p:spPr>
      </p:pic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38FBD540-0DA7-0046-A9C1-4B4D14E2E5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85422" y="2057400"/>
            <a:ext cx="3094391" cy="3711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C8679A08-2D01-E140-9FD6-9B2A06F045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422" y="1106488"/>
            <a:ext cx="3094391" cy="8128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34A1DA"/>
                </a:solidFill>
              </a:defRPr>
            </a:lvl1pPr>
          </a:lstStyle>
          <a:p>
            <a:pPr lvl="0"/>
            <a:r>
              <a:rPr lang="en-US" dirty="0"/>
              <a:t>Click to edit header 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0E69BC-DAFE-0246-AE6D-066A0BAA97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5775" y="0"/>
            <a:ext cx="8031163" cy="685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header 1 (short title)</a:t>
            </a:r>
          </a:p>
        </p:txBody>
      </p:sp>
    </p:spTree>
    <p:extLst>
      <p:ext uri="{BB962C8B-B14F-4D97-AF65-F5344CB8AC3E}">
        <p14:creationId xmlns:p14="http://schemas.microsoft.com/office/powerpoint/2010/main" val="141112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Long Title: 1 Column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04D253-6A42-DA44-8506-28A8EFEA5F49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3887788" y="1628559"/>
            <a:ext cx="4629150" cy="393964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edit picture</a:t>
            </a:r>
          </a:p>
        </p:txBody>
      </p:sp>
      <p:sp>
        <p:nvSpPr>
          <p:cNvPr id="17" name="Footer Placeholder 3">
            <a:extLst>
              <a:ext uri="{FF2B5EF4-FFF2-40B4-BE49-F238E27FC236}">
                <a16:creationId xmlns:a16="http://schemas.microsoft.com/office/drawing/2014/main" id="{08E3F782-48E9-8F4B-8D6E-3D0B95DC1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5422" y="6356350"/>
            <a:ext cx="5629628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l"/>
            <a:r>
              <a:rPr lang="en-US" dirty="0"/>
              <a:t>Sources</a:t>
            </a:r>
          </a:p>
        </p:txBody>
      </p:sp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7E6C25A8-DF92-194B-9326-8E06E29BC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1203" y="6356350"/>
            <a:ext cx="522260" cy="365125"/>
          </a:xfrm>
        </p:spPr>
        <p:txBody>
          <a:bodyPr/>
          <a:lstStyle>
            <a:lvl1pPr algn="ctr">
              <a:defRPr/>
            </a:lvl1pPr>
          </a:lstStyle>
          <a:p>
            <a:fld id="{AE919B77-9796-D34E-8D5A-4054B4AFF4B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5981AF6-4C2D-8948-971E-1B7DE4822D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191" y="5858419"/>
            <a:ext cx="686058" cy="587727"/>
          </a:xfrm>
          <a:prstGeom prst="rect">
            <a:avLst/>
          </a:prstGeom>
        </p:spPr>
      </p:pic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38FBD540-0DA7-0046-A9C1-4B4D14E2E5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85422" y="2579472"/>
            <a:ext cx="3094391" cy="29887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C8679A08-2D01-E140-9FD6-9B2A06F0456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422" y="1628559"/>
            <a:ext cx="3094391" cy="8128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34A1DA"/>
                </a:solidFill>
              </a:defRPr>
            </a:lvl1pPr>
          </a:lstStyle>
          <a:p>
            <a:pPr lvl="0"/>
            <a:r>
              <a:rPr lang="en-US" dirty="0"/>
              <a:t>Click to edit header 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781F023-B540-3A49-BA47-1A39F3607045}"/>
              </a:ext>
            </a:extLst>
          </p:cNvPr>
          <p:cNvSpPr/>
          <p:nvPr userDrawn="1"/>
        </p:nvSpPr>
        <p:spPr>
          <a:xfrm>
            <a:off x="0" y="-1"/>
            <a:ext cx="9144000" cy="1069623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2E036552-95C1-DA49-AB6D-85C2982A77BE}"/>
              </a:ext>
            </a:extLst>
          </p:cNvPr>
          <p:cNvSpPr/>
          <p:nvPr userDrawn="1"/>
        </p:nvSpPr>
        <p:spPr>
          <a:xfrm rot="10800000">
            <a:off x="8915400" y="1069622"/>
            <a:ext cx="228600" cy="228600"/>
          </a:xfrm>
          <a:prstGeom prst="rtTriangle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570E01-59C6-8044-B559-477CC3CB787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5775" y="0"/>
            <a:ext cx="8031163" cy="10699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header 1 (long title)</a:t>
            </a:r>
          </a:p>
        </p:txBody>
      </p:sp>
    </p:spTree>
    <p:extLst>
      <p:ext uri="{BB962C8B-B14F-4D97-AF65-F5344CB8AC3E}">
        <p14:creationId xmlns:p14="http://schemas.microsoft.com/office/powerpoint/2010/main" val="14587823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B0E7BDE-BB9B-DA41-ADE0-8D96A1C021B5}"/>
              </a:ext>
            </a:extLst>
          </p:cNvPr>
          <p:cNvSpPr/>
          <p:nvPr userDrawn="1"/>
        </p:nvSpPr>
        <p:spPr>
          <a:xfrm>
            <a:off x="0" y="0"/>
            <a:ext cx="9144000" cy="4810455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3C97C7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F61664-29D3-544E-9C26-F798986760F3}"/>
              </a:ext>
            </a:extLst>
          </p:cNvPr>
          <p:cNvSpPr txBox="1"/>
          <p:nvPr userDrawn="1"/>
        </p:nvSpPr>
        <p:spPr>
          <a:xfrm>
            <a:off x="3241164" y="5884964"/>
            <a:ext cx="2731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>
                <a:solidFill>
                  <a:schemeClr val="bg2">
                    <a:lumMod val="50000"/>
                  </a:schemeClr>
                </a:solidFill>
              </a:rPr>
              <a:t>FamiliesUSA.org</a:t>
            </a:r>
            <a:endParaRPr lang="en-US" sz="1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796ABD-78AA-AF4B-A431-A0C40A7D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164" y="5290810"/>
            <a:ext cx="2661670" cy="59415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A53AC1E-A683-8B4D-AAD7-EBAE32A033A4}"/>
              </a:ext>
            </a:extLst>
          </p:cNvPr>
          <p:cNvSpPr/>
          <p:nvPr userDrawn="1"/>
        </p:nvSpPr>
        <p:spPr>
          <a:xfrm>
            <a:off x="0" y="211655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solidFill>
                  <a:schemeClr val="bg1"/>
                </a:solidFill>
                <a:latin typeface="Meta OT" panose="020B0604030101020102" pitchFamily="34" charset="77"/>
              </a:rPr>
              <a:t>Dedicated to creating a nation where the best health and </a:t>
            </a:r>
          </a:p>
          <a:p>
            <a:pPr algn="ctr"/>
            <a:r>
              <a:rPr lang="en-US" sz="1400" i="1" dirty="0">
                <a:solidFill>
                  <a:schemeClr val="bg1"/>
                </a:solidFill>
                <a:latin typeface="Meta OT" panose="020B0604030101020102" pitchFamily="34" charset="77"/>
              </a:rPr>
              <a:t>health care are equally accessible and affordable to all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339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Po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5419290-4263-5843-ABE9-E965C8EE7CD0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6B3BE4D-AC98-5D46-8CD8-C9584AFC0E0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248378"/>
            <a:ext cx="9144000" cy="36124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400"/>
            </a:lvl4pPr>
            <a:lvl5pPr marL="1828800" indent="0" algn="ctr">
              <a:buNone/>
              <a:defRPr sz="2400"/>
            </a:lvl5pPr>
          </a:lstStyle>
          <a:p>
            <a:pPr lvl="0"/>
            <a:r>
              <a:rPr lang="en-US" dirty="0"/>
              <a:t>Click to add label</a:t>
            </a:r>
          </a:p>
        </p:txBody>
      </p:sp>
    </p:spTree>
    <p:extLst>
      <p:ext uri="{BB962C8B-B14F-4D97-AF65-F5344CB8AC3E}">
        <p14:creationId xmlns:p14="http://schemas.microsoft.com/office/powerpoint/2010/main" val="107804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Title: 1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A70C9-6C1D-8C41-9044-24919434F7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422" y="708379"/>
            <a:ext cx="8184444" cy="879121"/>
          </a:xfrm>
        </p:spPr>
        <p:txBody>
          <a:bodyPr>
            <a:normAutofit/>
          </a:bodyPr>
          <a:lstStyle>
            <a:lvl1pPr algn="ctr">
              <a:defRPr sz="2000">
                <a:solidFill>
                  <a:srgbClr val="34A1DA"/>
                </a:solidFill>
              </a:defRPr>
            </a:lvl1pPr>
          </a:lstStyle>
          <a:p>
            <a:r>
              <a:rPr lang="en-US" dirty="0"/>
              <a:t>Click to edit header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139CF-13E4-6B49-99D0-751F25C39D9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85422" y="1935516"/>
            <a:ext cx="8184444" cy="383310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9EF01B5-D607-8D47-88C1-2BF6F667A537}"/>
              </a:ext>
            </a:extLst>
          </p:cNvPr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517DA7C3-2674-A04A-8CFE-AFA45BF2E44C}"/>
              </a:ext>
            </a:extLst>
          </p:cNvPr>
          <p:cNvSpPr/>
          <p:nvPr userDrawn="1"/>
        </p:nvSpPr>
        <p:spPr>
          <a:xfrm rot="10800000">
            <a:off x="8915400" y="685800"/>
            <a:ext cx="228600" cy="228600"/>
          </a:xfrm>
          <a:prstGeom prst="rtTriangle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18" name="Footer Placeholder 3">
            <a:extLst>
              <a:ext uri="{FF2B5EF4-FFF2-40B4-BE49-F238E27FC236}">
                <a16:creationId xmlns:a16="http://schemas.microsoft.com/office/drawing/2014/main" id="{845D3A84-F899-A046-A192-CBE6F8377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133" y="6356350"/>
            <a:ext cx="5629628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l"/>
            <a:r>
              <a:rPr lang="en-US" dirty="0"/>
              <a:t>Sources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D6B21B25-02D0-F64D-9A46-7901EEFC8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9515" y="6356350"/>
            <a:ext cx="518379" cy="365125"/>
          </a:xfrm>
        </p:spPr>
        <p:txBody>
          <a:bodyPr/>
          <a:lstStyle>
            <a:lvl1pPr algn="ctr">
              <a:defRPr/>
            </a:lvl1pPr>
          </a:lstStyle>
          <a:p>
            <a:fld id="{AE919B77-9796-D34E-8D5A-4054B4AFF4B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00F3972-90B8-B64A-A3FF-94C4BE81DF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191" y="5858419"/>
            <a:ext cx="686058" cy="587727"/>
          </a:xfrm>
          <a:prstGeom prst="rect">
            <a:avLst/>
          </a:prstGeom>
        </p:spPr>
      </p:pic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C1705FC-269D-234B-8538-80CFB454DF6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422" y="1610078"/>
            <a:ext cx="8184444" cy="325438"/>
          </a:xfrm>
        </p:spPr>
        <p:txBody>
          <a:bodyPr anchor="ctr">
            <a:normAutofit/>
          </a:bodyPr>
          <a:lstStyle>
            <a:lvl1pPr marL="0" indent="0">
              <a:buNone/>
              <a:defRPr sz="1600" b="1"/>
            </a:lvl1pPr>
          </a:lstStyle>
          <a:p>
            <a:pPr lvl="0"/>
            <a:r>
              <a:rPr lang="en-US" dirty="0"/>
              <a:t>Click to edit header 3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4CDD9C5-A27D-4E45-BA86-357FF63CCDF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0218" y="1"/>
            <a:ext cx="8183563" cy="68580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here to edit header 1 (short title)</a:t>
            </a:r>
          </a:p>
        </p:txBody>
      </p:sp>
    </p:spTree>
    <p:extLst>
      <p:ext uri="{BB962C8B-B14F-4D97-AF65-F5344CB8AC3E}">
        <p14:creationId xmlns:p14="http://schemas.microsoft.com/office/powerpoint/2010/main" val="315575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: On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9C0DE8-AD91-E946-B608-6FCAF324B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5422" y="6356350"/>
            <a:ext cx="5629628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l"/>
            <a:r>
              <a:rPr lang="en-US" dirty="0"/>
              <a:t>Sources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03989D-CFF4-D043-859A-1EA47A5DE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9515" y="6356350"/>
            <a:ext cx="522622" cy="365125"/>
          </a:xfrm>
        </p:spPr>
        <p:txBody>
          <a:bodyPr/>
          <a:lstStyle>
            <a:lvl1pPr algn="ctr">
              <a:defRPr/>
            </a:lvl1pPr>
          </a:lstStyle>
          <a:p>
            <a:fld id="{AE919B77-9796-D34E-8D5A-4054B4AFF4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C8CE45-A1B1-974A-BAEB-4B0DBA97EA44}"/>
              </a:ext>
            </a:extLst>
          </p:cNvPr>
          <p:cNvSpPr/>
          <p:nvPr userDrawn="1"/>
        </p:nvSpPr>
        <p:spPr>
          <a:xfrm>
            <a:off x="0" y="-1"/>
            <a:ext cx="9144000" cy="1069623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F74B6978-6D24-254E-A2B4-B0F8908E5FDD}"/>
              </a:ext>
            </a:extLst>
          </p:cNvPr>
          <p:cNvSpPr/>
          <p:nvPr userDrawn="1"/>
        </p:nvSpPr>
        <p:spPr>
          <a:xfrm rot="10800000">
            <a:off x="8915400" y="1069622"/>
            <a:ext cx="228600" cy="228600"/>
          </a:xfrm>
          <a:prstGeom prst="rtTriangle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C6A6BD6-FCD4-5E45-AD87-898ED5C521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191" y="5858419"/>
            <a:ext cx="686058" cy="587727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F996472-EB6C-A644-B35F-4F9FD3E95E3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85422" y="2343676"/>
            <a:ext cx="8183563" cy="342494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7D89E833-0B17-3E4D-8B62-F6AB84D73A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5422" y="2006949"/>
            <a:ext cx="8183916" cy="325438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 sz="1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header 3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F08003C-54B2-A940-A82E-B9783A6B45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5422" y="1069622"/>
            <a:ext cx="8183563" cy="936974"/>
          </a:xfrm>
        </p:spPr>
        <p:txBody>
          <a:bodyPr anchor="ctr">
            <a:normAutofit/>
          </a:bodyPr>
          <a:lstStyle>
            <a:lvl1pPr marL="0" indent="0" algn="ctr">
              <a:buNone/>
              <a:defRPr lang="en-US" sz="2000" kern="1200" dirty="0" smtClean="0">
                <a:solidFill>
                  <a:srgbClr val="34A1DA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header 2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DC4BE14-F928-7849-912A-7F79B0AF5AC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5775" y="0"/>
            <a:ext cx="8183563" cy="10699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header 1 (long title)</a:t>
            </a:r>
          </a:p>
        </p:txBody>
      </p:sp>
    </p:spTree>
    <p:extLst>
      <p:ext uri="{BB962C8B-B14F-4D97-AF65-F5344CB8AC3E}">
        <p14:creationId xmlns:p14="http://schemas.microsoft.com/office/powerpoint/2010/main" val="249570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Title: 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9C0DE8-AD91-E946-B608-6FCAF324B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133" y="6356350"/>
            <a:ext cx="5629628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l"/>
            <a:r>
              <a:rPr lang="en-US" dirty="0"/>
              <a:t>Sources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03989D-CFF4-D043-859A-1EA47A5DE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1203" y="6356350"/>
            <a:ext cx="522260" cy="365125"/>
          </a:xfrm>
        </p:spPr>
        <p:txBody>
          <a:bodyPr/>
          <a:lstStyle>
            <a:lvl1pPr algn="ctr">
              <a:defRPr/>
            </a:lvl1pPr>
          </a:lstStyle>
          <a:p>
            <a:fld id="{AE919B77-9796-D34E-8D5A-4054B4AFF4B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C8CE45-A1B1-974A-BAEB-4B0DBA97EA44}"/>
              </a:ext>
            </a:extLst>
          </p:cNvPr>
          <p:cNvSpPr/>
          <p:nvPr userDrawn="1"/>
        </p:nvSpPr>
        <p:spPr>
          <a:xfrm>
            <a:off x="0" y="0"/>
            <a:ext cx="9144000" cy="685273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F74B6978-6D24-254E-A2B4-B0F8908E5FDD}"/>
              </a:ext>
            </a:extLst>
          </p:cNvPr>
          <p:cNvSpPr/>
          <p:nvPr userDrawn="1"/>
        </p:nvSpPr>
        <p:spPr>
          <a:xfrm rot="10800000">
            <a:off x="8915400" y="685800"/>
            <a:ext cx="228600" cy="228600"/>
          </a:xfrm>
          <a:prstGeom prst="rtTriangle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8AE56D-081F-7A4F-8ADE-FB61C572F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421" y="1"/>
            <a:ext cx="8183563" cy="684746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header 1 (short title)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C6A6BD6-FCD4-5E45-AD87-898ED5C521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191" y="5858419"/>
            <a:ext cx="686058" cy="587727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FD40507-1BAA-9943-A1D1-605A20C28B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422" y="1926517"/>
            <a:ext cx="8183563" cy="3841579"/>
          </a:xfrm>
        </p:spPr>
        <p:txBody>
          <a:bodyPr>
            <a:norm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Char char="•"/>
              <a:tabLst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21">
            <a:extLst>
              <a:ext uri="{FF2B5EF4-FFF2-40B4-BE49-F238E27FC236}">
                <a16:creationId xmlns:a16="http://schemas.microsoft.com/office/drawing/2014/main" id="{70A0AE01-7F1D-6A49-AD29-7E432D2D74B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5422" y="1601080"/>
            <a:ext cx="8183916" cy="3254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 sz="1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header 3</a:t>
            </a:r>
          </a:p>
          <a:p>
            <a:pPr lvl="0"/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A5457B3-2991-284F-8385-9196DA207A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5422" y="685274"/>
            <a:ext cx="8183563" cy="91580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rgbClr val="34A1DA"/>
                </a:solidFill>
              </a:defRPr>
            </a:lvl1pPr>
            <a:lvl2pPr marL="457200" indent="0">
              <a:buNone/>
              <a:defRPr sz="1800">
                <a:solidFill>
                  <a:srgbClr val="34A1DA"/>
                </a:solidFill>
              </a:defRPr>
            </a:lvl2pPr>
            <a:lvl3pPr marL="914400" indent="0">
              <a:buNone/>
              <a:defRPr sz="1600">
                <a:solidFill>
                  <a:srgbClr val="34A1DA"/>
                </a:solidFill>
              </a:defRPr>
            </a:lvl3pPr>
            <a:lvl4pPr marL="1371600" indent="0">
              <a:buNone/>
              <a:defRPr sz="1400">
                <a:solidFill>
                  <a:srgbClr val="34A1DA"/>
                </a:solidFill>
              </a:defRPr>
            </a:lvl4pPr>
            <a:lvl5pPr marL="1828800" indent="0">
              <a:buNone/>
              <a:defRPr sz="1400">
                <a:solidFill>
                  <a:srgbClr val="34A1DA"/>
                </a:solidFill>
              </a:defRPr>
            </a:lvl5pPr>
          </a:lstStyle>
          <a:p>
            <a:pPr lvl="0"/>
            <a:r>
              <a:rPr lang="en-US" dirty="0"/>
              <a:t>Click to edit header 2</a:t>
            </a:r>
          </a:p>
        </p:txBody>
      </p:sp>
    </p:spTree>
    <p:extLst>
      <p:ext uri="{BB962C8B-B14F-4D97-AF65-F5344CB8AC3E}">
        <p14:creationId xmlns:p14="http://schemas.microsoft.com/office/powerpoint/2010/main" val="2005095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: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9C0DE8-AD91-E946-B608-6FCAF324B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844" y="6356350"/>
            <a:ext cx="5629628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l"/>
            <a:r>
              <a:rPr lang="en-US" dirty="0"/>
              <a:t>Sources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03989D-CFF4-D043-859A-1EA47A5DE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1203" y="6356350"/>
            <a:ext cx="522260" cy="365125"/>
          </a:xfrm>
        </p:spPr>
        <p:txBody>
          <a:bodyPr/>
          <a:lstStyle>
            <a:lvl1pPr algn="ctr">
              <a:defRPr/>
            </a:lvl1pPr>
          </a:lstStyle>
          <a:p>
            <a:fld id="{AE919B77-9796-D34E-8D5A-4054B4AFF4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C8CE45-A1B1-974A-BAEB-4B0DBA97EA44}"/>
              </a:ext>
            </a:extLst>
          </p:cNvPr>
          <p:cNvSpPr/>
          <p:nvPr userDrawn="1"/>
        </p:nvSpPr>
        <p:spPr>
          <a:xfrm>
            <a:off x="0" y="-1"/>
            <a:ext cx="9144000" cy="1069623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F74B6978-6D24-254E-A2B4-B0F8908E5FDD}"/>
              </a:ext>
            </a:extLst>
          </p:cNvPr>
          <p:cNvSpPr/>
          <p:nvPr userDrawn="1"/>
        </p:nvSpPr>
        <p:spPr>
          <a:xfrm rot="10800000">
            <a:off x="8915400" y="1069622"/>
            <a:ext cx="228600" cy="228600"/>
          </a:xfrm>
          <a:prstGeom prst="rtTriangle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8AE56D-081F-7A4F-8ADE-FB61C572F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421" y="-1"/>
            <a:ext cx="8183563" cy="1069623"/>
          </a:xfrm>
        </p:spPr>
        <p:txBody>
          <a:bodyPr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header 1 (long title)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C6A6BD6-FCD4-5E45-AD87-898ED5C521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191" y="5858419"/>
            <a:ext cx="686058" cy="587727"/>
          </a:xfrm>
          <a:prstGeom prst="rect">
            <a:avLst/>
          </a:prstGeom>
        </p:spPr>
      </p:pic>
      <p:sp>
        <p:nvSpPr>
          <p:cNvPr id="11" name="Text Placeholder 21">
            <a:extLst>
              <a:ext uri="{FF2B5EF4-FFF2-40B4-BE49-F238E27FC236}">
                <a16:creationId xmlns:a16="http://schemas.microsoft.com/office/drawing/2014/main" id="{7D89E833-0B17-3E4D-8B62-F6AB84D73A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85422" y="2018238"/>
            <a:ext cx="8183916" cy="3254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 sz="1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header 3</a:t>
            </a:r>
          </a:p>
          <a:p>
            <a:pPr lvl="0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0288E83-4169-CC4C-9A7D-34E28C07332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5422" y="2343150"/>
            <a:ext cx="8183563" cy="3425473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8B9A97F-CD5E-7942-8363-4D4DE264059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5422" y="1069974"/>
            <a:ext cx="8183203" cy="9482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34A1DA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header 2</a:t>
            </a:r>
          </a:p>
        </p:txBody>
      </p:sp>
    </p:spTree>
    <p:extLst>
      <p:ext uri="{BB962C8B-B14F-4D97-AF65-F5344CB8AC3E}">
        <p14:creationId xmlns:p14="http://schemas.microsoft.com/office/powerpoint/2010/main" val="3914983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Title: No subheads,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9C0DE8-AD91-E946-B608-6FCAF324B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4133" y="6356350"/>
            <a:ext cx="5629628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l"/>
            <a:r>
              <a:rPr lang="en-US" dirty="0"/>
              <a:t>Sources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03989D-CFF4-D043-859A-1EA47A5DE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1203" y="6356350"/>
            <a:ext cx="522260" cy="365125"/>
          </a:xfrm>
        </p:spPr>
        <p:txBody>
          <a:bodyPr/>
          <a:lstStyle>
            <a:lvl1pPr algn="ctr">
              <a:defRPr/>
            </a:lvl1pPr>
          </a:lstStyle>
          <a:p>
            <a:fld id="{AE919B77-9796-D34E-8D5A-4054B4AFF4B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C8CE45-A1B1-974A-BAEB-4B0DBA97EA44}"/>
              </a:ext>
            </a:extLst>
          </p:cNvPr>
          <p:cNvSpPr/>
          <p:nvPr userDrawn="1"/>
        </p:nvSpPr>
        <p:spPr>
          <a:xfrm>
            <a:off x="0" y="0"/>
            <a:ext cx="9144000" cy="685273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F74B6978-6D24-254E-A2B4-B0F8908E5FDD}"/>
              </a:ext>
            </a:extLst>
          </p:cNvPr>
          <p:cNvSpPr/>
          <p:nvPr userDrawn="1"/>
        </p:nvSpPr>
        <p:spPr>
          <a:xfrm rot="10800000">
            <a:off x="8915400" y="685800"/>
            <a:ext cx="228600" cy="228600"/>
          </a:xfrm>
          <a:prstGeom prst="rtTriangle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8AE56D-081F-7A4F-8ADE-FB61C572F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421" y="1"/>
            <a:ext cx="8183563" cy="684746"/>
          </a:xfrm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header 1 (short title)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C6A6BD6-FCD4-5E45-AD87-898ED5C521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191" y="5858419"/>
            <a:ext cx="686058" cy="587727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A7885F5-58D2-664F-88B3-06AA058986A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85775" y="1332090"/>
            <a:ext cx="8183563" cy="4324174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62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: No subheads,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9C0DE8-AD91-E946-B608-6FCAF324B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5422" y="6356350"/>
            <a:ext cx="5629628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l"/>
            <a:r>
              <a:rPr lang="en-US" dirty="0"/>
              <a:t>Sources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03989D-CFF4-D043-859A-1EA47A5DE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9515" y="6356350"/>
            <a:ext cx="522622" cy="365125"/>
          </a:xfrm>
        </p:spPr>
        <p:txBody>
          <a:bodyPr/>
          <a:lstStyle>
            <a:lvl1pPr algn="ctr">
              <a:defRPr/>
            </a:lvl1pPr>
          </a:lstStyle>
          <a:p>
            <a:fld id="{AE919B77-9796-D34E-8D5A-4054B4AFF4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C8CE45-A1B1-974A-BAEB-4B0DBA97EA44}"/>
              </a:ext>
            </a:extLst>
          </p:cNvPr>
          <p:cNvSpPr/>
          <p:nvPr userDrawn="1"/>
        </p:nvSpPr>
        <p:spPr>
          <a:xfrm>
            <a:off x="0" y="-1"/>
            <a:ext cx="9144000" cy="1069623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F74B6978-6D24-254E-A2B4-B0F8908E5FDD}"/>
              </a:ext>
            </a:extLst>
          </p:cNvPr>
          <p:cNvSpPr/>
          <p:nvPr userDrawn="1"/>
        </p:nvSpPr>
        <p:spPr>
          <a:xfrm rot="10800000">
            <a:off x="8915400" y="1069622"/>
            <a:ext cx="228600" cy="228600"/>
          </a:xfrm>
          <a:prstGeom prst="rtTriangle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C6A6BD6-FCD4-5E45-AD87-898ED5C521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191" y="5858419"/>
            <a:ext cx="686058" cy="587727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DC4BE14-F928-7849-912A-7F79B0AF5AC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5775" y="0"/>
            <a:ext cx="8183563" cy="10699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bg1"/>
                </a:solidFill>
              </a:defRPr>
            </a:lvl3pPr>
            <a:lvl4pPr marL="1371600" indent="0" algn="ctr">
              <a:buNone/>
              <a:defRPr>
                <a:solidFill>
                  <a:schemeClr val="bg1"/>
                </a:solidFill>
              </a:defRPr>
            </a:lvl4pPr>
            <a:lvl5pPr marL="18288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header 1 (long title)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CCB2117-E643-974D-941E-28EEBCF285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85775" y="1581150"/>
            <a:ext cx="8183563" cy="4075113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806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Title: 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E751B7-FF99-1D42-8CED-679AC181744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422" y="685801"/>
            <a:ext cx="8165396" cy="903903"/>
          </a:xfrm>
        </p:spPr>
        <p:txBody>
          <a:bodyPr>
            <a:normAutofit/>
          </a:bodyPr>
          <a:lstStyle>
            <a:lvl1pPr algn="ctr">
              <a:defRPr sz="2000">
                <a:solidFill>
                  <a:srgbClr val="34A1DA"/>
                </a:solidFill>
              </a:defRPr>
            </a:lvl1pPr>
          </a:lstStyle>
          <a:p>
            <a:r>
              <a:rPr lang="en-US" dirty="0"/>
              <a:t>Click to edit header 2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6DE41B-FE18-724C-BAD4-114EE03CBBF4}"/>
              </a:ext>
            </a:extLst>
          </p:cNvPr>
          <p:cNvSpPr/>
          <p:nvPr userDrawn="1"/>
        </p:nvSpPr>
        <p:spPr>
          <a:xfrm>
            <a:off x="0" y="0"/>
            <a:ext cx="9144000" cy="685800"/>
          </a:xfrm>
          <a:prstGeom prst="rect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22DCBF09-3516-9542-BEA5-2B996B27937B}"/>
              </a:ext>
            </a:extLst>
          </p:cNvPr>
          <p:cNvSpPr/>
          <p:nvPr userDrawn="1"/>
        </p:nvSpPr>
        <p:spPr>
          <a:xfrm rot="10800000">
            <a:off x="8915400" y="685800"/>
            <a:ext cx="228600" cy="228600"/>
          </a:xfrm>
          <a:prstGeom prst="rtTriangle">
            <a:avLst/>
          </a:prstGeom>
          <a:solidFill>
            <a:srgbClr val="34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4A1DA"/>
              </a:solidFill>
            </a:endParaRPr>
          </a:p>
        </p:txBody>
      </p:sp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04308BE8-A011-864F-9660-158F8BE9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5422" y="6356350"/>
            <a:ext cx="5629628" cy="36512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l"/>
            <a:r>
              <a:rPr lang="en-US" dirty="0"/>
              <a:t>Sources</a:t>
            </a:r>
          </a:p>
        </p:txBody>
      </p:sp>
      <p:sp>
        <p:nvSpPr>
          <p:cNvPr id="15" name="Slide Number Placeholder 4">
            <a:extLst>
              <a:ext uri="{FF2B5EF4-FFF2-40B4-BE49-F238E27FC236}">
                <a16:creationId xmlns:a16="http://schemas.microsoft.com/office/drawing/2014/main" id="{9934DD19-0A3C-BF4B-B0D0-3FF938E33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61203" y="6356350"/>
            <a:ext cx="516325" cy="365125"/>
          </a:xfrm>
        </p:spPr>
        <p:txBody>
          <a:bodyPr/>
          <a:lstStyle>
            <a:lvl1pPr algn="ctr">
              <a:defRPr/>
            </a:lvl1pPr>
          </a:lstStyle>
          <a:p>
            <a:fld id="{AE919B77-9796-D34E-8D5A-4054B4AFF4B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375E736-F843-064D-A681-889D7E6972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191" y="5858419"/>
            <a:ext cx="686058" cy="587727"/>
          </a:xfrm>
          <a:prstGeom prst="rect">
            <a:avLst/>
          </a:prstGeom>
        </p:spPr>
      </p:pic>
      <p:sp>
        <p:nvSpPr>
          <p:cNvPr id="17" name="Text Placeholder 21">
            <a:extLst>
              <a:ext uri="{FF2B5EF4-FFF2-40B4-BE49-F238E27FC236}">
                <a16:creationId xmlns:a16="http://schemas.microsoft.com/office/drawing/2014/main" id="{B76B7FF2-7D30-1C4A-B955-6EC3C64940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5422" y="1600993"/>
            <a:ext cx="3870325" cy="32579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 sz="1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header 3a</a:t>
            </a:r>
          </a:p>
          <a:p>
            <a:pPr lvl="0"/>
            <a:endParaRPr lang="en-US" dirty="0"/>
          </a:p>
        </p:txBody>
      </p:sp>
      <p:sp>
        <p:nvSpPr>
          <p:cNvPr id="18" name="Text Placeholder 21">
            <a:extLst>
              <a:ext uri="{FF2B5EF4-FFF2-40B4-BE49-F238E27FC236}">
                <a16:creationId xmlns:a16="http://schemas.microsoft.com/office/drawing/2014/main" id="{79E79BE0-8576-AE4A-9E96-DEB6E3FA4D5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73173" y="1600993"/>
            <a:ext cx="3879144" cy="32579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 sz="1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header 3b</a:t>
            </a:r>
          </a:p>
          <a:p>
            <a:pPr lvl="0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F2DAF4-F370-7E4F-AD5D-4C11D9E40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5422" y="1938691"/>
            <a:ext cx="3870325" cy="385251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67803B64-E1B0-1E4E-90D7-D103341A856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3173" y="1938691"/>
            <a:ext cx="3896693" cy="385251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6417BB-9913-B249-B170-8E285E1F5D4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85775" y="0"/>
            <a:ext cx="8164513" cy="685800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header 1 (short title)</a:t>
            </a:r>
          </a:p>
        </p:txBody>
      </p:sp>
    </p:spTree>
    <p:extLst>
      <p:ext uri="{BB962C8B-B14F-4D97-AF65-F5344CB8AC3E}">
        <p14:creationId xmlns:p14="http://schemas.microsoft.com/office/powerpoint/2010/main" val="217483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F84E98-ED1C-0A46-BCF4-B7F50E254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5CA03A-D28E-944D-AB0F-5A2B5C3B2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0D138-E986-2549-99BB-CA166A5B9B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19B77-9796-D34E-8D5A-4054B4AFF4B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A2ED9ED-ACE1-484D-8D68-5BE6C472CF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439896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0" r:id="rId2"/>
    <p:sldLayoutId id="2147483674" r:id="rId3"/>
    <p:sldLayoutId id="2147483682" r:id="rId4"/>
    <p:sldLayoutId id="2147483678" r:id="rId5"/>
    <p:sldLayoutId id="2147483683" r:id="rId6"/>
    <p:sldLayoutId id="2147483692" r:id="rId7"/>
    <p:sldLayoutId id="2147483691" r:id="rId8"/>
    <p:sldLayoutId id="2147483687" r:id="rId9"/>
    <p:sldLayoutId id="2147483688" r:id="rId10"/>
    <p:sldLayoutId id="2147483677" r:id="rId11"/>
    <p:sldLayoutId id="2147483684" r:id="rId12"/>
    <p:sldLayoutId id="2147483680" r:id="rId13"/>
    <p:sldLayoutId id="2147483685" r:id="rId14"/>
    <p:sldLayoutId id="2147483681" r:id="rId15"/>
    <p:sldLayoutId id="2147483686" r:id="rId16"/>
    <p:sldLayoutId id="2147483689" r:id="rId1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4A1DA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4A1DA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4A1DA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4A1DA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4A1DA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26B27AE-E1A2-0C46-9938-FE4FEC5DA3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2884449"/>
            <a:ext cx="9144000" cy="973874"/>
          </a:xfrm>
        </p:spPr>
        <p:txBody>
          <a:bodyPr>
            <a:normAutofit/>
          </a:bodyPr>
          <a:lstStyle/>
          <a:p>
            <a:r>
              <a:rPr lang="en-US" sz="2000" dirty="0"/>
              <a:t>Fight Power with Power: Organizing Campaign Strategy Tips</a:t>
            </a:r>
          </a:p>
          <a:p>
            <a:r>
              <a:rPr lang="en-US" b="0" dirty="0"/>
              <a:t>January 24, 2019</a:t>
            </a:r>
          </a:p>
        </p:txBody>
      </p:sp>
    </p:spTree>
    <p:extLst>
      <p:ext uri="{BB962C8B-B14F-4D97-AF65-F5344CB8AC3E}">
        <p14:creationId xmlns:p14="http://schemas.microsoft.com/office/powerpoint/2010/main" val="526998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D0CFD0-BFAE-8D4D-A778-F67475DB6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Sources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534DC6-C65C-8849-B726-91B0FB63E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9B77-9796-D34E-8D5A-4054B4AFF4B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49AC75-80E7-5145-951E-FD12242D1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>
              <a:spcBef>
                <a:spcPts val="1000"/>
              </a:spcBef>
            </a:pPr>
            <a:r>
              <a:rPr lang="en-US" sz="4000" b="1" dirty="0">
                <a:solidFill>
                  <a:prstClr val="white"/>
                </a:solidFill>
                <a:ea typeface="+mn-ea"/>
                <a:cs typeface="+mn-cs"/>
              </a:rPr>
              <a:t>Fight Power with Power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4" r="3572"/>
          <a:stretch/>
        </p:blipFill>
        <p:spPr>
          <a:xfrm>
            <a:off x="753979" y="1900577"/>
            <a:ext cx="3009388" cy="323994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648200" y="2153877"/>
            <a:ext cx="393151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232323"/>
                </a:solidFill>
              </a:rPr>
              <a:t>Justin Mendoza, MPH</a:t>
            </a:r>
          </a:p>
          <a:p>
            <a:endParaRPr lang="en-US" sz="3200" dirty="0">
              <a:solidFill>
                <a:srgbClr val="232323"/>
              </a:solidFill>
            </a:endParaRPr>
          </a:p>
          <a:p>
            <a:r>
              <a:rPr lang="en-US" sz="3200" dirty="0">
                <a:solidFill>
                  <a:srgbClr val="232323"/>
                </a:solidFill>
              </a:rPr>
              <a:t>State Partnerships Manager, </a:t>
            </a:r>
          </a:p>
          <a:p>
            <a:r>
              <a:rPr lang="en-US" sz="3200" dirty="0">
                <a:solidFill>
                  <a:srgbClr val="232323"/>
                </a:solidFill>
              </a:rPr>
              <a:t>Families USA</a:t>
            </a:r>
          </a:p>
          <a:p>
            <a:endParaRPr lang="en-US" sz="3200" dirty="0">
              <a:solidFill>
                <a:srgbClr val="232323"/>
              </a:solidFill>
            </a:endParaRPr>
          </a:p>
          <a:p>
            <a:r>
              <a:rPr lang="en-US" sz="3200" dirty="0">
                <a:solidFill>
                  <a:srgbClr val="232323"/>
                </a:solidFill>
              </a:rPr>
              <a:t>@</a:t>
            </a:r>
            <a:r>
              <a:rPr lang="en-US" sz="3200" dirty="0" err="1">
                <a:solidFill>
                  <a:srgbClr val="232323"/>
                </a:solidFill>
              </a:rPr>
              <a:t>justindmendoza</a:t>
            </a:r>
            <a:endParaRPr lang="en-US" sz="3200" dirty="0">
              <a:solidFill>
                <a:srgbClr val="232323"/>
              </a:solidFill>
            </a:endParaRPr>
          </a:p>
          <a:p>
            <a:endParaRPr lang="en-US" sz="3200" dirty="0">
              <a:solidFill>
                <a:srgbClr val="35A1DA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15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“Strategy is how actors translate their resources into power to get more bang for the buck” – Marshal Ganz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133" y="2922436"/>
            <a:ext cx="8184444" cy="3833106"/>
          </a:xfrm>
        </p:spPr>
        <p:txBody>
          <a:bodyPr>
            <a:normAutofit/>
          </a:bodyPr>
          <a:lstStyle/>
          <a:p>
            <a:r>
              <a:rPr lang="en-US" sz="2000" dirty="0"/>
              <a:t>Quick Introduction</a:t>
            </a:r>
          </a:p>
          <a:p>
            <a:r>
              <a:rPr lang="en-US" sz="2000" dirty="0"/>
              <a:t>Health care narratives in Florida</a:t>
            </a:r>
          </a:p>
          <a:p>
            <a:r>
              <a:rPr lang="en-US" sz="2000" dirty="0"/>
              <a:t>Engaging voters in Connecticut</a:t>
            </a:r>
          </a:p>
          <a:p>
            <a:r>
              <a:rPr lang="en-US" sz="2000" dirty="0"/>
              <a:t>Base-building in New York</a:t>
            </a:r>
          </a:p>
          <a:p>
            <a:r>
              <a:rPr lang="en-US" sz="2000" dirty="0"/>
              <a:t>Discussion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Sources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9B77-9796-D34E-8D5A-4054B4AFF4B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4133" y="2092249"/>
            <a:ext cx="8184444" cy="325438"/>
          </a:xfrm>
        </p:spPr>
        <p:txBody>
          <a:bodyPr>
            <a:noAutofit/>
          </a:bodyPr>
          <a:lstStyle/>
          <a:p>
            <a:r>
              <a:rPr lang="en-US" sz="2800" dirty="0"/>
              <a:t>Today’s Agenda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b="1" dirty="0"/>
              <a:t>Fight Power with Power</a:t>
            </a:r>
          </a:p>
        </p:txBody>
      </p:sp>
    </p:spTree>
    <p:extLst>
      <p:ext uri="{BB962C8B-B14F-4D97-AF65-F5344CB8AC3E}">
        <p14:creationId xmlns:p14="http://schemas.microsoft.com/office/powerpoint/2010/main" val="2205357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133" y="1514741"/>
            <a:ext cx="8184444" cy="3833106"/>
          </a:xfrm>
        </p:spPr>
        <p:txBody>
          <a:bodyPr>
            <a:normAutofit/>
          </a:bodyPr>
          <a:lstStyle/>
          <a:p>
            <a:r>
              <a:rPr lang="en-US" sz="2800" dirty="0"/>
              <a:t>Authority Power</a:t>
            </a:r>
          </a:p>
          <a:p>
            <a:r>
              <a:rPr lang="en-US" sz="2800" dirty="0"/>
              <a:t>Influential Power</a:t>
            </a:r>
          </a:p>
          <a:p>
            <a:r>
              <a:rPr lang="en-US" sz="2800" dirty="0"/>
              <a:t>Market Power</a:t>
            </a:r>
          </a:p>
          <a:p>
            <a:r>
              <a:rPr lang="en-US" sz="2800" dirty="0"/>
              <a:t>Money Power</a:t>
            </a:r>
          </a:p>
          <a:p>
            <a:r>
              <a:rPr lang="en-US" sz="2800" dirty="0"/>
              <a:t>People Power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Sources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9B77-9796-D34E-8D5A-4054B4AFF4B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4133" y="880041"/>
            <a:ext cx="8184444" cy="325438"/>
          </a:xfrm>
        </p:spPr>
        <p:txBody>
          <a:bodyPr>
            <a:noAutofit/>
          </a:bodyPr>
          <a:lstStyle/>
          <a:p>
            <a:r>
              <a:rPr lang="en-US" sz="2800" dirty="0"/>
              <a:t>Types of Power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b="1" dirty="0"/>
              <a:t>Fight Power with Power</a:t>
            </a:r>
          </a:p>
        </p:txBody>
      </p:sp>
      <p:sp>
        <p:nvSpPr>
          <p:cNvPr id="9" name="Rectangle 8"/>
          <p:cNvSpPr/>
          <p:nvPr/>
        </p:nvSpPr>
        <p:spPr>
          <a:xfrm>
            <a:off x="474133" y="1514741"/>
            <a:ext cx="2990962" cy="5065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898231" y="1514740"/>
            <a:ext cx="476034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Derived from a formal position – the boss. </a:t>
            </a:r>
          </a:p>
          <a:p>
            <a:r>
              <a:rPr lang="en-US" dirty="0"/>
              <a:t>- Examples include governors, Secretary of state, Vice President, etc.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98231" y="1976405"/>
            <a:ext cx="476034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ability to persuade or influence people w/ other forms of power. </a:t>
            </a:r>
          </a:p>
          <a:p>
            <a:r>
              <a:rPr lang="en-US" dirty="0"/>
              <a:t>- Examples include friends of leaders, family members, etc.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98228" y="3190012"/>
            <a:ext cx="476034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Individual purchasing power. </a:t>
            </a:r>
          </a:p>
          <a:p>
            <a:r>
              <a:rPr lang="en-US" dirty="0"/>
              <a:t>- Examples include organized consumers through boycotts.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98224" y="3784930"/>
            <a:ext cx="476034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value of human lives and the opinions of individuals: </a:t>
            </a:r>
          </a:p>
          <a:p>
            <a:r>
              <a:rPr lang="en-US" dirty="0"/>
              <a:t>- Examples of those with these powers include unions, patient groups, mobilization groups.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74133" y="2016057"/>
            <a:ext cx="2990962" cy="5065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74133" y="2517373"/>
            <a:ext cx="2990962" cy="5065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74133" y="3018689"/>
            <a:ext cx="2990962" cy="5065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74133" y="3531648"/>
            <a:ext cx="2990962" cy="50656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892044" y="2576569"/>
            <a:ext cx="476034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Power to create economic value through sales of goods/services. </a:t>
            </a:r>
          </a:p>
          <a:p>
            <a:r>
              <a:rPr lang="en-US" dirty="0"/>
              <a:t>- Examples: hospital groups, employers, insurers, drug manufacturers. </a:t>
            </a:r>
          </a:p>
        </p:txBody>
      </p:sp>
    </p:spTree>
    <p:extLst>
      <p:ext uri="{BB962C8B-B14F-4D97-AF65-F5344CB8AC3E}">
        <p14:creationId xmlns:p14="http://schemas.microsoft.com/office/powerpoint/2010/main" val="108435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3" grpId="0" animBg="1"/>
      <p:bldP spid="13" grpId="1" animBg="1"/>
      <p:bldP spid="15" grpId="0" uiExpand="1" animBg="1"/>
      <p:bldP spid="15" grpId="1" animBg="1"/>
      <p:bldP spid="16" grpId="0" uiExpand="1" animBg="1"/>
      <p:bldP spid="17" grpId="0" animBg="1"/>
      <p:bldP spid="17" grpId="1" animBg="1"/>
      <p:bldP spid="18" grpId="0" animBg="1"/>
      <p:bldP spid="18" grpId="1" animBg="1"/>
      <p:bldP spid="19" grpId="0" uiExpand="1" animBg="1"/>
      <p:bldP spid="19" grpId="1" animBg="1"/>
      <p:bldP spid="20" grpId="0" animBg="1"/>
      <p:bldP spid="21" grpId="0" animBg="1"/>
      <p:bldP spid="2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Sources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9B77-9796-D34E-8D5A-4054B4AFF4B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 algn="l"/>
            <a:r>
              <a:rPr lang="en-US" sz="4000" b="1" dirty="0">
                <a:solidFill>
                  <a:prstClr val="white"/>
                </a:solidFill>
              </a:rPr>
              <a:t>Fight Power with Power</a:t>
            </a:r>
          </a:p>
        </p:txBody>
      </p:sp>
      <p:pic>
        <p:nvPicPr>
          <p:cNvPr id="1026" name="Picture 2" descr="Image result for Organizing Fi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1" y="1416050"/>
            <a:ext cx="5133975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96979" y="3260558"/>
            <a:ext cx="6972463" cy="3095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5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D0CFD0-BFAE-8D4D-A778-F67475DB6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Sources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534DC6-C65C-8849-B726-91B0FB63E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9B77-9796-D34E-8D5A-4054B4AFF4B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49AC75-80E7-5145-951E-FD12242D1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>
              <a:spcBef>
                <a:spcPts val="1000"/>
              </a:spcBef>
            </a:pPr>
            <a:r>
              <a:rPr lang="en-US" sz="4000" b="1" dirty="0">
                <a:solidFill>
                  <a:prstClr val="white"/>
                </a:solidFill>
                <a:ea typeface="+mn-ea"/>
                <a:cs typeface="+mn-cs"/>
              </a:rPr>
              <a:t>Fight Power with Power</a:t>
            </a:r>
            <a:endParaRPr lang="en-US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78E9049A-1753-4A4A-A4DC-371869E36CEB}"/>
              </a:ext>
            </a:extLst>
          </p:cNvPr>
          <p:cNvSpPr txBox="1">
            <a:spLocks/>
          </p:cNvSpPr>
          <p:nvPr/>
        </p:nvSpPr>
        <p:spPr>
          <a:xfrm>
            <a:off x="4448556" y="2017529"/>
            <a:ext cx="4220428" cy="2562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4A1DA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4A1DA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4A1DA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4A1DA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Scott Darius, J.D.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Executive Director,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Florida Voices for Health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4" t="6612" r="264" b="25492"/>
          <a:stretch/>
        </p:blipFill>
        <p:spPr>
          <a:xfrm>
            <a:off x="582417" y="1673701"/>
            <a:ext cx="3615550" cy="369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584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D0CFD0-BFAE-8D4D-A778-F67475DB6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Sources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534DC6-C65C-8849-B726-91B0FB63E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9B77-9796-D34E-8D5A-4054B4AFF4B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49AC75-80E7-5145-951E-FD12242D1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>
              <a:spcBef>
                <a:spcPts val="1000"/>
              </a:spcBef>
            </a:pPr>
            <a:r>
              <a:rPr lang="en-US" sz="4000" b="1" dirty="0">
                <a:solidFill>
                  <a:prstClr val="white"/>
                </a:solidFill>
                <a:ea typeface="+mn-ea"/>
                <a:cs typeface="+mn-cs"/>
              </a:rPr>
              <a:t>Fight Power with Power</a:t>
            </a:r>
            <a:endParaRPr lang="en-US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78E9049A-1753-4A4A-A4DC-371869E36CEB}"/>
              </a:ext>
            </a:extLst>
          </p:cNvPr>
          <p:cNvSpPr txBox="1">
            <a:spLocks/>
          </p:cNvSpPr>
          <p:nvPr/>
        </p:nvSpPr>
        <p:spPr>
          <a:xfrm>
            <a:off x="4448556" y="1927747"/>
            <a:ext cx="4220428" cy="25628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4A1DA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4A1DA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4A1DA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4A1DA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 err="1">
                <a:latin typeface="Arial"/>
                <a:cs typeface="Arial"/>
              </a:rPr>
              <a:t>Avanthi</a:t>
            </a:r>
            <a:r>
              <a:rPr lang="en-US" sz="3200" b="1" dirty="0">
                <a:latin typeface="Arial"/>
                <a:cs typeface="Arial"/>
              </a:rPr>
              <a:t> Jayaweera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/>
                <a:cs typeface="Arial"/>
              </a:rPr>
              <a:t>Education &amp; Advocacy Fellow, American Medical Student Association (AMSA)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5" descr="A person smiling for the camera&#10;&#10;Description generated with very high confidence">
            <a:extLst>
              <a:ext uri="{FF2B5EF4-FFF2-40B4-BE49-F238E27FC236}">
                <a16:creationId xmlns:a16="http://schemas.microsoft.com/office/drawing/2014/main" id="{A00816A1-C2BF-4C43-9280-BF4EBB49C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430" y="1926179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770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D0CFD0-BFAE-8D4D-A778-F67475DB6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/>
              <a:t>Sources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534DC6-C65C-8849-B726-91B0FB63E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19B77-9796-D34E-8D5A-4054B4AFF4B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49AC75-80E7-5145-951E-FD12242D1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>
              <a:spcBef>
                <a:spcPts val="1000"/>
              </a:spcBef>
            </a:pPr>
            <a:r>
              <a:rPr lang="en-US" sz="4000" b="1" dirty="0">
                <a:solidFill>
                  <a:prstClr val="white"/>
                </a:solidFill>
                <a:ea typeface="+mn-ea"/>
                <a:cs typeface="+mn-cs"/>
              </a:rPr>
              <a:t>Fight Power with Power</a:t>
            </a:r>
            <a:endParaRPr lang="en-US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78E9049A-1753-4A4A-A4DC-371869E36CEB}"/>
              </a:ext>
            </a:extLst>
          </p:cNvPr>
          <p:cNvSpPr txBox="1">
            <a:spLocks/>
          </p:cNvSpPr>
          <p:nvPr/>
        </p:nvSpPr>
        <p:spPr>
          <a:xfrm>
            <a:off x="4448556" y="2017529"/>
            <a:ext cx="4220428" cy="25628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4A1DA"/>
              </a:buClr>
              <a:buSzTx/>
              <a:buFont typeface="Arial" panose="020B0604020202020204" pitchFamily="34" charset="0"/>
              <a:buChar char="•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4A1DA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4A1DA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4A1DA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34A1DA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Rosana Ferraro, MSW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Policy &amp; Program Officer, Universal Health Care Foundation of Connecticut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7296" r="7942"/>
          <a:stretch/>
        </p:blipFill>
        <p:spPr>
          <a:xfrm>
            <a:off x="372980" y="2017529"/>
            <a:ext cx="3705726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304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3536891"/>
      </p:ext>
    </p:extLst>
  </p:cSld>
  <p:clrMapOvr>
    <a:masterClrMapping/>
  </p:clrMapOvr>
</p:sld>
</file>

<file path=ppt/theme/theme1.xml><?xml version="1.0" encoding="utf-8"?>
<a:theme xmlns:a="http://schemas.openxmlformats.org/drawingml/2006/main" name="FUSA Powerpoint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954D83F1-7B5C-1A40-A887-586CB34DB496}" vid="{D7B860BA-2B8E-5844-99E3-0953ED5427F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FUSA Powerpoint Template</Template>
  <TotalTime>370</TotalTime>
  <Words>330</Words>
  <Application>Microsoft Office PowerPoint</Application>
  <PresentationFormat>On-screen Show (4:3)</PresentationFormat>
  <Paragraphs>66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FUSA Powerpoint Template</vt:lpstr>
      <vt:lpstr>PowerPoint Presentation</vt:lpstr>
      <vt:lpstr>Fight Power with Power</vt:lpstr>
      <vt:lpstr>“Strategy is how actors translate their resources into power to get more bang for the buck” – Marshal Ganz</vt:lpstr>
      <vt:lpstr>PowerPoint Presentation</vt:lpstr>
      <vt:lpstr>PowerPoint Presentation</vt:lpstr>
      <vt:lpstr>Fight Power with Power</vt:lpstr>
      <vt:lpstr>Fight Power with Power</vt:lpstr>
      <vt:lpstr>Fight Power with Power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Nichole Edralin</dc:creator>
  <cp:keywords/>
  <dc:description/>
  <cp:lastModifiedBy>Justin Mendoza</cp:lastModifiedBy>
  <cp:revision>46</cp:revision>
  <cp:lastPrinted>2017-06-08T15:42:30Z</cp:lastPrinted>
  <dcterms:created xsi:type="dcterms:W3CDTF">2018-05-04T17:55:31Z</dcterms:created>
  <dcterms:modified xsi:type="dcterms:W3CDTF">2019-01-24T03:14:59Z</dcterms:modified>
  <cp:category/>
</cp:coreProperties>
</file>