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6" r:id="rId3"/>
    <p:sldMasterId id="2147483711" r:id="rId4"/>
    <p:sldMasterId id="2147483726" r:id="rId5"/>
  </p:sldMasterIdLst>
  <p:notesMasterIdLst>
    <p:notesMasterId r:id="rId33"/>
  </p:notesMasterIdLst>
  <p:sldIdLst>
    <p:sldId id="256" r:id="rId6"/>
    <p:sldId id="257" r:id="rId7"/>
    <p:sldId id="287" r:id="rId8"/>
    <p:sldId id="477" r:id="rId9"/>
    <p:sldId id="374" r:id="rId10"/>
    <p:sldId id="375" r:id="rId11"/>
    <p:sldId id="366" r:id="rId12"/>
    <p:sldId id="373" r:id="rId13"/>
    <p:sldId id="372" r:id="rId14"/>
    <p:sldId id="351" r:id="rId15"/>
    <p:sldId id="298" r:id="rId16"/>
    <p:sldId id="275" r:id="rId17"/>
    <p:sldId id="335" r:id="rId18"/>
    <p:sldId id="350" r:id="rId19"/>
    <p:sldId id="328" r:id="rId20"/>
    <p:sldId id="376" r:id="rId21"/>
    <p:sldId id="478" r:id="rId22"/>
    <p:sldId id="356" r:id="rId23"/>
    <p:sldId id="480" r:id="rId24"/>
    <p:sldId id="304" r:id="rId25"/>
    <p:sldId id="299" r:id="rId26"/>
    <p:sldId id="303" r:id="rId27"/>
    <p:sldId id="485" r:id="rId28"/>
    <p:sldId id="483" r:id="rId29"/>
    <p:sldId id="475" r:id="rId30"/>
    <p:sldId id="484" r:id="rId31"/>
    <p:sldId id="36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Chung Mejia" initials="" lastIdx="4" clrIdx="0"/>
  <p:cmAuthor id="2" name="Trinh Phan" initials="" lastIdx="1" clrIdx="1"/>
  <p:cmAuthor id="3" name="Jennifer Goldberg" initials="JG" lastIdx="0" clrIdx="2">
    <p:extLst>
      <p:ext uri="{19B8F6BF-5375-455C-9EA6-DF929625EA0E}">
        <p15:presenceInfo xmlns:p15="http://schemas.microsoft.com/office/powerpoint/2012/main" userId="Jennifer Gold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7AC"/>
    <a:srgbClr val="0365A9"/>
    <a:srgbClr val="545454"/>
    <a:srgbClr val="C4681A"/>
    <a:srgbClr val="535353"/>
    <a:srgbClr val="C468FF"/>
    <a:srgbClr val="EAEAEA"/>
    <a:srgbClr val="999999"/>
    <a:srgbClr val="3657A6"/>
    <a:srgbClr val="58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5" autoAdjust="0"/>
    <p:restoredTop sz="94707" autoAdjust="0"/>
  </p:normalViewPr>
  <p:slideViewPr>
    <p:cSldViewPr snapToGrid="0">
      <p:cViewPr varScale="1">
        <p:scale>
          <a:sx n="68" d="100"/>
          <a:sy n="68" d="100"/>
        </p:scale>
        <p:origin x="10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E5506-0569-4DC7-9C98-BF051BA50F3B}" type="datetimeFigureOut">
              <a:rPr lang="en-US" smtClean="0"/>
              <a:t>1/18/2019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58988-585D-47B1-ADBE-F770481E14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97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58988-585D-47B1-ADBE-F770481E142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65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96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58988-585D-47B1-ADBE-F770481E142C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3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D5558-20C3-4EF4-85C9-56DAB9212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3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9523" indent="-2922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8991" indent="-232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6266" indent="-232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03541" indent="-232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5998" indent="-232835" defTabSz="4624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456" indent="-232835" defTabSz="4624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0914" indent="-232835" defTabSz="4624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53372" indent="-232835" defTabSz="4624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AA7FB-A92E-41DE-AB3F-FF4516935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6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7" y="4496619"/>
            <a:ext cx="5560060" cy="3636705"/>
          </a:xfrm>
        </p:spPr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58988-585D-47B1-ADBE-F770481E142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1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0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7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58988-585D-47B1-ADBE-F770481E142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0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58988-585D-47B1-ADBE-F770481E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5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inaging.org/resources-for-advocates/webinars" TargetMode="External"/><Relationship Id="rId2" Type="http://schemas.openxmlformats.org/officeDocument/2006/relationships/hyperlink" Target="mailto:trainings@justiceinaging.org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inaging.org/resources-for-advocates/webinars" TargetMode="External"/><Relationship Id="rId2" Type="http://schemas.openxmlformats.org/officeDocument/2006/relationships/hyperlink" Target="mailto:trainings@justiceinaging.or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inaging.org/resources-for-advocates/webinars" TargetMode="External"/><Relationship Id="rId2" Type="http://schemas.openxmlformats.org/officeDocument/2006/relationships/hyperlink" Target="mailto:trainings@justiceinaging.org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5" y="2087202"/>
            <a:ext cx="4670424" cy="1768706"/>
          </a:xfrm>
        </p:spPr>
        <p:txBody>
          <a:bodyPr anchor="b"/>
          <a:lstStyle>
            <a:lvl1pPr algn="l">
              <a:defRPr sz="60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08737"/>
            <a:ext cx="3670423" cy="81723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Attorney name</a:t>
            </a:r>
            <a:r>
              <a:rPr lang="en-US" baseline="0" dirty="0">
                <a:solidFill>
                  <a:srgbClr val="0367AC"/>
                </a:solidFill>
              </a:rPr>
              <a:t> and title,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5" y="4978800"/>
            <a:ext cx="2438399" cy="286871"/>
          </a:xfrm>
        </p:spPr>
        <p:txBody>
          <a:bodyPr/>
          <a:lstStyle>
            <a:lvl1pPr marL="0" indent="0">
              <a:buNone/>
              <a:defRPr sz="1800">
                <a:solidFill>
                  <a:srgbClr val="C4681A"/>
                </a:solidFill>
              </a:defRPr>
            </a:lvl1pPr>
          </a:lstStyle>
          <a:p>
            <a:pPr lvl="0"/>
            <a:fld id="{5EF86A3D-06DF-46B0-9F3A-5D652E59A0E2}" type="datetime2">
              <a:rPr lang="en-US" smtClean="0">
                <a:solidFill>
                  <a:srgbClr val="C4681A"/>
                </a:solidFill>
              </a:rPr>
              <a:pPr/>
              <a:t>Friday, June 03,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911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0624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43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09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9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29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4" y="2087202"/>
            <a:ext cx="6588436" cy="1768706"/>
          </a:xfrm>
        </p:spPr>
        <p:txBody>
          <a:bodyPr anchor="b"/>
          <a:lstStyle>
            <a:lvl1pPr algn="l">
              <a:defRPr sz="36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When Medicare and Medicaid Intersect: Helping your Clients through the Maze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08737"/>
            <a:ext cx="3807135" cy="104586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Georgia Burke</a:t>
            </a:r>
            <a:r>
              <a:rPr lang="en-US" baseline="0" dirty="0">
                <a:solidFill>
                  <a:srgbClr val="0367AC"/>
                </a:solidFill>
              </a:rPr>
              <a:t>, Directing Attorney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Natalie Kean, Staff Attorney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6" y="5245500"/>
            <a:ext cx="2522654" cy="317100"/>
          </a:xfrm>
        </p:spPr>
        <p:txBody>
          <a:bodyPr/>
          <a:lstStyle>
            <a:lvl1pPr marL="0" indent="0">
              <a:buNone/>
              <a:defRPr sz="1800" baseline="0">
                <a:solidFill>
                  <a:srgbClr val="C4681A"/>
                </a:solidFill>
              </a:defRPr>
            </a:lvl1pPr>
          </a:lstStyle>
          <a:p>
            <a:pPr lvl="0"/>
            <a:r>
              <a:rPr lang="en-US" dirty="0"/>
              <a:t>Monday June 18, 2018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059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49300" y="2324100"/>
            <a:ext cx="7766050" cy="3111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28650" y="2042876"/>
            <a:ext cx="7886700" cy="339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Enrollment and eligibility tangles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Navigating services (DME, drugs, etc.)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Payment protections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 in managed care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 directions for dual eligible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 and case examples</a:t>
            </a:r>
          </a:p>
        </p:txBody>
      </p:sp>
    </p:spTree>
    <p:extLst>
      <p:ext uri="{BB962C8B-B14F-4D97-AF65-F5344CB8AC3E}">
        <p14:creationId xmlns:p14="http://schemas.microsoft.com/office/powerpoint/2010/main" val="133934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61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ersity &amp; Equ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8650" y="1345008"/>
            <a:ext cx="788670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rtl="0" eaLnBrk="1" latinLnBrk="0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To achieve Justice in Aging, we must:</a:t>
            </a:r>
            <a: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0365A9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Acknowledge systemic racism and discrimination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Address the enduring negative effects of racism and differential treatment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Promote access and equity in economic security, health care, and the courts for our nation’s low-income older adults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Recruit, support, and retain a diverse staff and board, including race, ethnicity, gender, gender identity and presentation, sexual orientation, disability, age, economic class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28650" y="456307"/>
            <a:ext cx="7771431" cy="756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545454"/>
                </a:solidFill>
              </a:rPr>
              <a:t>Diversity, Equity, and</a:t>
            </a:r>
            <a:r>
              <a:rPr lang="en-US" sz="4000" baseline="0" dirty="0">
                <a:solidFill>
                  <a:srgbClr val="545454"/>
                </a:solidFill>
              </a:rPr>
              <a:t> Inclusion</a:t>
            </a:r>
            <a:endParaRPr lang="en-US" sz="4000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4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to Jo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22" y="3441638"/>
            <a:ext cx="665814" cy="654400"/>
          </a:xfrm>
          <a:prstGeom prst="rect">
            <a:avLst/>
          </a:prstGeom>
          <a:solidFill>
            <a:srgbClr val="0367AC"/>
          </a:solidFill>
        </p:spPr>
      </p:pic>
      <p:sp>
        <p:nvSpPr>
          <p:cNvPr id="3" name="Rectangle 2"/>
          <p:cNvSpPr/>
          <p:nvPr userDrawn="1"/>
        </p:nvSpPr>
        <p:spPr>
          <a:xfrm>
            <a:off x="985955" y="446050"/>
            <a:ext cx="7798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44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Interested</a:t>
            </a:r>
            <a:r>
              <a:rPr lang="en-US" sz="44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in joining our network?</a:t>
            </a:r>
            <a:r>
              <a:rPr lang="en-US" sz="18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24929" y="3441638"/>
            <a:ext cx="610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algn="l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Text 51555 with the message</a:t>
            </a:r>
            <a:r>
              <a:rPr lang="en-US" sz="3600" baseline="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“4justice”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544960" y="2121197"/>
            <a:ext cx="668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Sign up to receive Justice in Aging trainings and materials.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457836" y="4551063"/>
            <a:ext cx="4614333" cy="8043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rgbClr val="545454"/>
                </a:solidFill>
              </a:rPr>
              <a:t>Click the link in the reply</a:t>
            </a:r>
            <a:r>
              <a:rPr lang="en-US" baseline="0" dirty="0">
                <a:solidFill>
                  <a:srgbClr val="545454"/>
                </a:solidFill>
              </a:rPr>
              <a:t> text and fill out the form to get added to our network! </a:t>
            </a:r>
            <a:endParaRPr lang="en-US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800100" indent="-342900">
              <a:buSzPct val="75000"/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0367AC"/>
                </a:solidFill>
              </a:defRPr>
            </a:lvl3pPr>
            <a:lvl4pPr marL="1714500" indent="-342900">
              <a:buSzPct val="65000"/>
              <a:buFont typeface="Wingdings" panose="05000000000000000000" pitchFamily="2" charset="2"/>
              <a:buChar char="§"/>
              <a:defRPr sz="2000" baseline="0">
                <a:solidFill>
                  <a:srgbClr val="C4681A"/>
                </a:solidFill>
              </a:defRPr>
            </a:lvl4pPr>
            <a:lvl5pPr marL="2286000" indent="-457200">
              <a:buFont typeface="Arial" panose="020B0604020202020204" pitchFamily="34" charset="0"/>
              <a:buChar char="•"/>
              <a:defRPr sz="2000" baseline="0">
                <a:solidFill>
                  <a:srgbClr val="5454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6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39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1829735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6710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7596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11293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0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15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>
                <a:solidFill>
                  <a:srgbClr val="C4681A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535353"/>
                </a:solidFill>
              </a:defRPr>
            </a:lvl3pPr>
            <a:lvl4pPr marL="1828800" indent="-457200">
              <a:buFont typeface="Arial" panose="020B0604020202020204" pitchFamily="34" charset="0"/>
              <a:buChar char="•"/>
              <a:defRPr/>
            </a:lvl4pPr>
            <a:lvl5pPr marL="2286000" indent="-4572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93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5" y="2087202"/>
            <a:ext cx="4670424" cy="1768706"/>
          </a:xfrm>
        </p:spPr>
        <p:txBody>
          <a:bodyPr anchor="b"/>
          <a:lstStyle>
            <a:lvl1pPr algn="l">
              <a:defRPr sz="60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68531"/>
            <a:ext cx="3670423" cy="81723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Attorney name</a:t>
            </a:r>
            <a:r>
              <a:rPr lang="en-US" baseline="0" dirty="0">
                <a:solidFill>
                  <a:srgbClr val="0367AC"/>
                </a:solidFill>
              </a:rPr>
              <a:t> and title,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5" y="4981848"/>
            <a:ext cx="2438399" cy="286871"/>
          </a:xfrm>
        </p:spPr>
        <p:txBody>
          <a:bodyPr/>
          <a:lstStyle>
            <a:lvl1pPr marL="0" indent="0">
              <a:buNone/>
              <a:defRPr sz="1800">
                <a:solidFill>
                  <a:srgbClr val="C4681A"/>
                </a:solidFill>
              </a:defRPr>
            </a:lvl1pPr>
          </a:lstStyle>
          <a:p>
            <a:pPr lvl="0"/>
            <a:fld id="{5EF86A3D-06DF-46B0-9F3A-5D652E59A0E2}" type="datetime2">
              <a:rPr lang="en-US" smtClean="0">
                <a:solidFill>
                  <a:srgbClr val="C4681A"/>
                </a:solidFill>
              </a:rPr>
              <a:pPr/>
              <a:t>Friday, June 03,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545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7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>
                <a:solidFill>
                  <a:srgbClr val="C4681A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535353"/>
                </a:solidFill>
              </a:defRPr>
            </a:lvl3pPr>
            <a:lvl4pPr marL="1828800" indent="-457200">
              <a:buFont typeface="Arial" panose="020B0604020202020204" pitchFamily="34" charset="0"/>
              <a:buChar char="•"/>
              <a:defRPr/>
            </a:lvl4pPr>
            <a:lvl5pPr marL="2286000" indent="-4572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47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50221"/>
            <a:ext cx="67133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All on mute. Use Questions function for substantive questions and for technical concerns.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Problems with getting on to the webinar? Send an e-mail to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2"/>
              </a:rPr>
              <a:t>trainings@justiceinaging.org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Slides and a recording are available at Justice in Aging – Resources for Advocates – Webinars: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3"/>
              </a:rPr>
              <a:t>http://www.justiceinaging.org/resources-for-advocates/webinars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 See also the chat box for this web address.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9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7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rgbClr val="03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18" y="690038"/>
            <a:ext cx="4378849" cy="8458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226915" y="2164466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</p:spTree>
    <p:extLst>
      <p:ext uri="{BB962C8B-B14F-4D97-AF65-F5344CB8AC3E}">
        <p14:creationId xmlns:p14="http://schemas.microsoft.com/office/powerpoint/2010/main" val="52021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0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1654327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0094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0184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9187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46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50221"/>
            <a:ext cx="67133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All on mute. Use Questions function for substantive questions and for technical concerns.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Problems with getting on to the webinar? Send an e-mail to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2"/>
              </a:rPr>
              <a:t>trainings@justiceinaging.org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Slides and a recording are available at Justice in Aging –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Advocates Resources – Trainings: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3"/>
              </a:rPr>
              <a:t>justiceinaging.org/resources-for-advocates/webinars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ee also the chat box for this web address.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72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5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9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4" y="2087202"/>
            <a:ext cx="6588436" cy="1768706"/>
          </a:xfrm>
        </p:spPr>
        <p:txBody>
          <a:bodyPr anchor="b"/>
          <a:lstStyle>
            <a:lvl1pPr algn="l">
              <a:defRPr sz="36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When Medicare and Medicaid Intersect: Helping your Clients through the Maze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08737"/>
            <a:ext cx="3807135" cy="104586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Georgia Burke</a:t>
            </a:r>
            <a:r>
              <a:rPr lang="en-US" baseline="0" dirty="0">
                <a:solidFill>
                  <a:srgbClr val="0367AC"/>
                </a:solidFill>
              </a:rPr>
              <a:t>, Directing Attorney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Natalie Kean, Staff Attorney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6" y="5245500"/>
            <a:ext cx="2522654" cy="317100"/>
          </a:xfrm>
        </p:spPr>
        <p:txBody>
          <a:bodyPr/>
          <a:lstStyle>
            <a:lvl1pPr marL="0" indent="0">
              <a:buNone/>
              <a:defRPr sz="1800" baseline="0">
                <a:solidFill>
                  <a:srgbClr val="C4681A"/>
                </a:solidFill>
              </a:defRPr>
            </a:lvl1pPr>
          </a:lstStyle>
          <a:p>
            <a:pPr lvl="0"/>
            <a:r>
              <a:rPr lang="en-US" dirty="0"/>
              <a:t>Monday June 18, 2018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35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49300" y="2324100"/>
            <a:ext cx="7766050" cy="31115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28650" y="2042876"/>
            <a:ext cx="7886700" cy="339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Enrollment and eligibility tangles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Navigating services (DME, drugs, etc.)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Payment protections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 in managed care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 directions for dual eligible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7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 and case examples</a:t>
            </a:r>
          </a:p>
        </p:txBody>
      </p:sp>
    </p:spTree>
    <p:extLst>
      <p:ext uri="{BB962C8B-B14F-4D97-AF65-F5344CB8AC3E}">
        <p14:creationId xmlns:p14="http://schemas.microsoft.com/office/powerpoint/2010/main" val="1299541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8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ersity &amp; Equ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8650" y="1345008"/>
            <a:ext cx="788670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rtl="0" eaLnBrk="1" latinLnBrk="0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To achieve Justice in Aging, we must:</a:t>
            </a:r>
            <a: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0365A9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Acknowledge systemic racism and discrimination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Address the enduring negative effects of racism and differential treatment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Promote access and equity in economic security, health care, and the courts for our nation’s low-income older adults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Recruit, support, and retain a diverse staff and board, including race, ethnicity, gender, gender identity and presentation, sexual orientation, disability, age, economic class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28650" y="456307"/>
            <a:ext cx="7771431" cy="756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545454"/>
                </a:solidFill>
              </a:rPr>
              <a:t>Diversity, Equity, and</a:t>
            </a:r>
            <a:r>
              <a:rPr lang="en-US" sz="4000" baseline="0" dirty="0">
                <a:solidFill>
                  <a:srgbClr val="545454"/>
                </a:solidFill>
              </a:rPr>
              <a:t> Inclusion</a:t>
            </a:r>
            <a:endParaRPr lang="en-US" sz="4000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99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to Jo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22" y="3441638"/>
            <a:ext cx="665814" cy="654400"/>
          </a:xfrm>
          <a:prstGeom prst="rect">
            <a:avLst/>
          </a:prstGeom>
          <a:solidFill>
            <a:srgbClr val="0367AC"/>
          </a:solidFill>
        </p:spPr>
      </p:pic>
      <p:sp>
        <p:nvSpPr>
          <p:cNvPr id="3" name="Rectangle 2"/>
          <p:cNvSpPr/>
          <p:nvPr userDrawn="1"/>
        </p:nvSpPr>
        <p:spPr>
          <a:xfrm>
            <a:off x="985955" y="446050"/>
            <a:ext cx="7798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44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Interested</a:t>
            </a:r>
            <a:r>
              <a:rPr lang="en-US" sz="44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in joining our network?</a:t>
            </a:r>
            <a:r>
              <a:rPr lang="en-US" sz="18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24929" y="3441638"/>
            <a:ext cx="610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algn="l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Text 51555 with the message</a:t>
            </a:r>
            <a:r>
              <a:rPr lang="en-US" sz="3600" baseline="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“4justice”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544960" y="2121197"/>
            <a:ext cx="668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Sign up to receive Justice in Aging trainings and materials.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457836" y="4551063"/>
            <a:ext cx="4614333" cy="8043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rgbClr val="545454"/>
                </a:solidFill>
              </a:rPr>
              <a:t>Click the link in the reply</a:t>
            </a:r>
            <a:r>
              <a:rPr lang="en-US" baseline="0" dirty="0">
                <a:solidFill>
                  <a:srgbClr val="545454"/>
                </a:solidFill>
              </a:rPr>
              <a:t> text and fill out the form to get added to our network! </a:t>
            </a:r>
            <a:endParaRPr lang="en-US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00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72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3325036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8949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ersity &amp; Equ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8650" y="1345008"/>
            <a:ext cx="788670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rtl="0" eaLnBrk="1" latinLnBrk="0" hangingPunct="1">
              <a:lnSpc>
                <a:spcPct val="90000"/>
              </a:lnSpc>
            </a:pPr>
            <a:r>
              <a:rPr lang="en-US" sz="24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To achieve Justice in Aging, we must:</a:t>
            </a:r>
            <a: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3200" kern="1200" dirty="0">
                <a:solidFill>
                  <a:srgbClr val="0365A9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0365A9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Acknowledge systemic racism and discrimination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Address the enduring negative effects of racism and differential treatment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Promote access and equity in economic security, health care, and the courts for our nation’s low-income older adults </a:t>
            </a:r>
            <a:b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rgbClr val="545454"/>
              </a:solidFill>
              <a:latin typeface="+mn-lt"/>
              <a:ea typeface="+mn-ea"/>
              <a:cs typeface="+mn-cs"/>
            </a:endParaRPr>
          </a:p>
          <a:p>
            <a:pPr marL="742950" lvl="1" indent="-28575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545454"/>
                </a:solidFill>
                <a:latin typeface="+mn-lt"/>
                <a:ea typeface="+mn-ea"/>
                <a:cs typeface="+mn-cs"/>
              </a:rPr>
              <a:t>Recruit, support, and retain a diverse staff and board, including race, ethnicity, gender, gender identity and presentation, sexual orientation, disability, age, economic class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28650" y="456307"/>
            <a:ext cx="7771431" cy="756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545454"/>
                </a:solidFill>
              </a:rPr>
              <a:t>Diversity, Equity, and</a:t>
            </a:r>
            <a:r>
              <a:rPr lang="en-US" sz="4000" baseline="0" dirty="0">
                <a:solidFill>
                  <a:srgbClr val="545454"/>
                </a:solidFill>
              </a:rPr>
              <a:t> Inclusion</a:t>
            </a:r>
            <a:endParaRPr lang="en-US" sz="4000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56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83903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8368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3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81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800100" indent="-342900">
              <a:buSzPct val="75000"/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0367AC"/>
                </a:solidFill>
              </a:defRPr>
            </a:lvl3pPr>
            <a:lvl4pPr marL="1714500" indent="-342900">
              <a:buSzPct val="65000"/>
              <a:buFont typeface="Wingdings" panose="05000000000000000000" pitchFamily="2" charset="2"/>
              <a:buChar char="§"/>
              <a:defRPr sz="2000" baseline="0">
                <a:solidFill>
                  <a:srgbClr val="C4681A"/>
                </a:solidFill>
              </a:defRPr>
            </a:lvl4pPr>
            <a:lvl5pPr marL="2286000" indent="-457200">
              <a:buFont typeface="Arial" panose="020B0604020202020204" pitchFamily="34" charset="0"/>
              <a:buChar char="•"/>
              <a:defRPr sz="2000" baseline="0">
                <a:solidFill>
                  <a:srgbClr val="5454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1" y="2518605"/>
            <a:ext cx="7817629" cy="151005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2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00066"/>
            <a:ext cx="7886700" cy="3792522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365A9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>
                <a:solidFill>
                  <a:srgbClr val="C4681A"/>
                </a:solidFill>
              </a:defRPr>
            </a:lvl2pPr>
            <a:lvl3pPr marL="1371600" indent="-457200">
              <a:buFont typeface="Arial" panose="020B0604020202020204" pitchFamily="34" charset="0"/>
              <a:buChar char="•"/>
              <a:defRPr>
                <a:solidFill>
                  <a:srgbClr val="535353"/>
                </a:solidFill>
              </a:defRPr>
            </a:lvl3pPr>
            <a:lvl4pPr marL="1828800" indent="-457200">
              <a:buFont typeface="Arial" panose="020B0604020202020204" pitchFamily="34" charset="0"/>
              <a:buChar char="•"/>
              <a:defRPr/>
            </a:lvl4pPr>
            <a:lvl5pPr marL="2286000" indent="-4572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45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50221"/>
            <a:ext cx="67133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All on mute. Use Questions function for substantive questions and for technical concerns.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Problems with getting on to the webinar? Send an e-mail to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2"/>
              </a:rPr>
              <a:t>trainings@justiceinaging.org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</a:p>
          <a:p>
            <a:pPr marL="342900" defTabSz="342900"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  <a:cs typeface="Calibri" pitchFamily="34" charset="0"/>
            </a:endParaRPr>
          </a:p>
          <a:p>
            <a:pPr marL="600075" indent="-257175" defTabSz="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Slides and a recording are available at Justice in Aging – Advocate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Resources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– Trainings: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  <a:cs typeface="Calibri" pitchFamily="34" charset="0"/>
                <a:hlinkClick r:id="rId3"/>
              </a:rPr>
              <a:t>http://www.justiceinaging.org/resources-for-advocates/webinars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.</a:t>
            </a:r>
            <a:r>
              <a:rPr lang="en-US" sz="20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S</a:t>
            </a:r>
            <a:r>
              <a:rPr lang="en-US" sz="20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ee also the chat box for this web address.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8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81886" y="2128608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545454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pPr algn="just"/>
            <a:endParaRPr lang="en-US" sz="2000" dirty="0">
              <a:solidFill>
                <a:srgbClr val="545454"/>
              </a:solidFill>
            </a:endParaRPr>
          </a:p>
          <a:p>
            <a:pPr algn="just"/>
            <a:r>
              <a:rPr lang="en-US" sz="2000" dirty="0">
                <a:solidFill>
                  <a:srgbClr val="545454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6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to Jo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22" y="3441638"/>
            <a:ext cx="665814" cy="654400"/>
          </a:xfrm>
          <a:prstGeom prst="rect">
            <a:avLst/>
          </a:prstGeom>
          <a:solidFill>
            <a:srgbClr val="0367AC"/>
          </a:solidFill>
        </p:spPr>
      </p:pic>
      <p:sp>
        <p:nvSpPr>
          <p:cNvPr id="3" name="Rectangle 2"/>
          <p:cNvSpPr/>
          <p:nvPr userDrawn="1"/>
        </p:nvSpPr>
        <p:spPr>
          <a:xfrm>
            <a:off x="985955" y="446050"/>
            <a:ext cx="7798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440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Interested</a:t>
            </a:r>
            <a:r>
              <a:rPr lang="en-US" sz="44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in joining our network?</a:t>
            </a:r>
            <a:r>
              <a:rPr lang="en-US" sz="1800" baseline="0" dirty="0">
                <a:solidFill>
                  <a:srgbClr val="545454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24929" y="3441638"/>
            <a:ext cx="610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algn="l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Text 51555 with the message</a:t>
            </a:r>
            <a:r>
              <a:rPr lang="en-US" sz="3600" baseline="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 </a:t>
            </a:r>
            <a:r>
              <a:rPr lang="en-US" sz="36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“4justice”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544960" y="2121197"/>
            <a:ext cx="668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0" defTabSz="342900" fontAlgn="base"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0367AC"/>
                </a:solidFill>
                <a:ea typeface="MS PGothic" panose="020B0600070205080204" pitchFamily="34" charset="-128"/>
                <a:cs typeface="Calibri" pitchFamily="34" charset="0"/>
              </a:rPr>
              <a:t>Sign up to receive Justice in Aging trainings and materials.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457836" y="4551063"/>
            <a:ext cx="4614333" cy="8043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rgbClr val="545454"/>
                </a:solidFill>
              </a:rPr>
              <a:t>Click the link in the reply</a:t>
            </a:r>
            <a:r>
              <a:rPr lang="en-US" baseline="0" dirty="0">
                <a:solidFill>
                  <a:srgbClr val="545454"/>
                </a:solidFill>
              </a:rPr>
              <a:t> text and fill out the form to get added to our network! </a:t>
            </a:r>
            <a:endParaRPr lang="en-US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2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rgbClr val="03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8998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249C5EC-6CC0-4AE1-82BC-8CBC08F38F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18" y="690038"/>
            <a:ext cx="4378849" cy="8458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226915" y="2164466"/>
            <a:ext cx="6713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Justice in Aging is a national organization that uses the power of law to fight senior poverty by securing access to affordable health care, economic security, and the courts for older adults with limited resources.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Since 1972 we’ve focused our efforts primarily on populations that have traditionally lacked legal protection such as women, people of color, LGBT individuals, and people with limited English proficiency.</a:t>
            </a:r>
          </a:p>
        </p:txBody>
      </p:sp>
    </p:spTree>
    <p:extLst>
      <p:ext uri="{BB962C8B-B14F-4D97-AF65-F5344CB8AC3E}">
        <p14:creationId xmlns:p14="http://schemas.microsoft.com/office/powerpoint/2010/main" val="1743625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5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166725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46499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83853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59080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59000"/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9025" y="3918449"/>
            <a:ext cx="3075249" cy="99732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87362" y="4915772"/>
            <a:ext cx="3236912" cy="5826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/>
              <a:t>Attorney name: email@justiceinaging.org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687016"/>
            <a:ext cx="499859" cy="4990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57349" y="5782905"/>
            <a:ext cx="2066925" cy="2889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0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4356" y="516443"/>
            <a:ext cx="5840293" cy="435690"/>
          </a:xfrm>
        </p:spPr>
        <p:txBody>
          <a:bodyPr/>
          <a:lstStyle>
            <a:lvl1pPr algn="ctr">
              <a:defRPr>
                <a:solidFill>
                  <a:srgbClr val="0367AC"/>
                </a:solidFill>
              </a:defRPr>
            </a:lvl1pPr>
          </a:lstStyle>
          <a:p>
            <a:r>
              <a:rPr lang="en-US" dirty="0"/>
              <a:t>Additional 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34" y="4433608"/>
            <a:ext cx="3512435" cy="55227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Attorney name: email@justiceinaging.org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78" y="5195744"/>
            <a:ext cx="499859" cy="4990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32329" y="1258050"/>
            <a:ext cx="7260140" cy="304399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22637" y="5274044"/>
            <a:ext cx="2169832" cy="3424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367AC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justiceinaging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27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5291" cy="3894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894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55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1200" dirty="0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9376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54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565" y="2087202"/>
            <a:ext cx="4670424" cy="1768706"/>
          </a:xfrm>
        </p:spPr>
        <p:txBody>
          <a:bodyPr anchor="b"/>
          <a:lstStyle>
            <a:lvl1pPr algn="l">
              <a:defRPr sz="60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8" y="729562"/>
            <a:ext cx="4445915" cy="85877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538546" y="5932449"/>
            <a:ext cx="3088888" cy="60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12565" y="4068531"/>
            <a:ext cx="3670423" cy="81723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>
                <a:solidFill>
                  <a:srgbClr val="0367AC"/>
                </a:solidFill>
              </a:rPr>
              <a:t>Attorney name</a:t>
            </a:r>
            <a:r>
              <a:rPr lang="en-US" baseline="0" dirty="0">
                <a:solidFill>
                  <a:srgbClr val="0367AC"/>
                </a:solidFill>
              </a:rPr>
              <a:t> and title,</a:t>
            </a:r>
          </a:p>
          <a:p>
            <a:r>
              <a:rPr lang="en-US" baseline="0" dirty="0">
                <a:solidFill>
                  <a:srgbClr val="0367AC"/>
                </a:solidFill>
              </a:rPr>
              <a:t>Justice in Aging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19345" y="4981848"/>
            <a:ext cx="2438399" cy="286871"/>
          </a:xfrm>
        </p:spPr>
        <p:txBody>
          <a:bodyPr/>
          <a:lstStyle>
            <a:lvl1pPr marL="0" indent="0">
              <a:buNone/>
              <a:defRPr sz="1800">
                <a:solidFill>
                  <a:srgbClr val="C4681A"/>
                </a:solidFill>
              </a:defRPr>
            </a:lvl1pPr>
          </a:lstStyle>
          <a:p>
            <a:pPr lvl="0"/>
            <a:fld id="{5EF86A3D-06DF-46B0-9F3A-5D652E59A0E2}" type="datetime2">
              <a:rPr lang="en-US" smtClean="0">
                <a:solidFill>
                  <a:srgbClr val="C4681A"/>
                </a:solidFill>
              </a:rPr>
              <a:pPr/>
              <a:t>Friday, June 03,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88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54545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573550"/>
          </a:xfrm>
        </p:spPr>
        <p:txBody>
          <a:bodyPr/>
          <a:lstStyle>
            <a:lvl1pPr marL="0" indent="0">
              <a:buNone/>
              <a:defRPr sz="2400">
                <a:solidFill>
                  <a:srgbClr val="0367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Short description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280220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15788"/>
            <a:ext cx="9144000" cy="842212"/>
          </a:xfrm>
          <a:prstGeom prst="rect">
            <a:avLst/>
          </a:prstGeom>
          <a:solidFill>
            <a:srgbClr val="0367AC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6001850"/>
            <a:ext cx="7886700" cy="870087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804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21816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7" r:id="rId4"/>
    <p:sldLayoutId id="2147483680" r:id="rId5"/>
    <p:sldLayoutId id="2147483675" r:id="rId6"/>
    <p:sldLayoutId id="2147483679" r:id="rId7"/>
    <p:sldLayoutId id="2147483663" r:id="rId8"/>
    <p:sldLayoutId id="2147483670" r:id="rId9"/>
    <p:sldLayoutId id="2147483671" r:id="rId10"/>
    <p:sldLayoutId id="2147483672" r:id="rId11"/>
    <p:sldLayoutId id="2147483676" r:id="rId12"/>
    <p:sldLayoutId id="2147483678" r:id="rId13"/>
    <p:sldLayoutId id="2147483664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rgbClr val="5454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67A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21816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rgbClr val="5454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67A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21816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5454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21816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0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rgbClr val="5454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67A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EE4A-B035-4D8D-BBC3-FFD35027E9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3" y="6104378"/>
            <a:ext cx="2249610" cy="4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367A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5454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367A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C4681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88AF-1BCA-404E-AF5F-5862776A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564" y="2087202"/>
            <a:ext cx="6282463" cy="1768706"/>
          </a:xfrm>
        </p:spPr>
        <p:txBody>
          <a:bodyPr>
            <a:noAutofit/>
          </a:bodyPr>
          <a:lstStyle/>
          <a:p>
            <a:r>
              <a:rPr lang="en-US" sz="4400" dirty="0"/>
              <a:t>Medicare: Risks and Opportunities for 2019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81522-4DD0-461A-A2EB-D5216D4FD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Jennifer Goldberg</a:t>
            </a:r>
          </a:p>
          <a:p>
            <a:r>
              <a:rPr lang="en-US" dirty="0"/>
              <a:t>Deputy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79736-BBCB-4F17-B62B-180C5898BA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5077274"/>
            <a:ext cx="2438399" cy="2868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January 25, 2019</a:t>
            </a:r>
          </a:p>
        </p:txBody>
      </p:sp>
    </p:spTree>
    <p:extLst>
      <p:ext uri="{BB962C8B-B14F-4D97-AF65-F5344CB8AC3E}">
        <p14:creationId xmlns:p14="http://schemas.microsoft.com/office/powerpoint/2010/main" val="309190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E45F-76C9-1542-85CE-949C6C05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Medically Necessary Dental Care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CMS has authority to cover medically necessary oral health care</a:t>
            </a:r>
          </a:p>
          <a:p>
            <a:pPr lvl="1"/>
            <a:r>
              <a:rPr lang="en-US" dirty="0"/>
              <a:t>E.g., oral infection before surgery, dental treatment of damage from chemotherapy</a:t>
            </a:r>
          </a:p>
          <a:p>
            <a:r>
              <a:rPr lang="en-US" dirty="0"/>
              <a:t>Watch for upcoming advocacy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7EBED-A9CC-6341-A25F-F46732E0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DCE12-89C7-4D9F-882B-AA5EC4D18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9543" y="22932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1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Hot Topics for Duals</a:t>
            </a:r>
          </a:p>
        </p:txBody>
      </p:sp>
    </p:spTree>
    <p:extLst>
      <p:ext uri="{BB962C8B-B14F-4D97-AF65-F5344CB8AC3E}">
        <p14:creationId xmlns:p14="http://schemas.microsoft.com/office/powerpoint/2010/main" val="160131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257300" y="2098675"/>
            <a:ext cx="74295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40675" y="6462713"/>
            <a:ext cx="10668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148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Who is a dual eligible?</a:t>
            </a:r>
            <a:br>
              <a:rPr lang="en-US" altLang="en-US" dirty="0"/>
            </a:br>
            <a:r>
              <a:rPr lang="en-US" altLang="en-US" sz="1400" dirty="0"/>
              <a:t> </a:t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95470" y="1132417"/>
            <a:ext cx="8229600" cy="43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5A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 person who has both Medicare &amp; Medicaid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5A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Two types: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5A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“Full Duals” are individuals who receive full Medicaid benefits (e.g., “QMB plus”)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365A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“Partial Duals” only receive assistance with Medicare premiums and/or cost sharing through Medicare Savings Programs (e.g., “SLMB only”)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365A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7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538"/>
            <a:ext cx="7886700" cy="1325563"/>
          </a:xfrm>
        </p:spPr>
        <p:txBody>
          <a:bodyPr/>
          <a:lstStyle/>
          <a:p>
            <a:r>
              <a:rPr lang="en-US" dirty="0"/>
              <a:t>D-SNPs on the rise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1101"/>
            <a:ext cx="7886700" cy="379252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Dual Eligible Special Needs Plans</a:t>
            </a:r>
          </a:p>
          <a:p>
            <a:pPr>
              <a:lnSpc>
                <a:spcPct val="100000"/>
              </a:lnSpc>
            </a:pPr>
            <a:r>
              <a:rPr lang="en-US" dirty="0"/>
              <a:t>Chronic Care Act gives permanent authorization for D-SNPs</a:t>
            </a:r>
          </a:p>
          <a:p>
            <a:pPr>
              <a:lnSpc>
                <a:spcPct val="100000"/>
              </a:lnSpc>
            </a:pPr>
            <a:r>
              <a:rPr lang="en-US" dirty="0"/>
              <a:t>Expect significant growth</a:t>
            </a:r>
          </a:p>
          <a:p>
            <a:pPr>
              <a:lnSpc>
                <a:spcPct val="100000"/>
              </a:lnSpc>
            </a:pPr>
            <a:r>
              <a:rPr lang="en-US" dirty="0"/>
              <a:t>CMS reviewing comments now on proposed regulations re: </a:t>
            </a:r>
          </a:p>
          <a:p>
            <a:pPr lvl="1"/>
            <a:r>
              <a:rPr lang="en-US" dirty="0"/>
              <a:t>Minimum integration contracts with states</a:t>
            </a:r>
          </a:p>
          <a:p>
            <a:pPr lvl="1"/>
            <a:r>
              <a:rPr lang="en-US" dirty="0"/>
              <a:t>Integrating Medicare and Medicaid appeals for D-SNP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29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538"/>
            <a:ext cx="7886700" cy="1325563"/>
          </a:xfrm>
        </p:spPr>
        <p:txBody>
          <a:bodyPr/>
          <a:lstStyle/>
          <a:p>
            <a:r>
              <a:rPr lang="en-US" dirty="0"/>
              <a:t>Issue: D-SNP look-alikes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5622"/>
            <a:ext cx="7886700" cy="379252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Designed to only appeal to duals</a:t>
            </a:r>
          </a:p>
          <a:p>
            <a:pPr>
              <a:lnSpc>
                <a:spcPct val="120000"/>
              </a:lnSpc>
            </a:pPr>
            <a:r>
              <a:rPr lang="en-US" dirty="0"/>
              <a:t>Not subject to D-SNP rules</a:t>
            </a:r>
          </a:p>
          <a:p>
            <a:pPr>
              <a:lnSpc>
                <a:spcPct val="120000"/>
              </a:lnSpc>
            </a:pPr>
            <a:r>
              <a:rPr lang="en-US" dirty="0"/>
              <a:t>Significant enrollment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4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benefits: </a:t>
            </a:r>
            <a:br>
              <a:rPr lang="en-US" dirty="0"/>
            </a:br>
            <a:r>
              <a:rPr lang="en-US" dirty="0"/>
              <a:t>New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kern="500" dirty="0"/>
              <a:t>As of 2019- CMS increased flexibility for MA plans by expanding definition of “primarily health-related”</a:t>
            </a:r>
          </a:p>
          <a:p>
            <a:r>
              <a:rPr lang="en-US" sz="2400" kern="500" dirty="0"/>
              <a:t>Chronic Care Act also gives MA plans new flexibility with supplemental benefits</a:t>
            </a:r>
          </a:p>
          <a:p>
            <a:pPr lvl="1"/>
            <a:r>
              <a:rPr lang="en-US" sz="2400" kern="500" dirty="0"/>
              <a:t>Allows benefits that are NOT primarily health related as long as the benefit has a reasonable expectation of improving or maintaining the health or overall function of the chronically ill individual</a:t>
            </a:r>
          </a:p>
          <a:p>
            <a:r>
              <a:rPr lang="en-US" sz="2400" kern="500" dirty="0"/>
              <a:t>Starts in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9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538"/>
            <a:ext cx="7886700" cy="1325563"/>
          </a:xfrm>
        </p:spPr>
        <p:txBody>
          <a:bodyPr/>
          <a:lstStyle/>
          <a:p>
            <a:r>
              <a:rPr lang="en-US" dirty="0"/>
              <a:t>Issue: MA supplemental benefits and Medicaid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5622"/>
            <a:ext cx="7886700" cy="37925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Vision, oral health, hearing, etc. </a:t>
            </a:r>
          </a:p>
          <a:p>
            <a:pPr>
              <a:lnSpc>
                <a:spcPct val="120000"/>
              </a:lnSpc>
            </a:pPr>
            <a:r>
              <a:rPr lang="en-US" dirty="0"/>
              <a:t>Need to use MA benefits first</a:t>
            </a:r>
          </a:p>
          <a:p>
            <a:pPr>
              <a:lnSpc>
                <a:spcPct val="120000"/>
              </a:lnSpc>
            </a:pPr>
            <a:r>
              <a:rPr lang="en-US" dirty="0"/>
              <a:t>Provider networks do not align</a:t>
            </a:r>
          </a:p>
          <a:p>
            <a:pPr>
              <a:lnSpc>
                <a:spcPct val="120000"/>
              </a:lnSpc>
            </a:pPr>
            <a:r>
              <a:rPr lang="en-US" dirty="0"/>
              <a:t>Navigation nightmare  </a:t>
            </a:r>
          </a:p>
          <a:p>
            <a:pPr>
              <a:lnSpc>
                <a:spcPct val="120000"/>
              </a:lnSpc>
            </a:pPr>
            <a:r>
              <a:rPr lang="en-US" dirty="0"/>
              <a:t>QMB protection issues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Mrs. Smith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4387"/>
            <a:ext cx="7886700" cy="37925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She belongs to Super Healthy Medicare Advantage Plan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Super Healthy gives free cleanings and oral exam.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Mrs. Smith uses a Super Healthy dentist for cleanings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Super Healthy covers crowns with 30% co-pay and with dental benefit cap of $2000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Super Healthy dentists don’t take Medicaid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Medicaid covers crowns, must use dentist contracted with Medicaid MCO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4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206"/>
            <a:ext cx="7886700" cy="1325563"/>
          </a:xfrm>
        </p:spPr>
        <p:txBody>
          <a:bodyPr/>
          <a:lstStyle/>
          <a:p>
            <a:r>
              <a:rPr lang="en-US" dirty="0"/>
              <a:t>Issue: Change to SEP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2702"/>
            <a:ext cx="7886700" cy="3968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Previously: Duals can change Part D or MA plans in any month effective the first of the next month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Applies to Part D plans for those with LIS only.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January 1, 2019 forward: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One change per quarter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In quarters 1-3, effective the following month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In 4</a:t>
            </a:r>
            <a:r>
              <a:rPr lang="en-US" sz="2400" baseline="30000" dirty="0"/>
              <a:t>th</a:t>
            </a:r>
            <a:r>
              <a:rPr lang="en-US" sz="2400" dirty="0"/>
              <a:t> quarter, participate in </a:t>
            </a:r>
            <a:r>
              <a:rPr lang="en-US" dirty="0"/>
              <a:t>Annual </a:t>
            </a:r>
            <a:r>
              <a:rPr lang="en-US" sz="2400" dirty="0"/>
              <a:t>Enrollment Period, effective Jan 1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Other SEPs continue to be available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Need your feedback on  impact of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61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36ED-DB5D-4C2E-B0D0-7E671931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01850"/>
            <a:ext cx="9144000" cy="870087"/>
          </a:xfrm>
        </p:spPr>
        <p:txBody>
          <a:bodyPr>
            <a:noAutofit/>
          </a:bodyPr>
          <a:lstStyle/>
          <a:p>
            <a:r>
              <a:rPr lang="en-US" sz="4400" dirty="0"/>
              <a:t>Low-income Medicare programs</a:t>
            </a:r>
          </a:p>
        </p:txBody>
      </p:sp>
    </p:spTree>
    <p:extLst>
      <p:ext uri="{BB962C8B-B14F-4D97-AF65-F5344CB8AC3E}">
        <p14:creationId xmlns:p14="http://schemas.microsoft.com/office/powerpoint/2010/main" val="310125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1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Content Placeholder 2" descr="Chart showing a summary of the Medicare Savings Programs. Qualified Medicare Beneficiaries have an income limit of 100% of the Federal Poverty Level and receive assistance with Medicare Part A and B premiums, deductibles and co-payments. Specified Low-Income Medicare Beneficiaries have an income limit of 120% of the Federal Poverty Level and receive assistance with Medicare Part B premiums. Qualified Individuals have an income limit of 135% of the Federal Poverty Level and receive assistance with Medicare Part B premiums. Qualified Working Disabled Individuals have an income limit of 200% of the Federal Poverty Level and receive assistance with Medicare Part A premiums." title="Medicare Savings Programs - A Summary"/>
          <p:cNvGraphicFramePr>
            <a:graphicFrameLocks noGrp="1"/>
          </p:cNvGraphicFramePr>
          <p:nvPr>
            <p:ph idx="1"/>
            <p:extLst/>
          </p:nvPr>
        </p:nvGraphicFramePr>
        <p:xfrm>
          <a:off x="936624" y="1404171"/>
          <a:ext cx="75787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6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 Savings Program</a:t>
                      </a:r>
                    </a:p>
                  </a:txBody>
                  <a:tcPr>
                    <a:solidFill>
                      <a:srgbClr val="0C3C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Limit</a:t>
                      </a:r>
                    </a:p>
                  </a:txBody>
                  <a:tcPr>
                    <a:solidFill>
                      <a:srgbClr val="0C3C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Financial Assistance</a:t>
                      </a:r>
                    </a:p>
                  </a:txBody>
                  <a:tcPr>
                    <a:solidFill>
                      <a:srgbClr val="0C3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Qualified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Medicare Beneficiary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FPL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 Part A and B premiums, deductibles,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co-payments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Specified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Low-Income Medicare Beneficiary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120%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FPL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 Part B premiums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Qualified Individual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135% FPL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Part B premiums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Qualified Working Disabled 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200%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FPL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 Part A premiums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81102" y="359888"/>
            <a:ext cx="5689772" cy="835023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Medicare Savings Programs – A Summary</a:t>
            </a:r>
          </a:p>
        </p:txBody>
      </p:sp>
    </p:spTree>
    <p:extLst>
      <p:ext uri="{BB962C8B-B14F-4D97-AF65-F5344CB8AC3E}">
        <p14:creationId xmlns:p14="http://schemas.microsoft.com/office/powerpoint/2010/main" val="203742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dirty="0"/>
              <a:t>Resource limits for QMB, SLMB, QI are the same</a:t>
            </a:r>
          </a:p>
          <a:p>
            <a:pPr>
              <a:lnSpc>
                <a:spcPct val="110000"/>
              </a:lnSpc>
            </a:pPr>
            <a:r>
              <a:rPr lang="en-US" dirty="0"/>
              <a:t>In 2018, beneficiary cannot have more than $7,560/single or $11,340/couple.</a:t>
            </a:r>
          </a:p>
          <a:p>
            <a:pPr lvl="0">
              <a:lnSpc>
                <a:spcPct val="100000"/>
              </a:lnSpc>
            </a:pPr>
            <a:endParaRPr lang="en-US" dirty="0"/>
          </a:p>
          <a:p>
            <a:pPr lvl="0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6702" y="365127"/>
            <a:ext cx="7578648" cy="835023"/>
          </a:xfrm>
        </p:spPr>
        <p:txBody>
          <a:bodyPr>
            <a:normAutofit/>
          </a:bodyPr>
          <a:lstStyle/>
          <a:p>
            <a:r>
              <a:rPr lang="en-US" dirty="0"/>
              <a:t>MSP Eligibility—Resources </a:t>
            </a:r>
          </a:p>
        </p:txBody>
      </p:sp>
    </p:spTree>
    <p:extLst>
      <p:ext uri="{BB962C8B-B14F-4D97-AF65-F5344CB8AC3E}">
        <p14:creationId xmlns:p14="http://schemas.microsoft.com/office/powerpoint/2010/main" val="1334596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071" y="1484143"/>
            <a:ext cx="8152279" cy="61712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2000" dirty="0"/>
              <a:t>13 states have raised income or assets levels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072" y="344355"/>
            <a:ext cx="841785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States Can Change MSP Eligibility Rules!</a:t>
            </a:r>
          </a:p>
        </p:txBody>
      </p:sp>
      <p:pic>
        <p:nvPicPr>
          <p:cNvPr id="3" name="Picture 2" descr="Map showing the 13 states that have raised income or asset levels, allowing more adults to qualify. States are: Vermont, Connecticut, Delaware, New York, Maine Washington, DC, Mississippi, Alabama, Illinois, Indiana, Minnesota, Oregon, Arizona" title="States with Asset and/or Income Limits Above Federal Minimum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14" y="1855694"/>
            <a:ext cx="6789971" cy="4024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1932" y="5028594"/>
            <a:ext cx="600341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*Connecticut reverted back to the federal limits in 2018.</a:t>
            </a:r>
          </a:p>
        </p:txBody>
      </p:sp>
    </p:spTree>
    <p:extLst>
      <p:ext uri="{BB962C8B-B14F-4D97-AF65-F5344CB8AC3E}">
        <p14:creationId xmlns:p14="http://schemas.microsoft.com/office/powerpoint/2010/main" val="73753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1F7B-EDCB-44BB-B3A8-CAA6C9BA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607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585454"/>
                </a:solidFill>
                <a:cs typeface="Calibri"/>
              </a:rPr>
              <a:t>Part D Low Income Subsidy</a:t>
            </a:r>
            <a:br>
              <a:rPr lang="en-US" altLang="en-US" dirty="0">
                <a:solidFill>
                  <a:srgbClr val="585454"/>
                </a:solidFill>
                <a:cs typeface="Calibri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E5712-53C2-48EE-8889-4110004F0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299" y="1408430"/>
            <a:ext cx="7287401" cy="4041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A0BFB-65C6-43E1-80F0-1D31C294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7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E1F0-5886-490E-8E5F-6A136B46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21C4C-19C3-424A-93AA-F98894135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Expanding eligibility for MSPs</a:t>
            </a:r>
          </a:p>
          <a:p>
            <a:pPr lvl="1"/>
            <a:r>
              <a:rPr lang="en-US" dirty="0"/>
              <a:t>Income levels</a:t>
            </a:r>
          </a:p>
          <a:p>
            <a:pPr lvl="1"/>
            <a:r>
              <a:rPr lang="en-US" dirty="0"/>
              <a:t>Asset levels</a:t>
            </a:r>
          </a:p>
          <a:p>
            <a:r>
              <a:rPr lang="en-US" dirty="0"/>
              <a:t>Expanding eligibility for Part D LIS (Extra Help)</a:t>
            </a:r>
          </a:p>
          <a:p>
            <a:r>
              <a:rPr lang="en-US" dirty="0"/>
              <a:t>Out of pocket cap on costs</a:t>
            </a:r>
          </a:p>
          <a:p>
            <a:r>
              <a:rPr lang="en-US" dirty="0"/>
              <a:t>Easing transitions from ACA to Medicare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21CA3-A40A-4921-BBDA-2CC74C18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1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9144" y="420386"/>
            <a:ext cx="7886700" cy="71560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www.justiceinaging.org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8113" r="3333" b="12283"/>
          <a:stretch/>
        </p:blipFill>
        <p:spPr>
          <a:xfrm>
            <a:off x="355939" y="1135995"/>
            <a:ext cx="8193110" cy="3298119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217920" y="2331720"/>
            <a:ext cx="2663190" cy="362300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C59AE-5CEF-441C-95C1-E2B8112E9B0F}"/>
              </a:ext>
            </a:extLst>
          </p:cNvPr>
          <p:cNvSpPr txBox="1"/>
          <p:nvPr/>
        </p:nvSpPr>
        <p:spPr>
          <a:xfrm>
            <a:off x="355939" y="4638792"/>
            <a:ext cx="8193110" cy="8159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To sign up for alerts, text </a:t>
            </a:r>
            <a:r>
              <a:rPr lang="en-US" sz="2800" dirty="0">
                <a:solidFill>
                  <a:schemeClr val="accent2"/>
                </a:solidFill>
              </a:rPr>
              <a:t>4JUSTICE </a:t>
            </a:r>
            <a:r>
              <a:rPr lang="en-US" sz="2800" dirty="0"/>
              <a:t>to </a:t>
            </a:r>
            <a:r>
              <a:rPr lang="en-US" sz="2800" dirty="0">
                <a:solidFill>
                  <a:schemeClr val="accent2"/>
                </a:solidFill>
              </a:rPr>
              <a:t>51555</a:t>
            </a:r>
          </a:p>
        </p:txBody>
      </p:sp>
    </p:spTree>
    <p:extLst>
      <p:ext uri="{BB962C8B-B14F-4D97-AF65-F5344CB8AC3E}">
        <p14:creationId xmlns:p14="http://schemas.microsoft.com/office/powerpoint/2010/main" val="331825330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7FFD2-C843-4C47-B557-1DDC5F6F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E2874-280A-4EFA-A298-859CE9874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331" y="1792362"/>
            <a:ext cx="7283337" cy="37848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22F22-C352-488A-8546-3DC87B32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93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1768C-842F-4302-9403-C75C99AA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D01E5-6CF4-4538-8AF3-2728FF4E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48E8-E68F-4255-92A8-15F70D65ED72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7D7D1-80DD-4E56-9280-88DF0CF2D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3858" y="4915772"/>
            <a:ext cx="3650416" cy="582612"/>
          </a:xfrm>
        </p:spPr>
        <p:txBody>
          <a:bodyPr/>
          <a:lstStyle/>
          <a:p>
            <a:r>
              <a:rPr lang="en-US" dirty="0"/>
              <a:t>Jennifer Goldberg</a:t>
            </a:r>
          </a:p>
          <a:p>
            <a:r>
              <a:rPr lang="en-US" dirty="0"/>
              <a:t>jgoldberg@justiceinaging.org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D3CE2-D8AE-4817-BC11-FFEFD1BB3A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7349" y="5782905"/>
            <a:ext cx="2066925" cy="5734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@justiceinaging</a:t>
            </a:r>
          </a:p>
          <a:p>
            <a:r>
              <a:rPr lang="en-US" dirty="0"/>
              <a:t>@goldberg_ja</a:t>
            </a:r>
          </a:p>
        </p:txBody>
      </p:sp>
    </p:spTree>
    <p:extLst>
      <p:ext uri="{BB962C8B-B14F-4D97-AF65-F5344CB8AC3E}">
        <p14:creationId xmlns:p14="http://schemas.microsoft.com/office/powerpoint/2010/main" val="155804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60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3716-E0C8-4538-B6BD-DE8BD209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5A8009-5B90-41C5-A9D1-018CFAE9B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43" y="21100"/>
            <a:ext cx="10250343" cy="68368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F1C95-1EB2-4644-8626-6057D9B5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D52634-9507-4A3E-B2EE-6DDB644972C1}"/>
              </a:ext>
            </a:extLst>
          </p:cNvPr>
          <p:cNvSpPr txBox="1">
            <a:spLocks/>
          </p:cNvSpPr>
          <p:nvPr/>
        </p:nvSpPr>
        <p:spPr>
          <a:xfrm>
            <a:off x="0" y="6001850"/>
            <a:ext cx="10230200" cy="870087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3535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The Medicare Population</a:t>
            </a:r>
          </a:p>
        </p:txBody>
      </p:sp>
    </p:spTree>
    <p:extLst>
      <p:ext uri="{BB962C8B-B14F-4D97-AF65-F5344CB8AC3E}">
        <p14:creationId xmlns:p14="http://schemas.microsoft.com/office/powerpoint/2010/main" val="61523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5A56-9C4C-454F-804A-EA1E49C4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3189"/>
          </a:xfrm>
        </p:spPr>
        <p:txBody>
          <a:bodyPr>
            <a:normAutofit fontScale="90000"/>
          </a:bodyPr>
          <a:lstStyle/>
          <a:p>
            <a:r>
              <a:rPr lang="en-US" dirty="0"/>
              <a:t>Most Medicare Beneficiaries have very limited income &amp; assets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199644-1A03-104E-9381-B32550DB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853" y="1624853"/>
            <a:ext cx="3942043" cy="315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DA2AC-6F0D-0F43-AD82-7C09C645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52" y="1624853"/>
            <a:ext cx="4208431" cy="315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1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60DF-BEC9-2246-9837-92C3E188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Even with Medicare, beneficiaries spend almost half of Social Security income on out-of-pocket health care costs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0FF6D-C9D0-1747-B35E-E73BA661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9C5EC-6CC0-4AE1-82BC-8CBC08F38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B233BD-3ADE-2442-94DC-E88207012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3642" y="1900238"/>
            <a:ext cx="5056716" cy="37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522D-4BDC-484A-BBAD-E5E2FBA5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Health</a:t>
            </a:r>
          </a:p>
        </p:txBody>
      </p:sp>
    </p:spTree>
    <p:extLst>
      <p:ext uri="{BB962C8B-B14F-4D97-AF65-F5344CB8AC3E}">
        <p14:creationId xmlns:p14="http://schemas.microsoft.com/office/powerpoint/2010/main" val="309449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3C30-95B6-4EFC-A6C3-FBF2A5F0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and Medicare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050E-E970-4791-AAB5-1CDE951BB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Routine dental care is excluded</a:t>
            </a:r>
          </a:p>
          <a:p>
            <a:r>
              <a:rPr lang="en-US" dirty="0"/>
              <a:t>Medicare Advantage</a:t>
            </a:r>
          </a:p>
          <a:p>
            <a:pPr lvl="1"/>
            <a:r>
              <a:rPr lang="en-US" dirty="0"/>
              <a:t>Some MA plans cover limited dental benefits as supplemental benefits</a:t>
            </a:r>
          </a:p>
          <a:p>
            <a:r>
              <a:rPr lang="en-US" dirty="0"/>
              <a:t>Traditional Medicare </a:t>
            </a:r>
          </a:p>
          <a:p>
            <a:pPr lvl="1"/>
            <a:r>
              <a:rPr lang="en-US" dirty="0"/>
              <a:t>Coverage for any dental care is extremely narrow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C9FCF-CC16-478B-89E5-98D917C8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6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45960"/>
          </a:xfrm>
        </p:spPr>
        <p:txBody>
          <a:bodyPr>
            <a:normAutofit fontScale="90000"/>
          </a:bodyPr>
          <a:lstStyle/>
          <a:p>
            <a:r>
              <a:rPr lang="en-US" dirty="0"/>
              <a:t>An Oral Health Benefit in Medicare Part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9C5EC-6CC0-4AE1-82BC-8CBC08F38F00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037069" y="1891529"/>
          <a:ext cx="2930525" cy="379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5829108" imgH="7543800" progId="AcroExch.Document.DC">
                  <p:embed/>
                </p:oleObj>
              </mc:Choice>
              <mc:Fallback>
                <p:oleObj name="Acrobat Document" r:id="rId3" imgW="5829108" imgH="7543800" progId="AcroExch.Document.DC">
                  <p:embed/>
                  <p:pic>
                    <p:nvPicPr>
                      <p:cNvPr id="5" name="Content Placeholder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7069" y="1891529"/>
                        <a:ext cx="2930525" cy="3792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82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55000" lnSpcReduction="20000"/>
      </a:bodyPr>
      <a:lstStyle>
        <a:defPPr algn="r">
          <a:defRPr dirty="0" smtClean="0">
            <a:solidFill>
              <a:srgbClr val="54545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1215</TotalTime>
  <Words>716</Words>
  <Application>Microsoft Office PowerPoint</Application>
  <PresentationFormat>On-screen Show (4:3)</PresentationFormat>
  <Paragraphs>143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Gill Sans MT</vt:lpstr>
      <vt:lpstr>Trebuchet MS</vt:lpstr>
      <vt:lpstr>Wingdings</vt:lpstr>
      <vt:lpstr>Office Theme</vt:lpstr>
      <vt:lpstr>1_Office Theme</vt:lpstr>
      <vt:lpstr>2_Office Theme</vt:lpstr>
      <vt:lpstr>3_Office Theme</vt:lpstr>
      <vt:lpstr>4_Office Theme</vt:lpstr>
      <vt:lpstr>Acrobat Document</vt:lpstr>
      <vt:lpstr>Medicare: Risks and Opportunities for 2019 </vt:lpstr>
      <vt:lpstr>PowerPoint Presentation</vt:lpstr>
      <vt:lpstr>PowerPoint Presentation</vt:lpstr>
      <vt:lpstr>PowerPoint Presentation</vt:lpstr>
      <vt:lpstr>Most Medicare Beneficiaries have very limited income &amp; assets</vt:lpstr>
      <vt:lpstr>Even with Medicare, beneficiaries spend almost half of Social Security income on out-of-pocket health care costs </vt:lpstr>
      <vt:lpstr>Oral Health</vt:lpstr>
      <vt:lpstr>Oral Health and Medicare </vt:lpstr>
      <vt:lpstr>An Oral Health Benefit in Medicare Part B</vt:lpstr>
      <vt:lpstr>Medically Necessary Dental Care</vt:lpstr>
      <vt:lpstr>Hot Topics for Duals</vt:lpstr>
      <vt:lpstr>Who is a dual eligible?   </vt:lpstr>
      <vt:lpstr>D-SNPs on the rise</vt:lpstr>
      <vt:lpstr>Issue: D-SNP look-alikes</vt:lpstr>
      <vt:lpstr>Supplemental benefits:  New developments</vt:lpstr>
      <vt:lpstr>Issue: MA supplemental benefits and Medicaid</vt:lpstr>
      <vt:lpstr>Example: Mrs. Smith</vt:lpstr>
      <vt:lpstr>Issue: Change to SEP</vt:lpstr>
      <vt:lpstr>Low-income Medicare programs</vt:lpstr>
      <vt:lpstr>Medicare Savings Programs – A Summary</vt:lpstr>
      <vt:lpstr>MSP Eligibility—Resources </vt:lpstr>
      <vt:lpstr>States Can Change MSP Eligibility Rules!</vt:lpstr>
      <vt:lpstr>Part D Low Income Subsidy </vt:lpstr>
      <vt:lpstr>Improving affordability</vt:lpstr>
      <vt:lpstr>www.justiceinaging.org </vt:lpstr>
      <vt:lpstr>More Resources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Ayers</dc:creator>
  <cp:lastModifiedBy>Jennifer Goldberg</cp:lastModifiedBy>
  <cp:revision>90</cp:revision>
  <dcterms:created xsi:type="dcterms:W3CDTF">2016-05-25T20:24:35Z</dcterms:created>
  <dcterms:modified xsi:type="dcterms:W3CDTF">2019-01-18T19:11:01Z</dcterms:modified>
</cp:coreProperties>
</file>