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7" r:id="rId2"/>
  </p:sldMasterIdLst>
  <p:notesMasterIdLst>
    <p:notesMasterId r:id="rId14"/>
  </p:notesMasterIdLst>
  <p:sldIdLst>
    <p:sldId id="308" r:id="rId3"/>
    <p:sldId id="305" r:id="rId4"/>
    <p:sldId id="298" r:id="rId5"/>
    <p:sldId id="290" r:id="rId6"/>
    <p:sldId id="289" r:id="rId7"/>
    <p:sldId id="297" r:id="rId8"/>
    <p:sldId id="280" r:id="rId9"/>
    <p:sldId id="306" r:id="rId10"/>
    <p:sldId id="291" r:id="rId11"/>
    <p:sldId id="299" r:id="rId12"/>
    <p:sldId id="30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8" autoAdjust="0"/>
    <p:restoredTop sz="84273" autoAdjust="0"/>
  </p:normalViewPr>
  <p:slideViewPr>
    <p:cSldViewPr>
      <p:cViewPr varScale="1">
        <p:scale>
          <a:sx n="58" d="100"/>
          <a:sy n="58" d="100"/>
        </p:scale>
        <p:origin x="14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2-4482-8459-B592FB869D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2-4482-8459-B592FB869D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F2-4482-8459-B592FB869D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F2-4482-8459-B592FB869DA1}"/>
              </c:ext>
            </c:extLst>
          </c:dPt>
          <c:cat>
            <c:strRef>
              <c:f>Sheet1!$B$32:$B$35</c:f>
              <c:strCache>
                <c:ptCount val="4"/>
                <c:pt idx="0">
                  <c:v>Quality (60%)</c:v>
                </c:pt>
                <c:pt idx="1">
                  <c:v>Cost (0%)</c:v>
                </c:pt>
                <c:pt idx="2">
                  <c:v>Technology (25%)</c:v>
                </c:pt>
                <c:pt idx="3">
                  <c:v>Improvement Activities (15%)</c:v>
                </c:pt>
              </c:strCache>
            </c:strRef>
          </c:cat>
          <c:val>
            <c:numRef>
              <c:f>Sheet1!$C$32:$C$35</c:f>
              <c:numCache>
                <c:formatCode>0%</c:formatCode>
                <c:ptCount val="4"/>
                <c:pt idx="0">
                  <c:v>0.6</c:v>
                </c:pt>
                <c:pt idx="1">
                  <c:v>0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2-4482-8459-B592FB869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08810793147529"/>
          <c:y val="0.18336598007129562"/>
          <c:w val="0.34455177670280901"/>
          <c:h val="0.77798644653437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0-421E-96B8-7924AFE566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0-421E-96B8-7924AFE566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0-421E-96B8-7924AFE566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F0-421E-96B8-7924AFE56658}"/>
              </c:ext>
            </c:extLst>
          </c:dPt>
          <c:cat>
            <c:strRef>
              <c:f>Sheet1!$B$17:$B$20</c:f>
              <c:strCache>
                <c:ptCount val="4"/>
                <c:pt idx="0">
                  <c:v>Quality (50%) </c:v>
                </c:pt>
                <c:pt idx="1">
                  <c:v>Cost (10%)</c:v>
                </c:pt>
                <c:pt idx="2">
                  <c:v>Technology* (25%) </c:v>
                </c:pt>
                <c:pt idx="3">
                  <c:v>Improvement Activities (15%) </c:v>
                </c:pt>
              </c:strCache>
            </c:strRef>
          </c:cat>
          <c:val>
            <c:numRef>
              <c:f>Sheet1!$C$17:$C$20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F0-421E-96B8-7924AFE56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82069155568763"/>
          <c:y val="0.1847934652086573"/>
          <c:w val="0.33227823013171104"/>
          <c:h val="0.738399510895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ysClr val="windowText" lastClr="000000"/>
                </a:solidFill>
              </a:rPr>
              <a:t>2019</a:t>
            </a:r>
          </a:p>
        </c:rich>
      </c:tx>
      <c:layout>
        <c:manualLayout>
          <c:xMode val="edge"/>
          <c:yMode val="edge"/>
          <c:x val="0.38241501770579434"/>
          <c:y val="3.3759120080840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C-4A73-94A3-FEF78FFF88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C-4A73-94A3-FEF78FFF88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9C-4A73-94A3-FEF78FFF88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9C-4A73-94A3-FEF78FFF8855}"/>
              </c:ext>
            </c:extLst>
          </c:dPt>
          <c:dLbls>
            <c:delete val="1"/>
          </c:dLbls>
          <c:cat>
            <c:strRef>
              <c:f>Sheet1!$B$4:$B$7</c:f>
              <c:strCache>
                <c:ptCount val="4"/>
                <c:pt idx="0">
                  <c:v>Quality (45%)</c:v>
                </c:pt>
                <c:pt idx="1">
                  <c:v>Cost (15%)</c:v>
                </c:pt>
                <c:pt idx="2">
                  <c:v>Technology* (25%)</c:v>
                </c:pt>
                <c:pt idx="3">
                  <c:v>Improvement Activities (15%)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0.45</c:v>
                </c:pt>
                <c:pt idx="1">
                  <c:v>0.15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9C-4A73-94A3-FEF78FFF88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00622907757528"/>
          <c:y val="0.21452664871397897"/>
          <c:w val="0.33838315661498836"/>
          <c:h val="0.71734568259654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BE0633-F048-4EAC-9E51-C8689C164E4C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18785-4B9D-48CC-A542-73CC8C4D7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9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18785-4B9D-48CC-A542-73CC8C4D74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62000" y="152400"/>
            <a:ext cx="7848600" cy="12192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35400" cy="4068763"/>
          </a:xfrm>
        </p:spPr>
        <p:txBody>
          <a:bodyPr/>
          <a:lstStyle>
            <a:lvl1pPr>
              <a:defRPr sz="2000"/>
            </a:lvl1pPr>
            <a:lvl2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AC73-97A7-4E71-AAB5-51A21847A5B1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6000" y="2057400"/>
            <a:ext cx="3784600" cy="4068763"/>
          </a:xfrm>
        </p:spPr>
        <p:txBody>
          <a:bodyPr/>
          <a:lstStyle>
            <a:lvl1pPr>
              <a:defRPr sz="2000"/>
            </a:lvl1pPr>
            <a:lvl2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08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3A87-8569-0B4A-B78B-C098E66B625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27A0-8241-D64F-8A83-627EF21D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762000" y="249238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057400"/>
            <a:ext cx="7848600" cy="40687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 with no bullets, bold key words or fragments</a:t>
            </a:r>
          </a:p>
        </p:txBody>
      </p:sp>
    </p:spTree>
    <p:extLst>
      <p:ext uri="{BB962C8B-B14F-4D97-AF65-F5344CB8AC3E}">
        <p14:creationId xmlns:p14="http://schemas.microsoft.com/office/powerpoint/2010/main" val="169766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63D9-25F3-4CE3-AA60-223713BDEE4D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2A2-9A3C-470A-93C2-5B12DBE27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06876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 marL="905256">
              <a:spcBef>
                <a:spcPts val="0"/>
              </a:spcBef>
              <a:spcAft>
                <a:spcPts val="300"/>
              </a:spcAft>
              <a:defRPr sz="15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FF03-7C8F-47C4-8038-25F7991A0E29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762000" y="152400"/>
            <a:ext cx="7848600" cy="12192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5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idebar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057400"/>
            <a:ext cx="4724400" cy="40687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057400"/>
            <a:ext cx="2703513" cy="40687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56D-DC98-4C5B-A174-9FA8B743A821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white">
          <a:xfrm>
            <a:off x="762000" y="152400"/>
            <a:ext cx="7848600" cy="12192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7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400"/>
            <a:ext cx="5486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B451-CB6C-499F-AB2E-489A36EE1930}" type="datetime1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379E-AB4E-443A-92CA-B0D4FA9348CB}" type="datetime1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27A0-8241-D64F-8A83-627EF21D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057400"/>
            <a:ext cx="7848600" cy="40687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 with no bullets, bold key words or fragments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white">
          <a:xfrm>
            <a:off x="762000" y="152400"/>
            <a:ext cx="7848600" cy="12192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6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62000" y="249238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35400" cy="4068763"/>
          </a:xfrm>
        </p:spPr>
        <p:txBody>
          <a:bodyPr/>
          <a:lstStyle>
            <a:lvl1pPr>
              <a:defRPr sz="2000"/>
            </a:lvl1pPr>
            <a:lvl2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6B7-F4C8-4EAB-B23A-BE1BF3A8E4A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6000" y="2057400"/>
            <a:ext cx="3784600" cy="4068763"/>
          </a:xfrm>
        </p:spPr>
        <p:txBody>
          <a:bodyPr/>
          <a:lstStyle>
            <a:lvl1pPr>
              <a:defRPr sz="2000"/>
            </a:lvl1pPr>
            <a:lvl2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5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12800" y="249238"/>
            <a:ext cx="787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57400"/>
            <a:ext cx="7874000" cy="4068763"/>
          </a:xfrm>
        </p:spPr>
        <p:txBody>
          <a:bodyPr/>
          <a:lstStyle>
            <a:lvl3pPr marL="905256">
              <a:spcBef>
                <a:spcPts val="0"/>
              </a:spcBef>
              <a:spcAft>
                <a:spcPts val="1200"/>
              </a:spcAft>
              <a:defRPr sz="15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6B7-F4C8-4EAB-B23A-BE1BF3A8E4A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idebar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057400"/>
            <a:ext cx="4724400" cy="40687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057400"/>
            <a:ext cx="2703513" cy="40687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6B7-F4C8-4EAB-B23A-BE1BF3A8E4A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762000" y="249238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7400"/>
            <a:ext cx="5486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6B7-F4C8-4EAB-B23A-BE1BF3A8E4A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9248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5117-CB9F-4BBC-A864-B8AC9548CBC8}" type="datetime1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0DAA0D48-4C9F-4888-ABC7-29CA5BE57F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762000" y="152400"/>
            <a:ext cx="78486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D31145"/>
        </a:buClr>
        <a:buFont typeface="Webdings" pitchFamily="18" charset="2"/>
        <a:buChar char="4"/>
        <a:defRPr sz="2000" b="1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85800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EE6930"/>
        </a:buClr>
        <a:buFont typeface="Webdings" pitchFamily="18" charset="2"/>
        <a:buChar char="4"/>
        <a:defRPr sz="1600" kern="1200">
          <a:solidFill>
            <a:schemeClr val="tx1"/>
          </a:solidFill>
          <a:latin typeface="+mj-lt"/>
          <a:ea typeface="Segoe UI" pitchFamily="34" charset="0"/>
          <a:cs typeface="Segoe UI" pitchFamily="34" charset="0"/>
        </a:defRPr>
      </a:lvl2pPr>
      <a:lvl3pPr marL="923544" indent="-228600" algn="l" defTabSz="914400" rtl="0" eaLnBrk="1" latinLnBrk="0" hangingPunct="1">
        <a:spcBef>
          <a:spcPts val="0"/>
        </a:spcBef>
        <a:spcAft>
          <a:spcPts val="300"/>
        </a:spcAft>
        <a:buFont typeface="Webdings" pitchFamily="18" charset="2"/>
        <a:buChar char="4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92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7848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56B7-F4C8-4EAB-B23A-BE1BF3A8E4A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0D48-4C9F-4888-ABC7-29CA5BE5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rgbClr val="D31145"/>
        </a:buClr>
        <a:buFont typeface="Webdings" pitchFamily="18" charset="2"/>
        <a:buChar char="4"/>
        <a:defRPr sz="2000" b="1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85800" indent="-285750" algn="l" defTabSz="914400" rtl="0" eaLnBrk="1" latinLnBrk="0" hangingPunct="1">
        <a:spcBef>
          <a:spcPts val="0"/>
        </a:spcBef>
        <a:spcAft>
          <a:spcPts val="1200"/>
        </a:spcAft>
        <a:buClr>
          <a:srgbClr val="EE6930"/>
        </a:buClr>
        <a:buFont typeface="Webdings" pitchFamily="18" charset="2"/>
        <a:buChar char="4"/>
        <a:defRPr sz="1600" kern="1200">
          <a:solidFill>
            <a:schemeClr val="tx1"/>
          </a:solidFill>
          <a:latin typeface="+mj-lt"/>
          <a:ea typeface="Segoe UI" pitchFamily="34" charset="0"/>
          <a:cs typeface="Segoe UI" pitchFamily="34" charset="0"/>
        </a:defRPr>
      </a:lvl2pPr>
      <a:lvl3pPr marL="923544" indent="-228600" algn="l" defTabSz="914400" rtl="0" eaLnBrk="1" latinLnBrk="0" hangingPunct="1">
        <a:spcBef>
          <a:spcPts val="0"/>
        </a:spcBef>
        <a:spcAft>
          <a:spcPts val="1200"/>
        </a:spcAft>
        <a:buFont typeface="Webdings" pitchFamily="18" charset="2"/>
        <a:buChar char="4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white">
          <a:xfrm>
            <a:off x="685799" y="4208921"/>
            <a:ext cx="8076810" cy="1277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400" b="1" dirty="0">
                <a:solidFill>
                  <a:prstClr val="white"/>
                </a:solidFill>
                <a:latin typeface="Segoe UI" charset="0"/>
              </a:rPr>
              <a:t>Medicare: </a:t>
            </a:r>
            <a:r>
              <a:rPr lang="en-US" sz="3400" b="1" dirty="0">
                <a:solidFill>
                  <a:srgbClr val="EE6B24"/>
                </a:solidFill>
                <a:latin typeface="Segoe UI" charset="0"/>
              </a:rPr>
              <a:t>Risks and Opportunities </a:t>
            </a:r>
            <a:r>
              <a:rPr lang="en-US" sz="3400" b="1" dirty="0">
                <a:solidFill>
                  <a:prstClr val="white"/>
                </a:solidFill>
                <a:latin typeface="Segoe UI" charset="0"/>
              </a:rPr>
              <a:t>for 2019</a:t>
            </a:r>
            <a:endParaRPr lang="en-US" sz="3200" dirty="0">
              <a:solidFill>
                <a:srgbClr val="EE6B24"/>
              </a:solidFill>
              <a:latin typeface="Segoe UI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white">
          <a:xfrm>
            <a:off x="685799" y="5561563"/>
            <a:ext cx="2628900" cy="113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Clr>
                <a:srgbClr val="CC0033"/>
              </a:buClr>
              <a:buNone/>
              <a:tabLst>
                <a:tab pos="568325" algn="l"/>
              </a:tabLst>
              <a:defRPr/>
            </a:pPr>
            <a:r>
              <a:rPr lang="en-US" sz="1800" b="1" dirty="0">
                <a:solidFill>
                  <a:prstClr val="white"/>
                </a:solidFill>
                <a:latin typeface="Segoe UI" charset="0"/>
              </a:rPr>
              <a:t>Erin Mackay </a:t>
            </a:r>
          </a:p>
          <a:p>
            <a:pPr marL="0" lvl="0" indent="0">
              <a:spcBef>
                <a:spcPct val="0"/>
              </a:spcBef>
              <a:buClr>
                <a:srgbClr val="CC0033"/>
              </a:buClr>
              <a:buNone/>
              <a:tabLst>
                <a:tab pos="568325" algn="l"/>
              </a:tabLst>
              <a:defRPr/>
            </a:pPr>
            <a:r>
              <a:rPr lang="en-US" sz="1800" dirty="0">
                <a:solidFill>
                  <a:prstClr val="white"/>
                </a:solidFill>
                <a:latin typeface="Segoe UI" charset="0"/>
              </a:rPr>
              <a:t>Associate Director, Health IT Policy &amp; Programs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white">
          <a:xfrm>
            <a:off x="3429000" y="5561563"/>
            <a:ext cx="29559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CC0033"/>
              </a:buClr>
              <a:tabLst>
                <a:tab pos="568325" algn="l"/>
              </a:tabLst>
              <a:defRPr/>
            </a:pPr>
            <a:r>
              <a:rPr lang="en-US" b="1" dirty="0">
                <a:solidFill>
                  <a:prstClr val="white"/>
                </a:solidFill>
                <a:latin typeface="Segoe UI" charset="0"/>
              </a:rPr>
              <a:t>Families USA Health Action Conference</a:t>
            </a:r>
          </a:p>
          <a:p>
            <a:pPr lvl="0">
              <a:buClr>
                <a:srgbClr val="CC0033"/>
              </a:buClr>
              <a:tabLst>
                <a:tab pos="568325" algn="l"/>
              </a:tabLst>
              <a:defRPr/>
            </a:pPr>
            <a:r>
              <a:rPr lang="en-US" dirty="0">
                <a:solidFill>
                  <a:prstClr val="white"/>
                </a:solidFill>
                <a:latin typeface="Segoe UI" charset="0"/>
              </a:rPr>
              <a:t>January 25, 2019</a:t>
            </a:r>
          </a:p>
        </p:txBody>
      </p:sp>
      <p:pic>
        <p:nvPicPr>
          <p:cNvPr id="6" name="Picture 7" descr="NPWF_Logo_White-Let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647288"/>
            <a:ext cx="1919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155767"/>
            <a:ext cx="79248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APMs </a:t>
            </a:r>
            <a:r>
              <a:rPr lang="en-US" dirty="0"/>
              <a:t>have the potential to provide the comprehensive, coordinated, patient- and family-centered care patients want and need while helping to drive down costs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If </a:t>
            </a:r>
            <a:r>
              <a:rPr lang="en-US" dirty="0"/>
              <a:t>designed and implemented correctly! </a:t>
            </a:r>
            <a:endParaRPr lang="en-US" dirty="0" smtClean="0"/>
          </a:p>
          <a:p>
            <a:pPr lvl="1"/>
            <a:r>
              <a:rPr lang="en-US" sz="1800" dirty="0"/>
              <a:t>Improve delivery of safe, timely, high-quality </a:t>
            </a:r>
            <a:r>
              <a:rPr lang="en-US" sz="1800" dirty="0" smtClean="0"/>
              <a:t>care</a:t>
            </a:r>
            <a:endParaRPr lang="en-US" sz="1700" dirty="0"/>
          </a:p>
          <a:p>
            <a:pPr lvl="1"/>
            <a:r>
              <a:rPr lang="en-US" sz="1800" dirty="0" smtClean="0"/>
              <a:t>Meaningfully </a:t>
            </a:r>
            <a:r>
              <a:rPr lang="en-US" sz="1800" dirty="0"/>
              <a:t>engage with patients and families</a:t>
            </a:r>
          </a:p>
          <a:p>
            <a:pPr lvl="1"/>
            <a:r>
              <a:rPr lang="en-US" sz="1800" dirty="0" smtClean="0"/>
              <a:t>Tie </a:t>
            </a:r>
            <a:r>
              <a:rPr lang="en-US" sz="1800" dirty="0"/>
              <a:t>payment to quality of care</a:t>
            </a:r>
          </a:p>
          <a:p>
            <a:pPr lvl="1"/>
            <a:r>
              <a:rPr lang="en-US" sz="1800" dirty="0" smtClean="0"/>
              <a:t>Ensure health </a:t>
            </a:r>
            <a:r>
              <a:rPr lang="en-US" sz="1800" dirty="0"/>
              <a:t>equity </a:t>
            </a:r>
            <a:r>
              <a:rPr lang="en-US" sz="1800" dirty="0" smtClean="0"/>
              <a:t>becomes an integral component of quality </a:t>
            </a:r>
            <a:r>
              <a:rPr lang="en-US" sz="1800" dirty="0"/>
              <a:t>improvement</a:t>
            </a:r>
          </a:p>
          <a:p>
            <a:pPr lvl="1"/>
            <a:r>
              <a:rPr lang="en-US" sz="1800" dirty="0" smtClean="0"/>
              <a:t>Protect consumer rights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priorities	for </a:t>
            </a:r>
            <a:br>
              <a:rPr lang="en-US" dirty="0"/>
            </a:br>
            <a:r>
              <a:rPr lang="en-US" dirty="0" smtClean="0"/>
              <a:t>new payment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white">
          <a:xfrm>
            <a:off x="758952" y="443758"/>
            <a:ext cx="7775448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Segoe UI" charset="0"/>
              </a:rPr>
              <a:t>For more </a:t>
            </a:r>
            <a:r>
              <a:rPr lang="en-US" sz="3200" dirty="0" smtClean="0">
                <a:solidFill>
                  <a:schemeClr val="tx2"/>
                </a:solidFill>
                <a:latin typeface="Segoe UI" charset="0"/>
              </a:rPr>
              <a:t>information </a:t>
            </a:r>
            <a:endParaRPr lang="en-US" sz="3200" dirty="0">
              <a:solidFill>
                <a:schemeClr val="tx2"/>
              </a:solidFill>
              <a:latin typeface="Segoe U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191000"/>
            <a:ext cx="73913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2200" b="1" dirty="0">
                <a:latin typeface="Segoe UI" charset="0"/>
              </a:rPr>
              <a:t>Find us</a:t>
            </a:r>
            <a:r>
              <a:rPr lang="en-US" sz="2200" b="1" dirty="0" smtClean="0">
                <a:latin typeface="Segoe UI" charset="0"/>
              </a:rPr>
              <a:t>:</a:t>
            </a:r>
          </a:p>
          <a:p>
            <a:pPr marL="0" indent="0" eaLnBrk="1" hangingPunct="1">
              <a:buNone/>
              <a:defRPr/>
            </a:pPr>
            <a:endParaRPr lang="en-US" sz="2200" b="1" dirty="0" smtClean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2200" b="1" dirty="0" smtClean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b="1" dirty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900" b="1" dirty="0">
              <a:latin typeface="Segoe UI" charset="0"/>
            </a:endParaRPr>
          </a:p>
          <a:p>
            <a:pPr>
              <a:defRPr/>
            </a:pPr>
            <a:r>
              <a:rPr lang="en-US" sz="1700" dirty="0" smtClean="0">
                <a:latin typeface="Segoe UI" charset="0"/>
              </a:rPr>
              <a:t>www.NationalPartnership.org</a:t>
            </a:r>
          </a:p>
          <a:p>
            <a:pPr>
              <a:defRPr/>
            </a:pPr>
            <a:r>
              <a:rPr lang="en-US" sz="1700" dirty="0" smtClean="0">
                <a:latin typeface="Segoe UI" charset="0"/>
              </a:rPr>
              <a:t>www.GetMyHealthData.org  </a:t>
            </a:r>
            <a:endParaRPr lang="en-US" sz="1700" dirty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2200" b="1" dirty="0">
              <a:latin typeface="Segoe U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0828" y="2022306"/>
            <a:ext cx="40183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2200" b="1" dirty="0" smtClean="0">
                <a:latin typeface="Segoe UI" charset="0"/>
              </a:rPr>
              <a:t>Follow </a:t>
            </a:r>
            <a:r>
              <a:rPr lang="en-US" sz="2200" b="1" dirty="0">
                <a:latin typeface="Segoe UI" charset="0"/>
              </a:rPr>
              <a:t>us</a:t>
            </a:r>
            <a:r>
              <a:rPr lang="en-US" sz="2200" b="1" dirty="0" smtClean="0">
                <a:latin typeface="Segoe UI" charset="0"/>
              </a:rPr>
              <a:t>:</a:t>
            </a:r>
          </a:p>
          <a:p>
            <a:pPr marL="0" indent="0" eaLnBrk="1" hangingPunct="1">
              <a:buNone/>
              <a:defRPr/>
            </a:pPr>
            <a:endParaRPr lang="en-US" sz="2200" b="1" dirty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2200" b="1" dirty="0" smtClean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1200" b="1" dirty="0" smtClean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1700" b="1" dirty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r>
              <a:rPr lang="en-US" sz="1700" dirty="0">
                <a:latin typeface="Segoe UI" charset="0"/>
              </a:rPr>
              <a:t>www.facebook.com/nationalpartnership</a:t>
            </a:r>
          </a:p>
          <a:p>
            <a:pPr marL="0" indent="0" eaLnBrk="1" hangingPunct="1">
              <a:buNone/>
              <a:defRPr/>
            </a:pPr>
            <a:r>
              <a:rPr lang="en-US" sz="1700" dirty="0">
                <a:latin typeface="Segoe UI" charset="0"/>
              </a:rPr>
              <a:t>www.twitter.com/npwf     </a:t>
            </a:r>
          </a:p>
          <a:p>
            <a:pPr marL="0" indent="0" eaLnBrk="1" hangingPunct="1">
              <a:buNone/>
              <a:defRPr/>
            </a:pPr>
            <a:endParaRPr lang="en-US" sz="1700" b="1" dirty="0">
              <a:latin typeface="Segoe UI" charset="0"/>
            </a:endParaRPr>
          </a:p>
        </p:txBody>
      </p:sp>
      <p:pic>
        <p:nvPicPr>
          <p:cNvPr id="9" name="Picture 9" descr="NPWF_Logo_NoTag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2" y="4761011"/>
            <a:ext cx="1600868" cy="7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acebook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573337"/>
            <a:ext cx="8556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twitter_icons_2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11" y="2551113"/>
            <a:ext cx="8778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2022306"/>
            <a:ext cx="38069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2200" b="1" dirty="0" smtClean="0">
                <a:latin typeface="Segoe UI" charset="0"/>
              </a:rPr>
              <a:t>Contact me:</a:t>
            </a:r>
          </a:p>
          <a:p>
            <a:pPr>
              <a:defRPr/>
            </a:pPr>
            <a:endParaRPr lang="en-US" sz="1000" dirty="0" smtClean="0">
              <a:latin typeface="Segoe UI" charset="0"/>
            </a:endParaRPr>
          </a:p>
          <a:p>
            <a:pPr>
              <a:defRPr/>
            </a:pPr>
            <a:r>
              <a:rPr lang="en-US" sz="1700" dirty="0" smtClean="0">
                <a:latin typeface="Segoe UI" charset="0"/>
              </a:rPr>
              <a:t>Erin Mackay </a:t>
            </a:r>
          </a:p>
          <a:p>
            <a:pPr>
              <a:defRPr/>
            </a:pPr>
            <a:r>
              <a:rPr lang="en-US" sz="1700" dirty="0" smtClean="0">
                <a:latin typeface="Segoe UI" charset="0"/>
              </a:rPr>
              <a:t>Associate Director, Health IT Policy &amp; Programs</a:t>
            </a:r>
          </a:p>
          <a:p>
            <a:pPr>
              <a:defRPr/>
            </a:pPr>
            <a:r>
              <a:rPr lang="en-US" sz="1700" dirty="0" smtClean="0">
                <a:latin typeface="Segoe UI" charset="0"/>
              </a:rPr>
              <a:t>emackay@nationalpartnership.org </a:t>
            </a:r>
            <a:endParaRPr lang="en-US" sz="1700" dirty="0">
              <a:latin typeface="Segoe UI" charset="0"/>
            </a:endParaRPr>
          </a:p>
          <a:p>
            <a:pPr marL="0" indent="0" eaLnBrk="1" hangingPunct="1">
              <a:buNone/>
              <a:defRPr/>
            </a:pPr>
            <a:endParaRPr lang="en-US" sz="2200" b="1" dirty="0">
              <a:latin typeface="Segoe UI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6330" y="4749522"/>
            <a:ext cx="1792186" cy="7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027A0-8241-D64F-8A83-627EF21DB2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0" y="4038600"/>
            <a:ext cx="7848600" cy="2209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b="1" dirty="0" smtClean="0"/>
              <a:t>The National Partnership for Women &amp; Families </a:t>
            </a:r>
            <a:r>
              <a:rPr lang="en-US" dirty="0" smtClean="0"/>
              <a:t>is a nonprofit, nonpartisan advocacy group </a:t>
            </a:r>
            <a:r>
              <a:rPr lang="en-US" dirty="0"/>
              <a:t>dedicated to promoting fairness in the workplace, access to quality health care, and policies that help </a:t>
            </a:r>
            <a:r>
              <a:rPr lang="en-US" dirty="0" smtClean="0"/>
              <a:t>women </a:t>
            </a:r>
            <a:r>
              <a:rPr lang="en-US" dirty="0"/>
              <a:t>and men meet the dual demands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of </a:t>
            </a:r>
            <a:r>
              <a:rPr lang="en-US" dirty="0"/>
              <a:t>work and family. </a:t>
            </a: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More </a:t>
            </a:r>
            <a:r>
              <a:rPr lang="en-US" dirty="0"/>
              <a:t>information is available at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www.NationalPartnership.org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85" y="5270500"/>
            <a:ext cx="2187915" cy="10604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027A0-8241-D64F-8A83-627EF21DB2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648200"/>
          </a:xfrm>
        </p:spPr>
        <p:txBody>
          <a:bodyPr>
            <a:normAutofit/>
          </a:bodyPr>
          <a:lstStyle/>
          <a:p>
            <a:r>
              <a:rPr lang="en-US" dirty="0"/>
              <a:t>Previous physician payment system, the Sustainable Growth Rate (SGR), implemented in 1997    </a:t>
            </a:r>
          </a:p>
          <a:p>
            <a:pPr lvl="1"/>
            <a:r>
              <a:rPr lang="en-US" sz="1800" dirty="0"/>
              <a:t>Growing consensus of need to shift away from </a:t>
            </a:r>
            <a:r>
              <a:rPr lang="en-US" sz="1800" dirty="0" smtClean="0"/>
              <a:t>fee-for-service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dirty="0" smtClean="0"/>
              <a:t>MACRA and the Quality Payment </a:t>
            </a:r>
            <a:r>
              <a:rPr lang="en-US" dirty="0" smtClean="0"/>
              <a:t>Program (passed in 2015)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Eliminated </a:t>
            </a:r>
            <a:r>
              <a:rPr lang="en-US" sz="1800" dirty="0"/>
              <a:t>annual </a:t>
            </a:r>
            <a:r>
              <a:rPr lang="en-US" sz="1800" dirty="0" smtClean="0"/>
              <a:t>uncertainty </a:t>
            </a:r>
            <a:r>
              <a:rPr lang="en-US" sz="1800" dirty="0"/>
              <a:t>by repealing the SGR and stabilizing payment updates for physicians </a:t>
            </a:r>
            <a:endParaRPr lang="en-US" sz="1800" dirty="0" smtClean="0"/>
          </a:p>
          <a:p>
            <a:pPr lvl="1"/>
            <a:r>
              <a:rPr lang="en-US" sz="1800" dirty="0" smtClean="0"/>
              <a:t>Created two payment tracks for providers:</a:t>
            </a:r>
          </a:p>
          <a:p>
            <a:pPr lvl="2"/>
            <a:r>
              <a:rPr lang="en-US" dirty="0" smtClean="0"/>
              <a:t>(1) Merit-Based </a:t>
            </a:r>
            <a:r>
              <a:rPr lang="en-US" dirty="0"/>
              <a:t>Incentive Payment System (</a:t>
            </a:r>
            <a:r>
              <a:rPr lang="en-US" dirty="0" smtClean="0"/>
              <a:t>MIPS)</a:t>
            </a:r>
          </a:p>
          <a:p>
            <a:pPr lvl="2"/>
            <a:r>
              <a:rPr lang="en-US" dirty="0" smtClean="0"/>
              <a:t>(2) Alternative </a:t>
            </a:r>
            <a:r>
              <a:rPr lang="en-US" dirty="0"/>
              <a:t>Payment Models (APMs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Why should consumers, advocates care?</a:t>
            </a:r>
          </a:p>
          <a:p>
            <a:pPr lvl="1"/>
            <a:r>
              <a:rPr lang="en-US" sz="1800" dirty="0" smtClean="0"/>
              <a:t>Progress </a:t>
            </a:r>
            <a:r>
              <a:rPr lang="en-US" sz="1800" dirty="0"/>
              <a:t>toward paying </a:t>
            </a:r>
            <a:r>
              <a:rPr lang="en-US" sz="1800" dirty="0" smtClean="0"/>
              <a:t>for </a:t>
            </a:r>
            <a:r>
              <a:rPr lang="en-US" sz="1800" dirty="0"/>
              <a:t>value, not volume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the money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436" y="19050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system that rewards and supports providers to: </a:t>
            </a:r>
          </a:p>
          <a:p>
            <a:r>
              <a:rPr lang="en-US" dirty="0" smtClean="0"/>
              <a:t>Deliver </a:t>
            </a:r>
            <a:r>
              <a:rPr lang="en-US" dirty="0" smtClean="0">
                <a:solidFill>
                  <a:schemeClr val="tx2"/>
                </a:solidFill>
              </a:rPr>
              <a:t>high-quality </a:t>
            </a:r>
            <a:r>
              <a:rPr lang="en-US" dirty="0" smtClean="0"/>
              <a:t>care</a:t>
            </a:r>
            <a:endParaRPr lang="en-US" dirty="0" smtClean="0"/>
          </a:p>
          <a:p>
            <a:pPr lvl="1"/>
            <a:r>
              <a:rPr lang="en-US" sz="1700" dirty="0" smtClean="0"/>
              <a:t>Ensure ready access to care </a:t>
            </a:r>
          </a:p>
          <a:p>
            <a:pPr lvl="1"/>
            <a:r>
              <a:rPr lang="en-US" sz="1700" dirty="0" smtClean="0"/>
              <a:t>Effectively coordinate care </a:t>
            </a:r>
          </a:p>
          <a:p>
            <a:pPr lvl="1"/>
            <a:r>
              <a:rPr lang="en-US" sz="1700" dirty="0" smtClean="0"/>
              <a:t>Meaningfully engage patients and families</a:t>
            </a:r>
          </a:p>
          <a:p>
            <a:pPr lvl="1"/>
            <a:r>
              <a:rPr lang="en-US" sz="1700" dirty="0"/>
              <a:t>Robust use of health information </a:t>
            </a:r>
            <a:r>
              <a:rPr lang="en-US" sz="1700" dirty="0" smtClean="0"/>
              <a:t>technology</a:t>
            </a:r>
          </a:p>
          <a:p>
            <a:pPr lvl="1"/>
            <a:r>
              <a:rPr lang="en-US" sz="1700" dirty="0" smtClean="0"/>
              <a:t>Address non-clinical needs</a:t>
            </a:r>
            <a:endParaRPr lang="en-US" sz="1700" dirty="0"/>
          </a:p>
          <a:p>
            <a:pPr lvl="1"/>
            <a:r>
              <a:rPr lang="en-US" sz="1700" dirty="0" smtClean="0"/>
              <a:t>Promote health equity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Achieve </a:t>
            </a:r>
            <a:r>
              <a:rPr lang="en-US" dirty="0" smtClean="0">
                <a:solidFill>
                  <a:schemeClr val="tx2"/>
                </a:solidFill>
              </a:rPr>
              <a:t>better health </a:t>
            </a:r>
            <a:r>
              <a:rPr lang="en-US" dirty="0" smtClean="0"/>
              <a:t>outcomes</a:t>
            </a:r>
          </a:p>
          <a:p>
            <a:pPr lvl="1"/>
            <a:r>
              <a:rPr lang="en-US" sz="1700" dirty="0" smtClean="0"/>
              <a:t>“Better” as defined by patients/families; reflective of their goals, preferences, needs </a:t>
            </a:r>
          </a:p>
          <a:p>
            <a:pPr lvl="2"/>
            <a:r>
              <a:rPr lang="en-US" sz="1700" dirty="0" smtClean="0"/>
              <a:t>Patient-reported </a:t>
            </a:r>
            <a:r>
              <a:rPr lang="en-US" sz="1700" dirty="0"/>
              <a:t>outcomes </a:t>
            </a:r>
          </a:p>
          <a:p>
            <a:pPr lvl="2"/>
            <a:r>
              <a:rPr lang="en-US" sz="1700" dirty="0"/>
              <a:t>Patient experience </a:t>
            </a:r>
          </a:p>
          <a:p>
            <a:pPr lvl="1"/>
            <a:r>
              <a:rPr lang="en-US" dirty="0"/>
              <a:t>Reduce health care disparities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Reduce cost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value-based care?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(Merit-based </a:t>
            </a:r>
            <a:r>
              <a:rPr lang="en-US" dirty="0" smtClean="0"/>
              <a:t>Incentive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Payment Program)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858078" y="1905001"/>
            <a:ext cx="7924800" cy="264621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Track 1 – (baby) stepping away from Fee-for-Service </a:t>
            </a:r>
          </a:p>
          <a:p>
            <a:r>
              <a:rPr lang="en-US" sz="1800" dirty="0" smtClean="0"/>
              <a:t>MIPS-eligible clinicians receive </a:t>
            </a:r>
            <a:r>
              <a:rPr lang="en-US" sz="1800" dirty="0"/>
              <a:t>a composite score based on their performance in four categories: 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Cost</a:t>
            </a:r>
            <a:endParaRPr lang="en-US" dirty="0"/>
          </a:p>
          <a:p>
            <a:pPr lvl="1"/>
            <a:r>
              <a:rPr lang="en-US" dirty="0" smtClean="0"/>
              <a:t>“Meaningful use” </a:t>
            </a:r>
            <a:r>
              <a:rPr lang="en-US" dirty="0"/>
              <a:t>of certified </a:t>
            </a:r>
            <a:r>
              <a:rPr lang="en-US" dirty="0" smtClean="0"/>
              <a:t>EHR </a:t>
            </a:r>
            <a:r>
              <a:rPr lang="en-US" dirty="0" smtClean="0"/>
              <a:t>technology</a:t>
            </a:r>
            <a:endParaRPr lang="en-US" dirty="0" smtClean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practice improvement </a:t>
            </a:r>
            <a:r>
              <a:rPr lang="en-US" dirty="0" smtClean="0"/>
              <a:t>activities</a:t>
            </a:r>
          </a:p>
          <a:p>
            <a:r>
              <a:rPr lang="en-US" altLang="en-US" sz="1800" dirty="0" smtClean="0"/>
              <a:t>Providers began </a:t>
            </a:r>
            <a:r>
              <a:rPr lang="en-US" altLang="en-US" sz="1800" dirty="0"/>
              <a:t>reporting performance data in 2017, with the first payment adjustments going into effect January 01, 2019 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40848"/>
              </p:ext>
            </p:extLst>
          </p:nvPr>
        </p:nvGraphicFramePr>
        <p:xfrm>
          <a:off x="701068" y="4558700"/>
          <a:ext cx="2429838" cy="205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85755"/>
              </p:ext>
            </p:extLst>
          </p:nvPr>
        </p:nvGraphicFramePr>
        <p:xfrm>
          <a:off x="3436957" y="4571552"/>
          <a:ext cx="2355726" cy="204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197230"/>
              </p:ext>
            </p:extLst>
          </p:nvPr>
        </p:nvGraphicFramePr>
        <p:xfrm>
          <a:off x="6045486" y="4571553"/>
          <a:ext cx="2355726" cy="204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0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measures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Quality </a:t>
            </a:r>
            <a:r>
              <a:rPr lang="en-US" sz="2200" dirty="0" smtClean="0"/>
              <a:t>performance </a:t>
            </a:r>
            <a:r>
              <a:rPr lang="en-US" sz="2200" dirty="0" smtClean="0"/>
              <a:t>category</a:t>
            </a: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1800" i="1" dirty="0"/>
              <a:t>Average </a:t>
            </a:r>
            <a:r>
              <a:rPr lang="en-US" sz="1800" i="1" dirty="0">
                <a:solidFill>
                  <a:schemeClr val="tx2"/>
                </a:solidFill>
              </a:rPr>
              <a:t>Change in Functional Status </a:t>
            </a:r>
            <a:r>
              <a:rPr lang="en-US" sz="1800" i="1" dirty="0"/>
              <a:t>Following Total Knee Replacement Surgery</a:t>
            </a:r>
          </a:p>
          <a:p>
            <a:pPr lvl="1">
              <a:lnSpc>
                <a:spcPct val="120000"/>
              </a:lnSpc>
            </a:pPr>
            <a:r>
              <a:rPr lang="en-US" sz="1800" i="1" dirty="0"/>
              <a:t>Falls: Screening, Risk-Assessment, and </a:t>
            </a:r>
            <a:r>
              <a:rPr lang="en-US" sz="1800" i="1" dirty="0">
                <a:solidFill>
                  <a:schemeClr val="tx2"/>
                </a:solidFill>
              </a:rPr>
              <a:t>Plan of Care to Prevent Future Falls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Cost performance </a:t>
            </a:r>
            <a:r>
              <a:rPr lang="en-US" sz="2200" dirty="0" smtClean="0"/>
              <a:t>category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1800" i="1" dirty="0"/>
              <a:t>Medicare Spending Per Beneficiary (MSPB) </a:t>
            </a:r>
            <a:endParaRPr lang="en-US" sz="1800" i="1" dirty="0" smtClean="0"/>
          </a:p>
          <a:p>
            <a:pPr lvl="1">
              <a:lnSpc>
                <a:spcPct val="120000"/>
              </a:lnSpc>
            </a:pPr>
            <a:r>
              <a:rPr lang="en-US" sz="1800" i="1" dirty="0" smtClean="0"/>
              <a:t>Total </a:t>
            </a:r>
            <a:r>
              <a:rPr lang="en-US" sz="1800" i="1" dirty="0"/>
              <a:t>Per Capita Cost (TPCC) </a:t>
            </a:r>
            <a:endParaRPr lang="en-US" sz="1800" i="1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8 episode-based </a:t>
            </a:r>
            <a:r>
              <a:rPr lang="en-US" sz="1800" dirty="0"/>
              <a:t>cost </a:t>
            </a:r>
            <a:r>
              <a:rPr lang="en-US" sz="1800" dirty="0" smtClean="0"/>
              <a:t>measures (e.g., Knee Arthroplasty; Simple Pneumonia with Hospitalization) </a:t>
            </a:r>
            <a:endParaRPr lang="en-US" sz="1800" b="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Technology* performance </a:t>
            </a:r>
            <a:r>
              <a:rPr lang="en-US" sz="2200" dirty="0" smtClean="0"/>
              <a:t>category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1800" i="1" dirty="0" smtClean="0"/>
              <a:t>Provide </a:t>
            </a:r>
            <a:r>
              <a:rPr lang="en-US" sz="1800" i="1" dirty="0" smtClean="0">
                <a:solidFill>
                  <a:schemeClr val="tx2"/>
                </a:solidFill>
              </a:rPr>
              <a:t>Patients Electronic Access </a:t>
            </a:r>
            <a:r>
              <a:rPr lang="en-US" sz="1800" i="1" dirty="0" smtClean="0"/>
              <a:t>to their Health Information</a:t>
            </a:r>
          </a:p>
          <a:p>
            <a:pPr lvl="1">
              <a:lnSpc>
                <a:spcPct val="120000"/>
              </a:lnSpc>
            </a:pPr>
            <a:r>
              <a:rPr lang="en-US" sz="1800" i="1" dirty="0"/>
              <a:t>Support Electronic </a:t>
            </a:r>
            <a:r>
              <a:rPr lang="en-US" sz="1800" i="1" dirty="0">
                <a:solidFill>
                  <a:schemeClr val="tx2"/>
                </a:solidFill>
              </a:rPr>
              <a:t>Referral Loops </a:t>
            </a:r>
            <a:r>
              <a:rPr lang="en-US" sz="1800" i="1" dirty="0"/>
              <a:t>by Receiving </a:t>
            </a:r>
            <a:r>
              <a:rPr lang="en-US" sz="1800" i="1" dirty="0" smtClean="0"/>
              <a:t>and Incorporating </a:t>
            </a:r>
            <a:r>
              <a:rPr lang="en-US" sz="1800" i="1" dirty="0"/>
              <a:t>Health </a:t>
            </a:r>
            <a:r>
              <a:rPr lang="en-US" sz="1800" i="1" dirty="0" smtClean="0"/>
              <a:t>Information</a:t>
            </a:r>
          </a:p>
          <a:p>
            <a:pPr lvl="1">
              <a:lnSpc>
                <a:spcPct val="120000"/>
              </a:lnSpc>
            </a:pPr>
            <a:r>
              <a:rPr lang="en-US" sz="1800" i="1" dirty="0" smtClean="0"/>
              <a:t>Electronic Prescribing bonus </a:t>
            </a:r>
            <a:r>
              <a:rPr lang="en-US" sz="1800" i="1" dirty="0"/>
              <a:t>- </a:t>
            </a:r>
            <a:r>
              <a:rPr lang="en-US" sz="1800" i="1" dirty="0" smtClean="0">
                <a:solidFill>
                  <a:schemeClr val="tx2"/>
                </a:solidFill>
              </a:rPr>
              <a:t>Query </a:t>
            </a:r>
            <a:r>
              <a:rPr lang="en-US" sz="1800" i="1" dirty="0">
                <a:solidFill>
                  <a:schemeClr val="tx2"/>
                </a:solidFill>
              </a:rPr>
              <a:t>of Prescription Drug Monitoring </a:t>
            </a:r>
            <a:r>
              <a:rPr lang="en-US" sz="1800" i="1" dirty="0" smtClean="0">
                <a:solidFill>
                  <a:schemeClr val="tx2"/>
                </a:solidFill>
              </a:rPr>
              <a:t>Program </a:t>
            </a:r>
            <a:r>
              <a:rPr lang="en-US" sz="1800" i="1" dirty="0" smtClean="0"/>
              <a:t>(PDMP)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Clinical </a:t>
            </a:r>
            <a:r>
              <a:rPr lang="en-US" sz="2200" dirty="0"/>
              <a:t>Practice Improvement </a:t>
            </a:r>
            <a:r>
              <a:rPr lang="en-US" sz="2200" dirty="0" smtClean="0"/>
              <a:t>Activities</a:t>
            </a:r>
          </a:p>
          <a:p>
            <a:pPr lvl="1">
              <a:lnSpc>
                <a:spcPct val="120000"/>
              </a:lnSpc>
            </a:pPr>
            <a:r>
              <a:rPr lang="en-US" sz="1800" i="1" dirty="0"/>
              <a:t>Provide </a:t>
            </a:r>
            <a:r>
              <a:rPr lang="en-US" sz="1800" i="1" dirty="0">
                <a:solidFill>
                  <a:schemeClr val="tx2"/>
                </a:solidFill>
              </a:rPr>
              <a:t>Clinical – Community Linkages</a:t>
            </a:r>
          </a:p>
          <a:p>
            <a:pPr lvl="1">
              <a:lnSpc>
                <a:spcPct val="120000"/>
              </a:lnSpc>
            </a:pPr>
            <a:r>
              <a:rPr lang="en-US" sz="1800" i="1" dirty="0"/>
              <a:t>Implement a </a:t>
            </a:r>
            <a:r>
              <a:rPr lang="en-US" sz="1800" i="1" dirty="0">
                <a:solidFill>
                  <a:schemeClr val="tx2"/>
                </a:solidFill>
              </a:rPr>
              <a:t>Patient Navigator Program </a:t>
            </a:r>
            <a:r>
              <a:rPr lang="en-US" sz="1800" i="1" dirty="0"/>
              <a:t>to Reduce Avoidable Hospital Readmissions </a:t>
            </a:r>
          </a:p>
          <a:p>
            <a:pPr lvl="1">
              <a:lnSpc>
                <a:spcPct val="120000"/>
              </a:lnSpc>
            </a:pPr>
            <a:r>
              <a:rPr lang="en-US" sz="1800" i="1" dirty="0"/>
              <a:t>PCP and Behavioral Health Bilateral Electronic </a:t>
            </a:r>
            <a:r>
              <a:rPr lang="en-US" sz="1800" i="1" dirty="0">
                <a:solidFill>
                  <a:schemeClr val="tx2"/>
                </a:solidFill>
              </a:rPr>
              <a:t>Exchange of Information </a:t>
            </a:r>
            <a:r>
              <a:rPr lang="en-US" sz="1800" i="1" dirty="0"/>
              <a:t>for Shared Patients </a:t>
            </a:r>
            <a:endParaRPr lang="en-US" sz="1800" i="1" dirty="0" smtClean="0"/>
          </a:p>
          <a:p>
            <a:pPr lvl="1"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1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questions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7</a:t>
            </a:fld>
            <a:endParaRPr lang="en-US"/>
          </a:p>
        </p:txBody>
      </p:sp>
      <p:sp>
        <p:nvSpPr>
          <p:cNvPr id="33" name="Content Placeholder 3"/>
          <p:cNvSpPr>
            <a:spLocks noGrp="1"/>
          </p:cNvSpPr>
          <p:nvPr>
            <p:ph idx="1"/>
          </p:nvPr>
        </p:nvSpPr>
        <p:spPr>
          <a:xfrm>
            <a:off x="838200" y="2057400"/>
            <a:ext cx="7924800" cy="45561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900" dirty="0" smtClean="0"/>
              <a:t>How much of health care are we transforming? </a:t>
            </a:r>
          </a:p>
          <a:p>
            <a:pPr lvl="1"/>
            <a:r>
              <a:rPr lang="en-US" altLang="en-US" sz="1800" dirty="0" smtClean="0"/>
              <a:t>“Pick your pace” </a:t>
            </a:r>
            <a:r>
              <a:rPr lang="en-US" altLang="zh-CN" sz="1800" dirty="0" smtClean="0">
                <a:cs typeface="华文楷体"/>
              </a:rPr>
              <a:t>policies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Number of participating clinicians (exclusions) 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Program </a:t>
            </a:r>
            <a:r>
              <a:rPr lang="en-US" altLang="en-US" sz="1800" dirty="0"/>
              <a:t>complexity </a:t>
            </a:r>
            <a:endParaRPr lang="en-US" altLang="en-US" sz="1800" dirty="0" smtClean="0"/>
          </a:p>
          <a:p>
            <a:pPr lvl="1"/>
            <a:endParaRPr lang="en-US" altLang="en-US" sz="1800" dirty="0"/>
          </a:p>
          <a:p>
            <a:r>
              <a:rPr lang="en-US" altLang="en-US" sz="1900" dirty="0" smtClean="0"/>
              <a:t>What’s the goal of the </a:t>
            </a:r>
            <a:r>
              <a:rPr lang="en-US" altLang="en-US" sz="1900" i="1" dirty="0" smtClean="0"/>
              <a:t>Patients over Paperwork </a:t>
            </a:r>
            <a:r>
              <a:rPr lang="en-US" altLang="en-US" sz="1900" dirty="0" smtClean="0"/>
              <a:t>initiative?</a:t>
            </a:r>
          </a:p>
          <a:p>
            <a:pPr lvl="1"/>
            <a:r>
              <a:rPr lang="en-US" altLang="en-US" sz="1800" dirty="0" smtClean="0"/>
              <a:t>Reduce </a:t>
            </a:r>
            <a:r>
              <a:rPr lang="en-US" altLang="en-US" sz="1800" dirty="0"/>
              <a:t>burden on </a:t>
            </a:r>
            <a:r>
              <a:rPr lang="en-US" altLang="en-US" sz="1800" dirty="0" smtClean="0"/>
              <a:t>providers</a:t>
            </a:r>
          </a:p>
          <a:p>
            <a:pPr lvl="1"/>
            <a:r>
              <a:rPr lang="en-US" altLang="en-US" sz="1800" dirty="0" smtClean="0"/>
              <a:t>Add additional </a:t>
            </a:r>
            <a:r>
              <a:rPr lang="en-US" altLang="en-US" sz="1800" dirty="0"/>
              <a:t>flexibility </a:t>
            </a:r>
          </a:p>
          <a:p>
            <a:pPr lvl="1"/>
            <a:endParaRPr lang="en-US" altLang="en-US" sz="1700" dirty="0"/>
          </a:p>
          <a:p>
            <a:r>
              <a:rPr lang="en-US" altLang="en-US" sz="1900" dirty="0" smtClean="0"/>
              <a:t>What </a:t>
            </a:r>
            <a:r>
              <a:rPr lang="en-US" altLang="en-US" sz="1900" dirty="0"/>
              <a:t>does this mean for consumers?</a:t>
            </a:r>
          </a:p>
          <a:p>
            <a:pPr lvl="1"/>
            <a:r>
              <a:rPr lang="en-US" altLang="en-US" sz="1800" dirty="0"/>
              <a:t>Slower move toward a high-value system</a:t>
            </a:r>
          </a:p>
          <a:p>
            <a:pPr lvl="1"/>
            <a:r>
              <a:rPr lang="en-US" altLang="en-US" sz="1800" dirty="0"/>
              <a:t>Little progress </a:t>
            </a:r>
            <a:r>
              <a:rPr lang="en-US" altLang="en-US" sz="1800" dirty="0" smtClean="0"/>
              <a:t>accessing </a:t>
            </a:r>
            <a:r>
              <a:rPr lang="en-US" altLang="en-US" sz="1800" dirty="0"/>
              <a:t>meaningful </a:t>
            </a:r>
            <a:r>
              <a:rPr lang="en-US" altLang="en-US" sz="1800" dirty="0" smtClean="0"/>
              <a:t>quality information</a:t>
            </a:r>
            <a:endParaRPr lang="en-US" altLang="en-US" sz="1800" dirty="0"/>
          </a:p>
          <a:p>
            <a:pPr lvl="1"/>
            <a:r>
              <a:rPr lang="en-US" altLang="en-US" sz="1800" dirty="0"/>
              <a:t>Further delay in </a:t>
            </a:r>
            <a:r>
              <a:rPr lang="en-US" altLang="en-US" sz="1800" dirty="0" smtClean="0"/>
              <a:t>technology functions </a:t>
            </a:r>
            <a:r>
              <a:rPr lang="en-US" altLang="en-US" sz="1800" dirty="0"/>
              <a:t>that are a </a:t>
            </a:r>
            <a:r>
              <a:rPr lang="en-US" altLang="en-US" sz="1800" dirty="0" smtClean="0"/>
              <a:t>priority </a:t>
            </a:r>
            <a:endParaRPr lang="en-US" altLang="en-US" sz="180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Track 2 – getting closer to value </a:t>
            </a:r>
          </a:p>
          <a:p>
            <a:r>
              <a:rPr lang="en-US" dirty="0" smtClean="0"/>
              <a:t>Providers </a:t>
            </a:r>
            <a:r>
              <a:rPr lang="en-US" dirty="0" smtClean="0"/>
              <a:t>qualify </a:t>
            </a:r>
            <a:r>
              <a:rPr lang="en-US" dirty="0"/>
              <a:t>for the Advanced APM bonus if their payment model meets three </a:t>
            </a:r>
            <a:r>
              <a:rPr lang="en-US" dirty="0" smtClean="0"/>
              <a:t>criteria: </a:t>
            </a:r>
            <a:endParaRPr lang="en-US" dirty="0"/>
          </a:p>
          <a:p>
            <a:pPr lvl="1"/>
            <a:r>
              <a:rPr lang="en-US" sz="1700" dirty="0"/>
              <a:t>Use quality measures comparable to MIPS</a:t>
            </a:r>
          </a:p>
          <a:p>
            <a:pPr lvl="1"/>
            <a:r>
              <a:rPr lang="en-US" sz="1700" dirty="0"/>
              <a:t>Use certified EHR technology</a:t>
            </a:r>
          </a:p>
          <a:p>
            <a:pPr lvl="1"/>
            <a:r>
              <a:rPr lang="en-US" sz="1700" dirty="0"/>
              <a:t>Bear at least nominal financial </a:t>
            </a:r>
            <a:r>
              <a:rPr lang="en-US" sz="1700" dirty="0" smtClean="0"/>
              <a:t>risk (or be a Medical </a:t>
            </a:r>
            <a:r>
              <a:rPr lang="en-US" sz="1700" dirty="0"/>
              <a:t>Home Model expanded under CMS Innovation Center </a:t>
            </a:r>
            <a:r>
              <a:rPr lang="en-US" sz="1700" dirty="0" smtClean="0"/>
              <a:t>authority)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Advanced APM Potential Benefits:</a:t>
            </a:r>
          </a:p>
          <a:p>
            <a:pPr lvl="1"/>
            <a:r>
              <a:rPr lang="en-US" sz="1700" b="0" dirty="0"/>
              <a:t>5 percent bonus</a:t>
            </a:r>
          </a:p>
          <a:p>
            <a:pPr lvl="1"/>
            <a:r>
              <a:rPr lang="en-US" sz="1700" b="0" dirty="0"/>
              <a:t>APM-specific rewards</a:t>
            </a:r>
          </a:p>
          <a:p>
            <a:pPr lvl="1"/>
            <a:r>
              <a:rPr lang="en-US" sz="1700" b="0" dirty="0"/>
              <a:t>Exclusion from </a:t>
            </a:r>
            <a:r>
              <a:rPr lang="en-US" sz="1700" b="0" dirty="0" smtClean="0"/>
              <a:t>MIPS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APMs </a:t>
            </a:r>
            <a:br>
              <a:rPr lang="en-US" dirty="0" smtClean="0"/>
            </a:br>
            <a:r>
              <a:rPr lang="en-US" dirty="0" smtClean="0"/>
              <a:t>(Alternative Payment Models)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0D48-4C9F-4888-ABC7-29CA5BE57F79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06067" y="1905000"/>
            <a:ext cx="79248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Qualifying </a:t>
            </a:r>
            <a:r>
              <a:rPr lang="en-US" dirty="0" smtClean="0"/>
              <a:t>Advanced APMs for </a:t>
            </a:r>
            <a:r>
              <a:rPr lang="en-US" dirty="0"/>
              <a:t>2019 include:</a:t>
            </a:r>
          </a:p>
          <a:p>
            <a:r>
              <a:rPr lang="en-US" dirty="0" smtClean="0"/>
              <a:t>Accountable </a:t>
            </a:r>
            <a:r>
              <a:rPr lang="en-US" dirty="0"/>
              <a:t>Care Organizations (ACOs) </a:t>
            </a:r>
            <a:r>
              <a:rPr lang="en-US" b="0" dirty="0"/>
              <a:t>are</a:t>
            </a:r>
            <a:r>
              <a:rPr lang="en-US" dirty="0"/>
              <a:t> </a:t>
            </a:r>
            <a:r>
              <a:rPr lang="en-US" b="0" dirty="0"/>
              <a:t>most commonly described as groups of physicians, hospitals and other health care providers that join together as one entity to </a:t>
            </a:r>
            <a:r>
              <a:rPr lang="en-US" b="0" dirty="0">
                <a:solidFill>
                  <a:schemeClr val="tx2"/>
                </a:solidFill>
              </a:rPr>
              <a:t>take responsibility for improving the quality of care </a:t>
            </a:r>
            <a:r>
              <a:rPr lang="en-US" b="0" dirty="0"/>
              <a:t>for their patients</a:t>
            </a:r>
            <a:r>
              <a:rPr lang="en-US" b="0" dirty="0" smtClean="0"/>
              <a:t>.</a:t>
            </a:r>
          </a:p>
          <a:p>
            <a:r>
              <a:rPr lang="en-US" dirty="0" smtClean="0"/>
              <a:t>Bundled </a:t>
            </a:r>
            <a:r>
              <a:rPr lang="en-US" dirty="0"/>
              <a:t>payment </a:t>
            </a:r>
            <a:r>
              <a:rPr lang="en-US" b="0" dirty="0"/>
              <a:t>is a single payment to providers or health care facilities (or jointly to both) for </a:t>
            </a:r>
            <a:r>
              <a:rPr lang="en-US" b="0" dirty="0">
                <a:solidFill>
                  <a:schemeClr val="tx2"/>
                </a:solidFill>
              </a:rPr>
              <a:t>all services to treat a given condition </a:t>
            </a:r>
            <a:r>
              <a:rPr lang="en-US" b="0" dirty="0"/>
              <a:t>or provide a given treatment.</a:t>
            </a:r>
            <a:endParaRPr lang="en-US" dirty="0"/>
          </a:p>
          <a:p>
            <a:r>
              <a:rPr lang="en-US" dirty="0" smtClean="0"/>
              <a:t>Oncology </a:t>
            </a:r>
            <a:r>
              <a:rPr lang="en-US" dirty="0"/>
              <a:t>Care Model (OCM) </a:t>
            </a:r>
            <a:r>
              <a:rPr lang="en-US" b="0" dirty="0" smtClean="0"/>
              <a:t>is made up of physician </a:t>
            </a:r>
            <a:r>
              <a:rPr lang="en-US" b="0" dirty="0"/>
              <a:t>practices </a:t>
            </a:r>
            <a:r>
              <a:rPr lang="en-US" b="0" dirty="0" smtClean="0"/>
              <a:t>under a specific payment </a:t>
            </a:r>
            <a:r>
              <a:rPr lang="en-US" b="0" dirty="0"/>
              <a:t>arrangements that include financial and performance accountability for </a:t>
            </a:r>
            <a:r>
              <a:rPr lang="en-US" b="0" dirty="0" smtClean="0">
                <a:solidFill>
                  <a:schemeClr val="tx2"/>
                </a:solidFill>
              </a:rPr>
              <a:t>episodes of care surrounding chemotherapy </a:t>
            </a:r>
            <a:r>
              <a:rPr lang="en-US" b="0" dirty="0" smtClean="0"/>
              <a:t>administration for cancer patients.</a:t>
            </a:r>
            <a:endParaRPr lang="en-US" b="0" dirty="0" smtClean="0"/>
          </a:p>
          <a:p>
            <a:r>
              <a:rPr lang="en-US" dirty="0"/>
              <a:t>Comprehensive Primary Care Plus (CPC</a:t>
            </a:r>
            <a:r>
              <a:rPr lang="en-US" dirty="0" smtClean="0"/>
              <a:t>+) </a:t>
            </a:r>
            <a:r>
              <a:rPr lang="en-US" b="0" dirty="0" smtClean="0"/>
              <a:t>is a national </a:t>
            </a:r>
            <a:r>
              <a:rPr lang="en-US" b="0" dirty="0"/>
              <a:t>advanced primary care medical home model that aims to </a:t>
            </a:r>
            <a:r>
              <a:rPr lang="en-US" b="0" dirty="0">
                <a:solidFill>
                  <a:schemeClr val="tx2"/>
                </a:solidFill>
              </a:rPr>
              <a:t>strengthen primary care </a:t>
            </a:r>
            <a:r>
              <a:rPr lang="en-US" b="0" dirty="0"/>
              <a:t>through regionally-based multi-payer payment reform and care delivery transformation.</a:t>
            </a:r>
            <a:endParaRPr lang="en-US" b="0" dirty="0" smtClean="0"/>
          </a:p>
          <a:p>
            <a:r>
              <a:rPr lang="en-US" dirty="0"/>
              <a:t>Comprehensive ESRD Care (</a:t>
            </a:r>
            <a:r>
              <a:rPr lang="en-US" dirty="0" smtClean="0"/>
              <a:t>CEC)</a:t>
            </a:r>
            <a:r>
              <a:rPr lang="en-US" b="0" dirty="0"/>
              <a:t> </a:t>
            </a:r>
            <a:r>
              <a:rPr lang="en-US" b="0" dirty="0" smtClean="0"/>
              <a:t>models </a:t>
            </a:r>
            <a:r>
              <a:rPr lang="en-US" b="0" dirty="0" smtClean="0"/>
              <a:t>aim to </a:t>
            </a:r>
            <a:r>
              <a:rPr lang="en-US" b="0" dirty="0"/>
              <a:t>identify ways to </a:t>
            </a:r>
            <a:r>
              <a:rPr lang="en-US" b="0" dirty="0">
                <a:solidFill>
                  <a:schemeClr val="tx2"/>
                </a:solidFill>
              </a:rPr>
              <a:t>improve the coordination and quality of care </a:t>
            </a:r>
            <a:r>
              <a:rPr lang="en-US" b="0" dirty="0" smtClean="0"/>
              <a:t>for Medicare </a:t>
            </a:r>
            <a:r>
              <a:rPr lang="en-US" b="0" dirty="0"/>
              <a:t>beneficiaries living with </a:t>
            </a:r>
            <a:r>
              <a:rPr lang="en-US" b="0" dirty="0" smtClean="0"/>
              <a:t>End Stage Renal Disease (ESRD).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965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_PPT Template">
  <a:themeElements>
    <a:clrScheme name="NPWF Color Scheme">
      <a:dk1>
        <a:sysClr val="windowText" lastClr="000000"/>
      </a:dk1>
      <a:lt1>
        <a:sysClr val="window" lastClr="FFFFFF"/>
      </a:lt1>
      <a:dk2>
        <a:srgbClr val="EE6B24"/>
      </a:dk2>
      <a:lt2>
        <a:srgbClr val="D31145"/>
      </a:lt2>
      <a:accent1>
        <a:srgbClr val="98002E"/>
      </a:accent1>
      <a:accent2>
        <a:srgbClr val="EA9995"/>
      </a:accent2>
      <a:accent3>
        <a:srgbClr val="E7E0D8"/>
      </a:accent3>
      <a:accent4>
        <a:srgbClr val="D0C6B7"/>
      </a:accent4>
      <a:accent5>
        <a:srgbClr val="9D9FA2"/>
      </a:accent5>
      <a:accent6>
        <a:srgbClr val="636466"/>
      </a:accent6>
      <a:hlink>
        <a:srgbClr val="0000FF"/>
      </a:hlink>
      <a:folHlink>
        <a:srgbClr val="98002E"/>
      </a:folHlink>
    </a:clrScheme>
    <a:fontScheme name="NPWF">
      <a:majorFont>
        <a:latin typeface="Segoe UI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P_PPT Template_Cover Slide Library">
  <a:themeElements>
    <a:clrScheme name="NPWF Color Scheme">
      <a:dk1>
        <a:sysClr val="windowText" lastClr="000000"/>
      </a:dk1>
      <a:lt1>
        <a:sysClr val="window" lastClr="FFFFFF"/>
      </a:lt1>
      <a:dk2>
        <a:srgbClr val="EE6B24"/>
      </a:dk2>
      <a:lt2>
        <a:srgbClr val="D31145"/>
      </a:lt2>
      <a:accent1>
        <a:srgbClr val="98002E"/>
      </a:accent1>
      <a:accent2>
        <a:srgbClr val="EA9995"/>
      </a:accent2>
      <a:accent3>
        <a:srgbClr val="E7E0D8"/>
      </a:accent3>
      <a:accent4>
        <a:srgbClr val="D0C6B7"/>
      </a:accent4>
      <a:accent5>
        <a:srgbClr val="9D9FA2"/>
      </a:accent5>
      <a:accent6>
        <a:srgbClr val="636466"/>
      </a:accent6>
      <a:hlink>
        <a:srgbClr val="0000FF"/>
      </a:hlink>
      <a:folHlink>
        <a:srgbClr val="98002E"/>
      </a:folHlink>
    </a:clrScheme>
    <a:fontScheme name="NPWF">
      <a:majorFont>
        <a:latin typeface="Segoe UI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E74826-9A2D-4F06-8901-629489D33688}" vid="{C505F64E-407E-4A13-B662-C4E7FC6C2F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1623</TotalTime>
  <Words>758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Schoolbook</vt:lpstr>
      <vt:lpstr>Segoe UI</vt:lpstr>
      <vt:lpstr>华文楷体</vt:lpstr>
      <vt:lpstr>Webdings</vt:lpstr>
      <vt:lpstr>NP_PPT Template</vt:lpstr>
      <vt:lpstr>NP_PPT Template_Cover Slide Library</vt:lpstr>
      <vt:lpstr>PowerPoint Presentation</vt:lpstr>
      <vt:lpstr>About us</vt:lpstr>
      <vt:lpstr>Following the money </vt:lpstr>
      <vt:lpstr>What is value-based care?</vt:lpstr>
      <vt:lpstr>MIPS (Merit-based Incentive  Payment Program) </vt:lpstr>
      <vt:lpstr>Promising measures </vt:lpstr>
      <vt:lpstr>Outstanding questions </vt:lpstr>
      <vt:lpstr>Advanced APMs  (Alternative Payment Models)</vt:lpstr>
      <vt:lpstr>Examples </vt:lpstr>
      <vt:lpstr>Consumer priorities for  new payment models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Mackay</dc:creator>
  <cp:lastModifiedBy>Erin Mackay</cp:lastModifiedBy>
  <cp:revision>169</cp:revision>
  <cp:lastPrinted>2019-01-17T17:26:27Z</cp:lastPrinted>
  <dcterms:created xsi:type="dcterms:W3CDTF">2019-01-16T16:06:46Z</dcterms:created>
  <dcterms:modified xsi:type="dcterms:W3CDTF">2019-01-18T18:17:27Z</dcterms:modified>
</cp:coreProperties>
</file>