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90" r:id="rId2"/>
    <p:sldId id="692" r:id="rId3"/>
    <p:sldId id="693" r:id="rId4"/>
    <p:sldId id="698" r:id="rId5"/>
    <p:sldId id="694" r:id="rId6"/>
    <p:sldId id="699" r:id="rId7"/>
    <p:sldId id="580" r:id="rId8"/>
    <p:sldId id="696" r:id="rId9"/>
    <p:sldId id="697" r:id="rId10"/>
    <p:sldId id="691" r:id="rId11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2" autoAdjust="0"/>
    <p:restoredTop sz="86017" autoAdjust="0"/>
  </p:normalViewPr>
  <p:slideViewPr>
    <p:cSldViewPr>
      <p:cViewPr varScale="1">
        <p:scale>
          <a:sx n="102" d="100"/>
          <a:sy n="102" d="100"/>
        </p:scale>
        <p:origin x="19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376" y="0"/>
            <a:ext cx="3011699" cy="46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959"/>
            <a:ext cx="3011699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376" y="8773959"/>
            <a:ext cx="3011699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 b="0"/>
            </a:lvl1pPr>
          </a:lstStyle>
          <a:p>
            <a:pPr>
              <a:defRPr/>
            </a:pPr>
            <a:fld id="{440ABF4E-3F21-41A4-8C33-0356FA4CD5A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8135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5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0"/>
            <a:ext cx="3011699" cy="45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1038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7" y="4390921"/>
            <a:ext cx="5096722" cy="416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1842"/>
            <a:ext cx="3011699" cy="45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81842"/>
            <a:ext cx="3011699" cy="45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295AEE4B-9EE0-4981-B166-2BBD5E3100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4458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0638" indent="-273323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3290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0606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67922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05237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42554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79870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17185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28CAF0-10DC-438D-BACA-D2D89CD36A0B}" type="slidenum">
              <a:rPr lang="en-US" sz="1100"/>
              <a:pPr eaLnBrk="1" hangingPunct="1"/>
              <a:t>1</a:t>
            </a:fld>
            <a:endParaRPr lang="en-US" sz="1100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4476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0638" indent="-273323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3290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0606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67922" indent="-218658" defTabSz="882224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05237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42554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79870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17185" indent="-218658" algn="ctr" defTabSz="88222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28CAF0-10DC-438D-BACA-D2D89CD36A0B}" type="slidenum">
              <a:rPr lang="en-US" sz="1100"/>
              <a:pPr eaLnBrk="1" hangingPunct="1"/>
              <a:t>2</a:t>
            </a:fld>
            <a:endParaRPr lang="en-US" sz="1100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5042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5AEE4B-9EE0-4981-B166-2BBD5E310061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685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5AEE4B-9EE0-4981-B166-2BBD5E310061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3693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5AEE4B-9EE0-4981-B166-2BBD5E310061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0336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5AEE4B-9EE0-4981-B166-2BBD5E310061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9616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02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308" indent="-286272" defTabSz="92402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5089" indent="-229017" defTabSz="92402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3124" indent="-229017" defTabSz="92402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1159" indent="-229017" defTabSz="92402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9195" indent="-229017" algn="ctr" defTabSz="9240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7230" indent="-229017" algn="ctr" defTabSz="9240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265" indent="-229017" algn="ctr" defTabSz="9240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3301" indent="-229017" algn="ctr" defTabSz="92402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28CAF0-10DC-438D-BACA-D2D89CD36A0B}" type="slidenum">
              <a:rPr lang="en-US" sz="1200"/>
              <a:pPr eaLnBrk="1" hangingPunct="1"/>
              <a:t>10</a:t>
            </a:fld>
            <a:endParaRPr lang="en-US" sz="1200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798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157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44688" y="6248400"/>
            <a:ext cx="5181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467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44688" y="6248400"/>
            <a:ext cx="5181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59745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295400" y="314645"/>
            <a:ext cx="6781800" cy="1447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7341" y="1762445"/>
            <a:ext cx="8001000" cy="4189894"/>
          </a:xfrm>
          <a:noFill/>
        </p:spPr>
        <p:txBody>
          <a:bodyPr/>
          <a:lstStyle>
            <a:lvl1pPr>
              <a:defRPr sz="3200"/>
            </a:lvl1pPr>
          </a:lstStyle>
          <a:p>
            <a:pPr eaLnBrk="1" hangingPunct="1">
              <a:lnSpc>
                <a:spcPct val="90000"/>
              </a:lnSpc>
              <a:buNone/>
            </a:pPr>
            <a:r>
              <a:rPr lang="en-US" sz="2400" smtClean="0"/>
              <a:t>Click to edit Master subtitle style</a:t>
            </a:r>
            <a:endParaRPr lang="en-US" sz="2400" dirty="0" smtClean="0"/>
          </a:p>
        </p:txBody>
      </p:sp>
      <p:sp>
        <p:nvSpPr>
          <p:cNvPr id="12" name="Rectangle 4"/>
          <p:cNvSpPr txBox="1">
            <a:spLocks noChangeArrowheads="1"/>
          </p:cNvSpPr>
          <p:nvPr userDrawn="1"/>
        </p:nvSpPr>
        <p:spPr bwMode="auto">
          <a:xfrm>
            <a:off x="7696200" y="6250112"/>
            <a:ext cx="87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427" y="573725"/>
            <a:ext cx="6117946" cy="1188720"/>
          </a:xfrm>
          <a:prstGeom prst="rect">
            <a:avLst/>
          </a:prstGeom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44688" y="6248400"/>
            <a:ext cx="5181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6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295400" y="314645"/>
            <a:ext cx="6781800" cy="1447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7341" y="1762445"/>
            <a:ext cx="8001000" cy="4189894"/>
          </a:xfrm>
          <a:noFill/>
        </p:spPr>
        <p:txBody>
          <a:bodyPr/>
          <a:lstStyle>
            <a:lvl1pPr>
              <a:defRPr sz="3200"/>
            </a:lvl1pPr>
          </a:lstStyle>
          <a:p>
            <a:pPr eaLnBrk="1" hangingPunct="1">
              <a:lnSpc>
                <a:spcPct val="90000"/>
              </a:lnSpc>
              <a:buNone/>
            </a:pPr>
            <a:r>
              <a:rPr lang="en-US" sz="2400" smtClean="0"/>
              <a:t>Click to edit Master subtitle style</a:t>
            </a:r>
            <a:endParaRPr lang="en-US" sz="2400" dirty="0" smtClean="0"/>
          </a:p>
        </p:txBody>
      </p:sp>
      <p:sp>
        <p:nvSpPr>
          <p:cNvPr id="12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427" y="573725"/>
            <a:ext cx="6117946" cy="1188720"/>
          </a:xfrm>
          <a:prstGeom prst="rect">
            <a:avLst/>
          </a:prstGeom>
        </p:spPr>
      </p:pic>
      <p:sp>
        <p:nvSpPr>
          <p:cNvPr id="1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44688" y="6248400"/>
            <a:ext cx="5181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2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822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627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567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9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744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3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626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05000" y="6324600"/>
            <a:ext cx="5334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237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054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944688" y="6248400"/>
            <a:ext cx="5181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715250" y="6250112"/>
            <a:ext cx="857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lvl="1">
              <a:defRPr/>
            </a:pPr>
            <a:endParaRPr lang="en-US" sz="600" dirty="0" smtClean="0"/>
          </a:p>
          <a:p>
            <a:pPr lvl="1">
              <a:defRPr/>
            </a:pPr>
            <a:fld id="{5B678750-0EC7-4D01-9C38-E5091D3FCFE9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219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1818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259284"/>
            <a:ext cx="541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1524000" y="1828800"/>
            <a:ext cx="6400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readvocacy.org/important-health-policy-article-published-in-new-england-journal-of-medicine-medicare-advantage-checkup/" TargetMode="External"/><Relationship Id="rId7" Type="http://schemas.openxmlformats.org/officeDocument/2006/relationships/hyperlink" Target="https://www.medicareadvocacy.org/medicare-fully-informed-projec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careadvocacy.org/as-medicare-enrollment-period-draws-to-a-close-ma-steering-continues-advocates-members-of-congress-write-letters-of-concern-to-cms/" TargetMode="External"/><Relationship Id="rId5" Type="http://schemas.openxmlformats.org/officeDocument/2006/relationships/hyperlink" Target="http://www.medicareadvocacy.org/special-report-recent-changes-in-law-regulations-and-guidance-relating-to-medicare-advantage-and-the-prescription-drug-benefit-program/" TargetMode="External"/><Relationship Id="rId4" Type="http://schemas.openxmlformats.org/officeDocument/2006/relationships/hyperlink" Target="http://www.medicareadvocacy.org/tipping-the-scales-toward-medicare-advantag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readvocacy.org/core-considerations-for-medicare-for-today-tomorrow-a-medicare-platform-for-the-new-congres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ff.org/medicare/issue-brief/medicare-for-all-and-public-plan-buy-in-proposals-overview-and-key-issu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7148" y="2058649"/>
            <a:ext cx="8001000" cy="4203879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400" dirty="0" smtClean="0"/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37148" y="2212362"/>
            <a:ext cx="8001000" cy="335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en-US" altLang="en-US" sz="3600" dirty="0" smtClean="0"/>
              <a:t>MEDICARE: RISKS &amp; OPPORTUNITIES for 2019</a:t>
            </a:r>
            <a:endParaRPr lang="en-US" altLang="en-US" sz="3600" dirty="0"/>
          </a:p>
          <a:p>
            <a:pPr algn="ctr">
              <a:lnSpc>
                <a:spcPct val="80000"/>
              </a:lnSpc>
              <a:buNone/>
            </a:pPr>
            <a:endParaRPr lang="en-US" sz="1400" dirty="0"/>
          </a:p>
          <a:p>
            <a:pPr algn="ctr">
              <a:lnSpc>
                <a:spcPct val="80000"/>
              </a:lnSpc>
              <a:buNone/>
            </a:pPr>
            <a:r>
              <a:rPr lang="en-US" sz="1400" dirty="0" smtClean="0"/>
              <a:t>_____________________________________</a:t>
            </a:r>
            <a:endParaRPr lang="en-US" sz="1400" dirty="0"/>
          </a:p>
          <a:p>
            <a:pPr algn="ctr">
              <a:lnSpc>
                <a:spcPct val="80000"/>
              </a:lnSpc>
              <a:buNone/>
            </a:pPr>
            <a:endParaRPr lang="en-US" sz="2800" dirty="0"/>
          </a:p>
          <a:p>
            <a:pPr algn="ctr">
              <a:lnSpc>
                <a:spcPct val="80000"/>
              </a:lnSpc>
              <a:buNone/>
            </a:pPr>
            <a:r>
              <a:rPr lang="en-US" sz="2400" dirty="0" smtClean="0"/>
              <a:t>David </a:t>
            </a:r>
            <a:r>
              <a:rPr lang="en-US" sz="2400" dirty="0"/>
              <a:t>Lipschutz, </a:t>
            </a:r>
            <a:r>
              <a:rPr lang="en-US" sz="2400" b="0" dirty="0" smtClean="0"/>
              <a:t>Associate Director</a:t>
            </a:r>
            <a:r>
              <a:rPr lang="en-US" sz="2400" dirty="0" smtClean="0"/>
              <a:t>/</a:t>
            </a:r>
            <a:r>
              <a:rPr lang="en-US" sz="2400" b="0" dirty="0" smtClean="0"/>
              <a:t>Senior </a:t>
            </a:r>
            <a:r>
              <a:rPr lang="en-US" sz="2400" b="0" dirty="0"/>
              <a:t>Policy </a:t>
            </a:r>
            <a:r>
              <a:rPr lang="en-US" sz="2400" b="0" dirty="0" smtClean="0"/>
              <a:t>Attorney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400" b="0" dirty="0" smtClean="0"/>
              <a:t>Center for Medicare Advocacy </a:t>
            </a:r>
            <a:endParaRPr lang="en-US" sz="2400" b="0" dirty="0"/>
          </a:p>
          <a:p>
            <a:pPr algn="ctr">
              <a:lnSpc>
                <a:spcPct val="85000"/>
              </a:lnSpc>
              <a:buNone/>
            </a:pPr>
            <a:endParaRPr lang="en-US" dirty="0"/>
          </a:p>
          <a:p>
            <a:pPr algn="ctr">
              <a:lnSpc>
                <a:spcPct val="85000"/>
              </a:lnSpc>
              <a:buNone/>
            </a:pPr>
            <a:r>
              <a:rPr lang="en-US" sz="3200" dirty="0" smtClean="0"/>
              <a:t>Health Action 2019 Conference </a:t>
            </a:r>
          </a:p>
          <a:p>
            <a:pPr algn="ctr">
              <a:lnSpc>
                <a:spcPct val="85000"/>
              </a:lnSpc>
              <a:buNone/>
            </a:pPr>
            <a:r>
              <a:rPr lang="en-US" sz="3200" dirty="0" smtClean="0"/>
              <a:t>January 25, 2019 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70841" y="6172200"/>
            <a:ext cx="5334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304800"/>
            <a:ext cx="8229600" cy="1470025"/>
          </a:xfrm>
          <a:noFill/>
          <a:ln>
            <a:noFill/>
          </a:ln>
        </p:spPr>
        <p:txBody>
          <a:bodyPr/>
          <a:lstStyle/>
          <a:p>
            <a:pPr eaLnBrk="1" hangingPunct="1"/>
            <a:endParaRPr lang="en-US" sz="3400" b="1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904999"/>
            <a:ext cx="8229600" cy="4419601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</a:pPr>
            <a:endParaRPr lang="en-US" sz="600" b="1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71500" y="1905000"/>
            <a:ext cx="8001000" cy="4343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400" dirty="0" smtClean="0"/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66700" y="1981200"/>
            <a:ext cx="8610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None/>
            </a:pPr>
            <a:endParaRPr lang="en-US" altLang="en-US" sz="2400" dirty="0" smtClean="0"/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dirty="0" smtClean="0"/>
              <a:t>For </a:t>
            </a:r>
            <a:r>
              <a:rPr lang="en-US" altLang="en-US" sz="2400" dirty="0"/>
              <a:t>further information, </a:t>
            </a:r>
            <a:r>
              <a:rPr lang="en-US" altLang="en-US" sz="2400" dirty="0" smtClean="0"/>
              <a:t>or to </a:t>
            </a:r>
            <a:r>
              <a:rPr lang="en-US" altLang="en-US" sz="2400" dirty="0"/>
              <a:t>receive the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dirty="0"/>
              <a:t>Center’s free weekly electronic newsletter, </a:t>
            </a:r>
            <a:r>
              <a:rPr lang="en-US" altLang="en-US" sz="2400" b="1" i="1" dirty="0"/>
              <a:t>CMA Alert,</a:t>
            </a:r>
            <a:r>
              <a:rPr lang="en-US" altLang="en-US" sz="2400" dirty="0"/>
              <a:t> </a:t>
            </a:r>
          </a:p>
          <a:p>
            <a:pPr algn="ctr">
              <a:buNone/>
            </a:pPr>
            <a:r>
              <a:rPr lang="en-US" altLang="en-US" sz="2400" dirty="0"/>
              <a:t>update emails and webinar announcements, c</a:t>
            </a:r>
            <a:r>
              <a:rPr lang="en-US" altLang="en-US" sz="2400" dirty="0" smtClean="0"/>
              <a:t>ontact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algn="ctr">
              <a:buNone/>
            </a:pPr>
            <a:r>
              <a:rPr lang="en-US" altLang="en-US" sz="2400" b="1" dirty="0"/>
              <a:t>Communications@MedicareAdvocacy.org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dirty="0"/>
              <a:t>Or visit</a:t>
            </a:r>
            <a:endParaRPr lang="en-US" altLang="en-US" sz="2000" dirty="0"/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b="1" dirty="0" smtClean="0"/>
              <a:t>MedicareAdvocacy.org</a:t>
            </a:r>
            <a:endParaRPr lang="en-US" altLang="en-US" sz="10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en-US" altLang="en-US" sz="2400" dirty="0" smtClean="0"/>
              <a:t>___________</a:t>
            </a:r>
          </a:p>
          <a:p>
            <a:pPr algn="ctr">
              <a:lnSpc>
                <a:spcPct val="85000"/>
              </a:lnSpc>
              <a:buNone/>
            </a:pPr>
            <a:r>
              <a:rPr lang="en-US" altLang="en-US" sz="2400" dirty="0"/>
              <a:t>(860) 456-7790 (CT)</a:t>
            </a:r>
          </a:p>
          <a:p>
            <a:pPr algn="ctr">
              <a:lnSpc>
                <a:spcPct val="85000"/>
              </a:lnSpc>
              <a:buNone/>
            </a:pPr>
            <a:r>
              <a:rPr lang="en-US" altLang="en-US" sz="2400" dirty="0"/>
              <a:t>(202) 293-5760 (DC)</a:t>
            </a:r>
          </a:p>
          <a:p>
            <a:pPr algn="ctr">
              <a:lnSpc>
                <a:spcPct val="90000"/>
              </a:lnSpc>
              <a:buNone/>
            </a:pPr>
            <a:endParaRPr lang="en-US" altLang="en-US" sz="24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905000" y="6286500"/>
            <a:ext cx="5334000" cy="30480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7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6841" y="1752600"/>
            <a:ext cx="8382000" cy="4203879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4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2400" dirty="0" smtClean="0"/>
              <a:t>The Center for Medicare Advocacy is a national non-profit </a:t>
            </a:r>
          </a:p>
          <a:p>
            <a:pPr algn="ctr" eaLnBrk="1" hangingPunct="1">
              <a:buNone/>
            </a:pPr>
            <a:r>
              <a:rPr lang="en-US" sz="2400" dirty="0"/>
              <a:t>l</a:t>
            </a:r>
            <a:r>
              <a:rPr lang="en-US" sz="2400" dirty="0" smtClean="0"/>
              <a:t>aw organization, founded in 1986, that works to advance access to comprehensive Medicare and quality health care</a:t>
            </a:r>
            <a:endParaRPr lang="en-US" sz="1000" dirty="0" smtClean="0"/>
          </a:p>
          <a:p>
            <a:pPr algn="ctr" eaLnBrk="1" hangingPunct="1">
              <a:buNone/>
            </a:pPr>
            <a:r>
              <a:rPr lang="en-US" sz="1050" dirty="0" smtClean="0"/>
              <a:t>_____________________________________________________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Headquartered in CT and Washington, DC </a:t>
            </a:r>
          </a:p>
          <a:p>
            <a:pPr lvl="1" indent="-342900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With additional attorneys around the country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Staffed by attorneys, advocates, nurses, and technical experts 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ducation, legal analysis, writing and assistance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Systemic change – Policy &amp; Litigation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</a:t>
            </a:r>
            <a:r>
              <a:rPr lang="en-US" sz="2000" dirty="0" smtClean="0"/>
              <a:t>ased on our experience with the problems of real people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Medicare appeals 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sz="2000" dirty="0" smtClean="0"/>
              <a:t>Medicare/Medicaid Third Party Liability </a:t>
            </a:r>
            <a:r>
              <a:rPr lang="en-US" sz="2000" dirty="0"/>
              <a:t>P</a:t>
            </a:r>
            <a:r>
              <a:rPr lang="en-US" sz="2000" dirty="0" smtClean="0"/>
              <a:t>rojects</a:t>
            </a:r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870841" y="6380813"/>
            <a:ext cx="5334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600" b="1" dirty="0" smtClean="0"/>
              <a:t>MEDICARE SNAPSHOT </a:t>
            </a:r>
            <a:br>
              <a:rPr lang="en-US" altLang="en-US" sz="3600" b="1" dirty="0" smtClean="0"/>
            </a:b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endParaRPr lang="en-US" altLang="en-US" sz="3200" b="1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60 million enrollees </a:t>
            </a:r>
          </a:p>
          <a:p>
            <a:pPr lvl="1" eaLnBrk="1" hangingPunct="1"/>
            <a:r>
              <a:rPr lang="en-US" altLang="en-US" sz="2000" dirty="0" smtClean="0"/>
              <a:t>Roughly </a:t>
            </a:r>
            <a:r>
              <a:rPr lang="en-US" altLang="en-US" sz="2000" dirty="0" smtClean="0"/>
              <a:t>2/3 of Medicare beneficiaries are in traditional </a:t>
            </a:r>
            <a:r>
              <a:rPr lang="en-US" altLang="en-US" sz="2000" dirty="0" smtClean="0"/>
              <a:t>Medicare</a:t>
            </a:r>
          </a:p>
          <a:p>
            <a:pPr lvl="2" eaLnBrk="1" hangingPunct="1"/>
            <a:r>
              <a:rPr lang="en-US" sz="2000" dirty="0" smtClean="0"/>
              <a:t>8 </a:t>
            </a:r>
            <a:r>
              <a:rPr lang="en-US" sz="2000" dirty="0"/>
              <a:t>in 10 beneficiaries in traditional Medicare (81%) had some type of supplemental insurance, including employer-sponsored insurance (30%), </a:t>
            </a:r>
            <a:r>
              <a:rPr lang="en-US" sz="2000" dirty="0" err="1"/>
              <a:t>Medigap</a:t>
            </a:r>
            <a:r>
              <a:rPr lang="en-US" sz="2000" dirty="0"/>
              <a:t> (29%), and Medicaid (22%) </a:t>
            </a:r>
            <a:endParaRPr lang="en-US" sz="2000" dirty="0" smtClean="0"/>
          </a:p>
          <a:p>
            <a:pPr lvl="2" eaLnBrk="1" hangingPunct="1"/>
            <a:r>
              <a:rPr lang="en-US" sz="2000" dirty="0"/>
              <a:t>N</a:t>
            </a:r>
            <a:r>
              <a:rPr lang="en-US" sz="2000" dirty="0" smtClean="0"/>
              <a:t>early </a:t>
            </a:r>
            <a:r>
              <a:rPr lang="en-US" sz="2000" dirty="0"/>
              <a:t>1 in 5 </a:t>
            </a:r>
            <a:r>
              <a:rPr lang="en-US" sz="2000" dirty="0" smtClean="0"/>
              <a:t>beneficiaries </a:t>
            </a:r>
            <a:r>
              <a:rPr lang="en-US" sz="2000" dirty="0"/>
              <a:t>(19%)—6.1 million beneficiaries overall—had no source of supplemental coverage in </a:t>
            </a:r>
            <a:r>
              <a:rPr lang="en-US" sz="2000" dirty="0" smtClean="0"/>
              <a:t>2016 (</a:t>
            </a:r>
            <a:r>
              <a:rPr lang="en-US" sz="2000" i="1" dirty="0" smtClean="0"/>
              <a:t>Kaiser Family Foundation</a:t>
            </a:r>
            <a:r>
              <a:rPr lang="en-US" sz="2000" dirty="0" smtClean="0"/>
              <a:t>)</a:t>
            </a:r>
          </a:p>
          <a:p>
            <a:pPr lvl="1" eaLnBrk="1" hangingPunct="1"/>
            <a:r>
              <a:rPr lang="en-US" altLang="en-US" sz="2000" dirty="0" smtClean="0"/>
              <a:t>Over </a:t>
            </a:r>
            <a:r>
              <a:rPr lang="en-US" altLang="en-US" sz="2000" dirty="0" smtClean="0"/>
              <a:t>1/3 of Medicare beneficiaries are enrolled in private Medicare Advantage (MA) </a:t>
            </a:r>
            <a:r>
              <a:rPr lang="en-US" altLang="en-US" sz="2000" dirty="0" smtClean="0"/>
              <a:t>plans</a:t>
            </a:r>
          </a:p>
          <a:p>
            <a:pPr lvl="2" eaLnBrk="1" hangingPunct="1"/>
            <a:r>
              <a:rPr lang="en-US" altLang="en-US" sz="1800" dirty="0" smtClean="0"/>
              <a:t>Pros – one-stop shopping, some extra benefits, required </a:t>
            </a:r>
            <a:r>
              <a:rPr lang="en-US" altLang="en-US" sz="1800" dirty="0" err="1" smtClean="0"/>
              <a:t>oop</a:t>
            </a:r>
            <a:r>
              <a:rPr lang="en-US" altLang="en-US" sz="1800" dirty="0" smtClean="0"/>
              <a:t> cap</a:t>
            </a:r>
          </a:p>
          <a:p>
            <a:pPr lvl="2" eaLnBrk="1" hangingPunct="1"/>
            <a:r>
              <a:rPr lang="en-US" altLang="en-US" sz="1800" dirty="0" smtClean="0"/>
              <a:t>Cons – limited networks, gatekeeper/prior </a:t>
            </a:r>
            <a:r>
              <a:rPr lang="en-US" altLang="en-US" sz="1800" dirty="0" err="1" smtClean="0"/>
              <a:t>auth</a:t>
            </a:r>
            <a:r>
              <a:rPr lang="en-US" altLang="en-US" sz="1800" dirty="0" smtClean="0"/>
              <a:t>, access to care (?)</a:t>
            </a:r>
            <a:endParaRPr lang="en-US" altLang="en-US" sz="18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600" b="1" dirty="0" smtClean="0"/>
              <a:t>FAVORING MA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endParaRPr lang="en-US" altLang="en-US" sz="3200" b="1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Policy Changes and CMS Efforts Favoring MA</a:t>
            </a:r>
          </a:p>
          <a:p>
            <a:pPr lvl="1" eaLnBrk="1" hangingPunct="1"/>
            <a:r>
              <a:rPr lang="en-US" altLang="en-US" sz="2000" dirty="0"/>
              <a:t>Law, regulations and </a:t>
            </a:r>
            <a:r>
              <a:rPr lang="en-US" altLang="en-US" sz="2000" dirty="0" smtClean="0"/>
              <a:t>policy</a:t>
            </a:r>
          </a:p>
          <a:p>
            <a:pPr lvl="2" eaLnBrk="1" hangingPunct="1"/>
            <a:r>
              <a:rPr lang="en-US" altLang="en-US" sz="1800" dirty="0" smtClean="0"/>
              <a:t>Erosion of </a:t>
            </a:r>
            <a:r>
              <a:rPr lang="en-US" altLang="en-US" sz="1800" dirty="0" err="1" smtClean="0"/>
              <a:t>Medigap</a:t>
            </a:r>
            <a:r>
              <a:rPr lang="en-US" altLang="en-US" sz="1800" dirty="0" smtClean="0"/>
              <a:t> coverage, expansion of MA coverage (without corresponding expansion in </a:t>
            </a:r>
            <a:r>
              <a:rPr lang="en-US" altLang="en-US" sz="1800" dirty="0" err="1" smtClean="0"/>
              <a:t>trad</a:t>
            </a:r>
            <a:r>
              <a:rPr lang="en-US" altLang="en-US" sz="1800" dirty="0" smtClean="0"/>
              <a:t>. Medicare)</a:t>
            </a:r>
          </a:p>
          <a:p>
            <a:pPr lvl="2" eaLnBrk="1" hangingPunct="1"/>
            <a:r>
              <a:rPr lang="en-US" altLang="en-US" sz="1800" dirty="0" smtClean="0"/>
              <a:t>New deregulatory efforts and MA “flexibilities” that make things more, not less, complex for beneficiaries</a:t>
            </a:r>
            <a:endParaRPr lang="en-US" altLang="en-US" sz="1800" dirty="0" smtClean="0"/>
          </a:p>
          <a:p>
            <a:pPr lvl="1" eaLnBrk="1" hangingPunct="1"/>
            <a:r>
              <a:rPr lang="en-US" altLang="en-US" sz="2000" dirty="0" smtClean="0"/>
              <a:t>CMS </a:t>
            </a:r>
            <a:r>
              <a:rPr lang="en-US" altLang="en-US" sz="2000" dirty="0"/>
              <a:t>materials – including </a:t>
            </a:r>
            <a:r>
              <a:rPr lang="en-US" altLang="en-US" sz="2000" i="1" dirty="0"/>
              <a:t>Medicare &amp; You</a:t>
            </a:r>
            <a:r>
              <a:rPr lang="en-US" altLang="en-US" sz="2000" dirty="0"/>
              <a:t>, online tools, outreach and enrollment materials (including email campaign</a:t>
            </a:r>
            <a:r>
              <a:rPr lang="en-US" altLang="en-US" sz="2000" dirty="0" smtClean="0"/>
              <a:t>)</a:t>
            </a:r>
          </a:p>
          <a:p>
            <a:pPr lvl="2" eaLnBrk="1" hangingPunct="1"/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Overplay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pluses of MA and </a:t>
            </a: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downplay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any minuses in a manner that is highly misleading, at </a:t>
            </a: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best</a:t>
            </a:r>
          </a:p>
          <a:p>
            <a:pPr lvl="2" eaLnBrk="1" hangingPunct="1"/>
            <a:r>
              <a:rPr lang="en-US" altLang="en-US" sz="1800" dirty="0" smtClean="0">
                <a:latin typeface="Times New Roman" panose="02020603050405020304" pitchFamily="18" charset="0"/>
              </a:rPr>
              <a:t>Annual election period materials minimize or altogether omit reference to </a:t>
            </a:r>
            <a:r>
              <a:rPr lang="en-US" altLang="en-US" sz="1800" dirty="0" err="1" smtClean="0">
                <a:latin typeface="Times New Roman" panose="02020603050405020304" pitchFamily="18" charset="0"/>
              </a:rPr>
              <a:t>trad</a:t>
            </a:r>
            <a:r>
              <a:rPr lang="en-US" altLang="en-US" sz="1800" dirty="0" smtClean="0">
                <a:latin typeface="Times New Roman" panose="02020603050405020304" pitchFamily="18" charset="0"/>
              </a:rPr>
              <a:t>. Medicare as an option</a:t>
            </a:r>
            <a:endParaRPr lang="en-US" altLang="en-US" sz="1800" dirty="0"/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600" b="1" dirty="0" smtClean="0"/>
              <a:t>PROGRAMMATIC CONSIDERATIONS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endParaRPr lang="en-US" altLang="en-US" sz="3200" b="1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Limited data about beneficiary experiences in MA</a:t>
            </a:r>
          </a:p>
          <a:p>
            <a:pPr lvl="1" eaLnBrk="1" hangingPunct="1"/>
            <a:r>
              <a:rPr lang="en-US" altLang="en-US" sz="2000" dirty="0" smtClean="0"/>
              <a:t>Mixed health and quality outcomes </a:t>
            </a:r>
          </a:p>
          <a:p>
            <a:pPr eaLnBrk="1" hangingPunct="1"/>
            <a:r>
              <a:rPr lang="en-US" altLang="en-US" sz="2000" dirty="0" smtClean="0"/>
              <a:t>After ACA, costs more in line with </a:t>
            </a:r>
            <a:r>
              <a:rPr lang="en-US" altLang="en-US" sz="2000" dirty="0" err="1" smtClean="0"/>
              <a:t>trad</a:t>
            </a:r>
            <a:r>
              <a:rPr lang="en-US" altLang="en-US" sz="2000" dirty="0" smtClean="0"/>
              <a:t>. Medicare but still paid more, on average, due to quality bonuses, questionable risk adjustment practices</a:t>
            </a:r>
          </a:p>
          <a:p>
            <a:pPr eaLnBrk="1" hangingPunct="1"/>
            <a:r>
              <a:rPr lang="en-US" altLang="en-US" sz="2000" i="1" dirty="0" smtClean="0"/>
              <a:t>New England Journal of Medicine </a:t>
            </a:r>
            <a:r>
              <a:rPr lang="en-US" altLang="en-US" sz="2000" dirty="0" smtClean="0"/>
              <a:t>article (Nov. 2018)</a:t>
            </a:r>
          </a:p>
          <a:p>
            <a:pPr lvl="1" eaLnBrk="1" hangingPunct="1"/>
            <a:r>
              <a:rPr lang="en-US" sz="2000" dirty="0"/>
              <a:t>“[w]</a:t>
            </a:r>
            <a:r>
              <a:rPr lang="en-US" sz="2000" dirty="0" err="1"/>
              <a:t>ithout</a:t>
            </a:r>
            <a:r>
              <a:rPr lang="en-US" sz="2000" dirty="0"/>
              <a:t> much fanfare, </a:t>
            </a:r>
            <a:r>
              <a:rPr lang="en-US" sz="2000" dirty="0" smtClean="0"/>
              <a:t>Medicare </a:t>
            </a:r>
            <a:r>
              <a:rPr lang="en-US" sz="2000" dirty="0"/>
              <a:t>has evolved into a program that provides benefits that are more generous to beneficiaries in [MA] plans than to their counterparts in traditional Medicare</a:t>
            </a:r>
            <a:r>
              <a:rPr lang="en-US" sz="2000" dirty="0" smtClean="0"/>
              <a:t>.”</a:t>
            </a:r>
          </a:p>
          <a:p>
            <a:pPr lvl="1" eaLnBrk="1" hangingPunct="1"/>
            <a:r>
              <a:rPr lang="en-US" sz="2000" dirty="0"/>
              <a:t>Assuming MA enrollment continues to grow, “the Medicare of tomorrow could look much different than it does today – more like a marketplace of private plans, with a backup public plan, and less like a national insurance program.”  </a:t>
            </a:r>
            <a:endParaRPr lang="en-US" sz="2000" dirty="0" smtClean="0"/>
          </a:p>
          <a:p>
            <a:pPr lvl="1" eaLnBrk="1" hangingPunct="1"/>
            <a:endParaRPr lang="en-US" altLang="en-US" sz="24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COVERAGE EXPANSION PROPOSALS </a:t>
            </a:r>
            <a:r>
              <a:rPr lang="en-US" altLang="en-US" sz="3600" b="1" dirty="0" smtClean="0"/>
              <a:t> </a:t>
            </a:r>
            <a:endParaRPr lang="en-US" altLang="en-US" sz="3600" b="1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Medicare For All, Medicare Buy-In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Is it “Medicare”?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Does it keep current system in place, including MA?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Does it keep current coverage or expand coverage?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Does it lead to any unintended consequences?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Our position – improve Medicare now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IMPROVE MEDICARE 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Create parity between MA and </a:t>
            </a:r>
            <a:r>
              <a:rPr lang="en-US" altLang="en-US" sz="2600" dirty="0" err="1" smtClean="0"/>
              <a:t>trad</a:t>
            </a:r>
            <a:r>
              <a:rPr lang="en-US" altLang="en-US" sz="2600" dirty="0" smtClean="0"/>
              <a:t>. Medicare</a:t>
            </a:r>
            <a:endParaRPr lang="en-US" altLang="en-US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Expand </a:t>
            </a:r>
            <a:r>
              <a:rPr lang="en-US" altLang="en-US" sz="2200" dirty="0" err="1" smtClean="0"/>
              <a:t>Medigap</a:t>
            </a:r>
            <a:r>
              <a:rPr lang="en-US" altLang="en-US" sz="2200" dirty="0" smtClean="0"/>
              <a:t> rights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Add out-of-pocket </a:t>
            </a:r>
            <a:r>
              <a:rPr lang="en-US" altLang="en-US" sz="2200" dirty="0" smtClean="0"/>
              <a:t>limit to </a:t>
            </a:r>
            <a:r>
              <a:rPr lang="en-US" altLang="en-US" sz="2200" dirty="0" err="1" smtClean="0"/>
              <a:t>trad</a:t>
            </a:r>
            <a:r>
              <a:rPr lang="en-US" altLang="en-US" sz="2200" dirty="0" smtClean="0"/>
              <a:t>. Medicare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Ensure all benefits in MA available in </a:t>
            </a:r>
            <a:r>
              <a:rPr lang="en-US" altLang="en-US" sz="2200" dirty="0" err="1" smtClean="0"/>
              <a:t>trad</a:t>
            </a:r>
            <a:r>
              <a:rPr lang="en-US" altLang="en-US" sz="2200" dirty="0" smtClean="0"/>
              <a:t>. Medicare</a:t>
            </a:r>
            <a:endParaRPr lang="en-US" alt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Address barriers to care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Observation status, access to home health care, DME, etc.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Improve low-income protections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Ease transitions from other insurance</a:t>
            </a: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Expand </a:t>
            </a:r>
            <a:r>
              <a:rPr lang="en-US" altLang="en-US" sz="2600" dirty="0" smtClean="0"/>
              <a:t>coverage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Oral health, vision, hearing, long-term care</a:t>
            </a:r>
            <a:endParaRPr lang="en-US" altLang="en-US" sz="2200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RESOURCES</a:t>
            </a:r>
            <a:r>
              <a:rPr lang="en-US" altLang="en-US" sz="3600" b="1" dirty="0" smtClean="0"/>
              <a:t>  </a:t>
            </a:r>
            <a:endParaRPr lang="en-US" altLang="en-US" sz="3600" b="1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CMA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Weekly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Alert re: </a:t>
            </a:r>
            <a:r>
              <a:rPr lang="en-US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NEJM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article re: Medicare Advantage (November 2018):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://www.medicareadvocacy.org/important-health-policy-article-published-in-new-england-journal-of-medicine-medicare-advantage-checkup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/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CMA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Weekly Alert re: Tipping the Scales Towards MA Plans (March 2018): 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http://www.medicareadvocacy.org/tipping-the-scales-toward-medicare-advantage</a:t>
            </a:r>
            <a:r>
              <a:rPr lang="en-US" sz="16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/</a:t>
            </a:r>
            <a:endParaRPr lang="en-US" sz="1600" u="sng" dirty="0" smtClean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CMA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“Special Report: Recent Changes in Law, Regulations and Guidance Relating to Medicare Advantage and the Prescription Drug Benefit Program”(September 2018), available at: 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http://www.medicareadvocacy.org/special-report-recent-changes-in-law-regulations-and-guidance-relating-to-medicare-advantage-and-the-prescription-drug-benefit-program/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CMA Weekly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Alert “As Medicare Enrollment Period Draws to a Close, MA Steering Continues – Advocates &amp; Members of Congress Write Letters of Concern to CMS” (October 2018): 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http://www.medicareadvocacy.org/as-medicare-enrollment-period-draws-to-a-close-ma-steering-continues-advocates-members-of-congress-write-letters-of-concern-to-cms/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CMA and National Committee to Preserve Social Security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Medicare (NCPSSM)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Medicare Fully Informed Project: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://www.medicareadvocacy.org/medicare-fully-informed-project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/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RESOURCES</a:t>
            </a:r>
            <a:r>
              <a:rPr lang="en-US" altLang="en-US" sz="3600" b="1" dirty="0" smtClean="0"/>
              <a:t> (cont’d) </a:t>
            </a:r>
            <a:endParaRPr lang="en-US" altLang="en-US" sz="3600" b="1" dirty="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CMA Medicare Platform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New Congress (December 2018):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://www.medicareadvocacy.org/core-considerations-for-medicare-for-today-tomorrow-a-medicare-platform-for-the-new-congress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Kaiser Family Foundation - </a:t>
            </a:r>
            <a:r>
              <a:rPr lang="en-US" sz="1600" dirty="0"/>
              <a:t>Medicare-for-All and Public Plan Buy-In Proposals: Overview and Key </a:t>
            </a:r>
            <a:r>
              <a:rPr lang="en-US" sz="1600" dirty="0" smtClean="0"/>
              <a:t>Issues (October 2018): </a:t>
            </a:r>
            <a:r>
              <a:rPr lang="en-US" sz="16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://www.kff.org/medicare/issue-brief/medicare-for-all-and-public-plan-buy-in-proposals-overview-and-key-issues/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828800" y="6324600"/>
            <a:ext cx="5486400" cy="30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Copyright © Center for Medicare Advocacy - MedicareAdvocacy.org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8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3333FF"/>
      </a:dk2>
      <a:lt2>
        <a:srgbClr val="99CCFF"/>
      </a:lt2>
      <a:accent1>
        <a:srgbClr val="00CC99"/>
      </a:accent1>
      <a:accent2>
        <a:srgbClr val="FF0000"/>
      </a:accent2>
      <a:accent3>
        <a:srgbClr val="ADADFF"/>
      </a:accent3>
      <a:accent4>
        <a:srgbClr val="DADADA"/>
      </a:accent4>
      <a:accent5>
        <a:srgbClr val="AAE2CA"/>
      </a:accent5>
      <a:accent6>
        <a:srgbClr val="E70000"/>
      </a:accent6>
      <a:hlink>
        <a:srgbClr val="CCCCFF"/>
      </a:hlink>
      <a:folHlink>
        <a:srgbClr val="CCCC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8712</TotalTime>
  <Words>871</Words>
  <Application>Microsoft Office PowerPoint</Application>
  <PresentationFormat>On-screen Show (4:3)</PresentationFormat>
  <Paragraphs>104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 MEDICARE SNAPSHOT   </vt:lpstr>
      <vt:lpstr> FAVORING MA  </vt:lpstr>
      <vt:lpstr> PROGRAMMATIC CONSIDERATIONS  </vt:lpstr>
      <vt:lpstr>COVERAGE EXPANSION PROPOSALS  </vt:lpstr>
      <vt:lpstr>IMPROVE MEDICARE  </vt:lpstr>
      <vt:lpstr>RESOURCES  </vt:lpstr>
      <vt:lpstr>RESOURCES (cont’d) </vt:lpstr>
      <vt:lpstr>PowerPoint Presentation</vt:lpstr>
    </vt:vector>
  </TitlesOfParts>
  <Company>CMA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CMA</dc:creator>
  <cp:lastModifiedBy>David Lipschutz</cp:lastModifiedBy>
  <cp:revision>500</cp:revision>
  <cp:lastPrinted>2018-10-18T15:19:17Z</cp:lastPrinted>
  <dcterms:created xsi:type="dcterms:W3CDTF">2003-02-16T22:45:44Z</dcterms:created>
  <dcterms:modified xsi:type="dcterms:W3CDTF">2019-01-18T16:13:21Z</dcterms:modified>
</cp:coreProperties>
</file>