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8"/>
  </p:notesMasterIdLst>
  <p:sldIdLst>
    <p:sldId id="371" r:id="rId6"/>
    <p:sldId id="400" r:id="rId7"/>
    <p:sldId id="1152" r:id="rId8"/>
    <p:sldId id="1140" r:id="rId9"/>
    <p:sldId id="359" r:id="rId10"/>
    <p:sldId id="1153" r:id="rId11"/>
    <p:sldId id="261" r:id="rId12"/>
    <p:sldId id="1458" r:id="rId13"/>
    <p:sldId id="1536" r:id="rId14"/>
    <p:sldId id="1475" r:id="rId15"/>
    <p:sldId id="1164" r:id="rId16"/>
    <p:sldId id="409" r:id="rId17"/>
    <p:sldId id="413" r:id="rId18"/>
    <p:sldId id="411" r:id="rId19"/>
    <p:sldId id="1155" r:id="rId20"/>
    <p:sldId id="612" r:id="rId21"/>
    <p:sldId id="1175" r:id="rId22"/>
    <p:sldId id="1537" r:id="rId23"/>
    <p:sldId id="596" r:id="rId24"/>
    <p:sldId id="1538" r:id="rId25"/>
    <p:sldId id="1539" r:id="rId26"/>
    <p:sldId id="1540" r:id="rId27"/>
    <p:sldId id="1177" r:id="rId28"/>
    <p:sldId id="1178" r:id="rId29"/>
    <p:sldId id="1176" r:id="rId30"/>
    <p:sldId id="1179" r:id="rId31"/>
    <p:sldId id="1472" r:id="rId32"/>
    <p:sldId id="1474" r:id="rId33"/>
    <p:sldId id="1476" r:id="rId34"/>
    <p:sldId id="1477" r:id="rId35"/>
    <p:sldId id="1541" r:id="rId36"/>
    <p:sldId id="1166" r:id="rId3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odola Anise" initials="AA" lastIdx="1" clrIdx="0">
    <p:extLst>
      <p:ext uri="{19B8F6BF-5375-455C-9EA6-DF929625EA0E}">
        <p15:presenceInfo xmlns:p15="http://schemas.microsoft.com/office/powerpoint/2012/main" userId="S-1-5-21-642843990-3503109507-2988546093-11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75C"/>
    <a:srgbClr val="08B0FF"/>
    <a:srgbClr val="DE3D5B"/>
    <a:srgbClr val="AFD2DF"/>
    <a:srgbClr val="41870B"/>
    <a:srgbClr val="FFFFFF"/>
    <a:srgbClr val="F8D048"/>
    <a:srgbClr val="7ABF35"/>
    <a:srgbClr val="134252"/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9" autoAdjust="0"/>
    <p:restoredTop sz="75567" autoAdjust="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065750040087"/>
          <c:y val="1.3937511660319795E-2"/>
          <c:w val="0.81169331252554855"/>
          <c:h val="0.9860624883396801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Projects engaging this stakeholder community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79BF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54-4B26-845D-E4FB62DB7D0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54-4B26-845D-E4FB62DB7D0E}"/>
              </c:ext>
            </c:extLst>
          </c:dPt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B-4DF1-B947-B26B0B5D6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  <c:extLst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D9-49C2-8F9C-3388ED8CA8D6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D9-49C2-8F9C-3388ED8CA8D6}"/>
              </c:ext>
            </c:extLst>
          </c:dPt>
          <c:dLbls>
            <c:dLbl>
              <c:idx val="0"/>
              <c:layout>
                <c:manualLayout>
                  <c:x val="0.15069488642686626"/>
                  <c:y val="0.103589513579248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67%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96344489350994"/>
                      <c:h val="0.351049175881993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D9-49C2-8F9C-3388ED8CA8D6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0D9-49C2-8F9C-3388ED8CA8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Research topics and/or research questions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D9-49C2-8F9C-3388ED8CA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E-457B-887C-BB37BC7B4E30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E-457B-887C-BB37BC7B4E30}"/>
              </c:ext>
            </c:extLst>
          </c:dPt>
          <c:dLbls>
            <c:dLbl>
              <c:idx val="0"/>
              <c:layout>
                <c:manualLayout>
                  <c:x val="0.13712492942979265"/>
                  <c:y val="0.2065554224506725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76%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13783369626582"/>
                      <c:h val="0.36843417698995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FE-457B-887C-BB37BC7B4E30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BFE-457B-887C-BB37BC7B4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Interventions and/or comparators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FE-457B-887C-BB37BC7B4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8A-4A71-9483-5EC2B15EDFC4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8A-4A71-9483-5EC2B15EDFC4}"/>
              </c:ext>
            </c:extLst>
          </c:dPt>
          <c:dLbls>
            <c:dLbl>
              <c:idx val="0"/>
              <c:layout>
                <c:manualLayout>
                  <c:x val="0.15581236829644354"/>
                  <c:y val="0.2368216383875836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80%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362409811453"/>
                      <c:h val="0.47575383706024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8A-4A71-9483-5EC2B15EDFC4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8A-4A71-9483-5EC2B15ED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Outcomes and/or measurement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8A-4A71-9483-5EC2B15ED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63-40F9-B31C-EACC192F413D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63-40F9-B31C-EACC192F413D}"/>
              </c:ext>
            </c:extLst>
          </c:dPt>
          <c:dLbls>
            <c:dLbl>
              <c:idx val="0"/>
              <c:layout>
                <c:manualLayout>
                  <c:x val="0.17797357842887482"/>
                  <c:y val="0.1772439194015042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75%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362409811453"/>
                      <c:h val="0.47575383706024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963-40F9-B31C-EACC192F413D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963-40F9-B31C-EACC192F41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Other aspects of study design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63-40F9-B31C-EACC192F4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u="none"/>
              <a:t>#</a:t>
            </a:r>
            <a:r>
              <a:rPr lang="en-US" b="1" u="none" baseline="0"/>
              <a:t> of Projects in Portfolio</a:t>
            </a:r>
            <a:endParaRPr lang="en-US" b="1" u="none"/>
          </a:p>
        </c:rich>
      </c:tx>
      <c:layout>
        <c:manualLayout>
          <c:xMode val="edge"/>
          <c:yMode val="edge"/>
          <c:x val="0.3373901216893343"/>
          <c:y val="1.8248770773885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132-4F73-914A-3FD0DF772C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132-4F73-914A-3FD0DF772C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132-4F73-914A-3FD0DF772C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132-4F73-914A-3FD0DF772C7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132-4F73-914A-3FD0DF772C7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132-4F73-914A-3FD0DF772C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32-4F73-914A-3FD0DF772C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32-4F73-914A-3FD0DF772C7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32-4F73-914A-3FD0DF772C7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32-4F73-914A-3FD0DF772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Racial/Ethnic Minorities</c:v>
                </c:pt>
                <c:pt idx="1">
                  <c:v>Low-Income </c:v>
                </c:pt>
                <c:pt idx="2">
                  <c:v>Low Health Literacy</c:v>
                </c:pt>
                <c:pt idx="3">
                  <c:v>Rural</c:v>
                </c:pt>
                <c:pt idx="4">
                  <c:v>Persons with Disabilities</c:v>
                </c:pt>
                <c:pt idx="5">
                  <c:v>LGBTQ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72</c:v>
                </c:pt>
                <c:pt idx="1">
                  <c:v>60</c:v>
                </c:pt>
                <c:pt idx="2">
                  <c:v>28</c:v>
                </c:pt>
                <c:pt idx="3">
                  <c:v>21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32-4F73-914A-3FD0DF77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956034976"/>
        <c:axId val="956035368"/>
      </c:barChart>
      <c:catAx>
        <c:axId val="95603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035368"/>
        <c:crosses val="autoZero"/>
        <c:auto val="1"/>
        <c:lblAlgn val="ctr"/>
        <c:lblOffset val="100"/>
        <c:noMultiLvlLbl val="0"/>
      </c:catAx>
      <c:valAx>
        <c:axId val="956035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603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065750040087"/>
          <c:y val="1.3937511660319795E-2"/>
          <c:w val="0.81169331252554855"/>
          <c:h val="0.9860624883396801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Projects engaging this stakeholder community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rgbClr val="4AB04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99-4A8D-9E55-BB2A3D8E29C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99-4A8D-9E55-BB2A3D8E29CB}"/>
              </c:ext>
            </c:extLst>
          </c:dPt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B-4DF1-B947-B26B0B5D6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  <c:extLst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065750040087"/>
          <c:y val="1.3937511660319795E-2"/>
          <c:w val="0.81169331252554855"/>
          <c:h val="0.9860624883396801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Projects engaging this stakeholder community</c:v>
                </c:pt>
              </c:strCache>
            </c:strRef>
          </c:tx>
          <c:spPr>
            <a:solidFill>
              <a:srgbClr val="79BF42"/>
            </a:solidFill>
          </c:spPr>
          <c:dPt>
            <c:idx val="0"/>
            <c:bubble3D val="0"/>
            <c:spPr>
              <a:solidFill>
                <a:srgbClr val="45B8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26-491B-9CE1-39952754554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26-491B-9CE1-399527545543}"/>
              </c:ext>
            </c:extLst>
          </c:dPt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B-4DF1-B947-B26B0B5D6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  <c:extLst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065750040087"/>
          <c:y val="1.3937511660319795E-2"/>
          <c:w val="0.81169331252554855"/>
          <c:h val="0.9860624883396801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Projects engaging this stakeholder community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00B4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D-4A58-BAC4-F89393DD5E7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D-4A58-BAC4-F89393DD5E79}"/>
              </c:ext>
            </c:extLst>
          </c:dPt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B-4DF1-B947-B26B0B5D6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  <c:extLst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9065750040087"/>
          <c:y val="1.3937511660319795E-2"/>
          <c:w val="0.81169331252554855"/>
          <c:h val="0.9860624883396801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Projects engaging this stakeholder community</c:v>
                </c:pt>
              </c:strCache>
            </c:strRef>
          </c:tx>
          <c:spPr>
            <a:solidFill>
              <a:srgbClr val="79BF42"/>
            </a:solidFill>
          </c:spPr>
          <c:dPt>
            <c:idx val="0"/>
            <c:bubble3D val="0"/>
            <c:spPr>
              <a:solidFill>
                <a:srgbClr val="00AD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10-4AA8-89B4-9B2D5D36233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10-4AA8-89B4-9B2D5D36233A}"/>
              </c:ext>
            </c:extLst>
          </c:dPt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B-4DF1-B947-B26B0B5D6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  <c:extLst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B2-485D-BDBE-27F46D6F322C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B2-485D-BDBE-27F46D6F322C}"/>
              </c:ext>
            </c:extLst>
          </c:dPt>
          <c:dLbls>
            <c:dLbl>
              <c:idx val="0"/>
              <c:layout>
                <c:manualLayout>
                  <c:x val="0.2262997928215465"/>
                  <c:y val="0.1376418663665739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72%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172233868355391"/>
                      <c:h val="0.598766536858882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B2-485D-BDBE-27F46D6F322C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B2-485D-BDBE-27F46D6F3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Recruitment and/or Retention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B2-485D-BDBE-27F46D6F3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3D-4959-80DE-F29D47C24AE9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3D-4959-80DE-F29D47C24AE9}"/>
              </c:ext>
            </c:extLst>
          </c:dPt>
          <c:dLbls>
            <c:dLbl>
              <c:idx val="0"/>
              <c:layout>
                <c:manualLayout>
                  <c:x val="0.19152192532144549"/>
                  <c:y val="-7.790262020654427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50%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63338326606395"/>
                      <c:h val="0.427586141840091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A3D-4959-80DE-F29D47C24AE9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A3D-4959-80DE-F29D47C24A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Data Collection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D-4959-80DE-F29D47C24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7D-4D60-86A7-5C805646835F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7D-4D60-86A7-5C805646835F}"/>
              </c:ext>
            </c:extLst>
          </c:dPt>
          <c:dLbls>
            <c:dLbl>
              <c:idx val="0"/>
              <c:layout>
                <c:manualLayout>
                  <c:x val="0.15886751035339169"/>
                  <c:y val="9.81633136179730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66%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6335043561508"/>
                      <c:h val="0.416176477854695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47D-4D60-86A7-5C805646835F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47D-4D60-86A7-5C80564683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Data analysis and/or results review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7D-4D60-86A7-5C8056468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916659124505989"/>
          <c:y val="0.11996330956012698"/>
          <c:w val="0.56216475095785445"/>
          <c:h val="0.7681937172774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8064A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DE-4EFF-B395-D56567001FDD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8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DE-4EFF-B395-D56567001FDD}"/>
              </c:ext>
            </c:extLst>
          </c:dPt>
          <c:dLbls>
            <c:dLbl>
              <c:idx val="0"/>
              <c:layout>
                <c:manualLayout>
                  <c:x val="0.17782856349853873"/>
                  <c:y val="4.29445988347112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tx2"/>
                        </a:solidFill>
                      </a:rPr>
                      <a:t>61%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87000609362875"/>
                      <c:h val="0.324465287464780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2DE-4EFF-B395-D56567001FDD}"/>
                </c:ext>
              </c:extLst>
            </c:dLbl>
            <c:dLbl>
              <c:idx val="1"/>
              <c:layout>
                <c:manualLayout>
                  <c:x val="0.13303711441810107"/>
                  <c:y val="-9.99777383847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7111865576485"/>
                      <c:h val="0.1702407552459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DE-4EFF-B395-D56567001F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Sharing study information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DE-4EFF-B395-D56567001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93D46B-A08B-4F13-B927-52C458F75C7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47FA9B-6A7F-456B-BBBD-135C12BA90BC}" type="pres">
      <dgm:prSet presAssocID="{E593D46B-A08B-4F13-B927-52C458F75C7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07215E0F-B3B0-41D9-A2E1-7137A651D15B}" type="presOf" srcId="{E593D46B-A08B-4F13-B927-52C458F75C78}" destId="{1847FA9B-6A7F-456B-BBBD-135C12BA90BC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12C70-422D-4957-B925-BD0A4190DA1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E0B93-B6D6-43FA-8E06-1F5E6AF5DE54}">
      <dgm:prSet phldrT="[Text]" custT="1"/>
      <dgm:spPr>
        <a:solidFill>
          <a:schemeClr val="bg1">
            <a:lumMod val="50000"/>
          </a:schemeClr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Clinician </a:t>
          </a:r>
        </a:p>
      </dgm:t>
    </dgm:pt>
    <dgm:pt modelId="{9085A1FE-DC14-4D75-975B-80E925113B1F}" type="parTrans" cxnId="{5A4F3D7C-7A91-4B7C-9E94-4F56CF503F9B}">
      <dgm:prSet/>
      <dgm:spPr/>
      <dgm:t>
        <a:bodyPr/>
        <a:lstStyle/>
        <a:p>
          <a:endParaRPr lang="en-US"/>
        </a:p>
      </dgm:t>
    </dgm:pt>
    <dgm:pt modelId="{25FA43D5-511F-4DB1-8AF6-621F240033C2}" type="sibTrans" cxnId="{5A4F3D7C-7A91-4B7C-9E94-4F56CF503F9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02FD0C1-8CBA-4220-9EE0-07002D09AFAE}">
      <dgm:prSet custT="1"/>
      <dgm:spPr>
        <a:solidFill>
          <a:srgbClr val="71C04F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Caregiver/</a:t>
          </a:r>
          <a:b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Family Member of Patient</a:t>
          </a:r>
        </a:p>
      </dgm:t>
    </dgm:pt>
    <dgm:pt modelId="{462142A7-C367-4689-B276-6414E8138F3E}" type="parTrans" cxnId="{6AF19385-B589-4B1E-84D2-E81E711B3160}">
      <dgm:prSet/>
      <dgm:spPr/>
      <dgm:t>
        <a:bodyPr/>
        <a:lstStyle/>
        <a:p>
          <a:endParaRPr lang="en-US"/>
        </a:p>
      </dgm:t>
    </dgm:pt>
    <dgm:pt modelId="{3986C8FE-CB88-4756-BDF3-BFD20DCFDF3A}" type="sibTrans" cxnId="{6AF19385-B589-4B1E-84D2-E81E711B3160}">
      <dgm:prSet/>
      <dgm:spPr/>
      <dgm:t>
        <a:bodyPr/>
        <a:lstStyle/>
        <a:p>
          <a:endParaRPr lang="en-US"/>
        </a:p>
      </dgm:t>
    </dgm:pt>
    <dgm:pt modelId="{1134CDF9-1CAD-4DDD-B065-FFA14DB1ED15}">
      <dgm:prSet custT="1"/>
      <dgm:spPr>
        <a:solidFill>
          <a:srgbClr val="00B0F0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Patient/ Caregiver Advocacy Org</a:t>
          </a:r>
        </a:p>
      </dgm:t>
    </dgm:pt>
    <dgm:pt modelId="{F0D509EC-8315-4EB7-9DFE-358120F05ABD}" type="parTrans" cxnId="{976C1802-9315-4788-8CD8-6576E17B93FE}">
      <dgm:prSet/>
      <dgm:spPr/>
      <dgm:t>
        <a:bodyPr/>
        <a:lstStyle/>
        <a:p>
          <a:endParaRPr lang="en-US"/>
        </a:p>
      </dgm:t>
    </dgm:pt>
    <dgm:pt modelId="{37D3FB84-C21D-4ED6-B1C7-697373BA8E7B}" type="sibTrans" cxnId="{976C1802-9315-4788-8CD8-6576E17B93FE}">
      <dgm:prSet/>
      <dgm:spPr/>
      <dgm:t>
        <a:bodyPr/>
        <a:lstStyle/>
        <a:p>
          <a:endParaRPr lang="en-US"/>
        </a:p>
      </dgm:t>
    </dgm:pt>
    <dgm:pt modelId="{76834C44-8F67-4ECD-B34E-EEC89ECC13F3}">
      <dgm:prSet custT="1"/>
      <dgm:spPr>
        <a:solidFill>
          <a:srgbClr val="101D61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Hospital/ Health System</a:t>
          </a:r>
        </a:p>
      </dgm:t>
    </dgm:pt>
    <dgm:pt modelId="{5A4DA816-6F56-4196-80CB-19281A30055D}" type="parTrans" cxnId="{D14480E4-A912-4279-AE8E-D9EAFB169266}">
      <dgm:prSet/>
      <dgm:spPr/>
      <dgm:t>
        <a:bodyPr/>
        <a:lstStyle/>
        <a:p>
          <a:endParaRPr lang="en-US"/>
        </a:p>
      </dgm:t>
    </dgm:pt>
    <dgm:pt modelId="{59A7234A-3824-4417-BFE2-ACFB416A0A92}" type="sibTrans" cxnId="{D14480E4-A912-4279-AE8E-D9EAFB169266}">
      <dgm:prSet/>
      <dgm:spPr/>
      <dgm:t>
        <a:bodyPr/>
        <a:lstStyle/>
        <a:p>
          <a:endParaRPr lang="en-US"/>
        </a:p>
      </dgm:t>
    </dgm:pt>
    <dgm:pt modelId="{21809756-F151-4B7D-AA9C-DDA423512A39}">
      <dgm:prSet custT="1"/>
      <dgm:spPr>
        <a:solidFill>
          <a:srgbClr val="71C04F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Purchaser </a:t>
          </a:r>
        </a:p>
      </dgm:t>
    </dgm:pt>
    <dgm:pt modelId="{4B91FCE5-1430-45CF-B555-75F46024078F}" type="parTrans" cxnId="{81C51695-B2A5-4725-8BF9-124A5FA32D1A}">
      <dgm:prSet/>
      <dgm:spPr/>
      <dgm:t>
        <a:bodyPr/>
        <a:lstStyle/>
        <a:p>
          <a:endParaRPr lang="en-US"/>
        </a:p>
      </dgm:t>
    </dgm:pt>
    <dgm:pt modelId="{4041C992-28DE-494F-B0D9-6CFAE6892982}" type="sibTrans" cxnId="{81C51695-B2A5-4725-8BF9-124A5FA32D1A}">
      <dgm:prSet/>
      <dgm:spPr/>
      <dgm:t>
        <a:bodyPr/>
        <a:lstStyle/>
        <a:p>
          <a:endParaRPr lang="en-US"/>
        </a:p>
      </dgm:t>
    </dgm:pt>
    <dgm:pt modelId="{DA413837-67E5-44AD-AF77-CC1578C974F7}">
      <dgm:prSet custT="1"/>
      <dgm:spPr>
        <a:solidFill>
          <a:srgbClr val="00B0F0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Payer </a:t>
          </a:r>
        </a:p>
      </dgm:t>
    </dgm:pt>
    <dgm:pt modelId="{2633094E-3477-4F7E-95CE-44D4486444D7}" type="parTrans" cxnId="{CB23115C-ED91-4A56-A5D0-2EEDE9401FBE}">
      <dgm:prSet/>
      <dgm:spPr/>
      <dgm:t>
        <a:bodyPr/>
        <a:lstStyle/>
        <a:p>
          <a:endParaRPr lang="en-US"/>
        </a:p>
      </dgm:t>
    </dgm:pt>
    <dgm:pt modelId="{32FCDE91-3265-4866-BE54-BA4C351261D4}" type="sibTrans" cxnId="{CB23115C-ED91-4A56-A5D0-2EEDE9401FBE}">
      <dgm:prSet/>
      <dgm:spPr/>
      <dgm:t>
        <a:bodyPr/>
        <a:lstStyle/>
        <a:p>
          <a:endParaRPr lang="en-US"/>
        </a:p>
      </dgm:t>
    </dgm:pt>
    <dgm:pt modelId="{01A37474-08FA-484D-829C-BF8AEAD0D4C1}">
      <dgm:prSet custT="1"/>
      <dgm:spPr>
        <a:solidFill>
          <a:schemeClr val="bg1">
            <a:lumMod val="50000"/>
          </a:schemeClr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</a:t>
          </a:r>
        </a:p>
      </dgm:t>
    </dgm:pt>
    <dgm:pt modelId="{D283559A-165A-4F9B-8F01-24ECA3BBB270}" type="parTrans" cxnId="{EDE12A54-0F2E-4C74-96A8-C0D54B6CE156}">
      <dgm:prSet/>
      <dgm:spPr/>
      <dgm:t>
        <a:bodyPr/>
        <a:lstStyle/>
        <a:p>
          <a:endParaRPr lang="en-US"/>
        </a:p>
      </dgm:t>
    </dgm:pt>
    <dgm:pt modelId="{BB03CA8C-2603-4424-AD09-E61E163FD423}" type="sibTrans" cxnId="{EDE12A54-0F2E-4C74-96A8-C0D54B6CE156}">
      <dgm:prSet/>
      <dgm:spPr/>
      <dgm:t>
        <a:bodyPr/>
        <a:lstStyle/>
        <a:p>
          <a:endParaRPr lang="en-US"/>
        </a:p>
      </dgm:t>
    </dgm:pt>
    <dgm:pt modelId="{FCC18209-6C84-440F-962B-63AC9E406D28}">
      <dgm:prSet custT="1"/>
      <dgm:spPr>
        <a:solidFill>
          <a:srgbClr val="101D61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Policy Maker </a:t>
          </a:r>
        </a:p>
      </dgm:t>
    </dgm:pt>
    <dgm:pt modelId="{D46E56FD-C4CD-4427-B62A-71A0DFA92400}" type="parTrans" cxnId="{17288EFF-89A4-4A83-8E5A-CF6E5D85AC52}">
      <dgm:prSet/>
      <dgm:spPr/>
      <dgm:t>
        <a:bodyPr/>
        <a:lstStyle/>
        <a:p>
          <a:endParaRPr lang="en-US"/>
        </a:p>
      </dgm:t>
    </dgm:pt>
    <dgm:pt modelId="{B96CC713-B40C-4E5C-91B9-F3B65BF48C4E}" type="sibTrans" cxnId="{17288EFF-89A4-4A83-8E5A-CF6E5D85AC52}">
      <dgm:prSet/>
      <dgm:spPr/>
      <dgm:t>
        <a:bodyPr/>
        <a:lstStyle/>
        <a:p>
          <a:endParaRPr lang="en-US"/>
        </a:p>
      </dgm:t>
    </dgm:pt>
    <dgm:pt modelId="{357577B2-1E60-41C4-A4E7-CB511B3D9302}">
      <dgm:prSet custT="1"/>
      <dgm:spPr>
        <a:solidFill>
          <a:srgbClr val="71C04F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Training Institution</a:t>
          </a:r>
        </a:p>
      </dgm:t>
    </dgm:pt>
    <dgm:pt modelId="{97BE69C1-979E-44C7-AF6C-2CBADB0063CE}" type="parTrans" cxnId="{BFA67E5B-2024-47C0-8295-D83AEA0BCA40}">
      <dgm:prSet/>
      <dgm:spPr/>
      <dgm:t>
        <a:bodyPr/>
        <a:lstStyle/>
        <a:p>
          <a:endParaRPr lang="en-US"/>
        </a:p>
      </dgm:t>
    </dgm:pt>
    <dgm:pt modelId="{69FA9D3B-34A3-4DC6-A369-6BF4FA039F4D}" type="sibTrans" cxnId="{BFA67E5B-2024-47C0-8295-D83AEA0BCA40}">
      <dgm:prSet/>
      <dgm:spPr/>
      <dgm:t>
        <a:bodyPr/>
        <a:lstStyle/>
        <a:p>
          <a:endParaRPr lang="en-US"/>
        </a:p>
      </dgm:t>
    </dgm:pt>
    <dgm:pt modelId="{3365153E-D811-4AE2-B3FC-004068203F41}">
      <dgm:prSet phldrT="[Text]" custT="1"/>
      <dgm:spPr>
        <a:solidFill>
          <a:srgbClr val="101D61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Patient/ Consumer</a:t>
          </a:r>
        </a:p>
      </dgm:t>
    </dgm:pt>
    <dgm:pt modelId="{B20D6615-093C-4DDA-AA63-7BB534DABA55}" type="sibTrans" cxnId="{1F6475EA-C012-4507-9394-4B8AFD189B9A}">
      <dgm:prSet/>
      <dgm:spPr/>
      <dgm:t>
        <a:bodyPr/>
        <a:lstStyle/>
        <a:p>
          <a:endParaRPr lang="en-US"/>
        </a:p>
      </dgm:t>
    </dgm:pt>
    <dgm:pt modelId="{F3FE144F-5C20-4A60-AEC6-C291F578E169}" type="parTrans" cxnId="{1F6475EA-C012-4507-9394-4B8AFD189B9A}">
      <dgm:prSet/>
      <dgm:spPr/>
      <dgm:t>
        <a:bodyPr/>
        <a:lstStyle/>
        <a:p>
          <a:endParaRPr lang="en-US"/>
        </a:p>
      </dgm:t>
    </dgm:pt>
    <dgm:pt modelId="{8A88045F-1C65-43E5-9181-E8663F6498BD}">
      <dgm:prSet phldrT="[Text]" custT="1"/>
      <dgm:spPr>
        <a:solidFill>
          <a:srgbClr val="101D61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PCORI Community</a:t>
          </a:r>
        </a:p>
      </dgm:t>
    </dgm:pt>
    <dgm:pt modelId="{D7576D2B-FC12-4338-9A58-2658862A78CD}" type="sibTrans" cxnId="{D698A062-110C-4FF4-8BD1-CD075A62782C}">
      <dgm:prSet/>
      <dgm:spPr/>
      <dgm:t>
        <a:bodyPr/>
        <a:lstStyle/>
        <a:p>
          <a:endParaRPr lang="en-US"/>
        </a:p>
      </dgm:t>
    </dgm:pt>
    <dgm:pt modelId="{BD1A8184-EB73-44DD-92D2-7A2D6750F344}" type="parTrans" cxnId="{D698A062-110C-4FF4-8BD1-CD075A62782C}">
      <dgm:prSet/>
      <dgm:spPr/>
      <dgm:t>
        <a:bodyPr/>
        <a:lstStyle/>
        <a:p>
          <a:endParaRPr lang="en-US"/>
        </a:p>
      </dgm:t>
    </dgm:pt>
    <dgm:pt modelId="{C0256D88-FEF1-492E-B7BE-95F4356004D3}" type="pres">
      <dgm:prSet presAssocID="{F2212C70-422D-4957-B925-BD0A4190DA1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C68F0C0-56F1-4FC4-B32C-FB068835D6FA}" type="pres">
      <dgm:prSet presAssocID="{8A88045F-1C65-43E5-9181-E8663F6498BD}" presName="centerShape" presStyleLbl="node0" presStyleIdx="0" presStyleCnt="1" custScaleX="201368" custScaleY="201368"/>
      <dgm:spPr/>
    </dgm:pt>
    <dgm:pt modelId="{012ACFA1-EEA0-4753-8921-25AA52D7F0A5}" type="pres">
      <dgm:prSet presAssocID="{F3FE144F-5C20-4A60-AEC6-C291F578E169}" presName="Name9" presStyleLbl="parChTrans1D2" presStyleIdx="0" presStyleCnt="10"/>
      <dgm:spPr/>
    </dgm:pt>
    <dgm:pt modelId="{B7F857A0-B709-4A40-990B-31B46B3AFDD6}" type="pres">
      <dgm:prSet presAssocID="{F3FE144F-5C20-4A60-AEC6-C291F578E169}" presName="connTx" presStyleLbl="parChTrans1D2" presStyleIdx="0" presStyleCnt="10"/>
      <dgm:spPr/>
    </dgm:pt>
    <dgm:pt modelId="{3708261C-1090-4D2C-B345-0B56B6BEB345}" type="pres">
      <dgm:prSet presAssocID="{3365153E-D811-4AE2-B3FC-004068203F41}" presName="node" presStyleLbl="node1" presStyleIdx="0" presStyleCnt="10">
        <dgm:presLayoutVars>
          <dgm:bulletEnabled val="1"/>
        </dgm:presLayoutVars>
      </dgm:prSet>
      <dgm:spPr/>
    </dgm:pt>
    <dgm:pt modelId="{1FC6642C-69FE-4941-82FC-EED687CF252D}" type="pres">
      <dgm:prSet presAssocID="{462142A7-C367-4689-B276-6414E8138F3E}" presName="Name9" presStyleLbl="parChTrans1D2" presStyleIdx="1" presStyleCnt="10"/>
      <dgm:spPr/>
    </dgm:pt>
    <dgm:pt modelId="{58262AB2-2647-4E64-9329-55F7C050F839}" type="pres">
      <dgm:prSet presAssocID="{462142A7-C367-4689-B276-6414E8138F3E}" presName="connTx" presStyleLbl="parChTrans1D2" presStyleIdx="1" presStyleCnt="10"/>
      <dgm:spPr/>
    </dgm:pt>
    <dgm:pt modelId="{E09FC369-B4D2-43DB-9BE9-7C8B557B426D}" type="pres">
      <dgm:prSet presAssocID="{402FD0C1-8CBA-4220-9EE0-07002D09AFAE}" presName="node" presStyleLbl="node1" presStyleIdx="1" presStyleCnt="10">
        <dgm:presLayoutVars>
          <dgm:bulletEnabled val="1"/>
        </dgm:presLayoutVars>
      </dgm:prSet>
      <dgm:spPr/>
    </dgm:pt>
    <dgm:pt modelId="{4D2782E1-8884-4437-985A-4CA214C7010A}" type="pres">
      <dgm:prSet presAssocID="{9085A1FE-DC14-4D75-975B-80E925113B1F}" presName="Name9" presStyleLbl="parChTrans1D2" presStyleIdx="2" presStyleCnt="10"/>
      <dgm:spPr/>
    </dgm:pt>
    <dgm:pt modelId="{7A9839EA-7EEE-4EE8-882C-8ABFA322DCF4}" type="pres">
      <dgm:prSet presAssocID="{9085A1FE-DC14-4D75-975B-80E925113B1F}" presName="connTx" presStyleLbl="parChTrans1D2" presStyleIdx="2" presStyleCnt="10"/>
      <dgm:spPr/>
    </dgm:pt>
    <dgm:pt modelId="{5F7CF4F7-54D9-40DE-8433-34CC50BAA8F2}" type="pres">
      <dgm:prSet presAssocID="{937E0B93-B6D6-43FA-8E06-1F5E6AF5DE54}" presName="node" presStyleLbl="node1" presStyleIdx="2" presStyleCnt="10">
        <dgm:presLayoutVars>
          <dgm:bulletEnabled val="1"/>
        </dgm:presLayoutVars>
      </dgm:prSet>
      <dgm:spPr/>
    </dgm:pt>
    <dgm:pt modelId="{F6BDF234-3CE6-426C-A198-86135125DD7B}" type="pres">
      <dgm:prSet presAssocID="{F0D509EC-8315-4EB7-9DFE-358120F05ABD}" presName="Name9" presStyleLbl="parChTrans1D2" presStyleIdx="3" presStyleCnt="10"/>
      <dgm:spPr/>
    </dgm:pt>
    <dgm:pt modelId="{DF359698-0D35-4A26-A832-046CEB615AF0}" type="pres">
      <dgm:prSet presAssocID="{F0D509EC-8315-4EB7-9DFE-358120F05ABD}" presName="connTx" presStyleLbl="parChTrans1D2" presStyleIdx="3" presStyleCnt="10"/>
      <dgm:spPr/>
    </dgm:pt>
    <dgm:pt modelId="{2897E33B-136E-41B5-8037-A162651FC1FA}" type="pres">
      <dgm:prSet presAssocID="{1134CDF9-1CAD-4DDD-B065-FFA14DB1ED15}" presName="node" presStyleLbl="node1" presStyleIdx="3" presStyleCnt="10">
        <dgm:presLayoutVars>
          <dgm:bulletEnabled val="1"/>
        </dgm:presLayoutVars>
      </dgm:prSet>
      <dgm:spPr/>
    </dgm:pt>
    <dgm:pt modelId="{60200C77-0EAB-4919-A4E6-9A9C3C5346C5}" type="pres">
      <dgm:prSet presAssocID="{5A4DA816-6F56-4196-80CB-19281A30055D}" presName="Name9" presStyleLbl="parChTrans1D2" presStyleIdx="4" presStyleCnt="10"/>
      <dgm:spPr/>
    </dgm:pt>
    <dgm:pt modelId="{558D0FA8-B9A1-4684-842B-A5B6302DE458}" type="pres">
      <dgm:prSet presAssocID="{5A4DA816-6F56-4196-80CB-19281A30055D}" presName="connTx" presStyleLbl="parChTrans1D2" presStyleIdx="4" presStyleCnt="10"/>
      <dgm:spPr/>
    </dgm:pt>
    <dgm:pt modelId="{C2F32F68-A25E-4F8A-8011-EBD54BB6E4B5}" type="pres">
      <dgm:prSet presAssocID="{76834C44-8F67-4ECD-B34E-EEC89ECC13F3}" presName="node" presStyleLbl="node1" presStyleIdx="4" presStyleCnt="10">
        <dgm:presLayoutVars>
          <dgm:bulletEnabled val="1"/>
        </dgm:presLayoutVars>
      </dgm:prSet>
      <dgm:spPr/>
    </dgm:pt>
    <dgm:pt modelId="{54C1DE37-06DC-4442-9DFA-B3CCF191B6CD}" type="pres">
      <dgm:prSet presAssocID="{97BE69C1-979E-44C7-AF6C-2CBADB0063CE}" presName="Name9" presStyleLbl="parChTrans1D2" presStyleIdx="5" presStyleCnt="10"/>
      <dgm:spPr/>
    </dgm:pt>
    <dgm:pt modelId="{C42BFFDB-16F8-4AE0-82FF-1C136E27C9B7}" type="pres">
      <dgm:prSet presAssocID="{97BE69C1-979E-44C7-AF6C-2CBADB0063CE}" presName="connTx" presStyleLbl="parChTrans1D2" presStyleIdx="5" presStyleCnt="10"/>
      <dgm:spPr/>
    </dgm:pt>
    <dgm:pt modelId="{6E076118-188A-4806-9EAF-A2D2AD7578D1}" type="pres">
      <dgm:prSet presAssocID="{357577B2-1E60-41C4-A4E7-CB511B3D9302}" presName="node" presStyleLbl="node1" presStyleIdx="5" presStyleCnt="10" custScaleX="103310">
        <dgm:presLayoutVars>
          <dgm:bulletEnabled val="1"/>
        </dgm:presLayoutVars>
      </dgm:prSet>
      <dgm:spPr/>
    </dgm:pt>
    <dgm:pt modelId="{C3C8CDA0-5C83-4B0B-83EB-32A8BD3D12E8}" type="pres">
      <dgm:prSet presAssocID="{D46E56FD-C4CD-4427-B62A-71A0DFA92400}" presName="Name9" presStyleLbl="parChTrans1D2" presStyleIdx="6" presStyleCnt="10"/>
      <dgm:spPr/>
    </dgm:pt>
    <dgm:pt modelId="{7B1898D8-AF05-494D-9B9E-2C353A6625D2}" type="pres">
      <dgm:prSet presAssocID="{D46E56FD-C4CD-4427-B62A-71A0DFA92400}" presName="connTx" presStyleLbl="parChTrans1D2" presStyleIdx="6" presStyleCnt="10"/>
      <dgm:spPr/>
    </dgm:pt>
    <dgm:pt modelId="{4F61E0F1-3BC5-48C1-ADB1-57263A94FC58}" type="pres">
      <dgm:prSet presAssocID="{FCC18209-6C84-440F-962B-63AC9E406D28}" presName="node" presStyleLbl="node1" presStyleIdx="6" presStyleCnt="10">
        <dgm:presLayoutVars>
          <dgm:bulletEnabled val="1"/>
        </dgm:presLayoutVars>
      </dgm:prSet>
      <dgm:spPr/>
    </dgm:pt>
    <dgm:pt modelId="{7AEAC444-5C3D-4B4F-B752-9C126A814241}" type="pres">
      <dgm:prSet presAssocID="{D283559A-165A-4F9B-8F01-24ECA3BBB270}" presName="Name9" presStyleLbl="parChTrans1D2" presStyleIdx="7" presStyleCnt="10"/>
      <dgm:spPr/>
    </dgm:pt>
    <dgm:pt modelId="{3C68F15A-2925-40CC-B405-1BF742E464AF}" type="pres">
      <dgm:prSet presAssocID="{D283559A-165A-4F9B-8F01-24ECA3BBB270}" presName="connTx" presStyleLbl="parChTrans1D2" presStyleIdx="7" presStyleCnt="10"/>
      <dgm:spPr/>
    </dgm:pt>
    <dgm:pt modelId="{E7E5B5AA-85F4-473F-BC7C-1EBF23319667}" type="pres">
      <dgm:prSet presAssocID="{01A37474-08FA-484D-829C-BF8AEAD0D4C1}" presName="node" presStyleLbl="node1" presStyleIdx="7" presStyleCnt="10">
        <dgm:presLayoutVars>
          <dgm:bulletEnabled val="1"/>
        </dgm:presLayoutVars>
      </dgm:prSet>
      <dgm:spPr/>
    </dgm:pt>
    <dgm:pt modelId="{F91139A9-214D-4F89-9563-F1C6244CD2EF}" type="pres">
      <dgm:prSet presAssocID="{2633094E-3477-4F7E-95CE-44D4486444D7}" presName="Name9" presStyleLbl="parChTrans1D2" presStyleIdx="8" presStyleCnt="10"/>
      <dgm:spPr/>
    </dgm:pt>
    <dgm:pt modelId="{45DBF635-57E0-4FE4-9C80-C885812D202F}" type="pres">
      <dgm:prSet presAssocID="{2633094E-3477-4F7E-95CE-44D4486444D7}" presName="connTx" presStyleLbl="parChTrans1D2" presStyleIdx="8" presStyleCnt="10"/>
      <dgm:spPr/>
    </dgm:pt>
    <dgm:pt modelId="{D2B8792A-4C2F-47B4-B7FD-2D96F3BD7F2B}" type="pres">
      <dgm:prSet presAssocID="{DA413837-67E5-44AD-AF77-CC1578C974F7}" presName="node" presStyleLbl="node1" presStyleIdx="8" presStyleCnt="10">
        <dgm:presLayoutVars>
          <dgm:bulletEnabled val="1"/>
        </dgm:presLayoutVars>
      </dgm:prSet>
      <dgm:spPr/>
    </dgm:pt>
    <dgm:pt modelId="{207CE88B-27C8-459C-9D53-7A91662BB170}" type="pres">
      <dgm:prSet presAssocID="{4B91FCE5-1430-45CF-B555-75F46024078F}" presName="Name9" presStyleLbl="parChTrans1D2" presStyleIdx="9" presStyleCnt="10"/>
      <dgm:spPr/>
    </dgm:pt>
    <dgm:pt modelId="{34354BCC-263C-4898-9B3C-6F3990702EE3}" type="pres">
      <dgm:prSet presAssocID="{4B91FCE5-1430-45CF-B555-75F46024078F}" presName="connTx" presStyleLbl="parChTrans1D2" presStyleIdx="9" presStyleCnt="10"/>
      <dgm:spPr/>
    </dgm:pt>
    <dgm:pt modelId="{BE4E2B69-A4B1-4172-9636-B378F54BAFAA}" type="pres">
      <dgm:prSet presAssocID="{21809756-F151-4B7D-AA9C-DDA423512A39}" presName="node" presStyleLbl="node1" presStyleIdx="9" presStyleCnt="10">
        <dgm:presLayoutVars>
          <dgm:bulletEnabled val="1"/>
        </dgm:presLayoutVars>
      </dgm:prSet>
      <dgm:spPr/>
    </dgm:pt>
  </dgm:ptLst>
  <dgm:cxnLst>
    <dgm:cxn modelId="{976C1802-9315-4788-8CD8-6576E17B93FE}" srcId="{8A88045F-1C65-43E5-9181-E8663F6498BD}" destId="{1134CDF9-1CAD-4DDD-B065-FFA14DB1ED15}" srcOrd="3" destOrd="0" parTransId="{F0D509EC-8315-4EB7-9DFE-358120F05ABD}" sibTransId="{37D3FB84-C21D-4ED6-B1C7-697373BA8E7B}"/>
    <dgm:cxn modelId="{55522718-EA7A-48F9-9DEF-61006BD55345}" type="presOf" srcId="{5A4DA816-6F56-4196-80CB-19281A30055D}" destId="{60200C77-0EAB-4919-A4E6-9A9C3C5346C5}" srcOrd="0" destOrd="0" presId="urn:microsoft.com/office/officeart/2005/8/layout/radial1"/>
    <dgm:cxn modelId="{9B594418-FA8F-4C2F-AC95-4AE31E3C5289}" type="presOf" srcId="{21809756-F151-4B7D-AA9C-DDA423512A39}" destId="{BE4E2B69-A4B1-4172-9636-B378F54BAFAA}" srcOrd="0" destOrd="0" presId="urn:microsoft.com/office/officeart/2005/8/layout/radial1"/>
    <dgm:cxn modelId="{24DA291E-B5D8-4B45-B06F-C630160BC1EF}" type="presOf" srcId="{D283559A-165A-4F9B-8F01-24ECA3BBB270}" destId="{7AEAC444-5C3D-4B4F-B752-9C126A814241}" srcOrd="0" destOrd="0" presId="urn:microsoft.com/office/officeart/2005/8/layout/radial1"/>
    <dgm:cxn modelId="{1918A121-BF4C-4C24-B8EA-D3E72DD46721}" type="presOf" srcId="{F3FE144F-5C20-4A60-AEC6-C291F578E169}" destId="{B7F857A0-B709-4A40-990B-31B46B3AFDD6}" srcOrd="1" destOrd="0" presId="urn:microsoft.com/office/officeart/2005/8/layout/radial1"/>
    <dgm:cxn modelId="{CFD56324-0E25-4B15-B551-8F56D7E959D2}" type="presOf" srcId="{9085A1FE-DC14-4D75-975B-80E925113B1F}" destId="{7A9839EA-7EEE-4EE8-882C-8ABFA322DCF4}" srcOrd="1" destOrd="0" presId="urn:microsoft.com/office/officeart/2005/8/layout/radial1"/>
    <dgm:cxn modelId="{98904B2C-7F48-451B-A505-4B2367E731EF}" type="presOf" srcId="{97BE69C1-979E-44C7-AF6C-2CBADB0063CE}" destId="{54C1DE37-06DC-4442-9DFA-B3CCF191B6CD}" srcOrd="0" destOrd="0" presId="urn:microsoft.com/office/officeart/2005/8/layout/radial1"/>
    <dgm:cxn modelId="{5D43522F-FB43-4479-A014-85344645B764}" type="presOf" srcId="{F2212C70-422D-4957-B925-BD0A4190DA12}" destId="{C0256D88-FEF1-492E-B7BE-95F4356004D3}" srcOrd="0" destOrd="0" presId="urn:microsoft.com/office/officeart/2005/8/layout/radial1"/>
    <dgm:cxn modelId="{7CE4513F-6488-44F7-8411-A2DF92CF4EB6}" type="presOf" srcId="{357577B2-1E60-41C4-A4E7-CB511B3D9302}" destId="{6E076118-188A-4806-9EAF-A2D2AD7578D1}" srcOrd="0" destOrd="0" presId="urn:microsoft.com/office/officeart/2005/8/layout/radial1"/>
    <dgm:cxn modelId="{BFA67E5B-2024-47C0-8295-D83AEA0BCA40}" srcId="{8A88045F-1C65-43E5-9181-E8663F6498BD}" destId="{357577B2-1E60-41C4-A4E7-CB511B3D9302}" srcOrd="5" destOrd="0" parTransId="{97BE69C1-979E-44C7-AF6C-2CBADB0063CE}" sibTransId="{69FA9D3B-34A3-4DC6-A369-6BF4FA039F4D}"/>
    <dgm:cxn modelId="{CB23115C-ED91-4A56-A5D0-2EEDE9401FBE}" srcId="{8A88045F-1C65-43E5-9181-E8663F6498BD}" destId="{DA413837-67E5-44AD-AF77-CC1578C974F7}" srcOrd="8" destOrd="0" parTransId="{2633094E-3477-4F7E-95CE-44D4486444D7}" sibTransId="{32FCDE91-3265-4866-BE54-BA4C351261D4}"/>
    <dgm:cxn modelId="{D698A062-110C-4FF4-8BD1-CD075A62782C}" srcId="{F2212C70-422D-4957-B925-BD0A4190DA12}" destId="{8A88045F-1C65-43E5-9181-E8663F6498BD}" srcOrd="0" destOrd="0" parTransId="{BD1A8184-EB73-44DD-92D2-7A2D6750F344}" sibTransId="{D7576D2B-FC12-4338-9A58-2658862A78CD}"/>
    <dgm:cxn modelId="{83DCBC46-CBDA-4229-9B02-A10B00C1511F}" type="presOf" srcId="{462142A7-C367-4689-B276-6414E8138F3E}" destId="{58262AB2-2647-4E64-9329-55F7C050F839}" srcOrd="1" destOrd="0" presId="urn:microsoft.com/office/officeart/2005/8/layout/radial1"/>
    <dgm:cxn modelId="{760BB167-4318-4068-B99B-43FC31D2606F}" type="presOf" srcId="{4B91FCE5-1430-45CF-B555-75F46024078F}" destId="{207CE88B-27C8-459C-9D53-7A91662BB170}" srcOrd="0" destOrd="0" presId="urn:microsoft.com/office/officeart/2005/8/layout/radial1"/>
    <dgm:cxn modelId="{A4A30270-CAB1-4856-9F87-11DED2B4C8FA}" type="presOf" srcId="{DA413837-67E5-44AD-AF77-CC1578C974F7}" destId="{D2B8792A-4C2F-47B4-B7FD-2D96F3BD7F2B}" srcOrd="0" destOrd="0" presId="urn:microsoft.com/office/officeart/2005/8/layout/radial1"/>
    <dgm:cxn modelId="{CD46E671-BA4E-4818-89EB-CD5702816C16}" type="presOf" srcId="{937E0B93-B6D6-43FA-8E06-1F5E6AF5DE54}" destId="{5F7CF4F7-54D9-40DE-8433-34CC50BAA8F2}" srcOrd="0" destOrd="0" presId="urn:microsoft.com/office/officeart/2005/8/layout/radial1"/>
    <dgm:cxn modelId="{EDE12A54-0F2E-4C74-96A8-C0D54B6CE156}" srcId="{8A88045F-1C65-43E5-9181-E8663F6498BD}" destId="{01A37474-08FA-484D-829C-BF8AEAD0D4C1}" srcOrd="7" destOrd="0" parTransId="{D283559A-165A-4F9B-8F01-24ECA3BBB270}" sibTransId="{BB03CA8C-2603-4424-AD09-E61E163FD423}"/>
    <dgm:cxn modelId="{6D2C9559-67F7-4C92-B772-208C9AB1190E}" type="presOf" srcId="{8A88045F-1C65-43E5-9181-E8663F6498BD}" destId="{9C68F0C0-56F1-4FC4-B32C-FB068835D6FA}" srcOrd="0" destOrd="0" presId="urn:microsoft.com/office/officeart/2005/8/layout/radial1"/>
    <dgm:cxn modelId="{5A4F3D7C-7A91-4B7C-9E94-4F56CF503F9B}" srcId="{8A88045F-1C65-43E5-9181-E8663F6498BD}" destId="{937E0B93-B6D6-43FA-8E06-1F5E6AF5DE54}" srcOrd="2" destOrd="0" parTransId="{9085A1FE-DC14-4D75-975B-80E925113B1F}" sibTransId="{25FA43D5-511F-4DB1-8AF6-621F240033C2}"/>
    <dgm:cxn modelId="{CDD10180-DBBE-4598-8387-9799C6EAF068}" type="presOf" srcId="{3365153E-D811-4AE2-B3FC-004068203F41}" destId="{3708261C-1090-4D2C-B345-0B56B6BEB345}" srcOrd="0" destOrd="0" presId="urn:microsoft.com/office/officeart/2005/8/layout/radial1"/>
    <dgm:cxn modelId="{3D7C5C80-6521-4728-981D-14F737D1EFAE}" type="presOf" srcId="{402FD0C1-8CBA-4220-9EE0-07002D09AFAE}" destId="{E09FC369-B4D2-43DB-9BE9-7C8B557B426D}" srcOrd="0" destOrd="0" presId="urn:microsoft.com/office/officeart/2005/8/layout/radial1"/>
    <dgm:cxn modelId="{6AF19385-B589-4B1E-84D2-E81E711B3160}" srcId="{8A88045F-1C65-43E5-9181-E8663F6498BD}" destId="{402FD0C1-8CBA-4220-9EE0-07002D09AFAE}" srcOrd="1" destOrd="0" parTransId="{462142A7-C367-4689-B276-6414E8138F3E}" sibTransId="{3986C8FE-CB88-4756-BDF3-BFD20DCFDF3A}"/>
    <dgm:cxn modelId="{2118348B-F22E-4533-A047-374DA306D380}" type="presOf" srcId="{462142A7-C367-4689-B276-6414E8138F3E}" destId="{1FC6642C-69FE-4941-82FC-EED687CF252D}" srcOrd="0" destOrd="0" presId="urn:microsoft.com/office/officeart/2005/8/layout/radial1"/>
    <dgm:cxn modelId="{23944A8B-5F2A-48DA-A131-854A98D2552A}" type="presOf" srcId="{2633094E-3477-4F7E-95CE-44D4486444D7}" destId="{45DBF635-57E0-4FE4-9C80-C885812D202F}" srcOrd="1" destOrd="0" presId="urn:microsoft.com/office/officeart/2005/8/layout/radial1"/>
    <dgm:cxn modelId="{6DC3F98B-1D35-4356-968C-BF8BE65604DC}" type="presOf" srcId="{76834C44-8F67-4ECD-B34E-EEC89ECC13F3}" destId="{C2F32F68-A25E-4F8A-8011-EBD54BB6E4B5}" srcOrd="0" destOrd="0" presId="urn:microsoft.com/office/officeart/2005/8/layout/radial1"/>
    <dgm:cxn modelId="{02A97792-D420-4A2F-BC86-B0BB2860EFD5}" type="presOf" srcId="{01A37474-08FA-484D-829C-BF8AEAD0D4C1}" destId="{E7E5B5AA-85F4-473F-BC7C-1EBF23319667}" srcOrd="0" destOrd="0" presId="urn:microsoft.com/office/officeart/2005/8/layout/radial1"/>
    <dgm:cxn modelId="{81C51695-B2A5-4725-8BF9-124A5FA32D1A}" srcId="{8A88045F-1C65-43E5-9181-E8663F6498BD}" destId="{21809756-F151-4B7D-AA9C-DDA423512A39}" srcOrd="9" destOrd="0" parTransId="{4B91FCE5-1430-45CF-B555-75F46024078F}" sibTransId="{4041C992-28DE-494F-B0D9-6CFAE6892982}"/>
    <dgm:cxn modelId="{1D7CB995-4942-450B-8F57-40920A4FBF6E}" type="presOf" srcId="{D283559A-165A-4F9B-8F01-24ECA3BBB270}" destId="{3C68F15A-2925-40CC-B405-1BF742E464AF}" srcOrd="1" destOrd="0" presId="urn:microsoft.com/office/officeart/2005/8/layout/radial1"/>
    <dgm:cxn modelId="{55E3179B-94AB-41C3-B39D-92C5517BEEEC}" type="presOf" srcId="{F3FE144F-5C20-4A60-AEC6-C291F578E169}" destId="{012ACFA1-EEA0-4753-8921-25AA52D7F0A5}" srcOrd="0" destOrd="0" presId="urn:microsoft.com/office/officeart/2005/8/layout/radial1"/>
    <dgm:cxn modelId="{F6273C9C-043B-487F-B17D-53915DBCC0DF}" type="presOf" srcId="{5A4DA816-6F56-4196-80CB-19281A30055D}" destId="{558D0FA8-B9A1-4684-842B-A5B6302DE458}" srcOrd="1" destOrd="0" presId="urn:microsoft.com/office/officeart/2005/8/layout/radial1"/>
    <dgm:cxn modelId="{C855389D-010D-40F0-AB7D-C4A005FAE134}" type="presOf" srcId="{D46E56FD-C4CD-4427-B62A-71A0DFA92400}" destId="{C3C8CDA0-5C83-4B0B-83EB-32A8BD3D12E8}" srcOrd="0" destOrd="0" presId="urn:microsoft.com/office/officeart/2005/8/layout/radial1"/>
    <dgm:cxn modelId="{D97885A2-1483-4ABF-8D2F-A041422720B9}" type="presOf" srcId="{97BE69C1-979E-44C7-AF6C-2CBADB0063CE}" destId="{C42BFFDB-16F8-4AE0-82FF-1C136E27C9B7}" srcOrd="1" destOrd="0" presId="urn:microsoft.com/office/officeart/2005/8/layout/radial1"/>
    <dgm:cxn modelId="{FE8BDDA5-1135-414D-A276-6E81F5388566}" type="presOf" srcId="{F0D509EC-8315-4EB7-9DFE-358120F05ABD}" destId="{F6BDF234-3CE6-426C-A198-86135125DD7B}" srcOrd="0" destOrd="0" presId="urn:microsoft.com/office/officeart/2005/8/layout/radial1"/>
    <dgm:cxn modelId="{C68B57AC-7540-40FC-9A06-FDCC6E0249D4}" type="presOf" srcId="{2633094E-3477-4F7E-95CE-44D4486444D7}" destId="{F91139A9-214D-4F89-9563-F1C6244CD2EF}" srcOrd="0" destOrd="0" presId="urn:microsoft.com/office/officeart/2005/8/layout/radial1"/>
    <dgm:cxn modelId="{65BEE1B1-1D45-41D9-A032-71CEFF307A3F}" type="presOf" srcId="{F0D509EC-8315-4EB7-9DFE-358120F05ABD}" destId="{DF359698-0D35-4A26-A832-046CEB615AF0}" srcOrd="1" destOrd="0" presId="urn:microsoft.com/office/officeart/2005/8/layout/radial1"/>
    <dgm:cxn modelId="{6EFF4FBD-1078-4959-9F71-5044274EA3F8}" type="presOf" srcId="{4B91FCE5-1430-45CF-B555-75F46024078F}" destId="{34354BCC-263C-4898-9B3C-6F3990702EE3}" srcOrd="1" destOrd="0" presId="urn:microsoft.com/office/officeart/2005/8/layout/radial1"/>
    <dgm:cxn modelId="{5AE655CF-128B-4B00-899D-5DDD38D2978F}" type="presOf" srcId="{FCC18209-6C84-440F-962B-63AC9E406D28}" destId="{4F61E0F1-3BC5-48C1-ADB1-57263A94FC58}" srcOrd="0" destOrd="0" presId="urn:microsoft.com/office/officeart/2005/8/layout/radial1"/>
    <dgm:cxn modelId="{947084D2-045C-4958-AD3F-1B8ACC8FEAF4}" type="presOf" srcId="{9085A1FE-DC14-4D75-975B-80E925113B1F}" destId="{4D2782E1-8884-4437-985A-4CA214C7010A}" srcOrd="0" destOrd="0" presId="urn:microsoft.com/office/officeart/2005/8/layout/radial1"/>
    <dgm:cxn modelId="{CDB765DA-6B0F-4949-A5BB-A0D9B527E391}" type="presOf" srcId="{1134CDF9-1CAD-4DDD-B065-FFA14DB1ED15}" destId="{2897E33B-136E-41B5-8037-A162651FC1FA}" srcOrd="0" destOrd="0" presId="urn:microsoft.com/office/officeart/2005/8/layout/radial1"/>
    <dgm:cxn modelId="{416E1CDE-FFC0-4067-AA52-E8F87BC8AD34}" type="presOf" srcId="{D46E56FD-C4CD-4427-B62A-71A0DFA92400}" destId="{7B1898D8-AF05-494D-9B9E-2C353A6625D2}" srcOrd="1" destOrd="0" presId="urn:microsoft.com/office/officeart/2005/8/layout/radial1"/>
    <dgm:cxn modelId="{D14480E4-A912-4279-AE8E-D9EAFB169266}" srcId="{8A88045F-1C65-43E5-9181-E8663F6498BD}" destId="{76834C44-8F67-4ECD-B34E-EEC89ECC13F3}" srcOrd="4" destOrd="0" parTransId="{5A4DA816-6F56-4196-80CB-19281A30055D}" sibTransId="{59A7234A-3824-4417-BFE2-ACFB416A0A92}"/>
    <dgm:cxn modelId="{1F6475EA-C012-4507-9394-4B8AFD189B9A}" srcId="{8A88045F-1C65-43E5-9181-E8663F6498BD}" destId="{3365153E-D811-4AE2-B3FC-004068203F41}" srcOrd="0" destOrd="0" parTransId="{F3FE144F-5C20-4A60-AEC6-C291F578E169}" sibTransId="{B20D6615-093C-4DDA-AA63-7BB534DABA55}"/>
    <dgm:cxn modelId="{17288EFF-89A4-4A83-8E5A-CF6E5D85AC52}" srcId="{8A88045F-1C65-43E5-9181-E8663F6498BD}" destId="{FCC18209-6C84-440F-962B-63AC9E406D28}" srcOrd="6" destOrd="0" parTransId="{D46E56FD-C4CD-4427-B62A-71A0DFA92400}" sibTransId="{B96CC713-B40C-4E5C-91B9-F3B65BF48C4E}"/>
    <dgm:cxn modelId="{43F3418B-86CC-4C38-ABC7-42DE46C1E8B2}" type="presParOf" srcId="{C0256D88-FEF1-492E-B7BE-95F4356004D3}" destId="{9C68F0C0-56F1-4FC4-B32C-FB068835D6FA}" srcOrd="0" destOrd="0" presId="urn:microsoft.com/office/officeart/2005/8/layout/radial1"/>
    <dgm:cxn modelId="{569B032F-7579-4449-9BEF-9D8EC216F6C0}" type="presParOf" srcId="{C0256D88-FEF1-492E-B7BE-95F4356004D3}" destId="{012ACFA1-EEA0-4753-8921-25AA52D7F0A5}" srcOrd="1" destOrd="0" presId="urn:microsoft.com/office/officeart/2005/8/layout/radial1"/>
    <dgm:cxn modelId="{B067AB78-C457-4AA7-B554-D3DC3D1D37C4}" type="presParOf" srcId="{012ACFA1-EEA0-4753-8921-25AA52D7F0A5}" destId="{B7F857A0-B709-4A40-990B-31B46B3AFDD6}" srcOrd="0" destOrd="0" presId="urn:microsoft.com/office/officeart/2005/8/layout/radial1"/>
    <dgm:cxn modelId="{34B243CC-CB6B-4627-B745-10DEEB626993}" type="presParOf" srcId="{C0256D88-FEF1-492E-B7BE-95F4356004D3}" destId="{3708261C-1090-4D2C-B345-0B56B6BEB345}" srcOrd="2" destOrd="0" presId="urn:microsoft.com/office/officeart/2005/8/layout/radial1"/>
    <dgm:cxn modelId="{7C277A4F-C20D-4700-BD6B-931943875387}" type="presParOf" srcId="{C0256D88-FEF1-492E-B7BE-95F4356004D3}" destId="{1FC6642C-69FE-4941-82FC-EED687CF252D}" srcOrd="3" destOrd="0" presId="urn:microsoft.com/office/officeart/2005/8/layout/radial1"/>
    <dgm:cxn modelId="{D19A790E-C64F-4385-A26E-19592EB0D763}" type="presParOf" srcId="{1FC6642C-69FE-4941-82FC-EED687CF252D}" destId="{58262AB2-2647-4E64-9329-55F7C050F839}" srcOrd="0" destOrd="0" presId="urn:microsoft.com/office/officeart/2005/8/layout/radial1"/>
    <dgm:cxn modelId="{A55DAE1B-17DE-4A71-96A5-30CA1CF1BF0F}" type="presParOf" srcId="{C0256D88-FEF1-492E-B7BE-95F4356004D3}" destId="{E09FC369-B4D2-43DB-9BE9-7C8B557B426D}" srcOrd="4" destOrd="0" presId="urn:microsoft.com/office/officeart/2005/8/layout/radial1"/>
    <dgm:cxn modelId="{4E1C9248-63D0-48C6-8BFE-ACBD7AF8ED9F}" type="presParOf" srcId="{C0256D88-FEF1-492E-B7BE-95F4356004D3}" destId="{4D2782E1-8884-4437-985A-4CA214C7010A}" srcOrd="5" destOrd="0" presId="urn:microsoft.com/office/officeart/2005/8/layout/radial1"/>
    <dgm:cxn modelId="{87AC65A3-851F-4CE2-9ADD-DC5EE749F565}" type="presParOf" srcId="{4D2782E1-8884-4437-985A-4CA214C7010A}" destId="{7A9839EA-7EEE-4EE8-882C-8ABFA322DCF4}" srcOrd="0" destOrd="0" presId="urn:microsoft.com/office/officeart/2005/8/layout/radial1"/>
    <dgm:cxn modelId="{283C49CD-8CC5-4625-BFA0-F90C163ED223}" type="presParOf" srcId="{C0256D88-FEF1-492E-B7BE-95F4356004D3}" destId="{5F7CF4F7-54D9-40DE-8433-34CC50BAA8F2}" srcOrd="6" destOrd="0" presId="urn:microsoft.com/office/officeart/2005/8/layout/radial1"/>
    <dgm:cxn modelId="{97847C49-58C1-4D19-8538-9850BA917E4B}" type="presParOf" srcId="{C0256D88-FEF1-492E-B7BE-95F4356004D3}" destId="{F6BDF234-3CE6-426C-A198-86135125DD7B}" srcOrd="7" destOrd="0" presId="urn:microsoft.com/office/officeart/2005/8/layout/radial1"/>
    <dgm:cxn modelId="{C56A3D5D-59D5-43A3-8FCE-35EC5F7D3884}" type="presParOf" srcId="{F6BDF234-3CE6-426C-A198-86135125DD7B}" destId="{DF359698-0D35-4A26-A832-046CEB615AF0}" srcOrd="0" destOrd="0" presId="urn:microsoft.com/office/officeart/2005/8/layout/radial1"/>
    <dgm:cxn modelId="{75AF7791-7C46-488D-8E81-812F3E81F00F}" type="presParOf" srcId="{C0256D88-FEF1-492E-B7BE-95F4356004D3}" destId="{2897E33B-136E-41B5-8037-A162651FC1FA}" srcOrd="8" destOrd="0" presId="urn:microsoft.com/office/officeart/2005/8/layout/radial1"/>
    <dgm:cxn modelId="{18AED091-F6E9-4592-9FE8-767E96DD1648}" type="presParOf" srcId="{C0256D88-FEF1-492E-B7BE-95F4356004D3}" destId="{60200C77-0EAB-4919-A4E6-9A9C3C5346C5}" srcOrd="9" destOrd="0" presId="urn:microsoft.com/office/officeart/2005/8/layout/radial1"/>
    <dgm:cxn modelId="{130A934A-8914-4C15-AD71-3F9336BFB6AC}" type="presParOf" srcId="{60200C77-0EAB-4919-A4E6-9A9C3C5346C5}" destId="{558D0FA8-B9A1-4684-842B-A5B6302DE458}" srcOrd="0" destOrd="0" presId="urn:microsoft.com/office/officeart/2005/8/layout/radial1"/>
    <dgm:cxn modelId="{561A0914-900E-400C-83EE-42D417363FE6}" type="presParOf" srcId="{C0256D88-FEF1-492E-B7BE-95F4356004D3}" destId="{C2F32F68-A25E-4F8A-8011-EBD54BB6E4B5}" srcOrd="10" destOrd="0" presId="urn:microsoft.com/office/officeart/2005/8/layout/radial1"/>
    <dgm:cxn modelId="{56DA5A50-D070-4F30-BF62-37807904BBE7}" type="presParOf" srcId="{C0256D88-FEF1-492E-B7BE-95F4356004D3}" destId="{54C1DE37-06DC-4442-9DFA-B3CCF191B6CD}" srcOrd="11" destOrd="0" presId="urn:microsoft.com/office/officeart/2005/8/layout/radial1"/>
    <dgm:cxn modelId="{C8954C46-8A8D-401D-A932-96825C55180A}" type="presParOf" srcId="{54C1DE37-06DC-4442-9DFA-B3CCF191B6CD}" destId="{C42BFFDB-16F8-4AE0-82FF-1C136E27C9B7}" srcOrd="0" destOrd="0" presId="urn:microsoft.com/office/officeart/2005/8/layout/radial1"/>
    <dgm:cxn modelId="{F9B1F0B2-F181-4335-A2AD-F59CFF0A36AE}" type="presParOf" srcId="{C0256D88-FEF1-492E-B7BE-95F4356004D3}" destId="{6E076118-188A-4806-9EAF-A2D2AD7578D1}" srcOrd="12" destOrd="0" presId="urn:microsoft.com/office/officeart/2005/8/layout/radial1"/>
    <dgm:cxn modelId="{6A5ED2B2-844E-41C3-89A4-08DACA1ACCA4}" type="presParOf" srcId="{C0256D88-FEF1-492E-B7BE-95F4356004D3}" destId="{C3C8CDA0-5C83-4B0B-83EB-32A8BD3D12E8}" srcOrd="13" destOrd="0" presId="urn:microsoft.com/office/officeart/2005/8/layout/radial1"/>
    <dgm:cxn modelId="{76834C82-1036-4464-8B9A-75782724B63A}" type="presParOf" srcId="{C3C8CDA0-5C83-4B0B-83EB-32A8BD3D12E8}" destId="{7B1898D8-AF05-494D-9B9E-2C353A6625D2}" srcOrd="0" destOrd="0" presId="urn:microsoft.com/office/officeart/2005/8/layout/radial1"/>
    <dgm:cxn modelId="{DA397B97-8134-4284-9C1D-AA075EE0C8DD}" type="presParOf" srcId="{C0256D88-FEF1-492E-B7BE-95F4356004D3}" destId="{4F61E0F1-3BC5-48C1-ADB1-57263A94FC58}" srcOrd="14" destOrd="0" presId="urn:microsoft.com/office/officeart/2005/8/layout/radial1"/>
    <dgm:cxn modelId="{8161C752-27FF-4947-9778-BDCC7FBF939D}" type="presParOf" srcId="{C0256D88-FEF1-492E-B7BE-95F4356004D3}" destId="{7AEAC444-5C3D-4B4F-B752-9C126A814241}" srcOrd="15" destOrd="0" presId="urn:microsoft.com/office/officeart/2005/8/layout/radial1"/>
    <dgm:cxn modelId="{0F53BD56-CC57-4E3F-89FF-1795DD100069}" type="presParOf" srcId="{7AEAC444-5C3D-4B4F-B752-9C126A814241}" destId="{3C68F15A-2925-40CC-B405-1BF742E464AF}" srcOrd="0" destOrd="0" presId="urn:microsoft.com/office/officeart/2005/8/layout/radial1"/>
    <dgm:cxn modelId="{87B417CF-A9C2-4BA2-8932-C20543C78E4A}" type="presParOf" srcId="{C0256D88-FEF1-492E-B7BE-95F4356004D3}" destId="{E7E5B5AA-85F4-473F-BC7C-1EBF23319667}" srcOrd="16" destOrd="0" presId="urn:microsoft.com/office/officeart/2005/8/layout/radial1"/>
    <dgm:cxn modelId="{9CB2AA7A-F3B7-410C-902A-DD080B4B5096}" type="presParOf" srcId="{C0256D88-FEF1-492E-B7BE-95F4356004D3}" destId="{F91139A9-214D-4F89-9563-F1C6244CD2EF}" srcOrd="17" destOrd="0" presId="urn:microsoft.com/office/officeart/2005/8/layout/radial1"/>
    <dgm:cxn modelId="{68F9809C-7583-4614-8D88-9BDCF7D212D0}" type="presParOf" srcId="{F91139A9-214D-4F89-9563-F1C6244CD2EF}" destId="{45DBF635-57E0-4FE4-9C80-C885812D202F}" srcOrd="0" destOrd="0" presId="urn:microsoft.com/office/officeart/2005/8/layout/radial1"/>
    <dgm:cxn modelId="{ABDDA945-1022-41B1-9096-BA06B98E0BD7}" type="presParOf" srcId="{C0256D88-FEF1-492E-B7BE-95F4356004D3}" destId="{D2B8792A-4C2F-47B4-B7FD-2D96F3BD7F2B}" srcOrd="18" destOrd="0" presId="urn:microsoft.com/office/officeart/2005/8/layout/radial1"/>
    <dgm:cxn modelId="{5496A18D-3E81-42DB-A8B3-71A8325A4F61}" type="presParOf" srcId="{C0256D88-FEF1-492E-B7BE-95F4356004D3}" destId="{207CE88B-27C8-459C-9D53-7A91662BB170}" srcOrd="19" destOrd="0" presId="urn:microsoft.com/office/officeart/2005/8/layout/radial1"/>
    <dgm:cxn modelId="{ADA227BE-A7EC-46CB-B3C9-E5E0536076F0}" type="presParOf" srcId="{207CE88B-27C8-459C-9D53-7A91662BB170}" destId="{34354BCC-263C-4898-9B3C-6F3990702EE3}" srcOrd="0" destOrd="0" presId="urn:microsoft.com/office/officeart/2005/8/layout/radial1"/>
    <dgm:cxn modelId="{5832B2FA-CA1E-40DC-B6C1-B77711358DDC}" type="presParOf" srcId="{C0256D88-FEF1-492E-B7BE-95F4356004D3}" destId="{BE4E2B69-A4B1-4172-9636-B378F54BAFAA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918BFE-D186-4BAF-8C39-A0CF257037E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79E464-96F8-498C-998B-FAC243A6D603}">
      <dgm:prSet phldrT="[Text]" custT="1"/>
      <dgm:spPr/>
      <dgm:t>
        <a:bodyPr/>
        <a:lstStyle/>
        <a:p>
          <a:r>
            <a: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 of Prevention, Diagnosis, and Treatment Options</a:t>
          </a:r>
          <a:endParaRPr lang="en-US" sz="1200"/>
        </a:p>
      </dgm:t>
    </dgm:pt>
    <dgm:pt modelId="{98AA41E0-7886-4976-9A65-65B9BF472B8F}" type="parTrans" cxnId="{30CB2091-64B8-4CBC-81B3-BA6C66B78559}">
      <dgm:prSet/>
      <dgm:spPr/>
      <dgm:t>
        <a:bodyPr/>
        <a:lstStyle/>
        <a:p>
          <a:endParaRPr lang="en-US"/>
        </a:p>
      </dgm:t>
    </dgm:pt>
    <dgm:pt modelId="{B5F95AA2-2E79-4715-8027-C85FD93A77E9}" type="sibTrans" cxnId="{30CB2091-64B8-4CBC-81B3-BA6C66B78559}">
      <dgm:prSet/>
      <dgm:spPr/>
      <dgm:t>
        <a:bodyPr/>
        <a:lstStyle/>
        <a:p>
          <a:endParaRPr lang="en-US"/>
        </a:p>
      </dgm:t>
    </dgm:pt>
    <dgm:pt modelId="{977E5838-EC53-4FCF-B39E-354A9ADD5A0F}">
      <dgm:prSet phldrT="[Text]"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Improving Healthcare Systems</a:t>
          </a:r>
          <a:endParaRPr lang="en-US"/>
        </a:p>
      </dgm:t>
    </dgm:pt>
    <dgm:pt modelId="{858E62C4-341F-40E9-B533-65E5B43BFCE0}" type="parTrans" cxnId="{A25CBA67-4A42-49A6-8CC4-68B4DE90B924}">
      <dgm:prSet/>
      <dgm:spPr/>
      <dgm:t>
        <a:bodyPr/>
        <a:lstStyle/>
        <a:p>
          <a:endParaRPr lang="en-US"/>
        </a:p>
      </dgm:t>
    </dgm:pt>
    <dgm:pt modelId="{A5AD8882-C8DC-457E-85A4-0E10ECC01CD7}" type="sibTrans" cxnId="{A25CBA67-4A42-49A6-8CC4-68B4DE90B924}">
      <dgm:prSet/>
      <dgm:spPr/>
      <dgm:t>
        <a:bodyPr/>
        <a:lstStyle/>
        <a:p>
          <a:endParaRPr lang="en-US"/>
        </a:p>
      </dgm:t>
    </dgm:pt>
    <dgm:pt modelId="{B78C5031-833F-43E8-B99C-4E467C2A93AD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Addressing Disparities</a:t>
          </a:r>
          <a:endParaRPr lang="en-US">
            <a:latin typeface="Arial" pitchFamily="34" charset="0"/>
            <a:ea typeface="Verdana" pitchFamily="34" charset="0"/>
            <a:cs typeface="Arial" pitchFamily="34" charset="0"/>
          </a:endParaRPr>
        </a:p>
      </dgm:t>
    </dgm:pt>
    <dgm:pt modelId="{A23B5504-07CB-4CA7-AAED-E1DF06C0DC1F}" type="parTrans" cxnId="{148BC915-15B8-4A48-95D2-693CFF8F1804}">
      <dgm:prSet/>
      <dgm:spPr/>
      <dgm:t>
        <a:bodyPr/>
        <a:lstStyle/>
        <a:p>
          <a:endParaRPr lang="en-US"/>
        </a:p>
      </dgm:t>
    </dgm:pt>
    <dgm:pt modelId="{28FBBF00-8336-49AF-A091-865E75532474}" type="sibTrans" cxnId="{148BC915-15B8-4A48-95D2-693CFF8F1804}">
      <dgm:prSet/>
      <dgm:spPr/>
      <dgm:t>
        <a:bodyPr/>
        <a:lstStyle/>
        <a:p>
          <a:endParaRPr lang="en-US"/>
        </a:p>
      </dgm:t>
    </dgm:pt>
    <dgm:pt modelId="{C4F800C6-9CC9-4EBA-9D10-9DBCD2C20BDA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Accelerating PCOR and Methodological Research</a:t>
          </a:r>
          <a:endParaRPr lang="en-US">
            <a:latin typeface="Arial" pitchFamily="34" charset="0"/>
            <a:ea typeface="Verdana" pitchFamily="34" charset="0"/>
            <a:cs typeface="Arial" pitchFamily="34" charset="0"/>
          </a:endParaRPr>
        </a:p>
      </dgm:t>
    </dgm:pt>
    <dgm:pt modelId="{11E8F438-FB33-43D7-8E3E-D6850BD55FB0}" type="parTrans" cxnId="{B0C4C1B9-91AD-48DC-97D7-73488B50F9E8}">
      <dgm:prSet/>
      <dgm:spPr/>
      <dgm:t>
        <a:bodyPr/>
        <a:lstStyle/>
        <a:p>
          <a:endParaRPr lang="en-US"/>
        </a:p>
      </dgm:t>
    </dgm:pt>
    <dgm:pt modelId="{2C9CE75A-D51D-4E2B-9AE6-56FA4332E06A}" type="sibTrans" cxnId="{B0C4C1B9-91AD-48DC-97D7-73488B50F9E8}">
      <dgm:prSet/>
      <dgm:spPr/>
      <dgm:t>
        <a:bodyPr/>
        <a:lstStyle/>
        <a:p>
          <a:endParaRPr lang="en-US"/>
        </a:p>
      </dgm:t>
    </dgm:pt>
    <dgm:pt modelId="{70180920-E04D-4655-A8DD-0067E12AA3F2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Communication &amp; Dissemination Research</a:t>
          </a:r>
          <a:endParaRPr lang="en-US">
            <a:latin typeface="Arial" pitchFamily="34" charset="0"/>
            <a:ea typeface="Verdana" pitchFamily="34" charset="0"/>
            <a:cs typeface="Arial" pitchFamily="34" charset="0"/>
          </a:endParaRPr>
        </a:p>
      </dgm:t>
    </dgm:pt>
    <dgm:pt modelId="{C92E93E2-DD7C-4CE8-87B8-8BD6D5C1820D}" type="sibTrans" cxnId="{1FD64F75-5282-4766-A405-68CD2D7E341E}">
      <dgm:prSet/>
      <dgm:spPr/>
      <dgm:t>
        <a:bodyPr/>
        <a:lstStyle/>
        <a:p>
          <a:endParaRPr lang="en-US"/>
        </a:p>
      </dgm:t>
    </dgm:pt>
    <dgm:pt modelId="{0C0B9630-5CD5-481A-92A1-425F7407170D}" type="parTrans" cxnId="{1FD64F75-5282-4766-A405-68CD2D7E341E}">
      <dgm:prSet/>
      <dgm:spPr/>
      <dgm:t>
        <a:bodyPr/>
        <a:lstStyle/>
        <a:p>
          <a:endParaRPr lang="en-US"/>
        </a:p>
      </dgm:t>
    </dgm:pt>
    <dgm:pt modelId="{0B060D54-5964-4FD5-B7E0-8DE71009BA8A}" type="pres">
      <dgm:prSet presAssocID="{35918BFE-D186-4BAF-8C39-A0CF257037EA}" presName="diagram" presStyleCnt="0">
        <dgm:presLayoutVars>
          <dgm:dir/>
        </dgm:presLayoutVars>
      </dgm:prSet>
      <dgm:spPr/>
    </dgm:pt>
    <dgm:pt modelId="{43996E7C-AC90-4B48-8973-EB3C6FF59E11}" type="pres">
      <dgm:prSet presAssocID="{F879E464-96F8-498C-998B-FAC243A6D603}" presName="composite" presStyleCnt="0"/>
      <dgm:spPr/>
    </dgm:pt>
    <dgm:pt modelId="{5202443C-FB2C-4D68-9BB2-938B35FD7148}" type="pres">
      <dgm:prSet presAssocID="{F879E464-96F8-498C-998B-FAC243A6D603}" presName="Image" presStyleLbl="bgShp" presStyleIdx="0" presStyleCnt="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1FF0C43-7708-4385-96F8-76896A0B487B}" type="pres">
      <dgm:prSet presAssocID="{F879E464-96F8-498C-998B-FAC243A6D603}" presName="Parent" presStyleLbl="node0" presStyleIdx="0" presStyleCnt="5" custScaleX="106921" custScaleY="165753" custLinFactNeighborX="-8735" custLinFactNeighborY="-14334">
        <dgm:presLayoutVars>
          <dgm:bulletEnabled val="1"/>
        </dgm:presLayoutVars>
      </dgm:prSet>
      <dgm:spPr/>
    </dgm:pt>
    <dgm:pt modelId="{03305722-8B06-4DAB-B239-2EC5E4C9007F}" type="pres">
      <dgm:prSet presAssocID="{B5F95AA2-2E79-4715-8027-C85FD93A77E9}" presName="sibTrans" presStyleCnt="0"/>
      <dgm:spPr/>
    </dgm:pt>
    <dgm:pt modelId="{FEF72F7B-3A43-45D0-815D-5E8B1D0F8345}" type="pres">
      <dgm:prSet presAssocID="{977E5838-EC53-4FCF-B39E-354A9ADD5A0F}" presName="composite" presStyleCnt="0"/>
      <dgm:spPr/>
    </dgm:pt>
    <dgm:pt modelId="{4FF8EC10-DA3F-4529-832A-80FE6257490C}" type="pres">
      <dgm:prSet presAssocID="{977E5838-EC53-4FCF-B39E-354A9ADD5A0F}" presName="Image" presStyleLbl="bgShp" presStyleIdx="1" presStyleCnt="5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757F292-5426-4EA6-BE29-05EDCF5D4077}" type="pres">
      <dgm:prSet presAssocID="{977E5838-EC53-4FCF-B39E-354A9ADD5A0F}" presName="Parent" presStyleLbl="node0" presStyleIdx="1" presStyleCnt="5" custScaleY="159505">
        <dgm:presLayoutVars>
          <dgm:bulletEnabled val="1"/>
        </dgm:presLayoutVars>
      </dgm:prSet>
      <dgm:spPr/>
    </dgm:pt>
    <dgm:pt modelId="{359FDF9F-2387-4097-8AA6-0A773A6B4CB7}" type="pres">
      <dgm:prSet presAssocID="{A5AD8882-C8DC-457E-85A4-0E10ECC01CD7}" presName="sibTrans" presStyleCnt="0"/>
      <dgm:spPr/>
    </dgm:pt>
    <dgm:pt modelId="{5492577C-92B2-4EB1-92E4-C13B66D4DC7F}" type="pres">
      <dgm:prSet presAssocID="{70180920-E04D-4655-A8DD-0067E12AA3F2}" presName="composite" presStyleCnt="0"/>
      <dgm:spPr/>
    </dgm:pt>
    <dgm:pt modelId="{E7586D90-8B72-4A75-A669-F4EBFEFE4A78}" type="pres">
      <dgm:prSet presAssocID="{70180920-E04D-4655-A8DD-0067E12AA3F2}" presName="Image" presStyleLbl="bgShp" presStyleIdx="2" presStyleCnt="5" custLinFactNeighborX="-426" custLinFactNeighborY="1729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1335C4-615D-4A21-B9F9-3FA2405C442F}" type="pres">
      <dgm:prSet presAssocID="{70180920-E04D-4655-A8DD-0067E12AA3F2}" presName="Parent" presStyleLbl="node0" presStyleIdx="2" presStyleCnt="5" custScaleY="165371">
        <dgm:presLayoutVars>
          <dgm:bulletEnabled val="1"/>
        </dgm:presLayoutVars>
      </dgm:prSet>
      <dgm:spPr/>
    </dgm:pt>
    <dgm:pt modelId="{A2ABD13B-7D2A-4A2C-9434-75F9FBA101D3}" type="pres">
      <dgm:prSet presAssocID="{C92E93E2-DD7C-4CE8-87B8-8BD6D5C1820D}" presName="sibTrans" presStyleCnt="0"/>
      <dgm:spPr/>
    </dgm:pt>
    <dgm:pt modelId="{79B5384D-2AC7-453A-9419-48CC61D5BD76}" type="pres">
      <dgm:prSet presAssocID="{B78C5031-833F-43E8-B99C-4E467C2A93AD}" presName="composite" presStyleCnt="0"/>
      <dgm:spPr/>
    </dgm:pt>
    <dgm:pt modelId="{737783E5-7C4F-4E61-8015-73C06341669F}" type="pres">
      <dgm:prSet presAssocID="{B78C5031-833F-43E8-B99C-4E467C2A93AD}" presName="Image" presStyleLbl="bgShp" presStyleIdx="3" presStyleCnt="5" custLinFactNeighborX="0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2ED4A08-941C-45EE-85D3-DF6E1267DF90}" type="pres">
      <dgm:prSet presAssocID="{B78C5031-833F-43E8-B99C-4E467C2A93AD}" presName="Parent" presStyleLbl="node0" presStyleIdx="3" presStyleCnt="5" custScaleY="159505">
        <dgm:presLayoutVars>
          <dgm:bulletEnabled val="1"/>
        </dgm:presLayoutVars>
      </dgm:prSet>
      <dgm:spPr/>
    </dgm:pt>
    <dgm:pt modelId="{5B21A5F9-7F84-49D3-9659-66A6AAEACF8F}" type="pres">
      <dgm:prSet presAssocID="{28FBBF00-8336-49AF-A091-865E75532474}" presName="sibTrans" presStyleCnt="0"/>
      <dgm:spPr/>
    </dgm:pt>
    <dgm:pt modelId="{88A32CB2-8CDD-4FE4-A022-4FA2048B4945}" type="pres">
      <dgm:prSet presAssocID="{C4F800C6-9CC9-4EBA-9D10-9DBCD2C20BDA}" presName="composite" presStyleCnt="0"/>
      <dgm:spPr/>
    </dgm:pt>
    <dgm:pt modelId="{E28C0365-9822-43FD-AE75-2C7ED29F2B1B}" type="pres">
      <dgm:prSet presAssocID="{C4F800C6-9CC9-4EBA-9D10-9DBCD2C20BDA}" presName="Image" presStyleLbl="bgShp" presStyleIdx="4" presStyleCnt="5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70EAEBB-B384-46DC-A32D-7712CEC04CA9}" type="pres">
      <dgm:prSet presAssocID="{C4F800C6-9CC9-4EBA-9D10-9DBCD2C20BDA}" presName="Parent" presStyleLbl="node0" presStyleIdx="4" presStyleCnt="5" custScaleY="164803">
        <dgm:presLayoutVars>
          <dgm:bulletEnabled val="1"/>
        </dgm:presLayoutVars>
      </dgm:prSet>
      <dgm:spPr/>
    </dgm:pt>
  </dgm:ptLst>
  <dgm:cxnLst>
    <dgm:cxn modelId="{A6D01103-9735-4E6B-A536-9E967C53912E}" type="presOf" srcId="{C4F800C6-9CC9-4EBA-9D10-9DBCD2C20BDA}" destId="{670EAEBB-B384-46DC-A32D-7712CEC04CA9}" srcOrd="0" destOrd="0" presId="urn:microsoft.com/office/officeart/2008/layout/BendingPictureCaption"/>
    <dgm:cxn modelId="{F4E34803-0F8E-41DE-AC06-3651A83F41AD}" type="presOf" srcId="{F879E464-96F8-498C-998B-FAC243A6D603}" destId="{81FF0C43-7708-4385-96F8-76896A0B487B}" srcOrd="0" destOrd="0" presId="urn:microsoft.com/office/officeart/2008/layout/BendingPictureCaption"/>
    <dgm:cxn modelId="{D4989413-5839-4499-9DBC-18890E3C78DA}" type="presOf" srcId="{70180920-E04D-4655-A8DD-0067E12AA3F2}" destId="{991335C4-615D-4A21-B9F9-3FA2405C442F}" srcOrd="0" destOrd="0" presId="urn:microsoft.com/office/officeart/2008/layout/BendingPictureCaption"/>
    <dgm:cxn modelId="{148BC915-15B8-4A48-95D2-693CFF8F1804}" srcId="{35918BFE-D186-4BAF-8C39-A0CF257037EA}" destId="{B78C5031-833F-43E8-B99C-4E467C2A93AD}" srcOrd="3" destOrd="0" parTransId="{A23B5504-07CB-4CA7-AAED-E1DF06C0DC1F}" sibTransId="{28FBBF00-8336-49AF-A091-865E75532474}"/>
    <dgm:cxn modelId="{A25CBA67-4A42-49A6-8CC4-68B4DE90B924}" srcId="{35918BFE-D186-4BAF-8C39-A0CF257037EA}" destId="{977E5838-EC53-4FCF-B39E-354A9ADD5A0F}" srcOrd="1" destOrd="0" parTransId="{858E62C4-341F-40E9-B533-65E5B43BFCE0}" sibTransId="{A5AD8882-C8DC-457E-85A4-0E10ECC01CD7}"/>
    <dgm:cxn modelId="{1FD64F75-5282-4766-A405-68CD2D7E341E}" srcId="{35918BFE-D186-4BAF-8C39-A0CF257037EA}" destId="{70180920-E04D-4655-A8DD-0067E12AA3F2}" srcOrd="2" destOrd="0" parTransId="{0C0B9630-5CD5-481A-92A1-425F7407170D}" sibTransId="{C92E93E2-DD7C-4CE8-87B8-8BD6D5C1820D}"/>
    <dgm:cxn modelId="{AECB997A-6C98-43B0-94C3-782943A96033}" type="presOf" srcId="{B78C5031-833F-43E8-B99C-4E467C2A93AD}" destId="{C2ED4A08-941C-45EE-85D3-DF6E1267DF90}" srcOrd="0" destOrd="0" presId="urn:microsoft.com/office/officeart/2008/layout/BendingPictureCaption"/>
    <dgm:cxn modelId="{30CB2091-64B8-4CBC-81B3-BA6C66B78559}" srcId="{35918BFE-D186-4BAF-8C39-A0CF257037EA}" destId="{F879E464-96F8-498C-998B-FAC243A6D603}" srcOrd="0" destOrd="0" parTransId="{98AA41E0-7886-4976-9A65-65B9BF472B8F}" sibTransId="{B5F95AA2-2E79-4715-8027-C85FD93A77E9}"/>
    <dgm:cxn modelId="{B0C4C1B9-91AD-48DC-97D7-73488B50F9E8}" srcId="{35918BFE-D186-4BAF-8C39-A0CF257037EA}" destId="{C4F800C6-9CC9-4EBA-9D10-9DBCD2C20BDA}" srcOrd="4" destOrd="0" parTransId="{11E8F438-FB33-43D7-8E3E-D6850BD55FB0}" sibTransId="{2C9CE75A-D51D-4E2B-9AE6-56FA4332E06A}"/>
    <dgm:cxn modelId="{AC8AEFD9-1180-40BF-9957-A817C913BE08}" type="presOf" srcId="{35918BFE-D186-4BAF-8C39-A0CF257037EA}" destId="{0B060D54-5964-4FD5-B7E0-8DE71009BA8A}" srcOrd="0" destOrd="0" presId="urn:microsoft.com/office/officeart/2008/layout/BendingPictureCaption"/>
    <dgm:cxn modelId="{AC2C4CF4-3196-48A8-9509-4B1BCD6E7782}" type="presOf" srcId="{977E5838-EC53-4FCF-B39E-354A9ADD5A0F}" destId="{B757F292-5426-4EA6-BE29-05EDCF5D4077}" srcOrd="0" destOrd="0" presId="urn:microsoft.com/office/officeart/2008/layout/BendingPictureCaption"/>
    <dgm:cxn modelId="{ADC6BFA5-27E4-4D4B-97C6-469F462AC21D}" type="presParOf" srcId="{0B060D54-5964-4FD5-B7E0-8DE71009BA8A}" destId="{43996E7C-AC90-4B48-8973-EB3C6FF59E11}" srcOrd="0" destOrd="0" presId="urn:microsoft.com/office/officeart/2008/layout/BendingPictureCaption"/>
    <dgm:cxn modelId="{494F4F5E-0ADC-4171-A7CA-5CD42D30DC8A}" type="presParOf" srcId="{43996E7C-AC90-4B48-8973-EB3C6FF59E11}" destId="{5202443C-FB2C-4D68-9BB2-938B35FD7148}" srcOrd="0" destOrd="0" presId="urn:microsoft.com/office/officeart/2008/layout/BendingPictureCaption"/>
    <dgm:cxn modelId="{72E6F3A7-EFB6-4F67-BA1F-3BC8EAAF6C5D}" type="presParOf" srcId="{43996E7C-AC90-4B48-8973-EB3C6FF59E11}" destId="{81FF0C43-7708-4385-96F8-76896A0B487B}" srcOrd="1" destOrd="0" presId="urn:microsoft.com/office/officeart/2008/layout/BendingPictureCaption"/>
    <dgm:cxn modelId="{10BB2E00-AD05-49B5-8064-B89E4C822ADB}" type="presParOf" srcId="{0B060D54-5964-4FD5-B7E0-8DE71009BA8A}" destId="{03305722-8B06-4DAB-B239-2EC5E4C9007F}" srcOrd="1" destOrd="0" presId="urn:microsoft.com/office/officeart/2008/layout/BendingPictureCaption"/>
    <dgm:cxn modelId="{C3A08825-C78A-48B8-B634-69460C022D61}" type="presParOf" srcId="{0B060D54-5964-4FD5-B7E0-8DE71009BA8A}" destId="{FEF72F7B-3A43-45D0-815D-5E8B1D0F8345}" srcOrd="2" destOrd="0" presId="urn:microsoft.com/office/officeart/2008/layout/BendingPictureCaption"/>
    <dgm:cxn modelId="{7C3878E3-3190-4B50-856D-52AE0F65934A}" type="presParOf" srcId="{FEF72F7B-3A43-45D0-815D-5E8B1D0F8345}" destId="{4FF8EC10-DA3F-4529-832A-80FE6257490C}" srcOrd="0" destOrd="0" presId="urn:microsoft.com/office/officeart/2008/layout/BendingPictureCaption"/>
    <dgm:cxn modelId="{1A4A8264-69C9-4896-B2F7-8C5DD7DAD267}" type="presParOf" srcId="{FEF72F7B-3A43-45D0-815D-5E8B1D0F8345}" destId="{B757F292-5426-4EA6-BE29-05EDCF5D4077}" srcOrd="1" destOrd="0" presId="urn:microsoft.com/office/officeart/2008/layout/BendingPictureCaption"/>
    <dgm:cxn modelId="{BA9E5C50-F6C3-4CF0-8743-F8535908C18F}" type="presParOf" srcId="{0B060D54-5964-4FD5-B7E0-8DE71009BA8A}" destId="{359FDF9F-2387-4097-8AA6-0A773A6B4CB7}" srcOrd="3" destOrd="0" presId="urn:microsoft.com/office/officeart/2008/layout/BendingPictureCaption"/>
    <dgm:cxn modelId="{DC4A7AD0-CC4E-4538-ACD3-D0CF31E1BD78}" type="presParOf" srcId="{0B060D54-5964-4FD5-B7E0-8DE71009BA8A}" destId="{5492577C-92B2-4EB1-92E4-C13B66D4DC7F}" srcOrd="4" destOrd="0" presId="urn:microsoft.com/office/officeart/2008/layout/BendingPictureCaption"/>
    <dgm:cxn modelId="{D82D9202-87CA-4C42-A654-606B5A09B201}" type="presParOf" srcId="{5492577C-92B2-4EB1-92E4-C13B66D4DC7F}" destId="{E7586D90-8B72-4A75-A669-F4EBFEFE4A78}" srcOrd="0" destOrd="0" presId="urn:microsoft.com/office/officeart/2008/layout/BendingPictureCaption"/>
    <dgm:cxn modelId="{94225AB4-07A5-40EE-829C-571B95B9D8B1}" type="presParOf" srcId="{5492577C-92B2-4EB1-92E4-C13B66D4DC7F}" destId="{991335C4-615D-4A21-B9F9-3FA2405C442F}" srcOrd="1" destOrd="0" presId="urn:microsoft.com/office/officeart/2008/layout/BendingPictureCaption"/>
    <dgm:cxn modelId="{DB0619C4-BD19-4CCA-A3A2-2B6F9D1E9F90}" type="presParOf" srcId="{0B060D54-5964-4FD5-B7E0-8DE71009BA8A}" destId="{A2ABD13B-7D2A-4A2C-9434-75F9FBA101D3}" srcOrd="5" destOrd="0" presId="urn:microsoft.com/office/officeart/2008/layout/BendingPictureCaption"/>
    <dgm:cxn modelId="{EA22CC4A-CADB-47EC-89E0-70BD61E2F714}" type="presParOf" srcId="{0B060D54-5964-4FD5-B7E0-8DE71009BA8A}" destId="{79B5384D-2AC7-453A-9419-48CC61D5BD76}" srcOrd="6" destOrd="0" presId="urn:microsoft.com/office/officeart/2008/layout/BendingPictureCaption"/>
    <dgm:cxn modelId="{6CC1FFB1-57ED-4387-A208-3D03DBEA0F9C}" type="presParOf" srcId="{79B5384D-2AC7-453A-9419-48CC61D5BD76}" destId="{737783E5-7C4F-4E61-8015-73C06341669F}" srcOrd="0" destOrd="0" presId="urn:microsoft.com/office/officeart/2008/layout/BendingPictureCaption"/>
    <dgm:cxn modelId="{2BB30703-81BD-44BD-A4FD-0010F5EFD4F7}" type="presParOf" srcId="{79B5384D-2AC7-453A-9419-48CC61D5BD76}" destId="{C2ED4A08-941C-45EE-85D3-DF6E1267DF90}" srcOrd="1" destOrd="0" presId="urn:microsoft.com/office/officeart/2008/layout/BendingPictureCaption"/>
    <dgm:cxn modelId="{7490C30A-F190-4225-93F1-171C949E0F15}" type="presParOf" srcId="{0B060D54-5964-4FD5-B7E0-8DE71009BA8A}" destId="{5B21A5F9-7F84-49D3-9659-66A6AAEACF8F}" srcOrd="7" destOrd="0" presId="urn:microsoft.com/office/officeart/2008/layout/BendingPictureCaption"/>
    <dgm:cxn modelId="{4B0427E1-59BA-424B-A5FC-0FAF0E93A528}" type="presParOf" srcId="{0B060D54-5964-4FD5-B7E0-8DE71009BA8A}" destId="{88A32CB2-8CDD-4FE4-A022-4FA2048B4945}" srcOrd="8" destOrd="0" presId="urn:microsoft.com/office/officeart/2008/layout/BendingPictureCaption"/>
    <dgm:cxn modelId="{E8305A47-C751-457A-B67C-499EFD32A5DB}" type="presParOf" srcId="{88A32CB2-8CDD-4FE4-A022-4FA2048B4945}" destId="{E28C0365-9822-43FD-AE75-2C7ED29F2B1B}" srcOrd="0" destOrd="0" presId="urn:microsoft.com/office/officeart/2008/layout/BendingPictureCaption"/>
    <dgm:cxn modelId="{DA107FF8-7939-4B59-8294-E56734F0FAAC}" type="presParOf" srcId="{88A32CB2-8CDD-4FE4-A022-4FA2048B4945}" destId="{670EAEBB-B384-46DC-A32D-7712CEC04C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E7CB3C-1FE0-4F8B-AC41-9BBC927077F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E6182C-B325-4D1E-8302-A036840591F3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Program’s Mission Statement</a:t>
          </a:r>
          <a:endParaRPr lang="en-US" dirty="0"/>
        </a:p>
      </dgm:t>
    </dgm:pt>
    <dgm:pt modelId="{44A718C0-3496-4D0A-B5A8-EAB54E04FAE7}" type="parTrans" cxnId="{D91992E6-BDB2-4473-BA31-1809C76157B2}">
      <dgm:prSet/>
      <dgm:spPr/>
      <dgm:t>
        <a:bodyPr/>
        <a:lstStyle/>
        <a:p>
          <a:endParaRPr lang="en-US"/>
        </a:p>
      </dgm:t>
    </dgm:pt>
    <dgm:pt modelId="{E03231B3-604C-40F4-ADA4-1B013C57ED61}" type="sibTrans" cxnId="{D91992E6-BDB2-4473-BA31-1809C76157B2}">
      <dgm:prSet/>
      <dgm:spPr/>
      <dgm:t>
        <a:bodyPr/>
        <a:lstStyle/>
        <a:p>
          <a:endParaRPr lang="en-US"/>
        </a:p>
      </dgm:t>
    </dgm:pt>
    <dgm:pt modelId="{9064D0A1-B7CB-423E-9DCA-06F38BBEB3E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 </a:t>
          </a:r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reduce disparities</a:t>
          </a:r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 healthcare outcomes and </a:t>
          </a:r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advance equity </a:t>
          </a:r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 health and healthcare </a:t>
          </a:r>
        </a:p>
        <a:p>
          <a:endParaRPr lang="en-US" sz="1600" dirty="0"/>
        </a:p>
      </dgm:t>
    </dgm:pt>
    <dgm:pt modelId="{DDA2BDA5-31ED-4696-9E3B-8BD1F47E1308}" type="parTrans" cxnId="{B5C58D0A-72E1-4E97-B5E7-8A186908A49E}">
      <dgm:prSet/>
      <dgm:spPr/>
      <dgm:t>
        <a:bodyPr/>
        <a:lstStyle/>
        <a:p>
          <a:endParaRPr lang="en-US"/>
        </a:p>
      </dgm:t>
    </dgm:pt>
    <dgm:pt modelId="{7493EBDD-3C8E-4D9F-ACF8-15069404052C}" type="sibTrans" cxnId="{B5C58D0A-72E1-4E97-B5E7-8A186908A49E}">
      <dgm:prSet/>
      <dgm:spPr/>
      <dgm:t>
        <a:bodyPr/>
        <a:lstStyle/>
        <a:p>
          <a:endParaRPr lang="en-US"/>
        </a:p>
      </dgm:t>
    </dgm:pt>
    <dgm:pt modelId="{95C2A16A-B8F0-4FB9-9C23-614A8A9C122C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Program’s Guiding Principle</a:t>
          </a:r>
          <a:endParaRPr lang="en-US" dirty="0"/>
        </a:p>
      </dgm:t>
    </dgm:pt>
    <dgm:pt modelId="{4C795E94-2466-4B4A-9D0C-A98697C90607}" type="parTrans" cxnId="{C6946518-A7B9-4E85-9FC9-85B072545CA6}">
      <dgm:prSet/>
      <dgm:spPr/>
      <dgm:t>
        <a:bodyPr/>
        <a:lstStyle/>
        <a:p>
          <a:endParaRPr lang="en-US"/>
        </a:p>
      </dgm:t>
    </dgm:pt>
    <dgm:pt modelId="{4AF34A2E-6AA3-4536-A584-44DDCC50B232}" type="sibTrans" cxnId="{C6946518-A7B9-4E85-9FC9-85B072545CA6}">
      <dgm:prSet/>
      <dgm:spPr/>
      <dgm:t>
        <a:bodyPr/>
        <a:lstStyle/>
        <a:p>
          <a:endParaRPr lang="en-US"/>
        </a:p>
      </dgm:t>
    </dgm:pt>
    <dgm:pt modelId="{850CA2DC-5DC3-4759-92B4-16E98EFD3023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 support comparative effectiveness research that will identify best options for reducing and </a:t>
          </a:r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eliminating disparities</a:t>
          </a:r>
          <a:endParaRPr lang="en-US" sz="1800" dirty="0">
            <a:solidFill>
              <a:schemeClr val="bg1"/>
            </a:solidFill>
          </a:endParaRPr>
        </a:p>
      </dgm:t>
    </dgm:pt>
    <dgm:pt modelId="{9FB361CA-80B8-4799-9A9F-F9684B681FE9}" type="parTrans" cxnId="{3B967211-97F1-4F5B-9047-99CB4E558D2F}">
      <dgm:prSet/>
      <dgm:spPr/>
      <dgm:t>
        <a:bodyPr/>
        <a:lstStyle/>
        <a:p>
          <a:endParaRPr lang="en-US"/>
        </a:p>
      </dgm:t>
    </dgm:pt>
    <dgm:pt modelId="{E626B986-412E-4FF5-BA19-1B4AA325E998}" type="sibTrans" cxnId="{3B967211-97F1-4F5B-9047-99CB4E558D2F}">
      <dgm:prSet/>
      <dgm:spPr/>
      <dgm:t>
        <a:bodyPr/>
        <a:lstStyle/>
        <a:p>
          <a:endParaRPr lang="en-US"/>
        </a:p>
      </dgm:t>
    </dgm:pt>
    <dgm:pt modelId="{2F2F4E09-7DCA-4251-8121-2D16E12BCF0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PCORI’s Vision, Mission, Strategic Plan</a:t>
          </a:r>
          <a:endParaRPr lang="en-US" dirty="0"/>
        </a:p>
      </dgm:t>
    </dgm:pt>
    <dgm:pt modelId="{7A140A27-85EB-4CFE-B82B-909E247ED738}" type="sibTrans" cxnId="{213330E3-997D-4D50-B66B-12B64B49EFD2}">
      <dgm:prSet/>
      <dgm:spPr/>
      <dgm:t>
        <a:bodyPr/>
        <a:lstStyle/>
        <a:p>
          <a:endParaRPr lang="en-US"/>
        </a:p>
      </dgm:t>
    </dgm:pt>
    <dgm:pt modelId="{E794C8B8-474C-4614-9D63-3F88F8735700}" type="parTrans" cxnId="{213330E3-997D-4D50-B66B-12B64B49EFD2}">
      <dgm:prSet/>
      <dgm:spPr/>
      <dgm:t>
        <a:bodyPr/>
        <a:lstStyle/>
        <a:p>
          <a:endParaRPr lang="en-US"/>
        </a:p>
      </dgm:t>
    </dgm:pt>
    <dgm:pt modelId="{42DCC727-8E16-4881-A839-5000398490A4}" type="pres">
      <dgm:prSet presAssocID="{05E7CB3C-1FE0-4F8B-AC41-9BBC927077FA}" presName="Name0" presStyleCnt="0">
        <dgm:presLayoutVars>
          <dgm:dir/>
          <dgm:animLvl val="lvl"/>
          <dgm:resizeHandles val="exact"/>
        </dgm:presLayoutVars>
      </dgm:prSet>
      <dgm:spPr/>
    </dgm:pt>
    <dgm:pt modelId="{CF857CFF-0FA6-4071-B7DF-F481F7D2FAFA}" type="pres">
      <dgm:prSet presAssocID="{95C2A16A-B8F0-4FB9-9C23-614A8A9C122C}" presName="boxAndChildren" presStyleCnt="0"/>
      <dgm:spPr/>
    </dgm:pt>
    <dgm:pt modelId="{AC32315E-7B87-4C84-8EBD-B8DAE58E1781}" type="pres">
      <dgm:prSet presAssocID="{95C2A16A-B8F0-4FB9-9C23-614A8A9C122C}" presName="parentTextBox" presStyleLbl="node1" presStyleIdx="0" presStyleCnt="3"/>
      <dgm:spPr/>
    </dgm:pt>
    <dgm:pt modelId="{0482C45F-2885-447E-88E2-837655B3FE47}" type="pres">
      <dgm:prSet presAssocID="{95C2A16A-B8F0-4FB9-9C23-614A8A9C122C}" presName="entireBox" presStyleLbl="node1" presStyleIdx="0" presStyleCnt="3" custLinFactNeighborY="-19026"/>
      <dgm:spPr/>
    </dgm:pt>
    <dgm:pt modelId="{3F227775-86BB-4651-A2C3-D3BF533BEED0}" type="pres">
      <dgm:prSet presAssocID="{95C2A16A-B8F0-4FB9-9C23-614A8A9C122C}" presName="descendantBox" presStyleCnt="0"/>
      <dgm:spPr/>
    </dgm:pt>
    <dgm:pt modelId="{8EDE3CE9-2748-43BA-80AF-CE54C66DB0CA}" type="pres">
      <dgm:prSet presAssocID="{850CA2DC-5DC3-4759-92B4-16E98EFD3023}" presName="childTextBox" presStyleLbl="fgAccFollowNode1" presStyleIdx="0" presStyleCnt="2" custScaleY="195156" custLinFactNeighborY="238">
        <dgm:presLayoutVars>
          <dgm:bulletEnabled val="1"/>
        </dgm:presLayoutVars>
      </dgm:prSet>
      <dgm:spPr/>
    </dgm:pt>
    <dgm:pt modelId="{171690C4-9954-47AF-B4B0-3793EB5F23B0}" type="pres">
      <dgm:prSet presAssocID="{E03231B3-604C-40F4-ADA4-1B013C57ED61}" presName="sp" presStyleCnt="0"/>
      <dgm:spPr/>
    </dgm:pt>
    <dgm:pt modelId="{D4E730B0-6BF6-41D0-AD1D-ECEE6B4E31F6}" type="pres">
      <dgm:prSet presAssocID="{76E6182C-B325-4D1E-8302-A036840591F3}" presName="arrowAndChildren" presStyleCnt="0"/>
      <dgm:spPr/>
    </dgm:pt>
    <dgm:pt modelId="{E0EAC093-130B-4DEA-BE86-3AFC2C9DBED8}" type="pres">
      <dgm:prSet presAssocID="{76E6182C-B325-4D1E-8302-A036840591F3}" presName="parentTextArrow" presStyleLbl="node1" presStyleIdx="0" presStyleCnt="3"/>
      <dgm:spPr/>
    </dgm:pt>
    <dgm:pt modelId="{69FD9117-6E63-4EDF-A524-2F822939E343}" type="pres">
      <dgm:prSet presAssocID="{76E6182C-B325-4D1E-8302-A036840591F3}" presName="arrow" presStyleLbl="node1" presStyleIdx="1" presStyleCnt="3" custScaleY="105084" custLinFactNeighborY="-9083"/>
      <dgm:spPr/>
    </dgm:pt>
    <dgm:pt modelId="{7D2B4864-4BE0-4B78-B937-9BF73CDE17D1}" type="pres">
      <dgm:prSet presAssocID="{76E6182C-B325-4D1E-8302-A036840591F3}" presName="descendantArrow" presStyleCnt="0"/>
      <dgm:spPr/>
    </dgm:pt>
    <dgm:pt modelId="{7B29A59E-2AED-4AB4-9284-ABF7F8F51723}" type="pres">
      <dgm:prSet presAssocID="{9064D0A1-B7CB-423E-9DCA-06F38BBEB3EB}" presName="childTextArrow" presStyleLbl="fgAccFollowNode1" presStyleIdx="1" presStyleCnt="2" custScaleY="149768" custLinFactNeighborY="-30029">
        <dgm:presLayoutVars>
          <dgm:bulletEnabled val="1"/>
        </dgm:presLayoutVars>
      </dgm:prSet>
      <dgm:spPr/>
    </dgm:pt>
    <dgm:pt modelId="{87C10BEF-7806-4DA9-AA4E-6B99730AB6AE}" type="pres">
      <dgm:prSet presAssocID="{7A140A27-85EB-4CFE-B82B-909E247ED738}" presName="sp" presStyleCnt="0"/>
      <dgm:spPr/>
    </dgm:pt>
    <dgm:pt modelId="{CC9E9727-DD61-4F54-B1AC-AA107ABF0F72}" type="pres">
      <dgm:prSet presAssocID="{2F2F4E09-7DCA-4251-8121-2D16E12BCF03}" presName="arrowAndChildren" presStyleCnt="0"/>
      <dgm:spPr/>
    </dgm:pt>
    <dgm:pt modelId="{60EBA7B6-689C-4994-98C6-A22A9BD8E8C4}" type="pres">
      <dgm:prSet presAssocID="{2F2F4E09-7DCA-4251-8121-2D16E12BCF03}" presName="parentTextArrow" presStyleLbl="node1" presStyleIdx="2" presStyleCnt="3" custLinFactNeighborY="950"/>
      <dgm:spPr/>
    </dgm:pt>
  </dgm:ptLst>
  <dgm:cxnLst>
    <dgm:cxn modelId="{B5C58D0A-72E1-4E97-B5E7-8A186908A49E}" srcId="{76E6182C-B325-4D1E-8302-A036840591F3}" destId="{9064D0A1-B7CB-423E-9DCA-06F38BBEB3EB}" srcOrd="0" destOrd="0" parTransId="{DDA2BDA5-31ED-4696-9E3B-8BD1F47E1308}" sibTransId="{7493EBDD-3C8E-4D9F-ACF8-15069404052C}"/>
    <dgm:cxn modelId="{3B967211-97F1-4F5B-9047-99CB4E558D2F}" srcId="{95C2A16A-B8F0-4FB9-9C23-614A8A9C122C}" destId="{850CA2DC-5DC3-4759-92B4-16E98EFD3023}" srcOrd="0" destOrd="0" parTransId="{9FB361CA-80B8-4799-9A9F-F9684B681FE9}" sibTransId="{E626B986-412E-4FF5-BA19-1B4AA325E998}"/>
    <dgm:cxn modelId="{C6946518-A7B9-4E85-9FC9-85B072545CA6}" srcId="{05E7CB3C-1FE0-4F8B-AC41-9BBC927077FA}" destId="{95C2A16A-B8F0-4FB9-9C23-614A8A9C122C}" srcOrd="2" destOrd="0" parTransId="{4C795E94-2466-4B4A-9D0C-A98697C90607}" sibTransId="{4AF34A2E-6AA3-4536-A584-44DDCC50B232}"/>
    <dgm:cxn modelId="{67B77932-FB9D-4FEC-BDB5-0B1EB6BDB78C}" type="presOf" srcId="{05E7CB3C-1FE0-4F8B-AC41-9BBC927077FA}" destId="{42DCC727-8E16-4881-A839-5000398490A4}" srcOrd="0" destOrd="0" presId="urn:microsoft.com/office/officeart/2005/8/layout/process4"/>
    <dgm:cxn modelId="{B6196344-8409-45EC-BC33-A6DE702841CB}" type="presOf" srcId="{95C2A16A-B8F0-4FB9-9C23-614A8A9C122C}" destId="{0482C45F-2885-447E-88E2-837655B3FE47}" srcOrd="1" destOrd="0" presId="urn:microsoft.com/office/officeart/2005/8/layout/process4"/>
    <dgm:cxn modelId="{E8FD4744-9303-4492-99DC-8052686B5C52}" type="presOf" srcId="{850CA2DC-5DC3-4759-92B4-16E98EFD3023}" destId="{8EDE3CE9-2748-43BA-80AF-CE54C66DB0CA}" srcOrd="0" destOrd="0" presId="urn:microsoft.com/office/officeart/2005/8/layout/process4"/>
    <dgm:cxn modelId="{85021870-30F5-4571-B53B-29572DD461FD}" type="presOf" srcId="{76E6182C-B325-4D1E-8302-A036840591F3}" destId="{69FD9117-6E63-4EDF-A524-2F822939E343}" srcOrd="1" destOrd="0" presId="urn:microsoft.com/office/officeart/2005/8/layout/process4"/>
    <dgm:cxn modelId="{EA29288A-93BC-416D-B279-3CBAF9C41266}" type="presOf" srcId="{95C2A16A-B8F0-4FB9-9C23-614A8A9C122C}" destId="{AC32315E-7B87-4C84-8EBD-B8DAE58E1781}" srcOrd="0" destOrd="0" presId="urn:microsoft.com/office/officeart/2005/8/layout/process4"/>
    <dgm:cxn modelId="{CAC4EDD1-4092-450B-811E-BB1AAC146EBF}" type="presOf" srcId="{2F2F4E09-7DCA-4251-8121-2D16E12BCF03}" destId="{60EBA7B6-689C-4994-98C6-A22A9BD8E8C4}" srcOrd="0" destOrd="0" presId="urn:microsoft.com/office/officeart/2005/8/layout/process4"/>
    <dgm:cxn modelId="{213330E3-997D-4D50-B66B-12B64B49EFD2}" srcId="{05E7CB3C-1FE0-4F8B-AC41-9BBC927077FA}" destId="{2F2F4E09-7DCA-4251-8121-2D16E12BCF03}" srcOrd="0" destOrd="0" parTransId="{E794C8B8-474C-4614-9D63-3F88F8735700}" sibTransId="{7A140A27-85EB-4CFE-B82B-909E247ED738}"/>
    <dgm:cxn modelId="{D91992E6-BDB2-4473-BA31-1809C76157B2}" srcId="{05E7CB3C-1FE0-4F8B-AC41-9BBC927077FA}" destId="{76E6182C-B325-4D1E-8302-A036840591F3}" srcOrd="1" destOrd="0" parTransId="{44A718C0-3496-4D0A-B5A8-EAB54E04FAE7}" sibTransId="{E03231B3-604C-40F4-ADA4-1B013C57ED61}"/>
    <dgm:cxn modelId="{755145EC-C511-4E15-9B68-F26911AA7AC5}" type="presOf" srcId="{9064D0A1-B7CB-423E-9DCA-06F38BBEB3EB}" destId="{7B29A59E-2AED-4AB4-9284-ABF7F8F51723}" srcOrd="0" destOrd="0" presId="urn:microsoft.com/office/officeart/2005/8/layout/process4"/>
    <dgm:cxn modelId="{4BF084FD-B68F-4C73-ACC0-96BB96ACA267}" type="presOf" srcId="{76E6182C-B325-4D1E-8302-A036840591F3}" destId="{E0EAC093-130B-4DEA-BE86-3AFC2C9DBED8}" srcOrd="0" destOrd="0" presId="urn:microsoft.com/office/officeart/2005/8/layout/process4"/>
    <dgm:cxn modelId="{409A6148-AE3B-40A8-99D5-407DD886B437}" type="presParOf" srcId="{42DCC727-8E16-4881-A839-5000398490A4}" destId="{CF857CFF-0FA6-4071-B7DF-F481F7D2FAFA}" srcOrd="0" destOrd="0" presId="urn:microsoft.com/office/officeart/2005/8/layout/process4"/>
    <dgm:cxn modelId="{EC9723E6-ADAD-4B68-994F-3CF9D24AE4D7}" type="presParOf" srcId="{CF857CFF-0FA6-4071-B7DF-F481F7D2FAFA}" destId="{AC32315E-7B87-4C84-8EBD-B8DAE58E1781}" srcOrd="0" destOrd="0" presId="urn:microsoft.com/office/officeart/2005/8/layout/process4"/>
    <dgm:cxn modelId="{B6615EF2-7460-444A-B9B8-C89032C88AF1}" type="presParOf" srcId="{CF857CFF-0FA6-4071-B7DF-F481F7D2FAFA}" destId="{0482C45F-2885-447E-88E2-837655B3FE47}" srcOrd="1" destOrd="0" presId="urn:microsoft.com/office/officeart/2005/8/layout/process4"/>
    <dgm:cxn modelId="{93D41B64-29E1-4707-AA7A-D028612C4EA2}" type="presParOf" srcId="{CF857CFF-0FA6-4071-B7DF-F481F7D2FAFA}" destId="{3F227775-86BB-4651-A2C3-D3BF533BEED0}" srcOrd="2" destOrd="0" presId="urn:microsoft.com/office/officeart/2005/8/layout/process4"/>
    <dgm:cxn modelId="{54562C4D-046B-41FD-A3F0-6CC19FEF6C69}" type="presParOf" srcId="{3F227775-86BB-4651-A2C3-D3BF533BEED0}" destId="{8EDE3CE9-2748-43BA-80AF-CE54C66DB0CA}" srcOrd="0" destOrd="0" presId="urn:microsoft.com/office/officeart/2005/8/layout/process4"/>
    <dgm:cxn modelId="{4884524C-2507-488F-B25E-C14F2957E9AC}" type="presParOf" srcId="{42DCC727-8E16-4881-A839-5000398490A4}" destId="{171690C4-9954-47AF-B4B0-3793EB5F23B0}" srcOrd="1" destOrd="0" presId="urn:microsoft.com/office/officeart/2005/8/layout/process4"/>
    <dgm:cxn modelId="{973D43C7-AE66-4718-AB0C-F22435825009}" type="presParOf" srcId="{42DCC727-8E16-4881-A839-5000398490A4}" destId="{D4E730B0-6BF6-41D0-AD1D-ECEE6B4E31F6}" srcOrd="2" destOrd="0" presId="urn:microsoft.com/office/officeart/2005/8/layout/process4"/>
    <dgm:cxn modelId="{31D36F11-028C-42FC-A620-91087967E8E4}" type="presParOf" srcId="{D4E730B0-6BF6-41D0-AD1D-ECEE6B4E31F6}" destId="{E0EAC093-130B-4DEA-BE86-3AFC2C9DBED8}" srcOrd="0" destOrd="0" presId="urn:microsoft.com/office/officeart/2005/8/layout/process4"/>
    <dgm:cxn modelId="{BA1E7863-425F-4267-960E-E4BFDFB1F116}" type="presParOf" srcId="{D4E730B0-6BF6-41D0-AD1D-ECEE6B4E31F6}" destId="{69FD9117-6E63-4EDF-A524-2F822939E343}" srcOrd="1" destOrd="0" presId="urn:microsoft.com/office/officeart/2005/8/layout/process4"/>
    <dgm:cxn modelId="{15357B93-765C-4B43-ADC1-99A63F5C02F4}" type="presParOf" srcId="{D4E730B0-6BF6-41D0-AD1D-ECEE6B4E31F6}" destId="{7D2B4864-4BE0-4B78-B937-9BF73CDE17D1}" srcOrd="2" destOrd="0" presId="urn:microsoft.com/office/officeart/2005/8/layout/process4"/>
    <dgm:cxn modelId="{577ED777-E1F0-4424-867C-89D829D5B11F}" type="presParOf" srcId="{7D2B4864-4BE0-4B78-B937-9BF73CDE17D1}" destId="{7B29A59E-2AED-4AB4-9284-ABF7F8F51723}" srcOrd="0" destOrd="0" presId="urn:microsoft.com/office/officeart/2005/8/layout/process4"/>
    <dgm:cxn modelId="{168829A5-9239-49A5-9E0A-2CDE4639AE2F}" type="presParOf" srcId="{42DCC727-8E16-4881-A839-5000398490A4}" destId="{87C10BEF-7806-4DA9-AA4E-6B99730AB6AE}" srcOrd="3" destOrd="0" presId="urn:microsoft.com/office/officeart/2005/8/layout/process4"/>
    <dgm:cxn modelId="{E84A014C-0449-42CD-A3B2-4E2DE72E2C68}" type="presParOf" srcId="{42DCC727-8E16-4881-A839-5000398490A4}" destId="{CC9E9727-DD61-4F54-B1AC-AA107ABF0F72}" srcOrd="4" destOrd="0" presId="urn:microsoft.com/office/officeart/2005/8/layout/process4"/>
    <dgm:cxn modelId="{CD6144FC-6DA3-4A91-ABA9-08AAFA322E28}" type="presParOf" srcId="{CC9E9727-DD61-4F54-B1AC-AA107ABF0F72}" destId="{60EBA7B6-689C-4994-98C6-A22A9BD8E8C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1CF854-2018-4076-B669-720FF4D5EB3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2050C4-D415-426F-944F-4593ACC58867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Identify Research Questions</a:t>
          </a:r>
        </a:p>
      </dgm:t>
    </dgm:pt>
    <dgm:pt modelId="{F85577FF-036A-40E5-A842-2C6C394BD50B}" type="parTrans" cxnId="{3EA53824-20C5-481E-BEEF-046E90470DE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2E845-600E-4E1E-BEE2-7171F6DAC7CA}" type="sibTrans" cxnId="{3EA53824-20C5-481E-BEEF-046E90470DE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4F6AD6-BE4E-4ED1-A7E8-1945436B1F02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Identify</a:t>
          </a:r>
          <a:r>
            <a:rPr lang="en-US" sz="18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 high-priority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research questions </a:t>
          </a:r>
          <a:r>
            <a:rPr lang="en-US" sz="18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relevant to reducing and eliminating disparities in health and healthcare outcomes</a:t>
          </a:r>
        </a:p>
      </dgm:t>
    </dgm:pt>
    <dgm:pt modelId="{B1F27EDD-4565-4D4B-9F0C-AAF28BB1EB81}" type="parTrans" cxnId="{9A742E94-A534-40EF-85ED-CF9E53E82A1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4888B0-9317-4D60-BBB8-9CB1CE3FB9C3}" type="sibTrans" cxnId="{9A742E94-A534-40EF-85ED-CF9E53E82A1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827E62-57CF-477A-9FD4-6C3A6CF3091A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Fund</a:t>
          </a:r>
          <a:r>
            <a:rPr lang="en-US" sz="2800" kern="1200">
              <a:latin typeface="+mn-lt"/>
              <a:cs typeface="Arial" panose="020B0604020202020204" pitchFamily="34" charset="0"/>
            </a:rPr>
            <a:t> </a:t>
          </a: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Research</a:t>
          </a:r>
        </a:p>
      </dgm:t>
    </dgm:pt>
    <dgm:pt modelId="{25854C9C-2516-4A9B-9BCC-CF4A14B38C13}" type="parTrans" cxnId="{99A5049A-0B53-452C-ABDA-6D9F4679A77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A69988-CFC6-4FE3-96DA-2F15775EE70A}" type="sibTrans" cxnId="{99A5049A-0B53-452C-ABDA-6D9F4679A77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0F3A5-AF25-481B-BC39-DA5204DB71D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3">
                <a:tint val="66000"/>
                <a:satMod val="160000"/>
              </a:schemeClr>
            </a:gs>
            <a:gs pos="50000">
              <a:schemeClr val="accent3">
                <a:tint val="44500"/>
                <a:satMod val="160000"/>
              </a:schemeClr>
            </a:gs>
            <a:gs pos="100000">
              <a:schemeClr val="accent3">
                <a:tint val="23500"/>
                <a:satMod val="160000"/>
              </a:schemeClr>
            </a:gs>
          </a:gsLst>
          <a:lin ang="0" scaled="1"/>
          <a:tileRect/>
        </a:gradFill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Fund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comparative effectiveness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research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with the highest potential to reduce and eliminate health and healthcare disparities</a:t>
          </a:r>
        </a:p>
      </dgm:t>
    </dgm:pt>
    <dgm:pt modelId="{554871B9-11D0-488E-AC4C-ECB9FA11C01A}" type="parTrans" cxnId="{67AF0061-44A8-482F-A298-1189F4C9718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DAD8D4-B3D7-4CB2-923D-6578ABF87C98}" type="sibTrans" cxnId="{67AF0061-44A8-482F-A298-1189F4C9718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F681E5-074E-4311-94A3-8837B11B4117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Disseminate</a:t>
          </a:r>
          <a:r>
            <a:rPr lang="en-US" sz="2800" kern="1200">
              <a:latin typeface="+mn-lt"/>
              <a:cs typeface="Arial" panose="020B0604020202020204" pitchFamily="34" charset="0"/>
            </a:rPr>
            <a:t> </a:t>
          </a: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Promising/Best Practices</a:t>
          </a:r>
        </a:p>
      </dgm:t>
    </dgm:pt>
    <dgm:pt modelId="{9FE8347F-730A-4EDE-8697-5C866CF15007}" type="parTrans" cxnId="{CA8709EF-E022-4083-BE8B-2FA130D65FB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752105-DA0B-4CF9-AF53-46D40B285F91}" type="sibTrans" cxnId="{CA8709EF-E022-4083-BE8B-2FA130D65FB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972EB-6DD6-40A4-8CD8-B48D0A25FDA1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tint val="66000"/>
                <a:satMod val="160000"/>
              </a:schemeClr>
            </a:gs>
            <a:gs pos="50000">
              <a:schemeClr val="accent4">
                <a:tint val="44500"/>
                <a:satMod val="160000"/>
              </a:schemeClr>
            </a:gs>
            <a:gs pos="100000">
              <a:schemeClr val="accent4">
                <a:tint val="23500"/>
                <a:satMod val="160000"/>
              </a:schemeClr>
            </a:gs>
          </a:gsLst>
          <a:lin ang="0" scaled="1"/>
          <a:tileRect/>
        </a:gradFill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Disseminate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and facilitate the adoption of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promising/best practices 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to reduce and eliminate health and healthcare disparities</a:t>
          </a:r>
        </a:p>
      </dgm:t>
    </dgm:pt>
    <dgm:pt modelId="{509DAACF-273C-42B9-B1F4-9A696A44615A}" type="parTrans" cxnId="{0CEAEA0C-8935-424E-BFCC-D8021A55691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C40255-6369-4389-BC2B-D4731D4BC406}" type="sibTrans" cxnId="{0CEAEA0C-8935-424E-BFCC-D8021A55691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B82B50-1D6F-422B-914B-2B522EE6D8DD}" type="pres">
      <dgm:prSet presAssocID="{B11CF854-2018-4076-B669-720FF4D5EB35}" presName="Name0" presStyleCnt="0">
        <dgm:presLayoutVars>
          <dgm:dir/>
          <dgm:animLvl val="lvl"/>
          <dgm:resizeHandles val="exact"/>
        </dgm:presLayoutVars>
      </dgm:prSet>
      <dgm:spPr/>
    </dgm:pt>
    <dgm:pt modelId="{D2A93609-9646-470C-A366-E45F0DAC352A}" type="pres">
      <dgm:prSet presAssocID="{BB2050C4-D415-426F-944F-4593ACC58867}" presName="linNode" presStyleCnt="0"/>
      <dgm:spPr/>
    </dgm:pt>
    <dgm:pt modelId="{90067133-7AA8-4C3A-A209-8CAE5B1A5358}" type="pres">
      <dgm:prSet presAssocID="{BB2050C4-D415-426F-944F-4593ACC58867}" presName="parentText" presStyleLbl="node1" presStyleIdx="0" presStyleCnt="3" custScaleX="113227">
        <dgm:presLayoutVars>
          <dgm:chMax val="1"/>
          <dgm:bulletEnabled val="1"/>
        </dgm:presLayoutVars>
      </dgm:prSet>
      <dgm:spPr/>
    </dgm:pt>
    <dgm:pt modelId="{380AB93D-A1E4-4052-AE70-A486478CB40D}" type="pres">
      <dgm:prSet presAssocID="{BB2050C4-D415-426F-944F-4593ACC58867}" presName="descendantText" presStyleLbl="alignAccFollowNode1" presStyleIdx="0" presStyleCnt="3" custLinFactNeighborX="0" custLinFactNeighborY="-1293">
        <dgm:presLayoutVars>
          <dgm:bulletEnabled val="1"/>
        </dgm:presLayoutVars>
      </dgm:prSet>
      <dgm:spPr/>
    </dgm:pt>
    <dgm:pt modelId="{DFE2CBA9-0813-4E2D-9120-1A0552CB1A6D}" type="pres">
      <dgm:prSet presAssocID="{5F42E845-600E-4E1E-BEE2-7171F6DAC7CA}" presName="sp" presStyleCnt="0"/>
      <dgm:spPr/>
    </dgm:pt>
    <dgm:pt modelId="{012AC2EB-D271-4CFC-8FA9-D66E111B2ABC}" type="pres">
      <dgm:prSet presAssocID="{A9827E62-57CF-477A-9FD4-6C3A6CF3091A}" presName="linNode" presStyleCnt="0"/>
      <dgm:spPr/>
    </dgm:pt>
    <dgm:pt modelId="{9C08CB6D-1DC1-4904-A65C-F60453BC0FB0}" type="pres">
      <dgm:prSet presAssocID="{A9827E62-57CF-477A-9FD4-6C3A6CF3091A}" presName="parentText" presStyleLbl="node1" presStyleIdx="1" presStyleCnt="3" custScaleX="113227" custLinFactNeighborX="-18570" custLinFactNeighborY="-510">
        <dgm:presLayoutVars>
          <dgm:chMax val="1"/>
          <dgm:bulletEnabled val="1"/>
        </dgm:presLayoutVars>
      </dgm:prSet>
      <dgm:spPr/>
    </dgm:pt>
    <dgm:pt modelId="{9B58A945-9E60-427B-B7C6-CB6A2303DD34}" type="pres">
      <dgm:prSet presAssocID="{A9827E62-57CF-477A-9FD4-6C3A6CF3091A}" presName="descendantText" presStyleLbl="alignAccFollowNode1" presStyleIdx="1" presStyleCnt="3">
        <dgm:presLayoutVars>
          <dgm:bulletEnabled val="1"/>
        </dgm:presLayoutVars>
      </dgm:prSet>
      <dgm:spPr/>
    </dgm:pt>
    <dgm:pt modelId="{A0998586-4319-48DE-8010-259836440D1F}" type="pres">
      <dgm:prSet presAssocID="{EBA69988-CFC6-4FE3-96DA-2F15775EE70A}" presName="sp" presStyleCnt="0"/>
      <dgm:spPr/>
    </dgm:pt>
    <dgm:pt modelId="{97527036-AC7B-49AF-A399-E18288EEC2FF}" type="pres">
      <dgm:prSet presAssocID="{E3F681E5-074E-4311-94A3-8837B11B4117}" presName="linNode" presStyleCnt="0"/>
      <dgm:spPr/>
    </dgm:pt>
    <dgm:pt modelId="{125666EA-8EC7-4BCA-B42B-6DFCA9ABE386}" type="pres">
      <dgm:prSet presAssocID="{E3F681E5-074E-4311-94A3-8837B11B4117}" presName="parentText" presStyleLbl="node1" presStyleIdx="2" presStyleCnt="3" custScaleX="113227">
        <dgm:presLayoutVars>
          <dgm:chMax val="1"/>
          <dgm:bulletEnabled val="1"/>
        </dgm:presLayoutVars>
      </dgm:prSet>
      <dgm:spPr/>
    </dgm:pt>
    <dgm:pt modelId="{89762C3C-06E9-4A02-88C9-C01DDDA9137F}" type="pres">
      <dgm:prSet presAssocID="{E3F681E5-074E-4311-94A3-8837B11B411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CEAEA0C-8935-424E-BFCC-D8021A55691D}" srcId="{E3F681E5-074E-4311-94A3-8837B11B4117}" destId="{FEA972EB-6DD6-40A4-8CD8-B48D0A25FDA1}" srcOrd="0" destOrd="0" parTransId="{509DAACF-273C-42B9-B1F4-9A696A44615A}" sibTransId="{61C40255-6369-4389-BC2B-D4731D4BC406}"/>
    <dgm:cxn modelId="{6FD02517-6104-40C5-BEC6-0BC04E3A0066}" type="presOf" srcId="{9F4F6AD6-BE4E-4ED1-A7E8-1945436B1F02}" destId="{380AB93D-A1E4-4052-AE70-A486478CB40D}" srcOrd="0" destOrd="0" presId="urn:microsoft.com/office/officeart/2005/8/layout/vList5"/>
    <dgm:cxn modelId="{7F9B5C1E-5AB1-4DF6-AC34-FBD363D85969}" type="presOf" srcId="{5970F3A5-AF25-481B-BC39-DA5204DB71DB}" destId="{9B58A945-9E60-427B-B7C6-CB6A2303DD34}" srcOrd="0" destOrd="0" presId="urn:microsoft.com/office/officeart/2005/8/layout/vList5"/>
    <dgm:cxn modelId="{3EA53824-20C5-481E-BEEF-046E90470DE7}" srcId="{B11CF854-2018-4076-B669-720FF4D5EB35}" destId="{BB2050C4-D415-426F-944F-4593ACC58867}" srcOrd="0" destOrd="0" parTransId="{F85577FF-036A-40E5-A842-2C6C394BD50B}" sibTransId="{5F42E845-600E-4E1E-BEE2-7171F6DAC7CA}"/>
    <dgm:cxn modelId="{B413F425-747E-473D-BFD2-50B2E780E7C6}" type="presOf" srcId="{E3F681E5-074E-4311-94A3-8837B11B4117}" destId="{125666EA-8EC7-4BCA-B42B-6DFCA9ABE386}" srcOrd="0" destOrd="0" presId="urn:microsoft.com/office/officeart/2005/8/layout/vList5"/>
    <dgm:cxn modelId="{67AF0061-44A8-482F-A298-1189F4C97183}" srcId="{A9827E62-57CF-477A-9FD4-6C3A6CF3091A}" destId="{5970F3A5-AF25-481B-BC39-DA5204DB71DB}" srcOrd="0" destOrd="0" parTransId="{554871B9-11D0-488E-AC4C-ECB9FA11C01A}" sibTransId="{E2DAD8D4-B3D7-4CB2-923D-6578ABF87C98}"/>
    <dgm:cxn modelId="{E17FEE6D-D508-46CB-A860-76E1305CD5C9}" type="presOf" srcId="{FEA972EB-6DD6-40A4-8CD8-B48D0A25FDA1}" destId="{89762C3C-06E9-4A02-88C9-C01DDDA9137F}" srcOrd="0" destOrd="0" presId="urn:microsoft.com/office/officeart/2005/8/layout/vList5"/>
    <dgm:cxn modelId="{E47B5789-F59E-4737-AFDD-D78B77E78340}" type="presOf" srcId="{BB2050C4-D415-426F-944F-4593ACC58867}" destId="{90067133-7AA8-4C3A-A209-8CAE5B1A5358}" srcOrd="0" destOrd="0" presId="urn:microsoft.com/office/officeart/2005/8/layout/vList5"/>
    <dgm:cxn modelId="{088DCA92-94A1-4867-9C0D-13B4C1D6ECA8}" type="presOf" srcId="{B11CF854-2018-4076-B669-720FF4D5EB35}" destId="{AFB82B50-1D6F-422B-914B-2B522EE6D8DD}" srcOrd="0" destOrd="0" presId="urn:microsoft.com/office/officeart/2005/8/layout/vList5"/>
    <dgm:cxn modelId="{9A742E94-A534-40EF-85ED-CF9E53E82A12}" srcId="{BB2050C4-D415-426F-944F-4593ACC58867}" destId="{9F4F6AD6-BE4E-4ED1-A7E8-1945436B1F02}" srcOrd="0" destOrd="0" parTransId="{B1F27EDD-4565-4D4B-9F0C-AAF28BB1EB81}" sibTransId="{844888B0-9317-4D60-BBB8-9CB1CE3FB9C3}"/>
    <dgm:cxn modelId="{99A5049A-0B53-452C-ABDA-6D9F4679A77D}" srcId="{B11CF854-2018-4076-B669-720FF4D5EB35}" destId="{A9827E62-57CF-477A-9FD4-6C3A6CF3091A}" srcOrd="1" destOrd="0" parTransId="{25854C9C-2516-4A9B-9BCC-CF4A14B38C13}" sibTransId="{EBA69988-CFC6-4FE3-96DA-2F15775EE70A}"/>
    <dgm:cxn modelId="{152ADAA6-DE63-4BCD-A0D8-462891DBB5F3}" type="presOf" srcId="{A9827E62-57CF-477A-9FD4-6C3A6CF3091A}" destId="{9C08CB6D-1DC1-4904-A65C-F60453BC0FB0}" srcOrd="0" destOrd="0" presId="urn:microsoft.com/office/officeart/2005/8/layout/vList5"/>
    <dgm:cxn modelId="{CA8709EF-E022-4083-BE8B-2FA130D65FBA}" srcId="{B11CF854-2018-4076-B669-720FF4D5EB35}" destId="{E3F681E5-074E-4311-94A3-8837B11B4117}" srcOrd="2" destOrd="0" parTransId="{9FE8347F-730A-4EDE-8697-5C866CF15007}" sibTransId="{2D752105-DA0B-4CF9-AF53-46D40B285F91}"/>
    <dgm:cxn modelId="{6FE1BBA8-1D22-4DC8-AA05-654DF845EEF1}" type="presParOf" srcId="{AFB82B50-1D6F-422B-914B-2B522EE6D8DD}" destId="{D2A93609-9646-470C-A366-E45F0DAC352A}" srcOrd="0" destOrd="0" presId="urn:microsoft.com/office/officeart/2005/8/layout/vList5"/>
    <dgm:cxn modelId="{6EAE584E-0293-434B-80A6-7592B193CB4D}" type="presParOf" srcId="{D2A93609-9646-470C-A366-E45F0DAC352A}" destId="{90067133-7AA8-4C3A-A209-8CAE5B1A5358}" srcOrd="0" destOrd="0" presId="urn:microsoft.com/office/officeart/2005/8/layout/vList5"/>
    <dgm:cxn modelId="{D7C3C8E7-5152-4009-9DB2-28C9FAB3F100}" type="presParOf" srcId="{D2A93609-9646-470C-A366-E45F0DAC352A}" destId="{380AB93D-A1E4-4052-AE70-A486478CB40D}" srcOrd="1" destOrd="0" presId="urn:microsoft.com/office/officeart/2005/8/layout/vList5"/>
    <dgm:cxn modelId="{D7E97104-887F-469D-9FAC-1FC2E0B4EAD5}" type="presParOf" srcId="{AFB82B50-1D6F-422B-914B-2B522EE6D8DD}" destId="{DFE2CBA9-0813-4E2D-9120-1A0552CB1A6D}" srcOrd="1" destOrd="0" presId="urn:microsoft.com/office/officeart/2005/8/layout/vList5"/>
    <dgm:cxn modelId="{2A9601CF-7DC0-4D1F-ABA3-1DDD82963854}" type="presParOf" srcId="{AFB82B50-1D6F-422B-914B-2B522EE6D8DD}" destId="{012AC2EB-D271-4CFC-8FA9-D66E111B2ABC}" srcOrd="2" destOrd="0" presId="urn:microsoft.com/office/officeart/2005/8/layout/vList5"/>
    <dgm:cxn modelId="{E8FFA1CF-E9A8-45A8-91F1-9E36F042C0B5}" type="presParOf" srcId="{012AC2EB-D271-4CFC-8FA9-D66E111B2ABC}" destId="{9C08CB6D-1DC1-4904-A65C-F60453BC0FB0}" srcOrd="0" destOrd="0" presId="urn:microsoft.com/office/officeart/2005/8/layout/vList5"/>
    <dgm:cxn modelId="{0A0B292E-E706-4ED7-AE6A-29A2533D1B0B}" type="presParOf" srcId="{012AC2EB-D271-4CFC-8FA9-D66E111B2ABC}" destId="{9B58A945-9E60-427B-B7C6-CB6A2303DD34}" srcOrd="1" destOrd="0" presId="urn:microsoft.com/office/officeart/2005/8/layout/vList5"/>
    <dgm:cxn modelId="{6EA98FB8-5F34-4419-8D99-2236BC66F855}" type="presParOf" srcId="{AFB82B50-1D6F-422B-914B-2B522EE6D8DD}" destId="{A0998586-4319-48DE-8010-259836440D1F}" srcOrd="3" destOrd="0" presId="urn:microsoft.com/office/officeart/2005/8/layout/vList5"/>
    <dgm:cxn modelId="{C0D36E89-610F-4612-9F01-95B6BB154CC4}" type="presParOf" srcId="{AFB82B50-1D6F-422B-914B-2B522EE6D8DD}" destId="{97527036-AC7B-49AF-A399-E18288EEC2FF}" srcOrd="4" destOrd="0" presId="urn:microsoft.com/office/officeart/2005/8/layout/vList5"/>
    <dgm:cxn modelId="{38634355-CDBA-41C9-A6D4-B226CAC8E8E4}" type="presParOf" srcId="{97527036-AC7B-49AF-A399-E18288EEC2FF}" destId="{125666EA-8EC7-4BCA-B42B-6DFCA9ABE386}" srcOrd="0" destOrd="0" presId="urn:microsoft.com/office/officeart/2005/8/layout/vList5"/>
    <dgm:cxn modelId="{A7489E4E-6436-479D-B8E2-55046FF405D9}" type="presParOf" srcId="{97527036-AC7B-49AF-A399-E18288EEC2FF}" destId="{89762C3C-06E9-4A02-88C9-C01DDDA913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8F0C0-56F1-4FC4-B32C-FB068835D6FA}">
      <dsp:nvSpPr>
        <dsp:cNvPr id="0" name=""/>
        <dsp:cNvSpPr/>
      </dsp:nvSpPr>
      <dsp:spPr>
        <a:xfrm>
          <a:off x="3000903" y="1732596"/>
          <a:ext cx="2151593" cy="2151593"/>
        </a:xfrm>
        <a:prstGeom prst="ellipse">
          <a:avLst/>
        </a:prstGeom>
        <a:solidFill>
          <a:srgbClr val="101D61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PCORI Community</a:t>
          </a:r>
        </a:p>
      </dsp:txBody>
      <dsp:txXfrm>
        <a:off x="3315996" y="2047689"/>
        <a:ext cx="1521407" cy="1521407"/>
      </dsp:txXfrm>
    </dsp:sp>
    <dsp:sp modelId="{012ACFA1-EEA0-4753-8921-25AA52D7F0A5}">
      <dsp:nvSpPr>
        <dsp:cNvPr id="0" name=""/>
        <dsp:cNvSpPr/>
      </dsp:nvSpPr>
      <dsp:spPr>
        <a:xfrm rot="16200000">
          <a:off x="3755950" y="1400053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60662" y="1395809"/>
        <a:ext cx="32074" cy="32074"/>
      </dsp:txXfrm>
    </dsp:sp>
    <dsp:sp modelId="{3708261C-1090-4D2C-B345-0B56B6BEB345}">
      <dsp:nvSpPr>
        <dsp:cNvPr id="0" name=""/>
        <dsp:cNvSpPr/>
      </dsp:nvSpPr>
      <dsp:spPr>
        <a:xfrm>
          <a:off x="3542455" y="22609"/>
          <a:ext cx="1068488" cy="1068488"/>
        </a:xfrm>
        <a:prstGeom prst="ellipse">
          <a:avLst/>
        </a:prstGeom>
        <a:solidFill>
          <a:srgbClr val="101D61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Patient/ Consumer</a:t>
          </a:r>
        </a:p>
      </dsp:txBody>
      <dsp:txXfrm>
        <a:off x="3698931" y="179085"/>
        <a:ext cx="755536" cy="755536"/>
      </dsp:txXfrm>
    </dsp:sp>
    <dsp:sp modelId="{1FC6642C-69FE-4941-82FC-EED687CF252D}">
      <dsp:nvSpPr>
        <dsp:cNvPr id="0" name=""/>
        <dsp:cNvSpPr/>
      </dsp:nvSpPr>
      <dsp:spPr>
        <a:xfrm rot="18360000">
          <a:off x="4576819" y="1666769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81531" y="1662526"/>
        <a:ext cx="32074" cy="32074"/>
      </dsp:txXfrm>
    </dsp:sp>
    <dsp:sp modelId="{E09FC369-B4D2-43DB-9BE9-7C8B557B426D}">
      <dsp:nvSpPr>
        <dsp:cNvPr id="0" name=""/>
        <dsp:cNvSpPr/>
      </dsp:nvSpPr>
      <dsp:spPr>
        <a:xfrm>
          <a:off x="4865877" y="452615"/>
          <a:ext cx="1068488" cy="1068488"/>
        </a:xfrm>
        <a:prstGeom prst="ellipse">
          <a:avLst/>
        </a:prstGeom>
        <a:solidFill>
          <a:srgbClr val="71C04F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Caregiver/</a:t>
          </a:r>
          <a:b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Family Member of Patient</a:t>
          </a:r>
        </a:p>
      </dsp:txBody>
      <dsp:txXfrm>
        <a:off x="5022353" y="609091"/>
        <a:ext cx="755536" cy="755536"/>
      </dsp:txXfrm>
    </dsp:sp>
    <dsp:sp modelId="{4D2782E1-8884-4437-985A-4CA214C7010A}">
      <dsp:nvSpPr>
        <dsp:cNvPr id="0" name=""/>
        <dsp:cNvSpPr/>
      </dsp:nvSpPr>
      <dsp:spPr>
        <a:xfrm rot="20520000">
          <a:off x="5084145" y="2365042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8856" y="2360799"/>
        <a:ext cx="32074" cy="32074"/>
      </dsp:txXfrm>
    </dsp:sp>
    <dsp:sp modelId="{5F7CF4F7-54D9-40DE-8433-34CC50BAA8F2}">
      <dsp:nvSpPr>
        <dsp:cNvPr id="0" name=""/>
        <dsp:cNvSpPr/>
      </dsp:nvSpPr>
      <dsp:spPr>
        <a:xfrm>
          <a:off x="5683797" y="1578385"/>
          <a:ext cx="1068488" cy="1068488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Clinician </a:t>
          </a:r>
        </a:p>
      </dsp:txBody>
      <dsp:txXfrm>
        <a:off x="5840273" y="1734861"/>
        <a:ext cx="755536" cy="755536"/>
      </dsp:txXfrm>
    </dsp:sp>
    <dsp:sp modelId="{F6BDF234-3CE6-426C-A198-86135125DD7B}">
      <dsp:nvSpPr>
        <dsp:cNvPr id="0" name=""/>
        <dsp:cNvSpPr/>
      </dsp:nvSpPr>
      <dsp:spPr>
        <a:xfrm rot="1080000">
          <a:off x="5084145" y="3228155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8856" y="3223912"/>
        <a:ext cx="32074" cy="32074"/>
      </dsp:txXfrm>
    </dsp:sp>
    <dsp:sp modelId="{2897E33B-136E-41B5-8037-A162651FC1FA}">
      <dsp:nvSpPr>
        <dsp:cNvPr id="0" name=""/>
        <dsp:cNvSpPr/>
      </dsp:nvSpPr>
      <dsp:spPr>
        <a:xfrm>
          <a:off x="5683797" y="2969913"/>
          <a:ext cx="1068488" cy="106848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Patient/ Caregiver Advocacy Org</a:t>
          </a:r>
        </a:p>
      </dsp:txBody>
      <dsp:txXfrm>
        <a:off x="5840273" y="3126389"/>
        <a:ext cx="755536" cy="755536"/>
      </dsp:txXfrm>
    </dsp:sp>
    <dsp:sp modelId="{60200C77-0EAB-4919-A4E6-9A9C3C5346C5}">
      <dsp:nvSpPr>
        <dsp:cNvPr id="0" name=""/>
        <dsp:cNvSpPr/>
      </dsp:nvSpPr>
      <dsp:spPr>
        <a:xfrm rot="3240000">
          <a:off x="4576819" y="3926428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81531" y="3922185"/>
        <a:ext cx="32074" cy="32074"/>
      </dsp:txXfrm>
    </dsp:sp>
    <dsp:sp modelId="{C2F32F68-A25E-4F8A-8011-EBD54BB6E4B5}">
      <dsp:nvSpPr>
        <dsp:cNvPr id="0" name=""/>
        <dsp:cNvSpPr/>
      </dsp:nvSpPr>
      <dsp:spPr>
        <a:xfrm>
          <a:off x="4865877" y="4095683"/>
          <a:ext cx="1068488" cy="1068488"/>
        </a:xfrm>
        <a:prstGeom prst="ellipse">
          <a:avLst/>
        </a:prstGeom>
        <a:solidFill>
          <a:srgbClr val="101D61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Hospital/ Health System</a:t>
          </a:r>
        </a:p>
      </dsp:txBody>
      <dsp:txXfrm>
        <a:off x="5022353" y="4252159"/>
        <a:ext cx="755536" cy="755536"/>
      </dsp:txXfrm>
    </dsp:sp>
    <dsp:sp modelId="{54C1DE37-06DC-4442-9DFA-B3CCF191B6CD}">
      <dsp:nvSpPr>
        <dsp:cNvPr id="0" name=""/>
        <dsp:cNvSpPr/>
      </dsp:nvSpPr>
      <dsp:spPr>
        <a:xfrm rot="5400000">
          <a:off x="3755950" y="4193145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60662" y="4188902"/>
        <a:ext cx="32074" cy="32074"/>
      </dsp:txXfrm>
    </dsp:sp>
    <dsp:sp modelId="{6E076118-188A-4806-9EAF-A2D2AD7578D1}">
      <dsp:nvSpPr>
        <dsp:cNvPr id="0" name=""/>
        <dsp:cNvSpPr/>
      </dsp:nvSpPr>
      <dsp:spPr>
        <a:xfrm>
          <a:off x="3524772" y="4525688"/>
          <a:ext cx="1103855" cy="1068488"/>
        </a:xfrm>
        <a:prstGeom prst="ellipse">
          <a:avLst/>
        </a:prstGeom>
        <a:solidFill>
          <a:srgbClr val="71C04F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Training Institution</a:t>
          </a:r>
        </a:p>
      </dsp:txBody>
      <dsp:txXfrm>
        <a:off x="3686428" y="4682164"/>
        <a:ext cx="780543" cy="755536"/>
      </dsp:txXfrm>
    </dsp:sp>
    <dsp:sp modelId="{C3C8CDA0-5C83-4B0B-83EB-32A8BD3D12E8}">
      <dsp:nvSpPr>
        <dsp:cNvPr id="0" name=""/>
        <dsp:cNvSpPr/>
      </dsp:nvSpPr>
      <dsp:spPr>
        <a:xfrm rot="7560000">
          <a:off x="2935081" y="3926428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39793" y="3922185"/>
        <a:ext cx="32074" cy="32074"/>
      </dsp:txXfrm>
    </dsp:sp>
    <dsp:sp modelId="{4F61E0F1-3BC5-48C1-ADB1-57263A94FC58}">
      <dsp:nvSpPr>
        <dsp:cNvPr id="0" name=""/>
        <dsp:cNvSpPr/>
      </dsp:nvSpPr>
      <dsp:spPr>
        <a:xfrm>
          <a:off x="2219034" y="4095683"/>
          <a:ext cx="1068488" cy="1068488"/>
        </a:xfrm>
        <a:prstGeom prst="ellipse">
          <a:avLst/>
        </a:prstGeom>
        <a:solidFill>
          <a:srgbClr val="101D61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Policy Maker </a:t>
          </a:r>
        </a:p>
      </dsp:txBody>
      <dsp:txXfrm>
        <a:off x="2375510" y="4252159"/>
        <a:ext cx="755536" cy="755536"/>
      </dsp:txXfrm>
    </dsp:sp>
    <dsp:sp modelId="{7AEAC444-5C3D-4B4F-B752-9C126A814241}">
      <dsp:nvSpPr>
        <dsp:cNvPr id="0" name=""/>
        <dsp:cNvSpPr/>
      </dsp:nvSpPr>
      <dsp:spPr>
        <a:xfrm rot="9720000">
          <a:off x="2427756" y="3228155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732468" y="3223912"/>
        <a:ext cx="32074" cy="32074"/>
      </dsp:txXfrm>
    </dsp:sp>
    <dsp:sp modelId="{E7E5B5AA-85F4-473F-BC7C-1EBF23319667}">
      <dsp:nvSpPr>
        <dsp:cNvPr id="0" name=""/>
        <dsp:cNvSpPr/>
      </dsp:nvSpPr>
      <dsp:spPr>
        <a:xfrm>
          <a:off x="1401114" y="2969913"/>
          <a:ext cx="1068488" cy="1068488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</a:t>
          </a:r>
        </a:p>
      </dsp:txBody>
      <dsp:txXfrm>
        <a:off x="1557590" y="3126389"/>
        <a:ext cx="755536" cy="755536"/>
      </dsp:txXfrm>
    </dsp:sp>
    <dsp:sp modelId="{F91139A9-214D-4F89-9563-F1C6244CD2EF}">
      <dsp:nvSpPr>
        <dsp:cNvPr id="0" name=""/>
        <dsp:cNvSpPr/>
      </dsp:nvSpPr>
      <dsp:spPr>
        <a:xfrm rot="11880000">
          <a:off x="2427756" y="2365042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732468" y="2360799"/>
        <a:ext cx="32074" cy="32074"/>
      </dsp:txXfrm>
    </dsp:sp>
    <dsp:sp modelId="{D2B8792A-4C2F-47B4-B7FD-2D96F3BD7F2B}">
      <dsp:nvSpPr>
        <dsp:cNvPr id="0" name=""/>
        <dsp:cNvSpPr/>
      </dsp:nvSpPr>
      <dsp:spPr>
        <a:xfrm>
          <a:off x="1401114" y="1578385"/>
          <a:ext cx="1068488" cy="106848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Payer </a:t>
          </a:r>
        </a:p>
      </dsp:txBody>
      <dsp:txXfrm>
        <a:off x="1557590" y="1734861"/>
        <a:ext cx="755536" cy="755536"/>
      </dsp:txXfrm>
    </dsp:sp>
    <dsp:sp modelId="{207CE88B-27C8-459C-9D53-7A91662BB170}">
      <dsp:nvSpPr>
        <dsp:cNvPr id="0" name=""/>
        <dsp:cNvSpPr/>
      </dsp:nvSpPr>
      <dsp:spPr>
        <a:xfrm rot="14040000">
          <a:off x="2935081" y="1666769"/>
          <a:ext cx="641498" cy="23588"/>
        </a:xfrm>
        <a:custGeom>
          <a:avLst/>
          <a:gdLst/>
          <a:ahLst/>
          <a:cxnLst/>
          <a:rect l="0" t="0" r="0" b="0"/>
          <a:pathLst>
            <a:path>
              <a:moveTo>
                <a:pt x="0" y="11794"/>
              </a:moveTo>
              <a:lnTo>
                <a:pt x="641498" y="11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39793" y="1662526"/>
        <a:ext cx="32074" cy="32074"/>
      </dsp:txXfrm>
    </dsp:sp>
    <dsp:sp modelId="{BE4E2B69-A4B1-4172-9636-B378F54BAFAA}">
      <dsp:nvSpPr>
        <dsp:cNvPr id="0" name=""/>
        <dsp:cNvSpPr/>
      </dsp:nvSpPr>
      <dsp:spPr>
        <a:xfrm>
          <a:off x="2219034" y="452615"/>
          <a:ext cx="1068488" cy="1068488"/>
        </a:xfrm>
        <a:prstGeom prst="ellipse">
          <a:avLst/>
        </a:prstGeom>
        <a:solidFill>
          <a:srgbClr val="71C04F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Purchaser </a:t>
          </a:r>
        </a:p>
      </dsp:txBody>
      <dsp:txXfrm>
        <a:off x="2375510" y="609091"/>
        <a:ext cx="755536" cy="755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2443C-FB2C-4D68-9BB2-938B35FD7148}">
      <dsp:nvSpPr>
        <dsp:cNvPr id="0" name=""/>
        <dsp:cNvSpPr/>
      </dsp:nvSpPr>
      <dsp:spPr>
        <a:xfrm>
          <a:off x="332242" y="64423"/>
          <a:ext cx="2261080" cy="1670930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F0C43-7708-4385-96F8-76896A0B487B}">
      <dsp:nvSpPr>
        <dsp:cNvPr id="0" name=""/>
        <dsp:cNvSpPr/>
      </dsp:nvSpPr>
      <dsp:spPr>
        <a:xfrm>
          <a:off x="551654" y="1211330"/>
          <a:ext cx="2083225" cy="77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 of Prevention, Diagnosis, and Treatment Options</a:t>
          </a:r>
          <a:endParaRPr lang="en-US" sz="1200" kern="1200"/>
        </a:p>
      </dsp:txBody>
      <dsp:txXfrm>
        <a:off x="551654" y="1211330"/>
        <a:ext cx="2083225" cy="776101"/>
      </dsp:txXfrm>
    </dsp:sp>
    <dsp:sp modelId="{4FF8EC10-DA3F-4529-832A-80FE6257490C}">
      <dsp:nvSpPr>
        <dsp:cNvPr id="0" name=""/>
        <dsp:cNvSpPr/>
      </dsp:nvSpPr>
      <dsp:spPr>
        <a:xfrm>
          <a:off x="3171744" y="71737"/>
          <a:ext cx="2261080" cy="1670930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7F292-5426-4EA6-BE29-05EDCF5D4077}">
      <dsp:nvSpPr>
        <dsp:cNvPr id="0" name=""/>
        <dsp:cNvSpPr/>
      </dsp:nvSpPr>
      <dsp:spPr>
        <a:xfrm>
          <a:off x="3628771" y="1300387"/>
          <a:ext cx="1948378" cy="74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Improving Healthcare Systems</a:t>
          </a:r>
          <a:endParaRPr lang="en-US" sz="1500" kern="1200"/>
        </a:p>
      </dsp:txBody>
      <dsp:txXfrm>
        <a:off x="3628771" y="1300387"/>
        <a:ext cx="1948378" cy="746846"/>
      </dsp:txXfrm>
    </dsp:sp>
    <dsp:sp modelId="{E7586D90-8B72-4A75-A669-F4EBFEFE4A78}">
      <dsp:nvSpPr>
        <dsp:cNvPr id="0" name=""/>
        <dsp:cNvSpPr/>
      </dsp:nvSpPr>
      <dsp:spPr>
        <a:xfrm>
          <a:off x="5934191" y="93761"/>
          <a:ext cx="2261080" cy="1670930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335C4-615D-4A21-B9F9-3FA2405C442F}">
      <dsp:nvSpPr>
        <dsp:cNvPr id="0" name=""/>
        <dsp:cNvSpPr/>
      </dsp:nvSpPr>
      <dsp:spPr>
        <a:xfrm>
          <a:off x="6400850" y="1279787"/>
          <a:ext cx="1948378" cy="774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Communication &amp; Dissemination Research</a:t>
          </a:r>
          <a:endParaRPr lang="en-US" sz="1500" kern="1200">
            <a:latin typeface="Arial" pitchFamily="34" charset="0"/>
            <a:ea typeface="Verdana" pitchFamily="34" charset="0"/>
            <a:cs typeface="Arial" pitchFamily="34" charset="0"/>
          </a:endParaRPr>
        </a:p>
      </dsp:txBody>
      <dsp:txXfrm>
        <a:off x="6400850" y="1279787"/>
        <a:ext cx="1948378" cy="774312"/>
      </dsp:txXfrm>
    </dsp:sp>
    <dsp:sp modelId="{737783E5-7C4F-4E61-8015-73C06341669F}">
      <dsp:nvSpPr>
        <dsp:cNvPr id="0" name=""/>
        <dsp:cNvSpPr/>
      </dsp:nvSpPr>
      <dsp:spPr>
        <a:xfrm>
          <a:off x="1751993" y="2301289"/>
          <a:ext cx="2261080" cy="1670930"/>
        </a:xfrm>
        <a:prstGeom prst="rect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D4A08-941C-45EE-85D3-DF6E1267DF90}">
      <dsp:nvSpPr>
        <dsp:cNvPr id="0" name=""/>
        <dsp:cNvSpPr/>
      </dsp:nvSpPr>
      <dsp:spPr>
        <a:xfrm>
          <a:off x="2209020" y="3529939"/>
          <a:ext cx="1948378" cy="74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Addressing Disparities</a:t>
          </a:r>
          <a:endParaRPr lang="en-US" sz="1500" kern="1200">
            <a:latin typeface="Arial" pitchFamily="34" charset="0"/>
            <a:ea typeface="Verdana" pitchFamily="34" charset="0"/>
            <a:cs typeface="Arial" pitchFamily="34" charset="0"/>
          </a:endParaRPr>
        </a:p>
      </dsp:txBody>
      <dsp:txXfrm>
        <a:off x="2209020" y="3529939"/>
        <a:ext cx="1948378" cy="746846"/>
      </dsp:txXfrm>
    </dsp:sp>
    <dsp:sp modelId="{E28C0365-9822-43FD-AE75-2C7ED29F2B1B}">
      <dsp:nvSpPr>
        <dsp:cNvPr id="0" name=""/>
        <dsp:cNvSpPr/>
      </dsp:nvSpPr>
      <dsp:spPr>
        <a:xfrm>
          <a:off x="4524072" y="2295088"/>
          <a:ext cx="2261080" cy="1670930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EAEBB-B384-46DC-A32D-7712CEC04CA9}">
      <dsp:nvSpPr>
        <dsp:cNvPr id="0" name=""/>
        <dsp:cNvSpPr/>
      </dsp:nvSpPr>
      <dsp:spPr>
        <a:xfrm>
          <a:off x="4981099" y="3511334"/>
          <a:ext cx="1948378" cy="77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Accelerating PCOR and Methodological Research</a:t>
          </a:r>
          <a:endParaRPr lang="en-US" sz="1500" kern="1200">
            <a:latin typeface="Arial" pitchFamily="34" charset="0"/>
            <a:ea typeface="Verdana" pitchFamily="34" charset="0"/>
            <a:cs typeface="Arial" pitchFamily="34" charset="0"/>
          </a:endParaRPr>
        </a:p>
      </dsp:txBody>
      <dsp:txXfrm>
        <a:off x="4981099" y="3511334"/>
        <a:ext cx="1948378" cy="7716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2C45F-2885-447E-88E2-837655B3FE47}">
      <dsp:nvSpPr>
        <dsp:cNvPr id="0" name=""/>
        <dsp:cNvSpPr/>
      </dsp:nvSpPr>
      <dsp:spPr>
        <a:xfrm>
          <a:off x="0" y="3372059"/>
          <a:ext cx="8321040" cy="114890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Program’s Guiding Principle</a:t>
          </a:r>
          <a:endParaRPr lang="en-US" sz="2000" kern="1200" dirty="0"/>
        </a:p>
      </dsp:txBody>
      <dsp:txXfrm>
        <a:off x="0" y="3372059"/>
        <a:ext cx="8321040" cy="620407"/>
      </dsp:txXfrm>
    </dsp:sp>
    <dsp:sp modelId="{8EDE3CE9-2748-43BA-80AF-CE54C66DB0CA}">
      <dsp:nvSpPr>
        <dsp:cNvPr id="0" name=""/>
        <dsp:cNvSpPr/>
      </dsp:nvSpPr>
      <dsp:spPr>
        <a:xfrm>
          <a:off x="0" y="3937888"/>
          <a:ext cx="8321040" cy="103139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 support comparative effectiveness research that will identify best options for reducing and </a:t>
          </a: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eliminating disparities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0" y="3937888"/>
        <a:ext cx="8321040" cy="1031390"/>
      </dsp:txXfrm>
    </dsp:sp>
    <dsp:sp modelId="{69FD9117-6E63-4EDF-A524-2F822939E343}">
      <dsp:nvSpPr>
        <dsp:cNvPr id="0" name=""/>
        <dsp:cNvSpPr/>
      </dsp:nvSpPr>
      <dsp:spPr>
        <a:xfrm rot="10800000">
          <a:off x="0" y="1590537"/>
          <a:ext cx="8321040" cy="1856847"/>
        </a:xfrm>
        <a:prstGeom prst="upArrowCallou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Program’s Mission Statement</a:t>
          </a:r>
          <a:endParaRPr lang="en-US" sz="2000" kern="1200" dirty="0"/>
        </a:p>
      </dsp:txBody>
      <dsp:txXfrm rot="-10800000">
        <a:off x="0" y="1590537"/>
        <a:ext cx="8321040" cy="651753"/>
      </dsp:txXfrm>
    </dsp:sp>
    <dsp:sp modelId="{7B29A59E-2AED-4AB4-9284-ABF7F8F51723}">
      <dsp:nvSpPr>
        <dsp:cNvPr id="0" name=""/>
        <dsp:cNvSpPr/>
      </dsp:nvSpPr>
      <dsp:spPr>
        <a:xfrm>
          <a:off x="0" y="2126049"/>
          <a:ext cx="8321040" cy="791279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 </a:t>
          </a: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reduce disparities</a:t>
          </a: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 healthcare outcomes and </a:t>
          </a: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advance equity </a:t>
          </a: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 health and healthcare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2126049"/>
        <a:ext cx="8321040" cy="791279"/>
      </dsp:txXfrm>
    </dsp:sp>
    <dsp:sp modelId="{60EBA7B6-689C-4994-98C6-A22A9BD8E8C4}">
      <dsp:nvSpPr>
        <dsp:cNvPr id="0" name=""/>
        <dsp:cNvSpPr/>
      </dsp:nvSpPr>
      <dsp:spPr>
        <a:xfrm rot="10800000">
          <a:off x="0" y="18042"/>
          <a:ext cx="8321040" cy="1767013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PCORI’s Vision, Mission, Strategic Plan</a:t>
          </a:r>
          <a:endParaRPr lang="en-US" sz="2000" kern="1200" dirty="0"/>
        </a:p>
      </dsp:txBody>
      <dsp:txXfrm rot="10800000">
        <a:off x="0" y="18042"/>
        <a:ext cx="8321040" cy="1148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AB93D-A1E4-4052-AE70-A486478CB40D}">
      <dsp:nvSpPr>
        <dsp:cNvPr id="0" name=""/>
        <dsp:cNvSpPr/>
      </dsp:nvSpPr>
      <dsp:spPr>
        <a:xfrm rot="5400000">
          <a:off x="5059825" y="-1791423"/>
          <a:ext cx="1098838" cy="4932140"/>
        </a:xfrm>
        <a:prstGeom prst="round2SameRect">
          <a:avLst/>
        </a:prstGeom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0" scaled="1"/>
          <a:tileRect/>
        </a:gra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Identify</a:t>
          </a:r>
          <a:r>
            <a:rPr lang="en-US" sz="18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 high-priority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research questions </a:t>
          </a:r>
          <a:r>
            <a:rPr lang="en-US" sz="18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relevant to reducing and eliminating disparities in health and healthcare outcomes</a:t>
          </a:r>
        </a:p>
      </dsp:txBody>
      <dsp:txXfrm rot="-5400000">
        <a:off x="3143175" y="178868"/>
        <a:ext cx="4878499" cy="991556"/>
      </dsp:txXfrm>
    </dsp:sp>
    <dsp:sp modelId="{90067133-7AA8-4C3A-A209-8CAE5B1A5358}">
      <dsp:nvSpPr>
        <dsp:cNvPr id="0" name=""/>
        <dsp:cNvSpPr/>
      </dsp:nvSpPr>
      <dsp:spPr>
        <a:xfrm>
          <a:off x="1885" y="2081"/>
          <a:ext cx="3141289" cy="137354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Identify Research Questions</a:t>
          </a:r>
        </a:p>
      </dsp:txBody>
      <dsp:txXfrm>
        <a:off x="68936" y="69132"/>
        <a:ext cx="3007187" cy="1239445"/>
      </dsp:txXfrm>
    </dsp:sp>
    <dsp:sp modelId="{9B58A945-9E60-427B-B7C6-CB6A2303DD34}">
      <dsp:nvSpPr>
        <dsp:cNvPr id="0" name=""/>
        <dsp:cNvSpPr/>
      </dsp:nvSpPr>
      <dsp:spPr>
        <a:xfrm rot="5400000">
          <a:off x="5059825" y="-334990"/>
          <a:ext cx="1098838" cy="4932140"/>
        </a:xfrm>
        <a:prstGeom prst="round2SameRect">
          <a:avLst/>
        </a:prstGeom>
        <a:gradFill flip="none" rotWithShape="0">
          <a:gsLst>
            <a:gs pos="0">
              <a:schemeClr val="accent3">
                <a:tint val="66000"/>
                <a:satMod val="160000"/>
              </a:schemeClr>
            </a:gs>
            <a:gs pos="50000">
              <a:schemeClr val="accent3">
                <a:tint val="44500"/>
                <a:satMod val="160000"/>
              </a:schemeClr>
            </a:gs>
            <a:gs pos="100000">
              <a:schemeClr val="accent3">
                <a:tint val="23500"/>
                <a:satMod val="160000"/>
              </a:schemeClr>
            </a:gs>
          </a:gsLst>
          <a:lin ang="0" scaled="1"/>
          <a:tileRect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Fund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comparative effectiveness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research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with the highest potential to reduce and eliminate health and healthcare disparities</a:t>
          </a:r>
        </a:p>
      </dsp:txBody>
      <dsp:txXfrm rot="-5400000">
        <a:off x="3143175" y="1635301"/>
        <a:ext cx="4878499" cy="991556"/>
      </dsp:txXfrm>
    </dsp:sp>
    <dsp:sp modelId="{9C08CB6D-1DC1-4904-A65C-F60453BC0FB0}">
      <dsp:nvSpPr>
        <dsp:cNvPr id="0" name=""/>
        <dsp:cNvSpPr/>
      </dsp:nvSpPr>
      <dsp:spPr>
        <a:xfrm>
          <a:off x="0" y="1437301"/>
          <a:ext cx="3141289" cy="1373547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Fund</a:t>
          </a:r>
          <a:r>
            <a:rPr lang="en-US" sz="2800" kern="1200">
              <a:latin typeface="+mn-lt"/>
              <a:cs typeface="Arial" panose="020B0604020202020204" pitchFamily="34" charset="0"/>
            </a:rPr>
            <a:t> </a:t>
          </a: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Research</a:t>
          </a:r>
        </a:p>
      </dsp:txBody>
      <dsp:txXfrm>
        <a:off x="67051" y="1504352"/>
        <a:ext cx="3007187" cy="1239445"/>
      </dsp:txXfrm>
    </dsp:sp>
    <dsp:sp modelId="{89762C3C-06E9-4A02-88C9-C01DDDA9137F}">
      <dsp:nvSpPr>
        <dsp:cNvPr id="0" name=""/>
        <dsp:cNvSpPr/>
      </dsp:nvSpPr>
      <dsp:spPr>
        <a:xfrm rot="5400000">
          <a:off x="5059825" y="1107234"/>
          <a:ext cx="1098838" cy="4932140"/>
        </a:xfrm>
        <a:prstGeom prst="round2SameRect">
          <a:avLst/>
        </a:prstGeom>
        <a:gradFill flip="none" rotWithShape="0">
          <a:gsLst>
            <a:gs pos="0">
              <a:schemeClr val="accent4">
                <a:tint val="66000"/>
                <a:satMod val="160000"/>
              </a:schemeClr>
            </a:gs>
            <a:gs pos="50000">
              <a:schemeClr val="accent4">
                <a:tint val="44500"/>
                <a:satMod val="160000"/>
              </a:schemeClr>
            </a:gs>
            <a:gs pos="100000">
              <a:schemeClr val="accent4">
                <a:tint val="23500"/>
                <a:satMod val="160000"/>
              </a:schemeClr>
            </a:gs>
          </a:gsLst>
          <a:lin ang="0" scaled="1"/>
          <a:tileRect/>
        </a:gra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Disseminate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 and facilitate the adoption of </a:t>
          </a:r>
          <a:r>
            <a:rPr lang="en-US" sz="1800" b="1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promising/best practices </a:t>
          </a:r>
          <a:r>
            <a:rPr lang="en-US" sz="1800" b="0" kern="12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rPr>
            <a:t>to reduce and eliminate health and healthcare disparities</a:t>
          </a:r>
        </a:p>
      </dsp:txBody>
      <dsp:txXfrm rot="-5400000">
        <a:off x="3143175" y="3077526"/>
        <a:ext cx="4878499" cy="991556"/>
      </dsp:txXfrm>
    </dsp:sp>
    <dsp:sp modelId="{125666EA-8EC7-4BCA-B42B-6DFCA9ABE386}">
      <dsp:nvSpPr>
        <dsp:cNvPr id="0" name=""/>
        <dsp:cNvSpPr/>
      </dsp:nvSpPr>
      <dsp:spPr>
        <a:xfrm>
          <a:off x="1885" y="2886531"/>
          <a:ext cx="3141289" cy="1373547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Disseminate</a:t>
          </a:r>
          <a:r>
            <a:rPr lang="en-US" sz="2800" kern="1200">
              <a:latin typeface="+mn-lt"/>
              <a:cs typeface="Arial" panose="020B0604020202020204" pitchFamily="34" charset="0"/>
            </a:rPr>
            <a:t> </a:t>
          </a:r>
          <a:r>
            <a:rPr lang="en-US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Promising/Best Practices</a:t>
          </a:r>
        </a:p>
      </dsp:txBody>
      <dsp:txXfrm>
        <a:off x="68936" y="2953582"/>
        <a:ext cx="3007187" cy="1239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A502B13-A0B7-4C71-9AD4-7F0D5BDC126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7899050-ADAA-47A6-9D8E-6A7DDA42B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585" lvl="1" indent="-216778">
              <a:lnSpc>
                <a:spcPct val="110000"/>
              </a:lnSpc>
              <a:spcBef>
                <a:spcPct val="0"/>
              </a:spcBef>
              <a:spcAft>
                <a:spcPts val="607"/>
              </a:spcAft>
              <a:buSzPct val="100000"/>
              <a:buFont typeface="Arial" panose="020B0604020202020204" pitchFamily="34" charset="0"/>
              <a:buChar char="•"/>
              <a:tabLst>
                <a:tab pos="346843" algn="l"/>
              </a:tabLst>
              <a:defRPr/>
            </a:pPr>
            <a:r>
              <a:rPr lang="en-US" sz="1100">
                <a:solidFill>
                  <a:schemeClr val="tx2"/>
                </a:solidFill>
                <a:ea typeface="MS PGothic" pitchFamily="34" charset="-128"/>
              </a:rPr>
              <a:t>Cost effectiveness analyses</a:t>
            </a:r>
          </a:p>
          <a:p>
            <a:pPr marL="274585" lvl="1" indent="-216778">
              <a:lnSpc>
                <a:spcPct val="110000"/>
              </a:lnSpc>
              <a:spcBef>
                <a:spcPct val="0"/>
              </a:spcBef>
              <a:spcAft>
                <a:spcPts val="607"/>
              </a:spcAft>
              <a:buSzPct val="100000"/>
              <a:buFont typeface="Arial" panose="020B0604020202020204" pitchFamily="34" charset="0"/>
              <a:buChar char="•"/>
              <a:tabLst>
                <a:tab pos="346843" algn="l"/>
              </a:tabLst>
              <a:defRPr/>
            </a:pPr>
            <a:r>
              <a:rPr lang="en-US" sz="1100">
                <a:solidFill>
                  <a:schemeClr val="tx2"/>
                </a:solidFill>
                <a:ea typeface="MS PGothic" pitchFamily="34" charset="-128"/>
              </a:rPr>
              <a:t>Disease-processes and –causes</a:t>
            </a:r>
          </a:p>
          <a:p>
            <a:pPr marL="274585" lvl="1" indent="-216778">
              <a:lnSpc>
                <a:spcPct val="110000"/>
              </a:lnSpc>
              <a:spcBef>
                <a:spcPct val="0"/>
              </a:spcBef>
              <a:spcAft>
                <a:spcPts val="607"/>
              </a:spcAft>
              <a:buSzPct val="100000"/>
              <a:buFont typeface="Arial" panose="020B0604020202020204" pitchFamily="34" charset="0"/>
              <a:buChar char="•"/>
              <a:tabLst>
                <a:tab pos="346843" algn="l"/>
              </a:tabLst>
              <a:defRPr/>
            </a:pPr>
            <a:r>
              <a:rPr lang="en-US" sz="1100">
                <a:solidFill>
                  <a:schemeClr val="tx2"/>
                </a:solidFill>
                <a:ea typeface="MS PGothic" pitchFamily="34" charset="-128"/>
              </a:rPr>
              <a:t>Studies lacking comparative nature or foundation</a:t>
            </a:r>
          </a:p>
          <a:p>
            <a:pPr marL="274585" lvl="1" indent="-216778">
              <a:lnSpc>
                <a:spcPct val="110000"/>
              </a:lnSpc>
              <a:spcBef>
                <a:spcPct val="0"/>
              </a:spcBef>
              <a:spcAft>
                <a:spcPts val="607"/>
              </a:spcAft>
              <a:buSzPct val="100000"/>
              <a:buFont typeface="Arial" panose="020B0604020202020204" pitchFamily="34" charset="0"/>
              <a:buChar char="•"/>
              <a:tabLst>
                <a:tab pos="346843" algn="l"/>
              </a:tabLst>
              <a:defRPr/>
            </a:pPr>
            <a:r>
              <a:rPr lang="en-US" sz="1100">
                <a:solidFill>
                  <a:schemeClr val="tx2"/>
                </a:solidFill>
                <a:ea typeface="MS PGothic" pitchFamily="34" charset="-128"/>
              </a:rPr>
              <a:t>Efficacy trials </a:t>
            </a:r>
          </a:p>
          <a:p>
            <a:pPr marL="274585" lvl="1" indent="-216778">
              <a:lnSpc>
                <a:spcPct val="110000"/>
              </a:lnSpc>
              <a:spcBef>
                <a:spcPct val="0"/>
              </a:spcBef>
              <a:spcAft>
                <a:spcPts val="607"/>
              </a:spcAft>
              <a:buSzPct val="100000"/>
              <a:buFont typeface="Arial" panose="020B0604020202020204" pitchFamily="34" charset="0"/>
              <a:buChar char="•"/>
              <a:tabLst>
                <a:tab pos="346843" algn="l"/>
              </a:tabLst>
              <a:defRPr/>
            </a:pPr>
            <a:r>
              <a:rPr lang="en-US" sz="1100">
                <a:solidFill>
                  <a:schemeClr val="tx2"/>
                </a:solidFill>
                <a:ea typeface="MS PGothic" pitchFamily="34" charset="-128"/>
              </a:rPr>
              <a:t>Pilot studies</a:t>
            </a:r>
          </a:p>
          <a:p>
            <a:r>
              <a:rPr lang="en-US" sz="1100" b="1">
                <a:solidFill>
                  <a:prstClr val="black">
                    <a:lumMod val="85000"/>
                    <a:lumOff val="15000"/>
                  </a:prstClr>
                </a:solidFill>
              </a:rPr>
              <a:t>Cost-effectiveness: </a:t>
            </a:r>
            <a:r>
              <a:rPr lang="en-US" sz="1100">
                <a:solidFill>
                  <a:prstClr val="black">
                    <a:lumMod val="85000"/>
                    <a:lumOff val="15000"/>
                  </a:prstClr>
                </a:solidFill>
              </a:rPr>
              <a:t>PCORI will not answer questions related to cost-effectiveness, costs of treatments or interventions. However, PCORI will consider the measurement of factors that may differentially affect patients’ adherence to the alternatives, such as out-of-pocket costs. </a:t>
            </a:r>
          </a:p>
          <a:p>
            <a:r>
              <a:rPr lang="en-US" sz="1100" b="1">
                <a:solidFill>
                  <a:prstClr val="black">
                    <a:lumMod val="85000"/>
                    <a:lumOff val="15000"/>
                  </a:prstClr>
                </a:solidFill>
              </a:rPr>
              <a:t>Medical billing: </a:t>
            </a:r>
            <a:r>
              <a:rPr lang="en-US" sz="1100">
                <a:solidFill>
                  <a:prstClr val="black">
                    <a:lumMod val="85000"/>
                    <a:lumOff val="15000"/>
                  </a:prstClr>
                </a:solidFill>
              </a:rPr>
              <a:t>PCORI will not address questions about individual insurance coverage or about coverage decisions from third-party payers.  </a:t>
            </a:r>
          </a:p>
          <a:p>
            <a:r>
              <a:rPr lang="en-US" sz="1100" b="1">
                <a:solidFill>
                  <a:prstClr val="black">
                    <a:lumMod val="85000"/>
                    <a:lumOff val="15000"/>
                  </a:prstClr>
                </a:solidFill>
              </a:rPr>
              <a:t>Disease processes and causes: </a:t>
            </a:r>
            <a:r>
              <a:rPr lang="en-US" sz="1100">
                <a:solidFill>
                  <a:prstClr val="black">
                    <a:lumMod val="85000"/>
                    <a:lumOff val="15000"/>
                  </a:prstClr>
                </a:solidFill>
              </a:rPr>
              <a:t>PCORI will not consider questions that pertain to risk factors, origin, and mechanisms of diseases or questions related to bench science. </a:t>
            </a:r>
          </a:p>
          <a:p>
            <a:r>
              <a:rPr lang="en-US" sz="1100" b="1">
                <a:solidFill>
                  <a:prstClr val="black">
                    <a:lumMod val="85000"/>
                    <a:lumOff val="15000"/>
                  </a:prstClr>
                </a:solidFill>
              </a:rPr>
              <a:t>Lacking comparative nature or foundation:</a:t>
            </a:r>
            <a:r>
              <a:rPr lang="en-US" sz="1100">
                <a:solidFill>
                  <a:prstClr val="black">
                    <a:lumMod val="85000"/>
                    <a:lumOff val="15000"/>
                  </a:prstClr>
                </a:solidFill>
              </a:rPr>
              <a:t> PCORI will not consider questions that lack any comparative aspect.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99050-ADAA-47A6-9D8E-6A7DDA42B3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75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Targeted funding for Treatment options for AA and H/L with uncontrolled asthma, Multi-level interventions to improve blood pressure control in minority racial/ethnic, low SES, and/or rural populations, obesity treatment options set in primary care for underserved populations, Management of care transitions for emerging adults with sickle cell disease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Dissemination strategies may need to be different to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9050-ADAA-47A6-9D8E-6A7DDA42B3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8C0D4291-39C2-41EA-BD0B-4C09DBC715E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612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Mental/Behavioral Health – 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Respiratory Diseases –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Nutritional and Metabolic Disorders –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2 new large trials around $10 million each looking at smoking cessation – which is bigger and impacts more people than the opioid epidemic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99050-ADAA-47A6-9D8E-6A7DDA42B3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4291-39C2-41EA-BD0B-4C09DBC715E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29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$39M on 8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9050-ADAA-47A6-9D8E-6A7DDA42B3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79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 studies use CHWs with 5 using CHWs to also address environmental triggers of asthma.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 studies look at CHWs in the home setting, but one study is comparing CHWs in the home to those in the clinic.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99050-ADAA-47A6-9D8E-6A7DDA42B3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3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462458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Effectiveness of interventions does not lead to implementation and use of research evidence</a:t>
            </a:r>
          </a:p>
          <a:p>
            <a:pPr marL="171450" indent="-171450" defTabSz="462458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Next steps: continuing to fund research and collecting lessons learned and working with other stakeholders to disseminate our findings. </a:t>
            </a:r>
          </a:p>
          <a:p>
            <a:pPr defTabSz="46245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8D466-8221-7841-8449-104F697AE5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80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19825" cy="3498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25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4291-39C2-41EA-BD0B-4C09DBC715E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9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4F1D-7F83-44B5-97A3-BB8B7E741D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77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ALL AWARDS ever funded by PCORI as of July 2018, namely:</a:t>
            </a:r>
          </a:p>
          <a:p>
            <a:pPr marL="173422" indent="-173422">
              <a:buFontTx/>
              <a:buChar char="-"/>
            </a:pPr>
            <a:r>
              <a:rPr lang="en-US"/>
              <a:t>CER studies</a:t>
            </a:r>
          </a:p>
          <a:p>
            <a:pPr marL="173422" indent="-173422">
              <a:buFontTx/>
              <a:buChar char="-"/>
            </a:pPr>
            <a:r>
              <a:rPr lang="en-US"/>
              <a:t>D&amp;I awards</a:t>
            </a:r>
          </a:p>
          <a:p>
            <a:pPr marL="173422" indent="-173422">
              <a:buFontTx/>
              <a:buChar char="-"/>
            </a:pPr>
            <a:r>
              <a:rPr lang="en-US"/>
              <a:t>Methods studies</a:t>
            </a:r>
          </a:p>
          <a:p>
            <a:pPr marL="173422" indent="-173422">
              <a:buFontTx/>
              <a:buChar char="-"/>
            </a:pPr>
            <a:r>
              <a:rPr lang="en-US"/>
              <a:t>Pilot projects</a:t>
            </a:r>
          </a:p>
          <a:p>
            <a:pPr marL="173422" indent="-173422">
              <a:buFontTx/>
              <a:buChar char="-"/>
            </a:pPr>
            <a:r>
              <a:rPr lang="en-US" err="1"/>
              <a:t>PCORnet</a:t>
            </a:r>
            <a:r>
              <a:rPr lang="en-US"/>
              <a:t> awards</a:t>
            </a:r>
          </a:p>
          <a:p>
            <a:pPr marL="173422" indent="-173422">
              <a:buFontTx/>
              <a:buChar char="-"/>
            </a:pPr>
            <a:r>
              <a:rPr lang="en-US"/>
              <a:t>Engagement awards</a:t>
            </a:r>
          </a:p>
          <a:p>
            <a:r>
              <a:rPr lang="en-US"/>
              <a:t>State WITHOUT any funding awarded is North Dakota.</a:t>
            </a:r>
          </a:p>
          <a:p>
            <a:endParaRPr lang="en-US"/>
          </a:p>
          <a:p>
            <a:r>
              <a:rPr lang="en-US"/>
              <a:t>Data source: E&amp;A Portfolio data, </a:t>
            </a:r>
            <a:r>
              <a:rPr lang="en-US" err="1"/>
              <a:t>QC’d</a:t>
            </a:r>
            <a:r>
              <a:rPr lang="en-US"/>
              <a:t> July 23,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4291-39C2-41EA-BD0B-4C09DBC715E8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202">
              <a:defRPr/>
            </a:pPr>
            <a:r>
              <a:rPr lang="en-US" dirty="0"/>
              <a:t>This slide </a:t>
            </a:r>
            <a:r>
              <a:rPr lang="en-US" b="1" dirty="0"/>
              <a:t>demonstrates the engagement of our stakeholder communities</a:t>
            </a:r>
            <a:r>
              <a:rPr lang="en-US" dirty="0"/>
              <a:t>.  True to our patient centered approach, analysis of PCORI awardee reports and the information they share with us indicate that</a:t>
            </a:r>
          </a:p>
          <a:p>
            <a:pPr marL="181243" indent="-181243" defTabSz="483202">
              <a:buFont typeface="Arial" panose="020B0604020202020204" pitchFamily="34" charset="0"/>
              <a:buChar char="•"/>
              <a:defRPr/>
            </a:pPr>
            <a:r>
              <a:rPr lang="en-US" b="1" dirty="0"/>
              <a:t>Nearly all PCORI projects engage with patients, caregivers, and/or patient/caregiver advocacy organizations, and over 90% of projects engage with clinicians. </a:t>
            </a:r>
          </a:p>
          <a:p>
            <a:pPr marL="181243" indent="-181243" defTabSz="483202">
              <a:buFont typeface="Arial" panose="020B0604020202020204" pitchFamily="34" charset="0"/>
              <a:buChar char="•"/>
              <a:defRPr/>
            </a:pPr>
            <a:r>
              <a:rPr lang="en-US" b="1" dirty="0"/>
              <a:t>Nearly all PCORI projects engage with partners from more than one stakeholder community, and over 80% of projects engage with partners from at least 4 different communities</a:t>
            </a:r>
            <a:r>
              <a:rPr lang="en-US" dirty="0"/>
              <a:t>.</a:t>
            </a:r>
          </a:p>
          <a:p>
            <a:pPr marL="181243" indent="-181243" defTabSz="483202">
              <a:buFont typeface="Arial" panose="020B0604020202020204" pitchFamily="34" charset="0"/>
              <a:buChar char="•"/>
              <a:defRPr/>
            </a:pPr>
            <a:r>
              <a:rPr lang="en-US" dirty="0"/>
              <a:t>There are other stakeholders listed at the bottom that we are actively seeking to improve our engagement with, such as payers and employers.   </a:t>
            </a:r>
          </a:p>
          <a:p>
            <a:pPr defTabSz="483202">
              <a:defRPr/>
            </a:pPr>
            <a:endParaRPr lang="en-US" b="1" dirty="0"/>
          </a:p>
          <a:p>
            <a:pPr defTabSz="45746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dirty="0"/>
              <a:t>Source:</a:t>
            </a:r>
            <a:r>
              <a:rPr lang="en-US" b="1" baseline="0" dirty="0"/>
              <a:t> E&amp;A, QC’d July 2018</a:t>
            </a:r>
          </a:p>
          <a:p>
            <a:pPr defTabSz="457463">
              <a:defRPr/>
            </a:pPr>
            <a:endParaRPr lang="en-US" baseline="0" dirty="0"/>
          </a:p>
          <a:p>
            <a:pPr defTabSz="457463">
              <a:defRPr/>
            </a:pPr>
            <a:r>
              <a:rPr lang="en-US" baseline="0" dirty="0"/>
              <a:t>PCORI projects engage with a variety of partner types, using a variety of methods. </a:t>
            </a:r>
          </a:p>
          <a:p>
            <a:pPr marL="171548" indent="-171548" defTabSz="457463">
              <a:buFontTx/>
              <a:buChar char="-"/>
              <a:defRPr/>
            </a:pPr>
            <a:r>
              <a:rPr lang="en-US" baseline="0" dirty="0"/>
              <a:t>More than 90% engage with a patient, and &gt;90% engage with a clinician. More than half engage with caregivers, and more than half engage with health systems.</a:t>
            </a:r>
          </a:p>
          <a:p>
            <a:pPr marL="171548" indent="-171548" defTabSz="457463">
              <a:buFontTx/>
              <a:buChar char="-"/>
              <a:defRPr/>
            </a:pPr>
            <a:r>
              <a:rPr lang="en-US" baseline="0" dirty="0"/>
              <a:t>Projects also engage with other key stakeholder groups like industry, policymakers, payers, and purchasers. </a:t>
            </a:r>
          </a:p>
          <a:p>
            <a:pPr marL="171548" indent="-171548" defTabSz="457463">
              <a:buFontTx/>
              <a:buChar char="-"/>
              <a:defRPr/>
            </a:pPr>
            <a:r>
              <a:rPr lang="en-US" baseline="0" dirty="0"/>
              <a:t>Overall, projects engage with a lot of different types of stakeholders- the vast majority (&gt;80%) have at least 4 different types of stakeholders represented on the project</a:t>
            </a:r>
          </a:p>
          <a:p>
            <a:pPr marL="171548" indent="-171548" defTabSz="457463">
              <a:buFontTx/>
              <a:buChar char="-"/>
              <a:defRPr/>
            </a:pPr>
            <a:endParaRPr lang="en-US" baseline="0" dirty="0"/>
          </a:p>
          <a:p>
            <a:pPr defTabSz="462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8C0D4291-39C2-41EA-BD0B-4C09DBC715E8}" type="slidenum">
              <a:rPr lang="en-US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52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631E6-C648-4F0F-B448-11FBB99802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8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4291-39C2-41EA-BD0B-4C09DBC715E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9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24588" cy="350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9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AA938-4A77-47EE-BC66-890140CD78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0" y="0"/>
            <a:ext cx="12210959" cy="686866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49136D-4537-4984-8FEA-92544F5B45DC}"/>
              </a:ext>
            </a:extLst>
          </p:cNvPr>
          <p:cNvCxnSpPr/>
          <p:nvPr userDrawn="1"/>
        </p:nvCxnSpPr>
        <p:spPr>
          <a:xfrm>
            <a:off x="533990" y="2310170"/>
            <a:ext cx="3975705" cy="0"/>
          </a:xfrm>
          <a:prstGeom prst="line">
            <a:avLst/>
          </a:prstGeom>
          <a:ln w="127000">
            <a:solidFill>
              <a:srgbClr val="08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8C36E69-01ED-46EC-A422-961BE4B9B0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7856" y="4351513"/>
            <a:ext cx="7874000" cy="1519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and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B139A8-B26F-48C0-B966-8341F7149E04}"/>
              </a:ext>
            </a:extLst>
          </p:cNvPr>
          <p:cNvGrpSpPr/>
          <p:nvPr userDrawn="1"/>
        </p:nvGrpSpPr>
        <p:grpSpPr>
          <a:xfrm>
            <a:off x="8645361" y="5116351"/>
            <a:ext cx="2116319" cy="1564571"/>
            <a:chOff x="9824163" y="4998551"/>
            <a:chExt cx="2116319" cy="15645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A46C68-7387-4C54-8A7B-C91F55DBA7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51" r="36679" b="9128"/>
            <a:stretch/>
          </p:blipFill>
          <p:spPr>
            <a:xfrm>
              <a:off x="9824163" y="5823527"/>
              <a:ext cx="1203722" cy="5949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7A8111-87F7-4D4B-99F3-D24D4E5BBD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71" t="93635" r="-2826" b="-6724"/>
            <a:stretch/>
          </p:blipFill>
          <p:spPr>
            <a:xfrm>
              <a:off x="9946429" y="6397869"/>
              <a:ext cx="1994053" cy="1652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17A8B3-9423-4536-A7F2-2C456EB77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582" y="4998551"/>
              <a:ext cx="1051360" cy="13605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25D888-251B-49EF-BF35-096E3E56F8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7" t="67311" r="18348" b="17463"/>
            <a:stretch/>
          </p:blipFill>
          <p:spPr>
            <a:xfrm>
              <a:off x="11362998" y="6120982"/>
              <a:ext cx="121185" cy="192233"/>
            </a:xfrm>
            <a:prstGeom prst="rect">
              <a:avLst/>
            </a:prstGeom>
          </p:spPr>
        </p:pic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DE34555-E52F-4DED-9841-96B06F2ED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858" y="2398467"/>
            <a:ext cx="8129991" cy="1528762"/>
          </a:xfrm>
          <a:prstGeom prst="rect">
            <a:avLst/>
          </a:prstGeom>
        </p:spPr>
        <p:txBody>
          <a:bodyPr tIns="91440" anchor="t" anchorCtr="0"/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It Could Have a Subhead (Title Case)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8DC34E1-D3F6-45B8-AF54-646F2D28F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858" y="445094"/>
            <a:ext cx="8129991" cy="1774252"/>
          </a:xfrm>
          <a:prstGeom prst="rect">
            <a:avLst/>
          </a:prstGeom>
        </p:spPr>
        <p:txBody>
          <a:bodyPr bIns="91440" anchor="b"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(Title Case)</a:t>
            </a:r>
          </a:p>
        </p:txBody>
      </p:sp>
    </p:spTree>
    <p:extLst>
      <p:ext uri="{BB962C8B-B14F-4D97-AF65-F5344CB8AC3E}">
        <p14:creationId xmlns:p14="http://schemas.microsoft.com/office/powerpoint/2010/main" val="362265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Header_Chart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06780-E3EA-4F2B-8255-A0F6C3B863A6}"/>
              </a:ext>
            </a:extLst>
          </p:cNvPr>
          <p:cNvSpPr/>
          <p:nvPr userDrawn="1"/>
        </p:nvSpPr>
        <p:spPr>
          <a:xfrm>
            <a:off x="-24715" y="-6837"/>
            <a:ext cx="11434243" cy="836494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3"/>
          <a:stretch/>
        </p:blipFill>
        <p:spPr>
          <a:xfrm>
            <a:off x="11081981" y="-6837"/>
            <a:ext cx="1110019" cy="8364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867664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91" y="-6837"/>
            <a:ext cx="9717087" cy="83649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Narrow Header Example (Use Sparingly)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23DE557-E8E2-47E0-BD96-4FB4C5B5FC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788" y="1119120"/>
            <a:ext cx="11517312" cy="5335741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25FD4E-C091-45AF-855A-2EB170914C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0446" y="1119120"/>
            <a:ext cx="5753100" cy="3508375"/>
          </a:xfrm>
          <a:prstGeom prst="rect">
            <a:avLst/>
          </a:prstGeom>
        </p:spPr>
        <p:txBody>
          <a:bodyPr/>
          <a:lstStyle>
            <a:lvl1pPr marL="800080" indent="-342891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1257269" indent="-342891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714457" indent="-342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2171646" indent="-342891"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4pPr>
            <a:lvl5pPr marL="2628834" indent="-342891"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8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ing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0247A-EDE3-4BCA-AB5A-23D32326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0E84F-44BF-4378-B991-CFB9AB6A2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21406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7DD45-93D6-4F19-B23E-A24F520FD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A56C292-3DBC-4EFE-B2C9-A70E8FE4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E5843-A8A4-424A-80A2-7E4A64E01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1D5C9-6DE4-4C6C-A6E2-D0FC89008DBD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378F2311-68F9-43F6-BC84-F84F2DB912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-6838"/>
            <a:ext cx="9717087" cy="802873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DC59A97B-818A-4415-9303-1857E0714C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90" y="796040"/>
            <a:ext cx="9717087" cy="72112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D723B29-77E1-40EA-8BEC-2D6914A77F6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1" y="2521406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838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0247A-EDE3-4BCA-AB5A-23D32326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7DD45-93D6-4F19-B23E-A24F520FD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A56C292-3DBC-4EFE-B2C9-A70E8FE4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E5843-A8A4-424A-80A2-7E4A64E01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1D5C9-6DE4-4C6C-A6E2-D0FC89008DBD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0DC85FCE-3267-4C89-A707-126E899573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4"/>
            <a:ext cx="9717087" cy="151716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0BCDFEC-7B4A-4BBB-8EEF-942A89BD8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21406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2700033-78A7-448D-9B72-C169CC840C3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4901" y="2505079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811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ing, Caption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A52E-AB60-46CA-9A1A-88184D650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93" y="1759100"/>
            <a:ext cx="4973216" cy="91285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EEFEB7E-9290-403F-BF2B-55034065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254CC-1E4B-4229-8F56-6164B9F44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910A15-E681-4EBB-854D-3DD845CBA23F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16AF8C-B314-41B3-91B0-157C6DD6B9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4"/>
            <a:ext cx="9717087" cy="796037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2AA8C8B-FA36-4FCC-8650-9374A5258B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90" y="796040"/>
            <a:ext cx="9717087" cy="72112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F0A240-5DE5-4747-894A-48482B1577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3473" y="1776299"/>
            <a:ext cx="5801355" cy="451185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BC1740B-88BA-4E70-8E1B-D00DE17DD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193" y="2671960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7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ing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A52E-AB60-46CA-9A1A-88184D650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93" y="1759100"/>
            <a:ext cx="4973216" cy="91285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EEFEB7E-9290-403F-BF2B-55034065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254CC-1E4B-4229-8F56-6164B9F44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910A15-E681-4EBB-854D-3DD845CBA23F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4D1CFA11-398B-448A-9C32-679F71E999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-6836"/>
            <a:ext cx="9717087" cy="1523999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A3CEA44-1C87-419E-ADD9-AECABCAF75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3473" y="1776299"/>
            <a:ext cx="5801355" cy="451185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F18547-3062-4C76-8A77-A7EF1596B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193" y="2671960"/>
            <a:ext cx="5157787" cy="3857625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333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72DD0-A119-45A1-86F5-F1DB7924E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17D14-9A26-4D6C-9CBD-4592005E0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7B78E-58A4-4037-88CC-E065EABE0072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CD993E56-3D82-4104-922C-613D4B1A821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2607791" y="1607857"/>
            <a:ext cx="6993412" cy="52342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C0C2EF85-ACBE-4CBF-B2CB-31C246F0F6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89" y="5"/>
            <a:ext cx="1658939" cy="1492251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Video: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A0D645B4-254A-4548-A869-E5A4C2CC9E3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990727" y="4"/>
            <a:ext cx="8639175" cy="1492251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Video Title Here</a:t>
            </a:r>
          </a:p>
        </p:txBody>
      </p:sp>
    </p:spTree>
    <p:extLst>
      <p:ext uri="{BB962C8B-B14F-4D97-AF65-F5344CB8AC3E}">
        <p14:creationId xmlns:p14="http://schemas.microsoft.com/office/powerpoint/2010/main" val="2809205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E1CAA-2A06-41E1-BB14-CF35663451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7D453-CBBD-4321-BFB1-A61A03E0E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061DFD-2E68-4334-8783-CDF01E459F84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FFB7E0C6-3F28-4805-B703-AB079448C0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5415" y="9495"/>
            <a:ext cx="9431336" cy="759313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59DE809-EFBC-497E-BE89-19FE34D648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415" y="768803"/>
            <a:ext cx="9431336" cy="764688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903EAB-4CAE-434A-882A-171668AD6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791" y="2265473"/>
            <a:ext cx="11489311" cy="4186801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Clr>
                <a:srgbClr val="08B0FF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83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24" indent="-228594">
              <a:buClr>
                <a:schemeClr val="bg2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28715" indent="-228594">
              <a:buClr>
                <a:schemeClr val="accent6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71606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buClr>
                <a:schemeClr val="accent4"/>
              </a:buClr>
              <a:defRPr sz="2400"/>
            </a:lvl6pPr>
            <a:lvl7pPr marL="2114498" indent="-228594">
              <a:buClr>
                <a:schemeClr val="accent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769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Prof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360516-D497-4B3E-89E3-7B0C3455A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FEBCB6-FE04-4F2B-8345-2DE5EEDC4DB7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elena Temkin-Greener, Ph.D., M.S.">
            <a:extLst>
              <a:ext uri="{FF2B5EF4-FFF2-40B4-BE49-F238E27FC236}">
                <a16:creationId xmlns:a16="http://schemas.microsoft.com/office/drawing/2014/main" id="{01C9CA45-C8A7-4DA5-9760-E90B2B6758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6B9F04-F19A-46F7-92FC-FA01E790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7EDB4A5-F7AC-484C-A0B7-878485046B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73561" y="78008"/>
            <a:ext cx="2863895" cy="329869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000" dirty="0"/>
              <a:t>STUDY PROFILE</a:t>
            </a:r>
          </a:p>
          <a:p>
            <a:endParaRPr lang="en-US" dirty="0"/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1105C74D-580A-4335-846D-F1CFDC8B9A31}"/>
              </a:ext>
            </a:extLst>
          </p:cNvPr>
          <p:cNvSpPr/>
          <p:nvPr userDrawn="1"/>
        </p:nvSpPr>
        <p:spPr>
          <a:xfrm rot="16200000">
            <a:off x="7368904" y="4449365"/>
            <a:ext cx="903634" cy="903635"/>
          </a:xfrm>
          <a:prstGeom prst="halfFrame">
            <a:avLst/>
          </a:prstGeom>
          <a:solidFill>
            <a:srgbClr val="08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249BC99C-D545-49A5-87EB-A15964C4038D}"/>
              </a:ext>
            </a:extLst>
          </p:cNvPr>
          <p:cNvSpPr/>
          <p:nvPr userDrawn="1"/>
        </p:nvSpPr>
        <p:spPr>
          <a:xfrm rot="5400000">
            <a:off x="10931050" y="1906863"/>
            <a:ext cx="903634" cy="903635"/>
          </a:xfrm>
          <a:prstGeom prst="halfFrame">
            <a:avLst/>
          </a:prstGeom>
          <a:solidFill>
            <a:srgbClr val="08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C9D75E-BBEB-45E3-A810-1F9C603F8C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84843" y="410863"/>
            <a:ext cx="11212515" cy="110331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377" indent="0">
              <a:buNone/>
              <a:defRPr sz="2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B5B1109-A4BE-4C86-9A8E-97BB1A3C3C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9527" y="2207277"/>
            <a:ext cx="3873500" cy="2831244"/>
          </a:xfrm>
          <a:prstGeom prst="rect">
            <a:avLst/>
          </a:prstGeom>
        </p:spPr>
        <p:txBody>
          <a:bodyPr lIns="182880" anchor="ctr" anchorCtr="0"/>
          <a:lstStyle>
            <a:lvl1pPr marL="0" indent="0" algn="l"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40BE5AF-B589-424E-98F6-9E74556500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40675" y="5083284"/>
            <a:ext cx="3549727" cy="959301"/>
          </a:xfrm>
          <a:prstGeom prst="rect">
            <a:avLst/>
          </a:prstGeom>
        </p:spPr>
        <p:txBody>
          <a:bodyPr rIns="182880"/>
          <a:lstStyle>
            <a:lvl1pPr marL="0" indent="0" algn="r">
              <a:defRPr sz="1200" i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8332430-67A8-4666-80D8-8F30FEE280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212515" y="5073856"/>
            <a:ext cx="622300" cy="7888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E2FA2FA-1D63-4B52-A168-B38F7ECB5E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666" y="1800229"/>
            <a:ext cx="6720583" cy="4534587"/>
          </a:xfrm>
          <a:prstGeom prst="rect">
            <a:avLst/>
          </a:prstGeom>
        </p:spPr>
        <p:txBody>
          <a:bodyPr/>
          <a:lstStyle>
            <a:lvl1pPr marL="0" indent="0">
              <a:defRPr lang="en-US" sz="2400" b="1" kern="1200" dirty="0" smtClean="0">
                <a:solidFill>
                  <a:srgbClr val="25408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8594" indent="-228594">
              <a:buFont typeface="Arial" panose="020B0604020202020204" pitchFamily="34" charset="0"/>
              <a:buChar char="•"/>
              <a:defRPr sz="2000"/>
            </a:lvl2pPr>
            <a:lvl3pPr marL="395278" indent="-228594">
              <a:defRPr sz="2000"/>
            </a:lvl3pPr>
            <a:lvl4pPr marL="574660" indent="-228594">
              <a:defRPr sz="2000"/>
            </a:lvl4pPr>
            <a:lvl5pPr marL="744520" indent="-228594"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0C58466-3661-4EA1-8AA5-791EF0AF41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5773" y="6492878"/>
            <a:ext cx="6721475" cy="365125"/>
          </a:xfrm>
          <a:prstGeom prst="rect">
            <a:avLst/>
          </a:prstGeom>
        </p:spPr>
        <p:txBody>
          <a:bodyPr anchor="ctr" anchorCtr="0"/>
          <a:lstStyle>
            <a:lvl1pPr marL="4763" indent="-4763">
              <a:defRPr sz="1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41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F2712-F76B-4942-B239-377A891F3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5704E-8E13-4BD3-ADC8-4BBA84988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233"/>
          <a:stretch/>
        </p:blipFill>
        <p:spPr>
          <a:xfrm>
            <a:off x="0" y="-6837"/>
            <a:ext cx="12192000" cy="1908550"/>
          </a:xfrm>
          <a:prstGeom prst="rect">
            <a:avLst/>
          </a:prstGeom>
          <a:solidFill>
            <a:srgbClr val="25408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BD39C6-6DEF-48F0-B407-82312D80DFBF}"/>
              </a:ext>
            </a:extLst>
          </p:cNvPr>
          <p:cNvSpPr txBox="1"/>
          <p:nvPr userDrawn="1"/>
        </p:nvSpPr>
        <p:spPr>
          <a:xfrm>
            <a:off x="1325077" y="3919410"/>
            <a:ext cx="3610056" cy="752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7ABF35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www.pcori.org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5F17-4320-4450-8F3A-E653C48729B6}"/>
              </a:ext>
            </a:extLst>
          </p:cNvPr>
          <p:cNvSpPr txBox="1"/>
          <p:nvPr userDrawn="1"/>
        </p:nvSpPr>
        <p:spPr>
          <a:xfrm>
            <a:off x="7143067" y="2380197"/>
            <a:ext cx="3610056" cy="296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7ABF35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@pcori</a:t>
            </a:r>
          </a:p>
          <a:p>
            <a:pPr>
              <a:lnSpc>
                <a:spcPct val="150000"/>
              </a:lnSpc>
              <a:buClr>
                <a:srgbClr val="7ABF35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PCORInstitute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7ABF35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PCORI</a:t>
            </a:r>
          </a:p>
          <a:p>
            <a:pPr>
              <a:lnSpc>
                <a:spcPct val="150000"/>
              </a:lnSpc>
              <a:buClr>
                <a:srgbClr val="7ABF35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/pcori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7CE808-C187-447A-B2D9-BC0BB802D0D4}"/>
              </a:ext>
            </a:extLst>
          </p:cNvPr>
          <p:cNvCxnSpPr>
            <a:cxnSpLocks/>
          </p:cNvCxnSpPr>
          <p:nvPr userDrawn="1"/>
        </p:nvCxnSpPr>
        <p:spPr>
          <a:xfrm>
            <a:off x="-35884" y="190171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FBC197C-F423-43E6-B1E1-59DCC398C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7939" y="2608267"/>
            <a:ext cx="4618037" cy="601531"/>
          </a:xfrm>
          <a:prstGeom prst="rect">
            <a:avLst/>
          </a:prstGeom>
        </p:spPr>
        <p:txBody>
          <a:bodyPr/>
          <a:lstStyle>
            <a:lvl1pPr marL="0" indent="0" algn="l">
              <a:def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202.XXX.XXXX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D9D7CF-4D50-4F6B-9BDD-E3AD7F889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7936" y="3382321"/>
            <a:ext cx="4618037" cy="601531"/>
          </a:xfrm>
          <a:prstGeom prst="rect">
            <a:avLst/>
          </a:prstGeom>
        </p:spPr>
        <p:txBody>
          <a:bodyPr/>
          <a:lstStyle>
            <a:lvl1pPr marL="0" indent="0" algn="l">
              <a:def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XXXXX@pcori.org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1666E3-887F-454C-87ED-0F38DB6407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53" y="4769643"/>
            <a:ext cx="600929" cy="598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71E7C0-B187-4F80-96DA-D8AABFCE78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61" y="3286288"/>
            <a:ext cx="586017" cy="593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02CCD0-A5B8-49DD-A306-DC7FD9ECA0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51" y="4015599"/>
            <a:ext cx="592408" cy="598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7D24D9-5CCD-4389-8CF9-0A984C5491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37" y="2526284"/>
            <a:ext cx="611843" cy="6169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ACBCF-D57E-40A2-ACBD-0DF8910DDA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0" y="4102929"/>
            <a:ext cx="605212" cy="622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BB401D-0842-4617-9AD3-32C4462635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7" y="2545629"/>
            <a:ext cx="611440" cy="616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E3633E-5B12-462D-8AFA-83D24971071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3" y="3330919"/>
            <a:ext cx="608847" cy="5980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FDECEE-D676-4B27-AAE7-7F6D49727630}"/>
              </a:ext>
            </a:extLst>
          </p:cNvPr>
          <p:cNvSpPr/>
          <p:nvPr userDrawn="1"/>
        </p:nvSpPr>
        <p:spPr>
          <a:xfrm>
            <a:off x="519798" y="934489"/>
            <a:ext cx="6417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 Information</a:t>
            </a:r>
            <a:endParaRPr lang="en-US" sz="5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8D6E94-8144-4C61-B301-6AB057B3F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798" y="1945612"/>
            <a:ext cx="9670807" cy="618759"/>
          </a:xfrm>
          <a:prstGeom prst="rect">
            <a:avLst/>
          </a:prstGeom>
        </p:spPr>
        <p:txBody>
          <a:bodyPr anchor="ctr" anchorCtr="0"/>
          <a:lstStyle>
            <a:lvl1pPr marL="0" indent="0"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Name and comma in bold, Job title in regular</a:t>
            </a:r>
          </a:p>
        </p:txBody>
      </p:sp>
    </p:spTree>
    <p:extLst>
      <p:ext uri="{BB962C8B-B14F-4D97-AF65-F5344CB8AC3E}">
        <p14:creationId xmlns:p14="http://schemas.microsoft.com/office/powerpoint/2010/main" val="267020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0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a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71CE6C-A881-4653-9779-88FDF0FA3D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9815" y="-126484"/>
            <a:ext cx="7597087" cy="7107807"/>
          </a:xfrm>
          <a:custGeom>
            <a:avLst/>
            <a:gdLst>
              <a:gd name="connsiteX0" fmla="*/ 0 w 9655175"/>
              <a:gd name="connsiteY0" fmla="*/ 0 h 6869113"/>
              <a:gd name="connsiteX1" fmla="*/ 9655175 w 9655175"/>
              <a:gd name="connsiteY1" fmla="*/ 0 h 6869113"/>
              <a:gd name="connsiteX2" fmla="*/ 9655175 w 9655175"/>
              <a:gd name="connsiteY2" fmla="*/ 6869113 h 6869113"/>
              <a:gd name="connsiteX3" fmla="*/ 0 w 9655175"/>
              <a:gd name="connsiteY3" fmla="*/ 6869113 h 6869113"/>
              <a:gd name="connsiteX4" fmla="*/ 0 w 9655175"/>
              <a:gd name="connsiteY4" fmla="*/ 0 h 6869113"/>
              <a:gd name="connsiteX0" fmla="*/ 4954137 w 9655175"/>
              <a:gd name="connsiteY0" fmla="*/ 0 h 6882761"/>
              <a:gd name="connsiteX1" fmla="*/ 9655175 w 9655175"/>
              <a:gd name="connsiteY1" fmla="*/ 13648 h 6882761"/>
              <a:gd name="connsiteX2" fmla="*/ 9655175 w 9655175"/>
              <a:gd name="connsiteY2" fmla="*/ 6882761 h 6882761"/>
              <a:gd name="connsiteX3" fmla="*/ 0 w 9655175"/>
              <a:gd name="connsiteY3" fmla="*/ 6882761 h 6882761"/>
              <a:gd name="connsiteX4" fmla="*/ 4954137 w 9655175"/>
              <a:gd name="connsiteY4" fmla="*/ 0 h 6882761"/>
              <a:gd name="connsiteX0" fmla="*/ 2811439 w 7512477"/>
              <a:gd name="connsiteY0" fmla="*/ 0 h 6896409"/>
              <a:gd name="connsiteX1" fmla="*/ 7512477 w 7512477"/>
              <a:gd name="connsiteY1" fmla="*/ 13648 h 6896409"/>
              <a:gd name="connsiteX2" fmla="*/ 7512477 w 7512477"/>
              <a:gd name="connsiteY2" fmla="*/ 6882761 h 6896409"/>
              <a:gd name="connsiteX3" fmla="*/ 0 w 7512477"/>
              <a:gd name="connsiteY3" fmla="*/ 6896409 h 6896409"/>
              <a:gd name="connsiteX4" fmla="*/ 2811439 w 7512477"/>
              <a:gd name="connsiteY4" fmla="*/ 0 h 6896409"/>
              <a:gd name="connsiteX0" fmla="*/ 2852382 w 7512477"/>
              <a:gd name="connsiteY0" fmla="*/ 0 h 6882762"/>
              <a:gd name="connsiteX1" fmla="*/ 7512477 w 7512477"/>
              <a:gd name="connsiteY1" fmla="*/ 1 h 6882762"/>
              <a:gd name="connsiteX2" fmla="*/ 7512477 w 7512477"/>
              <a:gd name="connsiteY2" fmla="*/ 6869114 h 6882762"/>
              <a:gd name="connsiteX3" fmla="*/ 0 w 7512477"/>
              <a:gd name="connsiteY3" fmla="*/ 6882762 h 6882762"/>
              <a:gd name="connsiteX4" fmla="*/ 2852382 w 7512477"/>
              <a:gd name="connsiteY4" fmla="*/ 0 h 6882762"/>
              <a:gd name="connsiteX0" fmla="*/ 2784143 w 7444238"/>
              <a:gd name="connsiteY0" fmla="*/ 0 h 6923705"/>
              <a:gd name="connsiteX1" fmla="*/ 7444238 w 7444238"/>
              <a:gd name="connsiteY1" fmla="*/ 1 h 6923705"/>
              <a:gd name="connsiteX2" fmla="*/ 7444238 w 7444238"/>
              <a:gd name="connsiteY2" fmla="*/ 6869114 h 6923705"/>
              <a:gd name="connsiteX3" fmla="*/ 0 w 7444238"/>
              <a:gd name="connsiteY3" fmla="*/ 6923705 h 6923705"/>
              <a:gd name="connsiteX4" fmla="*/ 2784143 w 7444238"/>
              <a:gd name="connsiteY4" fmla="*/ 0 h 6923705"/>
              <a:gd name="connsiteX0" fmla="*/ 2797791 w 7444238"/>
              <a:gd name="connsiteY0" fmla="*/ 0 h 6951000"/>
              <a:gd name="connsiteX1" fmla="*/ 7444238 w 7444238"/>
              <a:gd name="connsiteY1" fmla="*/ 27296 h 6951000"/>
              <a:gd name="connsiteX2" fmla="*/ 7444238 w 7444238"/>
              <a:gd name="connsiteY2" fmla="*/ 6896409 h 6951000"/>
              <a:gd name="connsiteX3" fmla="*/ 0 w 7444238"/>
              <a:gd name="connsiteY3" fmla="*/ 6951000 h 6951000"/>
              <a:gd name="connsiteX4" fmla="*/ 2797791 w 7444238"/>
              <a:gd name="connsiteY4" fmla="*/ 0 h 6951000"/>
              <a:gd name="connsiteX0" fmla="*/ 2797791 w 7471533"/>
              <a:gd name="connsiteY0" fmla="*/ 13648 h 6964648"/>
              <a:gd name="connsiteX1" fmla="*/ 7471533 w 7471533"/>
              <a:gd name="connsiteY1" fmla="*/ 0 h 6964648"/>
              <a:gd name="connsiteX2" fmla="*/ 7444238 w 7471533"/>
              <a:gd name="connsiteY2" fmla="*/ 6910057 h 6964648"/>
              <a:gd name="connsiteX3" fmla="*/ 0 w 7471533"/>
              <a:gd name="connsiteY3" fmla="*/ 6964648 h 6964648"/>
              <a:gd name="connsiteX4" fmla="*/ 2797791 w 7471533"/>
              <a:gd name="connsiteY4" fmla="*/ 13648 h 6964648"/>
              <a:gd name="connsiteX0" fmla="*/ 2797791 w 7471533"/>
              <a:gd name="connsiteY0" fmla="*/ 13648 h 6964648"/>
              <a:gd name="connsiteX1" fmla="*/ 7471533 w 7471533"/>
              <a:gd name="connsiteY1" fmla="*/ 0 h 6964648"/>
              <a:gd name="connsiteX2" fmla="*/ 7444238 w 7471533"/>
              <a:gd name="connsiteY2" fmla="*/ 6951000 h 6964648"/>
              <a:gd name="connsiteX3" fmla="*/ 0 w 7471533"/>
              <a:gd name="connsiteY3" fmla="*/ 6964648 h 6964648"/>
              <a:gd name="connsiteX4" fmla="*/ 2797791 w 7471533"/>
              <a:gd name="connsiteY4" fmla="*/ 13648 h 6964648"/>
              <a:gd name="connsiteX0" fmla="*/ 2784143 w 7457885"/>
              <a:gd name="connsiteY0" fmla="*/ 13648 h 6964648"/>
              <a:gd name="connsiteX1" fmla="*/ 7457885 w 7457885"/>
              <a:gd name="connsiteY1" fmla="*/ 0 h 6964648"/>
              <a:gd name="connsiteX2" fmla="*/ 7430590 w 7457885"/>
              <a:gd name="connsiteY2" fmla="*/ 6951000 h 6964648"/>
              <a:gd name="connsiteX3" fmla="*/ 0 w 7457885"/>
              <a:gd name="connsiteY3" fmla="*/ 6964648 h 6964648"/>
              <a:gd name="connsiteX4" fmla="*/ 2784143 w 7457885"/>
              <a:gd name="connsiteY4" fmla="*/ 13648 h 6964648"/>
              <a:gd name="connsiteX0" fmla="*/ 2797791 w 7471533"/>
              <a:gd name="connsiteY0" fmla="*/ 13648 h 6991943"/>
              <a:gd name="connsiteX1" fmla="*/ 7471533 w 7471533"/>
              <a:gd name="connsiteY1" fmla="*/ 0 h 6991943"/>
              <a:gd name="connsiteX2" fmla="*/ 7444238 w 7471533"/>
              <a:gd name="connsiteY2" fmla="*/ 6951000 h 6991943"/>
              <a:gd name="connsiteX3" fmla="*/ 0 w 7471533"/>
              <a:gd name="connsiteY3" fmla="*/ 6991943 h 6991943"/>
              <a:gd name="connsiteX4" fmla="*/ 2797791 w 7471533"/>
              <a:gd name="connsiteY4" fmla="*/ 13648 h 6991943"/>
              <a:gd name="connsiteX0" fmla="*/ 2797791 w 7471533"/>
              <a:gd name="connsiteY0" fmla="*/ 13648 h 6951000"/>
              <a:gd name="connsiteX1" fmla="*/ 7471533 w 7471533"/>
              <a:gd name="connsiteY1" fmla="*/ 0 h 6951000"/>
              <a:gd name="connsiteX2" fmla="*/ 7444238 w 7471533"/>
              <a:gd name="connsiteY2" fmla="*/ 6951000 h 6951000"/>
              <a:gd name="connsiteX3" fmla="*/ 0 w 7471533"/>
              <a:gd name="connsiteY3" fmla="*/ 6951000 h 6951000"/>
              <a:gd name="connsiteX4" fmla="*/ 2797791 w 7471533"/>
              <a:gd name="connsiteY4" fmla="*/ 13648 h 6951000"/>
              <a:gd name="connsiteX0" fmla="*/ 2805743 w 7479485"/>
              <a:gd name="connsiteY0" fmla="*/ 13648 h 6958951"/>
              <a:gd name="connsiteX1" fmla="*/ 7479485 w 7479485"/>
              <a:gd name="connsiteY1" fmla="*/ 0 h 6958951"/>
              <a:gd name="connsiteX2" fmla="*/ 7452190 w 7479485"/>
              <a:gd name="connsiteY2" fmla="*/ 6951000 h 6958951"/>
              <a:gd name="connsiteX3" fmla="*/ 0 w 7479485"/>
              <a:gd name="connsiteY3" fmla="*/ 6958951 h 6958951"/>
              <a:gd name="connsiteX4" fmla="*/ 2805743 w 7479485"/>
              <a:gd name="connsiteY4" fmla="*/ 13648 h 6958951"/>
              <a:gd name="connsiteX0" fmla="*/ 2816376 w 7490118"/>
              <a:gd name="connsiteY0" fmla="*/ 13648 h 6980216"/>
              <a:gd name="connsiteX1" fmla="*/ 7490118 w 7490118"/>
              <a:gd name="connsiteY1" fmla="*/ 0 h 6980216"/>
              <a:gd name="connsiteX2" fmla="*/ 7462823 w 7490118"/>
              <a:gd name="connsiteY2" fmla="*/ 6951000 h 6980216"/>
              <a:gd name="connsiteX3" fmla="*/ 0 w 7490118"/>
              <a:gd name="connsiteY3" fmla="*/ 6980216 h 6980216"/>
              <a:gd name="connsiteX4" fmla="*/ 2816376 w 7490118"/>
              <a:gd name="connsiteY4" fmla="*/ 13648 h 6980216"/>
              <a:gd name="connsiteX0" fmla="*/ 2816376 w 7505353"/>
              <a:gd name="connsiteY0" fmla="*/ 13648 h 6980216"/>
              <a:gd name="connsiteX1" fmla="*/ 7490118 w 7505353"/>
              <a:gd name="connsiteY1" fmla="*/ 0 h 6980216"/>
              <a:gd name="connsiteX2" fmla="*/ 7505353 w 7505353"/>
              <a:gd name="connsiteY2" fmla="*/ 6961633 h 6980216"/>
              <a:gd name="connsiteX3" fmla="*/ 0 w 7505353"/>
              <a:gd name="connsiteY3" fmla="*/ 6980216 h 6980216"/>
              <a:gd name="connsiteX4" fmla="*/ 2816376 w 7505353"/>
              <a:gd name="connsiteY4" fmla="*/ 13648 h 6980216"/>
              <a:gd name="connsiteX0" fmla="*/ 2795111 w 7484088"/>
              <a:gd name="connsiteY0" fmla="*/ 13648 h 6969584"/>
              <a:gd name="connsiteX1" fmla="*/ 7468853 w 7484088"/>
              <a:gd name="connsiteY1" fmla="*/ 0 h 6969584"/>
              <a:gd name="connsiteX2" fmla="*/ 7484088 w 7484088"/>
              <a:gd name="connsiteY2" fmla="*/ 6961633 h 6969584"/>
              <a:gd name="connsiteX3" fmla="*/ 0 w 7484088"/>
              <a:gd name="connsiteY3" fmla="*/ 6969584 h 6969584"/>
              <a:gd name="connsiteX4" fmla="*/ 2795111 w 7484088"/>
              <a:gd name="connsiteY4" fmla="*/ 13648 h 6969584"/>
              <a:gd name="connsiteX0" fmla="*/ 2752581 w 7484088"/>
              <a:gd name="connsiteY0" fmla="*/ 0 h 6977201"/>
              <a:gd name="connsiteX1" fmla="*/ 7468853 w 7484088"/>
              <a:gd name="connsiteY1" fmla="*/ 7617 h 6977201"/>
              <a:gd name="connsiteX2" fmla="*/ 7484088 w 7484088"/>
              <a:gd name="connsiteY2" fmla="*/ 6969250 h 6977201"/>
              <a:gd name="connsiteX3" fmla="*/ 0 w 7484088"/>
              <a:gd name="connsiteY3" fmla="*/ 6977201 h 6977201"/>
              <a:gd name="connsiteX4" fmla="*/ 2752581 w 7484088"/>
              <a:gd name="connsiteY4" fmla="*/ 0 h 6977201"/>
              <a:gd name="connsiteX0" fmla="*/ 2784479 w 7484088"/>
              <a:gd name="connsiteY0" fmla="*/ 0 h 6977201"/>
              <a:gd name="connsiteX1" fmla="*/ 7468853 w 7484088"/>
              <a:gd name="connsiteY1" fmla="*/ 7617 h 6977201"/>
              <a:gd name="connsiteX2" fmla="*/ 7484088 w 7484088"/>
              <a:gd name="connsiteY2" fmla="*/ 6969250 h 6977201"/>
              <a:gd name="connsiteX3" fmla="*/ 0 w 7484088"/>
              <a:gd name="connsiteY3" fmla="*/ 6977201 h 6977201"/>
              <a:gd name="connsiteX4" fmla="*/ 2784479 w 7484088"/>
              <a:gd name="connsiteY4" fmla="*/ 0 h 6977201"/>
              <a:gd name="connsiteX0" fmla="*/ 2784479 w 7511857"/>
              <a:gd name="connsiteY0" fmla="*/ 66811 h 7044012"/>
              <a:gd name="connsiteX1" fmla="*/ 7511383 w 7511857"/>
              <a:gd name="connsiteY1" fmla="*/ 0 h 7044012"/>
              <a:gd name="connsiteX2" fmla="*/ 7484088 w 7511857"/>
              <a:gd name="connsiteY2" fmla="*/ 7036061 h 7044012"/>
              <a:gd name="connsiteX3" fmla="*/ 0 w 7511857"/>
              <a:gd name="connsiteY3" fmla="*/ 7044012 h 7044012"/>
              <a:gd name="connsiteX4" fmla="*/ 2784479 w 7511857"/>
              <a:gd name="connsiteY4" fmla="*/ 66811 h 7044012"/>
              <a:gd name="connsiteX0" fmla="*/ 2816377 w 7511857"/>
              <a:gd name="connsiteY0" fmla="*/ 24281 h 7044012"/>
              <a:gd name="connsiteX1" fmla="*/ 7511383 w 7511857"/>
              <a:gd name="connsiteY1" fmla="*/ 0 h 7044012"/>
              <a:gd name="connsiteX2" fmla="*/ 7484088 w 7511857"/>
              <a:gd name="connsiteY2" fmla="*/ 7036061 h 7044012"/>
              <a:gd name="connsiteX3" fmla="*/ 0 w 7511857"/>
              <a:gd name="connsiteY3" fmla="*/ 7044012 h 7044012"/>
              <a:gd name="connsiteX4" fmla="*/ 2816377 w 7511857"/>
              <a:gd name="connsiteY4" fmla="*/ 24281 h 7044012"/>
              <a:gd name="connsiteX0" fmla="*/ 2816377 w 7511857"/>
              <a:gd name="connsiteY0" fmla="*/ 66812 h 7044012"/>
              <a:gd name="connsiteX1" fmla="*/ 7511383 w 7511857"/>
              <a:gd name="connsiteY1" fmla="*/ 0 h 7044012"/>
              <a:gd name="connsiteX2" fmla="*/ 7484088 w 7511857"/>
              <a:gd name="connsiteY2" fmla="*/ 7036061 h 7044012"/>
              <a:gd name="connsiteX3" fmla="*/ 0 w 7511857"/>
              <a:gd name="connsiteY3" fmla="*/ 7044012 h 7044012"/>
              <a:gd name="connsiteX4" fmla="*/ 2816377 w 7511857"/>
              <a:gd name="connsiteY4" fmla="*/ 66812 h 7044012"/>
              <a:gd name="connsiteX0" fmla="*/ 2858907 w 7511857"/>
              <a:gd name="connsiteY0" fmla="*/ 3017 h 7044012"/>
              <a:gd name="connsiteX1" fmla="*/ 7511383 w 7511857"/>
              <a:gd name="connsiteY1" fmla="*/ 0 h 7044012"/>
              <a:gd name="connsiteX2" fmla="*/ 7484088 w 7511857"/>
              <a:gd name="connsiteY2" fmla="*/ 7036061 h 7044012"/>
              <a:gd name="connsiteX3" fmla="*/ 0 w 7511857"/>
              <a:gd name="connsiteY3" fmla="*/ 7044012 h 7044012"/>
              <a:gd name="connsiteX4" fmla="*/ 2858907 w 7511857"/>
              <a:gd name="connsiteY4" fmla="*/ 3017 h 7044012"/>
              <a:gd name="connsiteX0" fmla="*/ 2869539 w 7522489"/>
              <a:gd name="connsiteY0" fmla="*/ 3017 h 7107807"/>
              <a:gd name="connsiteX1" fmla="*/ 7522015 w 7522489"/>
              <a:gd name="connsiteY1" fmla="*/ 0 h 7107807"/>
              <a:gd name="connsiteX2" fmla="*/ 7494720 w 7522489"/>
              <a:gd name="connsiteY2" fmla="*/ 7036061 h 7107807"/>
              <a:gd name="connsiteX3" fmla="*/ 0 w 7522489"/>
              <a:gd name="connsiteY3" fmla="*/ 7107807 h 7107807"/>
              <a:gd name="connsiteX4" fmla="*/ 2869539 w 7522489"/>
              <a:gd name="connsiteY4" fmla="*/ 3017 h 7107807"/>
              <a:gd name="connsiteX0" fmla="*/ 2869539 w 7547883"/>
              <a:gd name="connsiteY0" fmla="*/ 3017 h 7107807"/>
              <a:gd name="connsiteX1" fmla="*/ 7522015 w 7547883"/>
              <a:gd name="connsiteY1" fmla="*/ 0 h 7107807"/>
              <a:gd name="connsiteX2" fmla="*/ 7547883 w 7547883"/>
              <a:gd name="connsiteY2" fmla="*/ 7099857 h 7107807"/>
              <a:gd name="connsiteX3" fmla="*/ 0 w 7547883"/>
              <a:gd name="connsiteY3" fmla="*/ 7107807 h 7107807"/>
              <a:gd name="connsiteX4" fmla="*/ 2869539 w 7547883"/>
              <a:gd name="connsiteY4" fmla="*/ 3017 h 7107807"/>
              <a:gd name="connsiteX0" fmla="*/ 2869539 w 7554912"/>
              <a:gd name="connsiteY0" fmla="*/ 3017 h 7107807"/>
              <a:gd name="connsiteX1" fmla="*/ 7553913 w 7554912"/>
              <a:gd name="connsiteY1" fmla="*/ 0 h 7107807"/>
              <a:gd name="connsiteX2" fmla="*/ 7547883 w 7554912"/>
              <a:gd name="connsiteY2" fmla="*/ 7099857 h 7107807"/>
              <a:gd name="connsiteX3" fmla="*/ 0 w 7554912"/>
              <a:gd name="connsiteY3" fmla="*/ 7107807 h 7107807"/>
              <a:gd name="connsiteX4" fmla="*/ 2869539 w 7554912"/>
              <a:gd name="connsiteY4" fmla="*/ 3017 h 7107807"/>
              <a:gd name="connsiteX0" fmla="*/ 2869539 w 7596754"/>
              <a:gd name="connsiteY0" fmla="*/ 3017 h 7107807"/>
              <a:gd name="connsiteX1" fmla="*/ 7596443 w 7596754"/>
              <a:gd name="connsiteY1" fmla="*/ 0 h 7107807"/>
              <a:gd name="connsiteX2" fmla="*/ 7547883 w 7596754"/>
              <a:gd name="connsiteY2" fmla="*/ 7099857 h 7107807"/>
              <a:gd name="connsiteX3" fmla="*/ 0 w 7596754"/>
              <a:gd name="connsiteY3" fmla="*/ 7107807 h 7107807"/>
              <a:gd name="connsiteX4" fmla="*/ 2869539 w 7596754"/>
              <a:gd name="connsiteY4" fmla="*/ 3017 h 7107807"/>
              <a:gd name="connsiteX0" fmla="*/ 2869539 w 7597086"/>
              <a:gd name="connsiteY0" fmla="*/ 3017 h 7107807"/>
              <a:gd name="connsiteX1" fmla="*/ 7596443 w 7597086"/>
              <a:gd name="connsiteY1" fmla="*/ 0 h 7107807"/>
              <a:gd name="connsiteX2" fmla="*/ 7579781 w 7597086"/>
              <a:gd name="connsiteY2" fmla="*/ 7089225 h 7107807"/>
              <a:gd name="connsiteX3" fmla="*/ 0 w 7597086"/>
              <a:gd name="connsiteY3" fmla="*/ 7107807 h 7107807"/>
              <a:gd name="connsiteX4" fmla="*/ 2869539 w 7597086"/>
              <a:gd name="connsiteY4" fmla="*/ 3017 h 710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7086" h="7107807">
                <a:moveTo>
                  <a:pt x="2869539" y="3017"/>
                </a:moveTo>
                <a:lnTo>
                  <a:pt x="7596443" y="0"/>
                </a:lnTo>
                <a:cubicBezTo>
                  <a:pt x="7601521" y="2320544"/>
                  <a:pt x="7574703" y="4768681"/>
                  <a:pt x="7579781" y="7089225"/>
                </a:cubicBezTo>
                <a:lnTo>
                  <a:pt x="0" y="7107807"/>
                </a:lnTo>
                <a:lnTo>
                  <a:pt x="2869539" y="3017"/>
                </a:lnTo>
                <a:close/>
              </a:path>
            </a:pathLst>
          </a:cu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162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7A8DF-4A7A-4D0F-8679-E93C426D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/>
          <a:stretch/>
        </p:blipFill>
        <p:spPr>
          <a:xfrm>
            <a:off x="2" y="5091624"/>
            <a:ext cx="2521599" cy="120006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C66A04-3D32-48BC-A3DC-9AB87560EE01}"/>
              </a:ext>
            </a:extLst>
          </p:cNvPr>
          <p:cNvCxnSpPr/>
          <p:nvPr userDrawn="1"/>
        </p:nvCxnSpPr>
        <p:spPr>
          <a:xfrm>
            <a:off x="227215" y="1634467"/>
            <a:ext cx="2718487" cy="0"/>
          </a:xfrm>
          <a:prstGeom prst="line">
            <a:avLst/>
          </a:prstGeom>
          <a:ln w="76200">
            <a:solidFill>
              <a:srgbClr val="08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0104BD-FB50-48F3-85AA-0AFF8B4BBAFF}"/>
              </a:ext>
            </a:extLst>
          </p:cNvPr>
          <p:cNvSpPr txBox="1"/>
          <p:nvPr userDrawn="1"/>
        </p:nvSpPr>
        <p:spPr>
          <a:xfrm>
            <a:off x="754" y="6326059"/>
            <a:ext cx="253655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83B83"/>
                </a:solidFill>
                <a:latin typeface="MetaOT-Norm" panose="020B0504030101020102" pitchFamily="34" charset="0"/>
              </a:rPr>
              <a:t>     www.pcori.org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55CF08C-4A00-4C35-9C1F-5857A58624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"/>
            <a:ext cx="7251405" cy="1635125"/>
          </a:xfrm>
          <a:prstGeom prst="rect">
            <a:avLst/>
          </a:prstGeom>
        </p:spPr>
        <p:txBody>
          <a:bodyPr wrap="square" lIns="0" tIns="0" rIns="0" bIns="182880" anchor="b" anchorCtr="0"/>
          <a:lstStyle>
            <a:lvl1pPr marL="233357" indent="0">
              <a:lnSpc>
                <a:spcPct val="90000"/>
              </a:lnSpc>
              <a:spcBef>
                <a:spcPts val="0"/>
              </a:spcBef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Slide Deck Title Here (Title Case)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D504D6-46A4-470E-BF3B-8AE7D3933A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68839"/>
            <a:ext cx="6507163" cy="1839536"/>
          </a:xfrm>
          <a:prstGeom prst="rect">
            <a:avLst/>
          </a:prstGeom>
        </p:spPr>
        <p:txBody>
          <a:bodyPr tIns="182880"/>
          <a:lstStyle>
            <a:lvl1pPr marL="169858" indent="0">
              <a:lnSpc>
                <a:spcPct val="90000"/>
              </a:lnSpc>
              <a:spcBef>
                <a:spcPts val="0"/>
              </a:spcBef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Subhead/Date (Title Case)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BC3291-2776-4337-BC38-FCF9AA900C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08375"/>
            <a:ext cx="5572125" cy="1468438"/>
          </a:xfrm>
          <a:prstGeom prst="rect">
            <a:avLst/>
          </a:prstGeom>
        </p:spPr>
        <p:txBody>
          <a:bodyPr/>
          <a:lstStyle>
            <a:lvl1pPr marL="117472" indent="0">
              <a:lnSpc>
                <a:spcPct val="100000"/>
              </a:lnSpc>
              <a:spcBef>
                <a:spcPts val="0"/>
              </a:spcBef>
              <a:defRPr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908549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08001" y="1066800"/>
            <a:ext cx="11282947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06400" y="1295400"/>
            <a:ext cx="11277600" cy="3352800"/>
          </a:xfrm>
          <a:prstGeom prst="rect">
            <a:avLst/>
          </a:prstGeom>
        </p:spPr>
        <p:txBody>
          <a:bodyPr/>
          <a:lstStyle>
            <a:lvl1pPr>
              <a:buClr>
                <a:srgbClr val="71C04F"/>
              </a:buClr>
              <a:defRPr sz="2000">
                <a:solidFill>
                  <a:schemeClr val="tx2"/>
                </a:solidFill>
              </a:defRPr>
            </a:lvl1pPr>
            <a:lvl2pPr marL="742932" indent="-285744"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02337" y="384048"/>
            <a:ext cx="11282947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4928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28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4928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99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0CA0-987B-B045-B87B-808D8F9C7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001" y="1342895"/>
            <a:ext cx="11282947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07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 backg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PCORI_logoHIRESFORPRINTER-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3" y="4724400"/>
            <a:ext cx="2618503" cy="1502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928" y="1320794"/>
            <a:ext cx="10363200" cy="14700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200" b="1">
                <a:solidFill>
                  <a:srgbClr val="013A8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512" y="30099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13A8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2895600"/>
            <a:ext cx="75184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26C0CA0-987B-B045-B87B-808D8F9C7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7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4928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605537" y="536448"/>
            <a:ext cx="11282947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1201" y="1219200"/>
            <a:ext cx="11282947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697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0CA0-987B-B045-B87B-808D8F9C7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001" y="1342895"/>
            <a:ext cx="11282947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27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3BE1E959-F602-7045-AE27-9B4D5030B7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F5DCCCDD-F77B-9C4B-A373-BA376B4EC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4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4928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57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rro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06780-E3EA-4F2B-8255-A0F6C3B863A6}"/>
              </a:ext>
            </a:extLst>
          </p:cNvPr>
          <p:cNvSpPr/>
          <p:nvPr userDrawn="1"/>
        </p:nvSpPr>
        <p:spPr>
          <a:xfrm>
            <a:off x="-24714" y="-6837"/>
            <a:ext cx="11434242" cy="836494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3"/>
          <a:stretch/>
        </p:blipFill>
        <p:spPr>
          <a:xfrm>
            <a:off x="11081982" y="-6837"/>
            <a:ext cx="1110018" cy="8364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4" y="867664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88" y="-6837"/>
            <a:ext cx="9717087" cy="83649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Narrow Header Example (Use Sparingly)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920A7AA-79FE-4CE7-AC7E-E98219BF0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119116"/>
            <a:ext cx="11517312" cy="5373759"/>
          </a:xfrm>
          <a:prstGeom prst="rect">
            <a:avLst/>
          </a:prstGeom>
        </p:spPr>
        <p:txBody>
          <a:bodyPr lIns="0" rIns="0"/>
          <a:lstStyle>
            <a:lvl1pPr marL="457200" indent="-3429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5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7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9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	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74233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-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0B6527-4617-4175-995B-0CD4B93BF322}"/>
              </a:ext>
            </a:extLst>
          </p:cNvPr>
          <p:cNvCxnSpPr>
            <a:cxnSpLocks/>
          </p:cNvCxnSpPr>
          <p:nvPr userDrawn="1"/>
        </p:nvCxnSpPr>
        <p:spPr>
          <a:xfrm>
            <a:off x="2103663" y="2688260"/>
            <a:ext cx="3975705" cy="0"/>
          </a:xfrm>
          <a:prstGeom prst="line">
            <a:avLst/>
          </a:prstGeom>
          <a:ln w="127000">
            <a:solidFill>
              <a:srgbClr val="08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1948CC1-B6E8-43D0-A5D2-D73ECF63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/>
        </p:blipFill>
        <p:spPr>
          <a:xfrm>
            <a:off x="8193504" y="-68070"/>
            <a:ext cx="3998496" cy="6961239"/>
          </a:xfrm>
          <a:prstGeom prst="rect">
            <a:avLst/>
          </a:prstGeom>
          <a:effectLst>
            <a:outerShdw blurRad="762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5FD728-3D51-4F69-9028-85A4C85785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4"/>
            <a:ext cx="8193088" cy="2612571"/>
          </a:xfrm>
          <a:prstGeom prst="rect">
            <a:avLst/>
          </a:prstGeom>
        </p:spPr>
        <p:txBody>
          <a:bodyPr bIns="182880" anchor="b" anchorCtr="0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CECC6DA-C123-4B91-8445-1DB2B6C767D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2974010"/>
            <a:ext cx="8193088" cy="3883990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ctr">
              <a:buNone/>
              <a:defRPr sz="4400" b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694270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9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- Name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0B6527-4617-4175-995B-0CD4B93BF322}"/>
              </a:ext>
            </a:extLst>
          </p:cNvPr>
          <p:cNvCxnSpPr>
            <a:cxnSpLocks/>
          </p:cNvCxnSpPr>
          <p:nvPr userDrawn="1"/>
        </p:nvCxnSpPr>
        <p:spPr>
          <a:xfrm>
            <a:off x="2103663" y="2688260"/>
            <a:ext cx="3975705" cy="0"/>
          </a:xfrm>
          <a:prstGeom prst="line">
            <a:avLst/>
          </a:prstGeom>
          <a:ln w="127000">
            <a:solidFill>
              <a:srgbClr val="08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1948CC1-B6E8-43D0-A5D2-D73ECF63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/>
        </p:blipFill>
        <p:spPr>
          <a:xfrm>
            <a:off x="8193504" y="-68070"/>
            <a:ext cx="3998496" cy="6961239"/>
          </a:xfrm>
          <a:prstGeom prst="rect">
            <a:avLst/>
          </a:prstGeom>
          <a:effectLst>
            <a:outerShdw blurRad="762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5FD728-3D51-4F69-9028-85A4C85785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4"/>
            <a:ext cx="8193088" cy="2612571"/>
          </a:xfrm>
          <a:prstGeom prst="rect">
            <a:avLst/>
          </a:prstGeom>
        </p:spPr>
        <p:txBody>
          <a:bodyPr bIns="182880" anchor="b" anchorCtr="0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en-US" dirty="0"/>
              <a:t>Section Title or #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CECC6DA-C123-4B91-8445-1DB2B6C767D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2974013"/>
            <a:ext cx="8193088" cy="816531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ctr">
              <a:buNone/>
              <a:defRPr sz="44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E93090C-7FC4-4733-967C-8A8A425CB17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3613534"/>
            <a:ext cx="8193088" cy="3244468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ctr">
              <a:buNone/>
              <a:defRPr sz="36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58862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DAE8B271-DB40-4DC4-B820-536946B55E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4"/>
            <a:ext cx="9717087" cy="151716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A72BAEE-A422-49D1-B957-7EAB193B7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800225"/>
            <a:ext cx="11517312" cy="4692650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00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Chart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DAE8B271-DB40-4DC4-B820-536946B55E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4"/>
            <a:ext cx="9717087" cy="151716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A72BAEE-A422-49D1-B957-7EAB193B7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800225"/>
            <a:ext cx="11517312" cy="4692650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DC3E2-F0D7-487B-BB43-CE75F896AB4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2" y="1800229"/>
            <a:ext cx="5753100" cy="3508375"/>
          </a:xfrm>
          <a:prstGeom prst="rect">
            <a:avLst/>
          </a:prstGeom>
        </p:spPr>
        <p:txBody>
          <a:bodyPr/>
          <a:lstStyle>
            <a:lvl1pPr marL="800080" indent="-342891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1257269" indent="-342891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714457" indent="-342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2171646" indent="-342891"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4pPr>
            <a:lvl5pPr marL="2628834" indent="-342891"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583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-6837"/>
            <a:ext cx="9717087" cy="802874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FFAEB1A-FBA2-45D3-A91A-702E97FCD1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90" y="796040"/>
            <a:ext cx="9717087" cy="72112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920A7AA-79FE-4CE7-AC7E-E98219BF0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800225"/>
            <a:ext cx="11517312" cy="4692650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43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Subhead_Chart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7"/>
            <a:ext cx="12192000" cy="15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1550053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-6837"/>
            <a:ext cx="9717087" cy="802874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FFAEB1A-FBA2-45D3-A91A-702E97FCD1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90" y="796040"/>
            <a:ext cx="9717087" cy="72112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920A7AA-79FE-4CE7-AC7E-E98219BF0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800225"/>
            <a:ext cx="11517312" cy="4692650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B3A16A-3C07-4469-BC2D-ECFE055C33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2" y="1800229"/>
            <a:ext cx="5753100" cy="3508375"/>
          </a:xfrm>
          <a:prstGeom prst="rect">
            <a:avLst/>
          </a:prstGeom>
        </p:spPr>
        <p:txBody>
          <a:bodyPr/>
          <a:lstStyle>
            <a:lvl1pPr marL="800080" indent="-342891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1257269" indent="-342891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714457" indent="-342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2171646" indent="-342891"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4pPr>
            <a:lvl5pPr marL="2628834" indent="-342891"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61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06780-E3EA-4F2B-8255-A0F6C3B863A6}"/>
              </a:ext>
            </a:extLst>
          </p:cNvPr>
          <p:cNvSpPr/>
          <p:nvPr userDrawn="1"/>
        </p:nvSpPr>
        <p:spPr>
          <a:xfrm>
            <a:off x="-24715" y="-6837"/>
            <a:ext cx="11434243" cy="836494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3"/>
          <a:stretch/>
        </p:blipFill>
        <p:spPr>
          <a:xfrm>
            <a:off x="11081981" y="-6837"/>
            <a:ext cx="1110019" cy="8364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2" y="867664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91" y="-6837"/>
            <a:ext cx="9717087" cy="83649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Narrow Header Example (Use Sparingly)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23DE557-E8E2-47E0-BD96-4FB4C5B5FC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788" y="1119120"/>
            <a:ext cx="11517312" cy="5335741"/>
          </a:xfrm>
          <a:prstGeom prst="rect">
            <a:avLst/>
          </a:prstGeom>
        </p:spPr>
        <p:txBody>
          <a:bodyPr lIns="0" rIns="0"/>
          <a:lstStyle>
            <a:lvl1pPr marL="457189" indent="-342891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28594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269" indent="-228594">
              <a:buClr>
                <a:schemeClr val="bg2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457" indent="-228594">
              <a:buClr>
                <a:schemeClr val="accent6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646" indent="-228594">
              <a:buClr>
                <a:schemeClr val="accent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834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7CFAD-069D-461B-B404-06BD556C8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51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0B610-381F-432D-A853-6CC0B0380E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3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5" r:id="rId3"/>
    <p:sldLayoutId id="2147483686" r:id="rId4"/>
    <p:sldLayoutId id="2147483673" r:id="rId5"/>
    <p:sldLayoutId id="2147483689" r:id="rId6"/>
    <p:sldLayoutId id="2147483666" r:id="rId7"/>
    <p:sldLayoutId id="2147483690" r:id="rId8"/>
    <p:sldLayoutId id="2147483684" r:id="rId9"/>
    <p:sldLayoutId id="2147483691" r:id="rId10"/>
    <p:sldLayoutId id="2147483677" r:id="rId11"/>
    <p:sldLayoutId id="2147483665" r:id="rId12"/>
    <p:sldLayoutId id="2147483678" r:id="rId13"/>
    <p:sldLayoutId id="2147483669" r:id="rId14"/>
    <p:sldLayoutId id="2147483679" r:id="rId15"/>
    <p:sldLayoutId id="2147483681" r:id="rId16"/>
    <p:sldLayoutId id="2147483688" r:id="rId17"/>
    <p:sldLayoutId id="2147483687" r:id="rId18"/>
    <p:sldLayoutId id="2147483683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457189" indent="0" algn="l" defTabSz="914377" rtl="0" eaLnBrk="1" latinLnBrk="0" hangingPunct="1">
        <a:lnSpc>
          <a:spcPct val="90000"/>
        </a:lnSpc>
        <a:spcBef>
          <a:spcPts val="1000"/>
        </a:spcBef>
        <a:buClr>
          <a:srgbClr val="7ABF35"/>
        </a:buClr>
        <a:buFont typeface="Arial" panose="020B0604020202020204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8B0FF"/>
        </a:buClr>
        <a:buFont typeface="Wingdings" panose="05000000000000000000" pitchFamily="2" charset="2"/>
        <a:buChar char="§"/>
        <a:defRPr lang="en-US" sz="2400" kern="1200" dirty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60000"/>
            <a:lumOff val="40000"/>
          </a:schemeClr>
        </a:buClr>
        <a:buFont typeface="Arial" panose="020B0604020202020204" pitchFamily="34" charset="0"/>
        <a:buChar char="•"/>
        <a:defRPr lang="en-US" sz="2400" kern="1200" dirty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51453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tif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tif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ciencequestions@pcori.org" TargetMode="External"/><Relationship Id="rId7" Type="http://schemas.openxmlformats.org/officeDocument/2006/relationships/hyperlink" Target="https://www.pcori.org/funding-opportunities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a@pcori.org" TargetMode="External"/><Relationship Id="rId5" Type="http://schemas.openxmlformats.org/officeDocument/2006/relationships/hyperlink" Target="mailto:pfa@pcori.org" TargetMode="External"/><Relationship Id="rId4" Type="http://schemas.openxmlformats.org/officeDocument/2006/relationships/hyperlink" Target="http://www.pcori.org/PFA/inquir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anise@pcori.or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chart" Target="../charts/chart1.xml"/><Relationship Id="rId21" Type="http://schemas.openxmlformats.org/officeDocument/2006/relationships/image" Target="../media/image36.svg"/><Relationship Id="rId7" Type="http://schemas.openxmlformats.org/officeDocument/2006/relationships/chart" Target="../charts/chart5.xml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11" Type="http://schemas.openxmlformats.org/officeDocument/2006/relationships/image" Target="../media/image26.svg"/><Relationship Id="rId5" Type="http://schemas.openxmlformats.org/officeDocument/2006/relationships/chart" Target="../charts/chart3.xml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chart" Target="../charts/chart2.xml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10" Type="http://schemas.openxmlformats.org/officeDocument/2006/relationships/chart" Target="../charts/chart13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4EC4A7-668F-4CFD-85A6-A5A6B81A9E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56" y="2875050"/>
            <a:ext cx="7874000" cy="1519239"/>
          </a:xfrm>
        </p:spPr>
        <p:txBody>
          <a:bodyPr/>
          <a:lstStyle/>
          <a:p>
            <a:r>
              <a:rPr lang="en-US" sz="2800" dirty="0"/>
              <a:t>Ayodola Anise, MHS</a:t>
            </a:r>
          </a:p>
          <a:p>
            <a:r>
              <a:rPr lang="en-US" sz="2800" dirty="0"/>
              <a:t>Senior Program Officer</a:t>
            </a:r>
          </a:p>
          <a:p>
            <a:r>
              <a:rPr lang="en-US" sz="2800" dirty="0"/>
              <a:t>Healthcare Delivery and Disparities Research Program</a:t>
            </a:r>
          </a:p>
          <a:p>
            <a:endParaRPr lang="en-US" dirty="0"/>
          </a:p>
          <a:p>
            <a:r>
              <a:rPr lang="en-US" sz="2000" dirty="0"/>
              <a:t>January 24, 2019</a:t>
            </a:r>
          </a:p>
          <a:p>
            <a:endParaRPr lang="en-US" sz="2000" dirty="0"/>
          </a:p>
          <a:p>
            <a:r>
              <a:rPr lang="en-US" sz="2000" dirty="0"/>
              <a:t>Families USA</a:t>
            </a:r>
          </a:p>
          <a:p>
            <a:r>
              <a:rPr lang="en-US" sz="2000" dirty="0"/>
              <a:t>Health Action 2019 Conference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DAAA73-272B-4E4D-9B13-4D0A1BB1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Patient-centered Outcomes Research: Evidence-based Research to Address Disparities</a:t>
            </a:r>
          </a:p>
        </p:txBody>
      </p:sp>
    </p:spTree>
    <p:extLst>
      <p:ext uri="{BB962C8B-B14F-4D97-AF65-F5344CB8AC3E}">
        <p14:creationId xmlns:p14="http://schemas.microsoft.com/office/powerpoint/2010/main" val="255477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AD713-042C-465C-AD20-18A09AD8D9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Addressing Disparities Research Priority Area</a:t>
            </a:r>
          </a:p>
        </p:txBody>
      </p:sp>
    </p:spTree>
    <p:extLst>
      <p:ext uri="{BB962C8B-B14F-4D97-AF65-F5344CB8AC3E}">
        <p14:creationId xmlns:p14="http://schemas.microsoft.com/office/powerpoint/2010/main" val="217322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0CA0-987B-B045-B87B-808D8F9C7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23BEEB-29F6-4906-BF14-A6C54F7289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Addressing Disparities Research Priority Area Mission Statement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779761184"/>
              </p:ext>
            </p:extLst>
          </p:nvPr>
        </p:nvGraphicFramePr>
        <p:xfrm>
          <a:off x="2031535" y="1706159"/>
          <a:ext cx="8321040" cy="49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952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63D6D-F177-4EB7-81AF-C2A784AA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B2712-B3C7-4DE9-BB3D-5F185D46EA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Addressing Disparities Research Priority Area Goals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3EB39D6-E13C-4568-940A-E67500CCACB4}"/>
              </a:ext>
            </a:extLst>
          </p:cNvPr>
          <p:cNvGraphicFramePr/>
          <p:nvPr>
            <p:extLst/>
          </p:nvPr>
        </p:nvGraphicFramePr>
        <p:xfrm>
          <a:off x="2124075" y="2004647"/>
          <a:ext cx="8077200" cy="426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409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56011" y="3891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srgbClr val="303030"/>
              </a:solidFill>
              <a:latin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8803" y="5905219"/>
            <a:ext cx="1891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303030">
                    <a:lumMod val="75000"/>
                    <a:lumOff val="25000"/>
                  </a:srgbClr>
                </a:solidFill>
                <a:latin typeface="Open Sans"/>
              </a:rPr>
              <a:t>AS OF SEPTEMBER 2018</a:t>
            </a:r>
          </a:p>
          <a:p>
            <a:pPr>
              <a:defRPr/>
            </a:pPr>
            <a:endParaRPr lang="en-US">
              <a:solidFill>
                <a:srgbClr val="303030">
                  <a:lumMod val="75000"/>
                  <a:lumOff val="25000"/>
                </a:srgbClr>
              </a:solidFill>
              <a:latin typeface="Open San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0417F3-297F-426A-BD8C-1EA601D8E9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Snapshot of Addressing Disparities Research Priority Area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E32F4-D903-44DB-8A84-C2C7FB010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800226"/>
            <a:ext cx="11517312" cy="3914775"/>
          </a:xfrm>
        </p:spPr>
        <p:txBody>
          <a:bodyPr/>
          <a:lstStyle/>
          <a:p>
            <a:pPr marL="114297" indent="0" defTabSz="457189">
              <a:buNone/>
            </a:pP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Number of projects: </a:t>
            </a:r>
          </a:p>
          <a:p>
            <a:pPr marL="114297" indent="0" defTabSz="457189">
              <a:buNone/>
            </a:pPr>
            <a:r>
              <a:rPr lang="en-US">
                <a:latin typeface="+mn-lt"/>
              </a:rPr>
              <a:t>84</a:t>
            </a:r>
          </a:p>
          <a:p>
            <a:pPr defTabSz="457189"/>
            <a:endParaRPr lang="en-US" b="1">
              <a:latin typeface="+mn-lt"/>
            </a:endParaRPr>
          </a:p>
          <a:p>
            <a:pPr marL="114297" indent="0" defTabSz="457189">
              <a:buNone/>
            </a:pP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Amount awarded: </a:t>
            </a:r>
          </a:p>
          <a:p>
            <a:pPr marL="114297" indent="0" defTabSz="457189">
              <a:buNone/>
            </a:pPr>
            <a:r>
              <a:rPr lang="en-US">
                <a:latin typeface="+mn-lt"/>
              </a:rPr>
              <a:t>$256 million</a:t>
            </a:r>
          </a:p>
          <a:p>
            <a:pPr marL="114297" indent="0" defTabSz="457189">
              <a:buNone/>
            </a:pPr>
            <a:br>
              <a:rPr lang="en-US">
                <a:latin typeface="+mn-lt"/>
              </a:rPr>
            </a:b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Number of states where </a:t>
            </a:r>
            <a:b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we are funding research: </a:t>
            </a:r>
          </a:p>
          <a:p>
            <a:pPr marL="114297" indent="0" defTabSz="457189">
              <a:buNone/>
            </a:pPr>
            <a:r>
              <a:rPr lang="en-US">
                <a:latin typeface="+mn-lt"/>
              </a:rPr>
              <a:t>25 (plus the District of Columbia)</a:t>
            </a:r>
          </a:p>
          <a:p>
            <a:pPr defTabSz="457189"/>
            <a:endParaRPr lang="en-US" sz="1400" b="1">
              <a:latin typeface="+mn-lt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7DE91-6753-4762-9A00-F4B61E07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0B610-381F-432D-A853-6CC0B0380E78}" type="slidenum">
              <a:rPr lang="en-US">
                <a:solidFill>
                  <a:srgbClr val="303030">
                    <a:tint val="75000"/>
                  </a:srgbClr>
                </a:solidFill>
                <a:latin typeface="Open Sans"/>
              </a:rPr>
              <a:pPr>
                <a:defRPr/>
              </a:pPr>
              <a:t>13</a:t>
            </a:fld>
            <a:endParaRPr lang="en-US">
              <a:solidFill>
                <a:srgbClr val="303030">
                  <a:tint val="75000"/>
                </a:srgbClr>
              </a:solidFill>
              <a:latin typeface="Open San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E157F19-06F8-49D6-B6DB-6968F854E821}"/>
              </a:ext>
            </a:extLst>
          </p:cNvPr>
          <p:cNvGrpSpPr/>
          <p:nvPr/>
        </p:nvGrpSpPr>
        <p:grpSpPr>
          <a:xfrm>
            <a:off x="5509911" y="1800225"/>
            <a:ext cx="5915191" cy="3949379"/>
            <a:chOff x="5157992" y="1665629"/>
            <a:chExt cx="2936367" cy="1919171"/>
          </a:xfrm>
          <a:solidFill>
            <a:schemeClr val="bg1">
              <a:lumMod val="75000"/>
            </a:schemeClr>
          </a:solidFill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05C5BD4B-CAD0-41FD-BF7D-E08C08146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solidFill>
              <a:srgbClr val="00AEE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3FCEE29B-4040-42E4-A32D-25CDF7C11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8BB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1D8C4EA2-EDE2-493B-82B0-234F2E5D2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solidFill>
              <a:srgbClr val="008BB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27C0C345-A419-4081-8222-6A7461D84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1511DBC2-ABC7-40C1-9CCC-7BC6A7479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solidFill>
              <a:srgbClr val="20295E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B0A08598-79ED-402C-8DD6-53A53B86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455D6ED2-DC64-4727-A445-700163EF0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solidFill>
              <a:srgbClr val="00AEE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2B35A7FC-9796-46AD-85DE-A8F1D9B02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B80F416F-ED20-4ECE-822E-C545582D3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3B099396-D313-43EF-8C96-78FC1947B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B0F3E9FC-A62D-476D-B1D8-8E5E08E15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7B3A9B5C-2438-4139-B0B1-67D7E826D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solidFill>
              <a:srgbClr val="008BB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43D76395-8C35-4AA8-88E7-08AE4D2A6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FCF4748-658D-43A4-9856-23C2ECBCB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1673FCD5-AD3C-47A5-8F67-5DE3CC7B7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2F5F763-B826-4445-BF4F-70D245140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ED594592-EC3C-45BB-8A27-8262AB00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71B9546A-6ADA-4958-9B0A-94F308000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246C4ABD-5CEE-4264-919B-7AA1F117D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20295E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7EFE68E2-BACC-4A35-A649-919636036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B6C4CDC7-EBC9-4209-A822-53CC9FF18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6" name="Freeform 26">
              <a:extLst>
                <a:ext uri="{FF2B5EF4-FFF2-40B4-BE49-F238E27FC236}">
                  <a16:creationId xmlns:a16="http://schemas.microsoft.com/office/drawing/2014/main" id="{0CD193C3-CF7F-4409-A886-CB1FB2B0A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7" name="Freeform 27">
              <a:extLst>
                <a:ext uri="{FF2B5EF4-FFF2-40B4-BE49-F238E27FC236}">
                  <a16:creationId xmlns:a16="http://schemas.microsoft.com/office/drawing/2014/main" id="{9D74781A-7AF7-4D33-8817-CE3AD2FC7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64D79CA9-B285-4440-A1B4-5083EFFCD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solidFill>
              <a:srgbClr val="20295E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89" name="Freeform 29">
              <a:extLst>
                <a:ext uri="{FF2B5EF4-FFF2-40B4-BE49-F238E27FC236}">
                  <a16:creationId xmlns:a16="http://schemas.microsoft.com/office/drawing/2014/main" id="{E1FE4B14-79AB-4184-BB9C-BB9F8C021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0" name="Freeform 30">
              <a:extLst>
                <a:ext uri="{FF2B5EF4-FFF2-40B4-BE49-F238E27FC236}">
                  <a16:creationId xmlns:a16="http://schemas.microsoft.com/office/drawing/2014/main" id="{74070EBB-4928-4C61-8B91-BF5878E0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61D76A80-E3E8-4888-A9CC-C3CDB8617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2" name="Freeform 32">
              <a:extLst>
                <a:ext uri="{FF2B5EF4-FFF2-40B4-BE49-F238E27FC236}">
                  <a16:creationId xmlns:a16="http://schemas.microsoft.com/office/drawing/2014/main" id="{7868C8FB-3493-4A28-8D5E-5C6811979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solidFill>
              <a:srgbClr val="004563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3" name="Freeform 33">
              <a:extLst>
                <a:ext uri="{FF2B5EF4-FFF2-40B4-BE49-F238E27FC236}">
                  <a16:creationId xmlns:a16="http://schemas.microsoft.com/office/drawing/2014/main" id="{98AA22D2-5562-44FB-8D21-AABFCFE8C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4" name="Freeform 34">
              <a:extLst>
                <a:ext uri="{FF2B5EF4-FFF2-40B4-BE49-F238E27FC236}">
                  <a16:creationId xmlns:a16="http://schemas.microsoft.com/office/drawing/2014/main" id="{FD63AE48-C88F-4271-BFE3-D71821763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5" name="Freeform 35">
              <a:extLst>
                <a:ext uri="{FF2B5EF4-FFF2-40B4-BE49-F238E27FC236}">
                  <a16:creationId xmlns:a16="http://schemas.microsoft.com/office/drawing/2014/main" id="{71D4F878-0A43-4E71-82C2-BE7B570E7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solidFill>
              <a:srgbClr val="00AEE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id="{015AF42C-1E57-4714-86E6-EBEB4D745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E639F826-DE41-49B6-A35C-F0A3F76F8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008BB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067DCC8A-2916-4361-A2BC-EAA9AE413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srgbClr val="F79646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99" name="Freeform 39">
              <a:extLst>
                <a:ext uri="{FF2B5EF4-FFF2-40B4-BE49-F238E27FC236}">
                  <a16:creationId xmlns:a16="http://schemas.microsoft.com/office/drawing/2014/main" id="{367E9D12-7C97-4F40-AB28-D56522713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0" name="Freeform 40">
              <a:extLst>
                <a:ext uri="{FF2B5EF4-FFF2-40B4-BE49-F238E27FC236}">
                  <a16:creationId xmlns:a16="http://schemas.microsoft.com/office/drawing/2014/main" id="{6DECE852-6BDA-41F1-95B7-5A4E30F5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1" name="Freeform 41">
              <a:extLst>
                <a:ext uri="{FF2B5EF4-FFF2-40B4-BE49-F238E27FC236}">
                  <a16:creationId xmlns:a16="http://schemas.microsoft.com/office/drawing/2014/main" id="{083BE6C0-6265-436C-B8EF-48C63243B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solidFill>
              <a:srgbClr val="00AEE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2" name="Freeform 42">
              <a:extLst>
                <a:ext uri="{FF2B5EF4-FFF2-40B4-BE49-F238E27FC236}">
                  <a16:creationId xmlns:a16="http://schemas.microsoft.com/office/drawing/2014/main" id="{695ADDB2-9B8A-4B1C-AB7D-A04E1410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3" name="Freeform 43">
              <a:extLst>
                <a:ext uri="{FF2B5EF4-FFF2-40B4-BE49-F238E27FC236}">
                  <a16:creationId xmlns:a16="http://schemas.microsoft.com/office/drawing/2014/main" id="{A26CAD41-B030-4E03-88A8-1340EFBC7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00AEE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4" name="Freeform 44">
              <a:extLst>
                <a:ext uri="{FF2B5EF4-FFF2-40B4-BE49-F238E27FC236}">
                  <a16:creationId xmlns:a16="http://schemas.microsoft.com/office/drawing/2014/main" id="{04B07556-7A59-4DC9-8398-5DAFC31E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5" name="Freeform 45">
              <a:extLst>
                <a:ext uri="{FF2B5EF4-FFF2-40B4-BE49-F238E27FC236}">
                  <a16:creationId xmlns:a16="http://schemas.microsoft.com/office/drawing/2014/main" id="{D9011023-E801-41F7-BB4F-0ED16DFE8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6" name="Freeform 46">
              <a:extLst>
                <a:ext uri="{FF2B5EF4-FFF2-40B4-BE49-F238E27FC236}">
                  <a16:creationId xmlns:a16="http://schemas.microsoft.com/office/drawing/2014/main" id="{B1562D17-45CA-4037-9CD7-F6E1971F1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7" name="Freeform 47">
              <a:extLst>
                <a:ext uri="{FF2B5EF4-FFF2-40B4-BE49-F238E27FC236}">
                  <a16:creationId xmlns:a16="http://schemas.microsoft.com/office/drawing/2014/main" id="{DCF66BBA-CE71-4869-8F4B-CB111CAE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8" name="Line 48">
              <a:extLst>
                <a:ext uri="{FF2B5EF4-FFF2-40B4-BE49-F238E27FC236}">
                  <a16:creationId xmlns:a16="http://schemas.microsoft.com/office/drawing/2014/main" id="{26E2BB84-E0AF-47CD-85FB-F1BE679DA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09" name="Line 49">
              <a:extLst>
                <a:ext uri="{FF2B5EF4-FFF2-40B4-BE49-F238E27FC236}">
                  <a16:creationId xmlns:a16="http://schemas.microsoft.com/office/drawing/2014/main" id="{5BC7E430-CC1B-4B4D-8D8B-55568DEFE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0" name="Freeform 50">
              <a:extLst>
                <a:ext uri="{FF2B5EF4-FFF2-40B4-BE49-F238E27FC236}">
                  <a16:creationId xmlns:a16="http://schemas.microsoft.com/office/drawing/2014/main" id="{5013F885-1882-4E08-8E70-26C02B419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1" name="Freeform 51">
              <a:extLst>
                <a:ext uri="{FF2B5EF4-FFF2-40B4-BE49-F238E27FC236}">
                  <a16:creationId xmlns:a16="http://schemas.microsoft.com/office/drawing/2014/main" id="{7956011E-C17F-4F9B-9368-882CA653B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2" name="Freeform 52">
              <a:extLst>
                <a:ext uri="{FF2B5EF4-FFF2-40B4-BE49-F238E27FC236}">
                  <a16:creationId xmlns:a16="http://schemas.microsoft.com/office/drawing/2014/main" id="{0A346141-1653-4E63-AC9E-B38F123DF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3" name="Freeform 53">
              <a:extLst>
                <a:ext uri="{FF2B5EF4-FFF2-40B4-BE49-F238E27FC236}">
                  <a16:creationId xmlns:a16="http://schemas.microsoft.com/office/drawing/2014/main" id="{EC66608F-F016-4C79-B4B7-B05A7EA78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4" name="Freeform 54">
              <a:extLst>
                <a:ext uri="{FF2B5EF4-FFF2-40B4-BE49-F238E27FC236}">
                  <a16:creationId xmlns:a16="http://schemas.microsoft.com/office/drawing/2014/main" id="{845AB5DF-FFF1-42E6-A056-64655075C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solidFill>
              <a:srgbClr val="008BBF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5" name="Freeform 55">
              <a:extLst>
                <a:ext uri="{FF2B5EF4-FFF2-40B4-BE49-F238E27FC236}">
                  <a16:creationId xmlns:a16="http://schemas.microsoft.com/office/drawing/2014/main" id="{8F1CCB36-D174-449D-8549-C940E4DA3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6" name="Freeform 62">
              <a:extLst>
                <a:ext uri="{FF2B5EF4-FFF2-40B4-BE49-F238E27FC236}">
                  <a16:creationId xmlns:a16="http://schemas.microsoft.com/office/drawing/2014/main" id="{0F8E09F6-FD74-4AAC-9763-39B5D80B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solidFill>
              <a:srgbClr val="6DCFF6"/>
            </a:solidFill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  <p:sp>
          <p:nvSpPr>
            <p:cNvPr id="117" name="Freeform 63">
              <a:extLst>
                <a:ext uri="{FF2B5EF4-FFF2-40B4-BE49-F238E27FC236}">
                  <a16:creationId xmlns:a16="http://schemas.microsoft.com/office/drawing/2014/main" id="{0D0F0FCD-D1B2-422F-AAC2-43D6F9EF9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68599" tIns="34299" rIns="68599" bIns="34299"/>
            <a:lstStyle/>
            <a:p>
              <a:pPr defTabSz="1828389">
                <a:defRPr/>
              </a:pPr>
              <a:endParaRPr lang="en-US" sz="2701">
                <a:solidFill>
                  <a:prstClr val="black"/>
                </a:solidFill>
                <a:latin typeface="Roboto Light"/>
                <a:ea typeface="MS PGothic" pitchFamily="34" charset="-128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DF5AF1D3-BFEF-45C1-90DE-B6A7B6EC6BDB}"/>
              </a:ext>
            </a:extLst>
          </p:cNvPr>
          <p:cNvSpPr txBox="1"/>
          <p:nvPr/>
        </p:nvSpPr>
        <p:spPr>
          <a:xfrm>
            <a:off x="6211651" y="1928629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27F42C-C6E3-4A6B-A01A-94A3997EFE76}"/>
              </a:ext>
            </a:extLst>
          </p:cNvPr>
          <p:cNvSpPr txBox="1"/>
          <p:nvPr/>
        </p:nvSpPr>
        <p:spPr>
          <a:xfrm>
            <a:off x="8192469" y="3500369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6464D95-A478-48DA-9E24-F575CF7BEBC6}"/>
              </a:ext>
            </a:extLst>
          </p:cNvPr>
          <p:cNvSpPr txBox="1"/>
          <p:nvPr/>
        </p:nvSpPr>
        <p:spPr>
          <a:xfrm>
            <a:off x="8805533" y="4071383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E99726D-CC5A-48A2-973B-C4ACE8F3F958}"/>
              </a:ext>
            </a:extLst>
          </p:cNvPr>
          <p:cNvSpPr txBox="1"/>
          <p:nvPr/>
        </p:nvSpPr>
        <p:spPr>
          <a:xfrm>
            <a:off x="9517404" y="4253456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D9BF41B-9B60-4EDE-9A34-A776A189BABF}"/>
              </a:ext>
            </a:extLst>
          </p:cNvPr>
          <p:cNvSpPr txBox="1"/>
          <p:nvPr/>
        </p:nvSpPr>
        <p:spPr>
          <a:xfrm>
            <a:off x="5992959" y="4840343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373CCBF-E609-40D7-A6B1-8269EAD53A3C}"/>
              </a:ext>
            </a:extLst>
          </p:cNvPr>
          <p:cNvSpPr txBox="1"/>
          <p:nvPr/>
        </p:nvSpPr>
        <p:spPr>
          <a:xfrm>
            <a:off x="8822605" y="3480765"/>
            <a:ext cx="4012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72DC2CF-7C92-4593-AB3A-F29D1E69E0A1}"/>
              </a:ext>
            </a:extLst>
          </p:cNvPr>
          <p:cNvSpPr txBox="1"/>
          <p:nvPr/>
        </p:nvSpPr>
        <p:spPr>
          <a:xfrm>
            <a:off x="8836113" y="4516127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0E26665-3788-4611-AE7F-7039C8806CFB}"/>
              </a:ext>
            </a:extLst>
          </p:cNvPr>
          <p:cNvSpPr txBox="1"/>
          <p:nvPr/>
        </p:nvSpPr>
        <p:spPr>
          <a:xfrm>
            <a:off x="9523921" y="3839232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B91D1E8-F99B-4F4A-B0DB-441D8EA71B1C}"/>
              </a:ext>
            </a:extLst>
          </p:cNvPr>
          <p:cNvSpPr txBox="1"/>
          <p:nvPr/>
        </p:nvSpPr>
        <p:spPr>
          <a:xfrm>
            <a:off x="9669649" y="3546948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10FFE99-B9EA-42EA-B3B0-B31BC650FFBB}"/>
              </a:ext>
            </a:extLst>
          </p:cNvPr>
          <p:cNvSpPr txBox="1"/>
          <p:nvPr/>
        </p:nvSpPr>
        <p:spPr>
          <a:xfrm>
            <a:off x="9829813" y="3148301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45F28EE-494E-4A3A-9895-C6F092C3B7DF}"/>
              </a:ext>
            </a:extLst>
          </p:cNvPr>
          <p:cNvSpPr txBox="1"/>
          <p:nvPr/>
        </p:nvSpPr>
        <p:spPr>
          <a:xfrm>
            <a:off x="9935263" y="4238997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A368647-5AA5-4DF2-A73C-CB6C894AAB75}"/>
              </a:ext>
            </a:extLst>
          </p:cNvPr>
          <p:cNvSpPr txBox="1"/>
          <p:nvPr/>
        </p:nvSpPr>
        <p:spPr>
          <a:xfrm>
            <a:off x="10158833" y="4769611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61F5AFE-BAF3-4438-BC97-ABEADB14F0C9}"/>
              </a:ext>
            </a:extLst>
          </p:cNvPr>
          <p:cNvSpPr txBox="1"/>
          <p:nvPr/>
        </p:nvSpPr>
        <p:spPr>
          <a:xfrm>
            <a:off x="10159633" y="4013137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936DCA4-5A5C-4F31-85DF-BB55EEDE6DBC}"/>
              </a:ext>
            </a:extLst>
          </p:cNvPr>
          <p:cNvSpPr txBox="1"/>
          <p:nvPr/>
        </p:nvSpPr>
        <p:spPr>
          <a:xfrm>
            <a:off x="7151335" y="2130188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0FA9709-4B5D-4139-B157-9D8F9FD08FBC}"/>
              </a:ext>
            </a:extLst>
          </p:cNvPr>
          <p:cNvSpPr txBox="1"/>
          <p:nvPr/>
        </p:nvSpPr>
        <p:spPr>
          <a:xfrm>
            <a:off x="8103675" y="4462453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3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5AF86E7-B8F6-4A4D-9C7E-BF4C207F61CE}"/>
              </a:ext>
            </a:extLst>
          </p:cNvPr>
          <p:cNvSpPr txBox="1"/>
          <p:nvPr/>
        </p:nvSpPr>
        <p:spPr>
          <a:xfrm>
            <a:off x="7314408" y="3975468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CEB1DA5-7024-4DCC-AA88-76DD3DBD8713}"/>
              </a:ext>
            </a:extLst>
          </p:cNvPr>
          <p:cNvSpPr txBox="1"/>
          <p:nvPr/>
        </p:nvSpPr>
        <p:spPr>
          <a:xfrm flipH="1">
            <a:off x="7433617" y="3355405"/>
            <a:ext cx="2391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617CA4B-2585-4361-885C-705EE9E6A79E}"/>
              </a:ext>
            </a:extLst>
          </p:cNvPr>
          <p:cNvSpPr txBox="1"/>
          <p:nvPr/>
        </p:nvSpPr>
        <p:spPr>
          <a:xfrm>
            <a:off x="10350801" y="2970681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Calibri"/>
                <a:ea typeface="MS PGothic" pitchFamily="34" charset="-128"/>
              </a:rPr>
              <a:t>8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082C314-233F-4BE0-9DD6-28BC8B36A9C0}"/>
              </a:ext>
            </a:extLst>
          </p:cNvPr>
          <p:cNvSpPr txBox="1"/>
          <p:nvPr/>
        </p:nvSpPr>
        <p:spPr>
          <a:xfrm>
            <a:off x="10519765" y="2654651"/>
            <a:ext cx="4260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Calibri"/>
                <a:ea typeface="MS PGothic" pitchFamily="34" charset="-128"/>
              </a:rPr>
              <a:t>11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D859745-612F-4BB8-8521-E5E8AFCE9435}"/>
              </a:ext>
            </a:extLst>
          </p:cNvPr>
          <p:cNvSpPr/>
          <p:nvPr/>
        </p:nvSpPr>
        <p:spPr>
          <a:xfrm>
            <a:off x="5843213" y="3368673"/>
            <a:ext cx="44114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Arial" pitchFamily="34" charset="0"/>
                <a:ea typeface="MS PGothic" pitchFamily="34" charset="-128"/>
              </a:rPr>
              <a:t>12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9882C21-22AE-4E3C-AA47-1A4300323714}"/>
              </a:ext>
            </a:extLst>
          </p:cNvPr>
          <p:cNvSpPr/>
          <p:nvPr/>
        </p:nvSpPr>
        <p:spPr>
          <a:xfrm>
            <a:off x="9168957" y="3272145"/>
            <a:ext cx="31290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4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81A4C03-4335-46EA-B26A-DCFA369AFE79}"/>
              </a:ext>
            </a:extLst>
          </p:cNvPr>
          <p:cNvSpPr/>
          <p:nvPr/>
        </p:nvSpPr>
        <p:spPr>
          <a:xfrm>
            <a:off x="10363244" y="3749153"/>
            <a:ext cx="30168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5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9BE4921-D8B1-4E28-ACFF-3CAE38F3C3B2}"/>
              </a:ext>
            </a:extLst>
          </p:cNvPr>
          <p:cNvCxnSpPr>
            <a:stCxn id="103" idx="45"/>
          </p:cNvCxnSpPr>
          <p:nvPr/>
        </p:nvCxnSpPr>
        <p:spPr>
          <a:xfrm>
            <a:off x="10828745" y="3495924"/>
            <a:ext cx="375537" cy="1355"/>
          </a:xfrm>
          <a:prstGeom prst="line">
            <a:avLst/>
          </a:prstGeom>
          <a:ln>
            <a:solidFill>
              <a:srgbClr val="00456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D727B242-17A6-438E-BC3C-A592A9B3F522}"/>
              </a:ext>
            </a:extLst>
          </p:cNvPr>
          <p:cNvSpPr txBox="1"/>
          <p:nvPr/>
        </p:nvSpPr>
        <p:spPr>
          <a:xfrm>
            <a:off x="11256085" y="4054332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3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E6425E2-080D-41B4-9F2E-B2770398AA2A}"/>
              </a:ext>
            </a:extLst>
          </p:cNvPr>
          <p:cNvSpPr txBox="1"/>
          <p:nvPr/>
        </p:nvSpPr>
        <p:spPr>
          <a:xfrm>
            <a:off x="11167759" y="3336029"/>
            <a:ext cx="295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6288EC9-F8BD-4459-B235-B12782953060}"/>
              </a:ext>
            </a:extLst>
          </p:cNvPr>
          <p:cNvCxnSpPr/>
          <p:nvPr/>
        </p:nvCxnSpPr>
        <p:spPr>
          <a:xfrm>
            <a:off x="11088057" y="2827860"/>
            <a:ext cx="375537" cy="1355"/>
          </a:xfrm>
          <a:prstGeom prst="line">
            <a:avLst/>
          </a:prstGeom>
          <a:ln>
            <a:solidFill>
              <a:srgbClr val="00456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C3A0A3F7-7B57-4851-BB2B-32B4A9A5320D}"/>
              </a:ext>
            </a:extLst>
          </p:cNvPr>
          <p:cNvSpPr txBox="1"/>
          <p:nvPr/>
        </p:nvSpPr>
        <p:spPr>
          <a:xfrm>
            <a:off x="6771970" y="3223484"/>
            <a:ext cx="4012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6284D66-D95F-4CC7-97E7-582143C0A7F4}"/>
              </a:ext>
            </a:extLst>
          </p:cNvPr>
          <p:cNvSpPr txBox="1"/>
          <p:nvPr/>
        </p:nvSpPr>
        <p:spPr>
          <a:xfrm>
            <a:off x="11037769" y="3773905"/>
            <a:ext cx="77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prstClr val="black"/>
                </a:solidFill>
                <a:latin typeface="Calibri"/>
                <a:ea typeface="MS PGothic" pitchFamily="34" charset="-128"/>
              </a:rPr>
              <a:t>District of Columbia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6B75166-5ABC-40DB-A618-1EFEC9D7D8D1}"/>
              </a:ext>
            </a:extLst>
          </p:cNvPr>
          <p:cNvSpPr txBox="1"/>
          <p:nvPr/>
        </p:nvSpPr>
        <p:spPr>
          <a:xfrm>
            <a:off x="11392467" y="2654651"/>
            <a:ext cx="4457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  <a:ea typeface="MS PGothic" pitchFamily="34" charset="-128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9202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3747D1-9E44-4BEE-A0CE-33936E1F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1FF90-E75C-40F8-8FA5-8FD8E1B2E3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Addressing Disparities Populations </a:t>
            </a:r>
          </a:p>
          <a:p>
            <a:r>
              <a:rPr lang="en-US"/>
              <a:t>of Interest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155536A-D2CF-4810-BB5A-6BCB30D2496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91028" y="1803400"/>
          <a:ext cx="8825280" cy="487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F4121B-1B83-4D8F-B83D-A0201C0FDBA3}"/>
              </a:ext>
            </a:extLst>
          </p:cNvPr>
          <p:cNvSpPr txBox="1"/>
          <p:nvPr/>
        </p:nvSpPr>
        <p:spPr>
          <a:xfrm>
            <a:off x="5290393" y="2403233"/>
            <a:ext cx="189585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1" spc="51">
                <a:solidFill>
                  <a:srgbClr val="303030">
                    <a:lumMod val="65000"/>
                    <a:lumOff val="35000"/>
                  </a:srgbClr>
                </a:solidFill>
                <a:ea typeface="+mj-ea"/>
                <a:cs typeface="+mj-cs"/>
              </a:rPr>
              <a:t>*not mutually exclusive</a:t>
            </a:r>
            <a:endParaRPr lang="en-US" sz="2128" spc="51">
              <a:solidFill>
                <a:srgbClr val="303030">
                  <a:lumMod val="65000"/>
                  <a:lumOff val="35000"/>
                </a:srgb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382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AD713-042C-465C-AD20-18A09AD8D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"/>
            <a:ext cx="8193088" cy="2612571"/>
          </a:xfrm>
        </p:spPr>
        <p:txBody>
          <a:bodyPr/>
          <a:lstStyle/>
          <a:p>
            <a:r>
              <a:rPr lang="en-US" dirty="0"/>
              <a:t>The Potential Impact of Evidence-Based Asthma Research</a:t>
            </a:r>
          </a:p>
        </p:txBody>
      </p:sp>
    </p:spTree>
    <p:extLst>
      <p:ext uri="{BB962C8B-B14F-4D97-AF65-F5344CB8AC3E}">
        <p14:creationId xmlns:p14="http://schemas.microsoft.com/office/powerpoint/2010/main" val="364526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5727.jpg"/>
          <p:cNvPicPr>
            <a:picLocks noChangeAspect="1"/>
          </p:cNvPicPr>
          <p:nvPr/>
        </p:nvPicPr>
        <p:blipFill rotWithShape="1">
          <a:blip r:embed="rId2" cstate="print">
            <a:alphaModFix amt="74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8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</p:pic>
      <p:sp>
        <p:nvSpPr>
          <p:cNvPr id="7" name="PCORI asthma portfolio to date…"/>
          <p:cNvSpPr txBox="1"/>
          <p:nvPr/>
        </p:nvSpPr>
        <p:spPr>
          <a:xfrm>
            <a:off x="1836165" y="1066380"/>
            <a:ext cx="8519667" cy="2362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1. </a:t>
            </a:r>
          </a:p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	How is PCORI driving </a:t>
            </a:r>
          </a:p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i="1" dirty="0">
                <a:solidFill>
                  <a:schemeClr val="bg1"/>
                </a:solidFill>
              </a:rPr>
              <a:t>	evidence-based, patient-	centered </a:t>
            </a:r>
            <a:r>
              <a:rPr lang="en-US" sz="4400" dirty="0">
                <a:solidFill>
                  <a:schemeClr val="bg1"/>
                </a:solidFill>
              </a:rPr>
              <a:t>asthma research?</a:t>
            </a:r>
          </a:p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endParaRPr lang="en-US" sz="4400" dirty="0">
              <a:solidFill>
                <a:schemeClr val="bg1"/>
              </a:solidFill>
            </a:endParaRPr>
          </a:p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2. </a:t>
            </a:r>
          </a:p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	How can this research help 	to </a:t>
            </a:r>
            <a:r>
              <a:rPr lang="en-US" sz="4400" i="1" dirty="0">
                <a:solidFill>
                  <a:schemeClr val="bg1"/>
                </a:solidFill>
              </a:rPr>
              <a:t>reduce disparities</a:t>
            </a:r>
            <a:r>
              <a:rPr lang="en-US" sz="4400" dirty="0">
                <a:solidFill>
                  <a:schemeClr val="bg1"/>
                </a:solidFill>
              </a:rPr>
              <a:t>?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8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3E9EE-3D08-42BD-AC74-887D7EAA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CCDD-F77B-9C4B-A373-BA376B4ECE23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7576F-95EC-42BA-A5C3-64B49533E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9" y="-233340"/>
            <a:ext cx="9717087" cy="802875"/>
          </a:xfrm>
        </p:spPr>
        <p:txBody>
          <a:bodyPr/>
          <a:lstStyle/>
          <a:p>
            <a:r>
              <a:rPr lang="it-IT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PCORI asthma portfolio to date: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F9CA3D-7A23-4205-8247-EE50075983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9" y="544367"/>
            <a:ext cx="9717087" cy="721127"/>
          </a:xfrm>
        </p:spPr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$53m Investment in 13  Comparative Effectiveness Research Studies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E2485-42B6-4256-AE9E-C98854130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622183"/>
            <a:ext cx="8174185" cy="51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94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3E9EE-3D08-42BD-AC74-887D7EAA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CCDD-F77B-9C4B-A373-BA376B4ECE23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7576F-95EC-42BA-A5C3-64B49533E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9" y="-233340"/>
            <a:ext cx="9717087" cy="802875"/>
          </a:xfrm>
        </p:spPr>
        <p:txBody>
          <a:bodyPr/>
          <a:lstStyle/>
          <a:p>
            <a:r>
              <a:rPr lang="it-IT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PCORI asthma portfolio to date: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F9CA3D-7A23-4205-8247-EE50075983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9" y="544367"/>
            <a:ext cx="9717087" cy="721127"/>
          </a:xfrm>
        </p:spPr>
        <p:txBody>
          <a:bodyPr/>
          <a:lstStyle/>
          <a:p>
            <a:r>
              <a:rPr lang="en-US" sz="3000" b="1" dirty="0"/>
              <a:t>8 Studies (  ) Aim to Improve Patient/Clinician Adherence to Guidelines and Reduce Disparities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90E79-628F-4FA3-866E-4EDD2370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37" y="1760085"/>
            <a:ext cx="7991439" cy="5012911"/>
          </a:xfrm>
          <a:prstGeom prst="rect">
            <a:avLst/>
          </a:prstGeom>
        </p:spPr>
      </p:pic>
      <p:sp>
        <p:nvSpPr>
          <p:cNvPr id="8" name="Star: 4 Points 7">
            <a:extLst>
              <a:ext uri="{FF2B5EF4-FFF2-40B4-BE49-F238E27FC236}">
                <a16:creationId xmlns:a16="http://schemas.microsoft.com/office/drawing/2014/main" id="{46EA5B1E-08C7-4BD3-BCA6-6646422D116C}"/>
              </a:ext>
            </a:extLst>
          </p:cNvPr>
          <p:cNvSpPr/>
          <p:nvPr/>
        </p:nvSpPr>
        <p:spPr>
          <a:xfrm>
            <a:off x="7678416" y="1812732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8325EEFF-F27C-461E-A979-FAEE84B2DE6D}"/>
              </a:ext>
            </a:extLst>
          </p:cNvPr>
          <p:cNvSpPr/>
          <p:nvPr/>
        </p:nvSpPr>
        <p:spPr>
          <a:xfrm>
            <a:off x="3391527" y="1812732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E42CE7CC-D459-4213-9BC0-9CDC1899CFB1}"/>
              </a:ext>
            </a:extLst>
          </p:cNvPr>
          <p:cNvSpPr/>
          <p:nvPr/>
        </p:nvSpPr>
        <p:spPr>
          <a:xfrm>
            <a:off x="6339881" y="1812732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936C1326-8146-400B-BF2A-220D9BD48CD4}"/>
              </a:ext>
            </a:extLst>
          </p:cNvPr>
          <p:cNvSpPr/>
          <p:nvPr/>
        </p:nvSpPr>
        <p:spPr>
          <a:xfrm>
            <a:off x="9025678" y="3371850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1C219E64-9E6C-474F-9CE4-2B7CB5043AC0}"/>
              </a:ext>
            </a:extLst>
          </p:cNvPr>
          <p:cNvSpPr/>
          <p:nvPr/>
        </p:nvSpPr>
        <p:spPr>
          <a:xfrm>
            <a:off x="9013915" y="4209390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33E12329-38EE-4B8E-8FF1-66D91F5ACA18}"/>
              </a:ext>
            </a:extLst>
          </p:cNvPr>
          <p:cNvSpPr/>
          <p:nvPr/>
        </p:nvSpPr>
        <p:spPr>
          <a:xfrm>
            <a:off x="6118802" y="6223761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766E2664-ED4C-4CFF-A190-3F66B0F1AA47}"/>
              </a:ext>
            </a:extLst>
          </p:cNvPr>
          <p:cNvSpPr/>
          <p:nvPr/>
        </p:nvSpPr>
        <p:spPr>
          <a:xfrm>
            <a:off x="5093617" y="6217848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0AB47D99-95A5-45B9-BEE6-72FD346D1428}"/>
              </a:ext>
            </a:extLst>
          </p:cNvPr>
          <p:cNvSpPr/>
          <p:nvPr/>
        </p:nvSpPr>
        <p:spPr>
          <a:xfrm>
            <a:off x="3014043" y="6199333"/>
            <a:ext cx="96715" cy="114300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122A391E-180C-4D08-B0F1-3534E3059DB5}"/>
              </a:ext>
            </a:extLst>
          </p:cNvPr>
          <p:cNvSpPr/>
          <p:nvPr/>
        </p:nvSpPr>
        <p:spPr>
          <a:xfrm>
            <a:off x="2144075" y="500367"/>
            <a:ext cx="293877" cy="494591"/>
          </a:xfrm>
          <a:prstGeom prst="star4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8" b="11565"/>
          <a:stretch/>
        </p:blipFill>
        <p:spPr>
          <a:xfrm>
            <a:off x="4029081" y="4448315"/>
            <a:ext cx="2097617" cy="12737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729DC-CFF4-4B60-A095-090F3E26D6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018" y="210403"/>
            <a:ext cx="9717087" cy="1517163"/>
          </a:xfrm>
        </p:spPr>
        <p:txBody>
          <a:bodyPr/>
          <a:lstStyle/>
          <a:p>
            <a:r>
              <a:rPr lang="en-US" sz="2800" b="0" dirty="0"/>
              <a:t>PCORI’s asthma portfolio targets</a:t>
            </a:r>
          </a:p>
          <a:p>
            <a:r>
              <a:rPr lang="en-US" dirty="0"/>
              <a:t>Evidence-based, Patient-centered Interventions…</a:t>
            </a:r>
          </a:p>
          <a:p>
            <a:endParaRPr lang="en-US" dirty="0"/>
          </a:p>
        </p:txBody>
      </p:sp>
      <p:sp>
        <p:nvSpPr>
          <p:cNvPr id="4" name="MedicationS + Treatment…"/>
          <p:cNvSpPr txBox="1"/>
          <p:nvPr/>
        </p:nvSpPr>
        <p:spPr>
          <a:xfrm>
            <a:off x="2149583" y="3329006"/>
            <a:ext cx="1812612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MedicationS + Treatment</a:t>
            </a:r>
          </a:p>
        </p:txBody>
      </p:sp>
      <p:sp>
        <p:nvSpPr>
          <p:cNvPr id="5" name="patient/CAREGIVER education…"/>
          <p:cNvSpPr txBox="1"/>
          <p:nvPr/>
        </p:nvSpPr>
        <p:spPr>
          <a:xfrm>
            <a:off x="4292077" y="3329009"/>
            <a:ext cx="18029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patient/CAREGIVER education</a:t>
            </a:r>
          </a:p>
        </p:txBody>
      </p:sp>
      <p:sp>
        <p:nvSpPr>
          <p:cNvPr id="6" name="Provider education…"/>
          <p:cNvSpPr txBox="1"/>
          <p:nvPr/>
        </p:nvSpPr>
        <p:spPr>
          <a:xfrm>
            <a:off x="6598220" y="3329006"/>
            <a:ext cx="1636979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Provider education</a:t>
            </a:r>
          </a:p>
        </p:txBody>
      </p:sp>
      <p:sp>
        <p:nvSpPr>
          <p:cNvPr id="7" name="EHR/decision support tools…"/>
          <p:cNvSpPr txBox="1"/>
          <p:nvPr/>
        </p:nvSpPr>
        <p:spPr>
          <a:xfrm>
            <a:off x="8691273" y="3329006"/>
            <a:ext cx="160692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EHR/decision support tools</a:t>
            </a:r>
          </a:p>
        </p:txBody>
      </p:sp>
      <p:sp>
        <p:nvSpPr>
          <p:cNvPr id="8" name="Community health workers…"/>
          <p:cNvSpPr txBox="1"/>
          <p:nvPr/>
        </p:nvSpPr>
        <p:spPr>
          <a:xfrm>
            <a:off x="2149583" y="5823713"/>
            <a:ext cx="17652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Community health workers</a:t>
            </a:r>
          </a:p>
        </p:txBody>
      </p:sp>
      <p:sp>
        <p:nvSpPr>
          <p:cNvPr id="9" name="patient tools…"/>
          <p:cNvSpPr txBox="1"/>
          <p:nvPr/>
        </p:nvSpPr>
        <p:spPr>
          <a:xfrm>
            <a:off x="4325627" y="5823710"/>
            <a:ext cx="1757852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patient tools</a:t>
            </a:r>
          </a:p>
        </p:txBody>
      </p:sp>
      <p:sp>
        <p:nvSpPr>
          <p:cNvPr id="10" name="Health plan coverage…"/>
          <p:cNvSpPr txBox="1"/>
          <p:nvPr/>
        </p:nvSpPr>
        <p:spPr>
          <a:xfrm>
            <a:off x="6475997" y="5823710"/>
            <a:ext cx="1650145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Health plan coverage</a:t>
            </a:r>
          </a:p>
        </p:txBody>
      </p:sp>
      <p:sp>
        <p:nvSpPr>
          <p:cNvPr id="11" name="environmental Assessments…"/>
          <p:cNvSpPr txBox="1"/>
          <p:nvPr/>
        </p:nvSpPr>
        <p:spPr>
          <a:xfrm>
            <a:off x="8691273" y="5823713"/>
            <a:ext cx="18029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environmental Assessments</a:t>
            </a:r>
          </a:p>
        </p:txBody>
      </p:sp>
      <p:pic>
        <p:nvPicPr>
          <p:cNvPr id="12" name="P1000206.JPG" descr="P1000206.JPG"/>
          <p:cNvPicPr>
            <a:picLocks noChangeAspect="1"/>
          </p:cNvPicPr>
          <p:nvPr/>
        </p:nvPicPr>
        <p:blipFill>
          <a:blip r:embed="rId3">
            <a:extLst/>
          </a:blip>
          <a:srcRect l="7017" t="7205" r="7017" b="15232"/>
          <a:stretch>
            <a:fillRect/>
          </a:stretch>
        </p:blipFill>
        <p:spPr>
          <a:xfrm>
            <a:off x="6208873" y="4450175"/>
            <a:ext cx="2106779" cy="126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18-04-24 at 10.30.36 AM.png" descr="Screen Shot 2018-04-24 at 10.30.36 AM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9498" t="6029" r="14031" b="11018"/>
          <a:stretch/>
        </p:blipFill>
        <p:spPr>
          <a:xfrm>
            <a:off x="1880583" y="4450180"/>
            <a:ext cx="2083283" cy="1266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0391.jpg" descr="IMAG0391.jpg"/>
          <p:cNvPicPr>
            <a:picLocks noChangeAspect="1"/>
          </p:cNvPicPr>
          <p:nvPr/>
        </p:nvPicPr>
        <p:blipFill>
          <a:blip r:embed="rId5">
            <a:extLst/>
          </a:blip>
          <a:srcRect l="16485" t="7330" r="6014" b="13596"/>
          <a:stretch>
            <a:fillRect/>
          </a:stretch>
        </p:blipFill>
        <p:spPr>
          <a:xfrm>
            <a:off x="6208867" y="2059042"/>
            <a:ext cx="2095632" cy="1208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G_9835.jpg" descr="IMG_9835.jpg"/>
          <p:cNvPicPr>
            <a:picLocks noChangeAspect="1"/>
          </p:cNvPicPr>
          <p:nvPr/>
        </p:nvPicPr>
        <p:blipFill>
          <a:blip r:embed="rId6">
            <a:extLst/>
          </a:blip>
          <a:srcRect t="10457" b="6829"/>
          <a:stretch>
            <a:fillRect/>
          </a:stretch>
        </p:blipFill>
        <p:spPr>
          <a:xfrm>
            <a:off x="8360969" y="2046125"/>
            <a:ext cx="1947667" cy="120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G_6062.tif" descr="IMG_6062.tif"/>
          <p:cNvPicPr>
            <a:picLocks noChangeAspect="1"/>
          </p:cNvPicPr>
          <p:nvPr/>
        </p:nvPicPr>
        <p:blipFill rotWithShape="1">
          <a:blip r:embed="rId7">
            <a:extLst/>
          </a:blip>
          <a:srcRect l="13480" t="10018" r="1350" b="15704"/>
          <a:stretch/>
        </p:blipFill>
        <p:spPr>
          <a:xfrm>
            <a:off x="4025310" y="2044267"/>
            <a:ext cx="2114652" cy="122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G_3239.JPG" descr="IMG_3239.JPG"/>
          <p:cNvPicPr>
            <a:picLocks noChangeAspect="1"/>
          </p:cNvPicPr>
          <p:nvPr/>
        </p:nvPicPr>
        <p:blipFill>
          <a:blip r:embed="rId8">
            <a:extLst/>
          </a:blip>
          <a:srcRect l="8049" t="28644" r="28723" b="21755"/>
          <a:stretch>
            <a:fillRect/>
          </a:stretch>
        </p:blipFill>
        <p:spPr>
          <a:xfrm>
            <a:off x="1880590" y="2048236"/>
            <a:ext cx="2081455" cy="1224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r="4643"/>
          <a:stretch>
            <a:fillRect/>
          </a:stretch>
        </p:blipFill>
        <p:spPr>
          <a:xfrm>
            <a:off x="8360971" y="4450175"/>
            <a:ext cx="1951180" cy="1266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80583" y="5850338"/>
            <a:ext cx="199883" cy="25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79239" y="5853166"/>
            <a:ext cx="195397" cy="22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08872" y="5861524"/>
            <a:ext cx="220045" cy="20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60971" y="5849961"/>
            <a:ext cx="279616" cy="20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394527" y="3355935"/>
            <a:ext cx="220044" cy="20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267591" y="3350831"/>
            <a:ext cx="282400" cy="214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012121" y="3331361"/>
            <a:ext cx="224435" cy="214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880589" y="3360947"/>
            <a:ext cx="162755" cy="205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431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EEE4C-F386-4A45-9C50-9BE05D9655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>
                <a:latin typeface="+mj-lt"/>
                <a:cs typeface="Arial"/>
              </a:rPr>
              <a:t>Our Mission and Strategic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0680F-EAE5-4140-B2E0-14E3E8029D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cs typeface="Arial" panose="020B0604020202020204" pitchFamily="34" charset="0"/>
              </a:rPr>
              <a:t>PCORI helps people make informed healthcare decisions, and improves healthcare delivery and outcomes, by producing and promoting high-integrity, evidence-based information that comes from </a:t>
            </a: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research guided by patients, caregivers, and the broader healthcare community. </a:t>
            </a:r>
          </a:p>
          <a:p>
            <a:pPr marL="0"/>
            <a:endParaRPr lang="en-US" sz="900" b="1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rgbClr val="1F497D"/>
                </a:solidFill>
                <a:cs typeface="Arial" panose="020B0604020202020204" pitchFamily="34" charset="0"/>
              </a:rPr>
              <a:t>Our Strategic Goals:</a:t>
            </a:r>
          </a:p>
          <a:p>
            <a:pPr marL="0"/>
            <a:endParaRPr lang="en-US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0"/>
            <a:endParaRPr lang="en-US" sz="2800" b="1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marL="0"/>
            <a:endParaRPr lang="en-US" b="1">
              <a:solidFill>
                <a:srgbClr val="1F497D"/>
              </a:solidFill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28801" y="1219201"/>
            <a:ext cx="7825299" cy="1269092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Open Sans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3998" y="3973312"/>
            <a:ext cx="10538402" cy="1200329"/>
            <a:chOff x="617970" y="3625459"/>
            <a:chExt cx="10538402" cy="1200329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970" y="3655558"/>
              <a:ext cx="486931" cy="4785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2594" y="3625459"/>
              <a:ext cx="9833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0303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Increase quantity, quality, and timeliness of useful, trustworthy research information available to support health decisions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0535" y="4944862"/>
            <a:ext cx="10541865" cy="1200329"/>
            <a:chOff x="624896" y="4349115"/>
            <a:chExt cx="10541865" cy="1200329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96" y="4398264"/>
              <a:ext cx="486931" cy="4785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16178" y="4349115"/>
              <a:ext cx="98505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0303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Speed the implementation and use of patient-centered outcomes research evidence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30143" y="5908181"/>
            <a:ext cx="10302875" cy="800404"/>
            <a:chOff x="656069" y="5247132"/>
            <a:chExt cx="10302875" cy="800404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069" y="5247132"/>
              <a:ext cx="486931" cy="4785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47351" y="5308872"/>
              <a:ext cx="96115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0303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Influence research funded by others to be more patient-centered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CA970-4401-420E-A3CC-8D4A2FAB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0B610-381F-432D-A853-6CC0B0380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>
                    <a:tint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030">
                  <a:tint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5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6B5D-EC11-4F3A-A994-48A43FFD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50D4-EAA2-4237-A9B8-D4D4CE3B3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92475"/>
            <a:ext cx="9717087" cy="802875"/>
          </a:xfrm>
        </p:spPr>
        <p:txBody>
          <a:bodyPr/>
          <a:lstStyle/>
          <a:p>
            <a:r>
              <a:rPr lang="en-US" b="0" dirty="0"/>
              <a:t>PCORI’s asthma portfolio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6E3F6-71F0-4039-8ABF-54EEE3A54C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10402"/>
            <a:ext cx="9717087" cy="721127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Interventions Work for Whom, and In Which Setting?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20638-5EC7-4809-85AB-C7072C1C1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73" y="1816875"/>
            <a:ext cx="8900160" cy="4937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2A413A-DB46-4081-99CE-6FD46B00B910}"/>
              </a:ext>
            </a:extLst>
          </p:cNvPr>
          <p:cNvSpPr/>
          <p:nvPr/>
        </p:nvSpPr>
        <p:spPr>
          <a:xfrm>
            <a:off x="1190171" y="1816875"/>
            <a:ext cx="7503886" cy="493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6B5D-EC11-4F3A-A994-48A43FFD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50D4-EAA2-4237-A9B8-D4D4CE3B3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92475"/>
            <a:ext cx="9717087" cy="802875"/>
          </a:xfrm>
        </p:spPr>
        <p:txBody>
          <a:bodyPr/>
          <a:lstStyle/>
          <a:p>
            <a:r>
              <a:rPr lang="en-US" b="0" dirty="0"/>
              <a:t>PCORI’s asthma portfolio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6E3F6-71F0-4039-8ABF-54EEE3A54C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10402"/>
            <a:ext cx="9717087" cy="721127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Interventions Work for Whom, and In Which Setting?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20638-5EC7-4809-85AB-C7072C1C1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73" y="1816875"/>
            <a:ext cx="8900160" cy="493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C34B2D-5B85-4E3D-922F-3CBFABC7C282}"/>
              </a:ext>
            </a:extLst>
          </p:cNvPr>
          <p:cNvSpPr/>
          <p:nvPr/>
        </p:nvSpPr>
        <p:spPr>
          <a:xfrm>
            <a:off x="2053883" y="1816875"/>
            <a:ext cx="6640174" cy="493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6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6B5D-EC11-4F3A-A994-48A43FFD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50D4-EAA2-4237-A9B8-D4D4CE3B3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92475"/>
            <a:ext cx="9717087" cy="802875"/>
          </a:xfrm>
        </p:spPr>
        <p:txBody>
          <a:bodyPr/>
          <a:lstStyle/>
          <a:p>
            <a:r>
              <a:rPr lang="en-US" b="0" dirty="0"/>
              <a:t>PCORI’s asthma portfolio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6E3F6-71F0-4039-8ABF-54EEE3A54C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10402"/>
            <a:ext cx="9717087" cy="721127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Interventions Work for Whom, and In Which Setting?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20638-5EC7-4809-85AB-C7072C1C1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73" y="1816875"/>
            <a:ext cx="8900160" cy="493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BA0AFB-B1C5-496A-90B8-80FD04FE78F1}"/>
              </a:ext>
            </a:extLst>
          </p:cNvPr>
          <p:cNvSpPr/>
          <p:nvPr/>
        </p:nvSpPr>
        <p:spPr>
          <a:xfrm>
            <a:off x="3995225" y="1816875"/>
            <a:ext cx="4698832" cy="493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0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6B5D-EC11-4F3A-A994-48A43FFD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50D4-EAA2-4237-A9B8-D4D4CE3B3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92475"/>
            <a:ext cx="9717087" cy="802875"/>
          </a:xfrm>
        </p:spPr>
        <p:txBody>
          <a:bodyPr/>
          <a:lstStyle/>
          <a:p>
            <a:r>
              <a:rPr lang="en-US" b="0" dirty="0"/>
              <a:t>PCORI’s asthma portfolio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6E3F6-71F0-4039-8ABF-54EEE3A54C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10402"/>
            <a:ext cx="9717087" cy="721127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Interventions Work for Whom, and In Which Setting?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20638-5EC7-4809-85AB-C7072C1C1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73" y="1816875"/>
            <a:ext cx="89001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71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94.JP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7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30" b="33987"/>
          <a:stretch/>
        </p:blipFill>
        <p:spPr>
          <a:xfrm>
            <a:off x="2" y="-974301"/>
            <a:ext cx="12192001" cy="9068431"/>
          </a:xfrm>
          <a:prstGeom prst="rect">
            <a:avLst/>
          </a:prstGeom>
          <a:ln>
            <a:noFill/>
          </a:ln>
        </p:spPr>
      </p:pic>
      <p:sp>
        <p:nvSpPr>
          <p:cNvPr id="4" name="PCORI asthma portfolio to date…"/>
          <p:cNvSpPr txBox="1"/>
          <p:nvPr/>
        </p:nvSpPr>
        <p:spPr>
          <a:xfrm>
            <a:off x="2188433" y="1808329"/>
            <a:ext cx="8519667" cy="2362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Community health workers address what works for whom, and in what settings</a:t>
            </a:r>
          </a:p>
        </p:txBody>
      </p:sp>
    </p:spTree>
    <p:extLst>
      <p:ext uri="{BB962C8B-B14F-4D97-AF65-F5344CB8AC3E}">
        <p14:creationId xmlns:p14="http://schemas.microsoft.com/office/powerpoint/2010/main" val="1410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77AB1-D684-4D8F-B756-4674133D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52C1-489C-48BB-A587-15A3EE06A2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9" y="479725"/>
            <a:ext cx="9717087" cy="802875"/>
          </a:xfrm>
        </p:spPr>
        <p:txBody>
          <a:bodyPr/>
          <a:lstStyle/>
          <a:p>
            <a:r>
              <a:rPr lang="en-US" b="0" dirty="0"/>
              <a:t>Knowledge gaps being addressed:</a:t>
            </a:r>
          </a:p>
          <a:p>
            <a:r>
              <a:rPr lang="en-US" dirty="0"/>
              <a:t>Community Health Workers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62B3A52-4F8A-4518-A8F5-6ABCAFE7DFC1}"/>
              </a:ext>
            </a:extLst>
          </p:cNvPr>
          <p:cNvSpPr txBox="1">
            <a:spLocks/>
          </p:cNvSpPr>
          <p:nvPr/>
        </p:nvSpPr>
        <p:spPr>
          <a:xfrm>
            <a:off x="1412147" y="1849073"/>
            <a:ext cx="4267200" cy="3352800"/>
          </a:xfrm>
          <a:prstGeom prst="rect">
            <a:avLst/>
          </a:prstGeom>
        </p:spPr>
        <p:txBody>
          <a:bodyPr/>
          <a:lstStyle>
            <a:lvl1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BF35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B0FF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b="1" dirty="0"/>
              <a:t>WHAT WE KNOW</a:t>
            </a:r>
          </a:p>
          <a:p>
            <a:endParaRPr lang="en-US" sz="2000" dirty="0"/>
          </a:p>
          <a:p>
            <a:pPr marL="0"/>
            <a:r>
              <a:rPr lang="en-US" sz="2000" dirty="0"/>
              <a:t>CHWs bridge the healthcare system and community</a:t>
            </a:r>
          </a:p>
          <a:p>
            <a:pPr marL="0"/>
            <a:endParaRPr lang="en-US" sz="800" dirty="0"/>
          </a:p>
          <a:p>
            <a:pPr marL="0"/>
            <a:r>
              <a:rPr lang="en-US" sz="2000" dirty="0"/>
              <a:t>CHWs provide self-management support and assist with home environmental asthma trigger remediation</a:t>
            </a:r>
          </a:p>
          <a:p>
            <a:pPr marL="0"/>
            <a:endParaRPr lang="en-US" sz="800" dirty="0"/>
          </a:p>
          <a:p>
            <a:pPr marL="0"/>
            <a:r>
              <a:rPr lang="en-US" sz="2000" dirty="0"/>
              <a:t>Evidence suggests that for children and racial/ethnic minorities, CHWs improve asthma outcomes</a:t>
            </a:r>
          </a:p>
        </p:txBody>
      </p:sp>
      <p:sp>
        <p:nvSpPr>
          <p:cNvPr id="9" name="Community health workers…">
            <a:extLst>
              <a:ext uri="{FF2B5EF4-FFF2-40B4-BE49-F238E27FC236}">
                <a16:creationId xmlns:a16="http://schemas.microsoft.com/office/drawing/2014/main" id="{38678C52-A66D-4FC8-B6B8-55DB3502DC44}"/>
              </a:ext>
            </a:extLst>
          </p:cNvPr>
          <p:cNvSpPr txBox="1"/>
          <p:nvPr/>
        </p:nvSpPr>
        <p:spPr>
          <a:xfrm>
            <a:off x="832511" y="6354377"/>
            <a:ext cx="17652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Community health workers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F66C2B5-14B4-4BF1-B9B5-BBBBAD110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512" y="6381005"/>
            <a:ext cx="199883" cy="2541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3736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77AB1-D684-4D8F-B756-4674133D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52C1-489C-48BB-A587-15A3EE06A2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178" y="538448"/>
            <a:ext cx="9717087" cy="802875"/>
          </a:xfrm>
        </p:spPr>
        <p:txBody>
          <a:bodyPr/>
          <a:lstStyle/>
          <a:p>
            <a:r>
              <a:rPr lang="en-US" b="0" dirty="0"/>
              <a:t>Knowledge gaps being addressed:</a:t>
            </a:r>
          </a:p>
          <a:p>
            <a:r>
              <a:rPr lang="en-US" dirty="0"/>
              <a:t>Community Health Workers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62B3A52-4F8A-4518-A8F5-6ABCAFE7DFC1}"/>
              </a:ext>
            </a:extLst>
          </p:cNvPr>
          <p:cNvSpPr txBox="1">
            <a:spLocks/>
          </p:cNvSpPr>
          <p:nvPr/>
        </p:nvSpPr>
        <p:spPr>
          <a:xfrm>
            <a:off x="1412147" y="1849073"/>
            <a:ext cx="4267200" cy="3352800"/>
          </a:xfrm>
          <a:prstGeom prst="rect">
            <a:avLst/>
          </a:prstGeom>
        </p:spPr>
        <p:txBody>
          <a:bodyPr/>
          <a:lstStyle>
            <a:lvl1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ABF35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B0FF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b="1" dirty="0"/>
              <a:t>WHAT WE KNOW</a:t>
            </a:r>
          </a:p>
          <a:p>
            <a:endParaRPr lang="en-US" sz="2000" dirty="0"/>
          </a:p>
          <a:p>
            <a:pPr marL="0"/>
            <a:r>
              <a:rPr lang="en-US" sz="2000" dirty="0"/>
              <a:t>CHWs bridge the healthcare system and community</a:t>
            </a:r>
          </a:p>
          <a:p>
            <a:pPr marL="0"/>
            <a:endParaRPr lang="en-US" sz="800" dirty="0"/>
          </a:p>
          <a:p>
            <a:pPr marL="0"/>
            <a:r>
              <a:rPr lang="en-US" sz="2000" dirty="0"/>
              <a:t>CHWs provide self-management support and assist with home environmental asthma trigger remediation</a:t>
            </a:r>
          </a:p>
          <a:p>
            <a:pPr marL="0"/>
            <a:endParaRPr lang="en-US" sz="800" dirty="0"/>
          </a:p>
          <a:p>
            <a:pPr marL="0"/>
            <a:r>
              <a:rPr lang="en-US" sz="2000" dirty="0"/>
              <a:t>Evidence suggests that for children and racial/ethnic minorities, CHWs improve asthma outcomes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13E19-1857-4895-9E10-8237D024A887}"/>
              </a:ext>
            </a:extLst>
          </p:cNvPr>
          <p:cNvSpPr txBox="1">
            <a:spLocks/>
          </p:cNvSpPr>
          <p:nvPr/>
        </p:nvSpPr>
        <p:spPr>
          <a:xfrm>
            <a:off x="6830037" y="1752600"/>
            <a:ext cx="4267200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C04F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WHAT WE DON’T KNOW, YET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much more do CHWs improve asthma outcomes compared to other interventions?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For which populations are CHWs more effective?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Can CHWs be used effectively to serve as liaisons with clinical staff?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What elements of CHW training and certification work best?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2819B-847D-43A9-B7CF-78E1E015595A}"/>
              </a:ext>
            </a:extLst>
          </p:cNvPr>
          <p:cNvCxnSpPr/>
          <p:nvPr/>
        </p:nvCxnSpPr>
        <p:spPr>
          <a:xfrm>
            <a:off x="6216243" y="2153778"/>
            <a:ext cx="0" cy="4101615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mmunity health workers…">
            <a:extLst>
              <a:ext uri="{FF2B5EF4-FFF2-40B4-BE49-F238E27FC236}">
                <a16:creationId xmlns:a16="http://schemas.microsoft.com/office/drawing/2014/main" id="{38678C52-A66D-4FC8-B6B8-55DB3502DC44}"/>
              </a:ext>
            </a:extLst>
          </p:cNvPr>
          <p:cNvSpPr txBox="1"/>
          <p:nvPr/>
        </p:nvSpPr>
        <p:spPr>
          <a:xfrm>
            <a:off x="832511" y="6354377"/>
            <a:ext cx="17652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 sz="1000" b="1" cap="all"/>
            </a:pPr>
            <a:r>
              <a:rPr sz="1000" dirty="0">
                <a:solidFill>
                  <a:srgbClr val="282565"/>
                </a:solidFill>
              </a:rPr>
              <a:t>Community health workers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F66C2B5-14B4-4BF1-B9B5-BBBBAD110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512" y="6381005"/>
            <a:ext cx="199883" cy="2541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1918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6B5D-EC11-4F3A-A994-48A43FFD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50D4-EAA2-4237-A9B8-D4D4CE3B3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92475"/>
            <a:ext cx="9717087" cy="802875"/>
          </a:xfrm>
        </p:spPr>
        <p:txBody>
          <a:bodyPr/>
          <a:lstStyle/>
          <a:p>
            <a:r>
              <a:rPr lang="en-US" b="0" dirty="0"/>
              <a:t>PCORI’s asthma portfolio addresses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6E3F6-71F0-4039-8ABF-54EEE3A54C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10402"/>
            <a:ext cx="9717087" cy="721127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Community Health Workers Influence Asthma Outcomes?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FD568-7F13-42F2-9E15-E955514FE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91" y="1805017"/>
            <a:ext cx="8912352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0ACD9-CD9B-4BC5-8EF1-9921BB4C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2A14-55C3-469D-87FB-179896C330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-229691"/>
            <a:ext cx="9717087" cy="802875"/>
          </a:xfrm>
        </p:spPr>
        <p:txBody>
          <a:bodyPr/>
          <a:lstStyle/>
          <a:p>
            <a:r>
              <a:rPr lang="en-US" b="0" dirty="0"/>
              <a:t>Targeting a knowledge gap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65CBF-C838-499B-828E-A8683DD183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7" y="559250"/>
            <a:ext cx="9717087" cy="721127"/>
          </a:xfrm>
        </p:spPr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What We Now Know about “Prescribing” a CHW from the PCORI Asthma Portfolio?</a:t>
            </a:r>
          </a:p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7E2F79-90BA-498A-A715-C7547E4DA4BA}"/>
              </a:ext>
            </a:extLst>
          </p:cNvPr>
          <p:cNvSpPr txBox="1">
            <a:spLocks/>
          </p:cNvSpPr>
          <p:nvPr/>
        </p:nvSpPr>
        <p:spPr>
          <a:xfrm>
            <a:off x="908832" y="1752600"/>
            <a:ext cx="8275808" cy="45461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1E477D"/>
                </a:solidFill>
              </a:rPr>
              <a:t>CHWs, when prescribed to provide patient education and address environmental triggers, improve asthma control and quality of life compared to comparators</a:t>
            </a:r>
            <a:r>
              <a:rPr lang="en-US" sz="1400" dirty="0">
                <a:solidFill>
                  <a:srgbClr val="1E477D"/>
                </a:solidFill>
              </a:rPr>
              <a:t>	</a:t>
            </a:r>
          </a:p>
          <a:p>
            <a:pPr marL="0" indent="0">
              <a:buNone/>
            </a:pPr>
            <a:endParaRPr lang="en-US" sz="800" dirty="0">
              <a:solidFill>
                <a:srgbClr val="1E477D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E477D"/>
                </a:solidFill>
              </a:rPr>
              <a:t>Several studies show improvements in medication adherence/ prescription refills</a:t>
            </a:r>
          </a:p>
          <a:p>
            <a:pPr marL="0" indent="0">
              <a:buNone/>
            </a:pPr>
            <a:endParaRPr lang="en-US" sz="800" dirty="0">
              <a:solidFill>
                <a:srgbClr val="1E477D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E477D"/>
                </a:solidFill>
              </a:rPr>
              <a:t>Along with provider education and provider support tools, CHWs may have an even greater impact on outcomes </a:t>
            </a:r>
          </a:p>
          <a:p>
            <a:pPr marL="0" indent="0">
              <a:buNone/>
            </a:pPr>
            <a:endParaRPr lang="en-US" sz="1400" dirty="0">
              <a:solidFill>
                <a:srgbClr val="1E477D"/>
              </a:solidFill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E8CEB12-AA0E-4AB0-8AF6-FB828FB0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85" y="1857089"/>
            <a:ext cx="199883" cy="25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8329487-058D-4A56-B628-EE9AB4B93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85" y="2902693"/>
            <a:ext cx="199883" cy="25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FD51E7C-23F6-47D8-9399-4B242EC1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85" y="3623818"/>
            <a:ext cx="199883" cy="25413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4EC5FE-BDC5-4BA8-9DA4-663275CD768E}"/>
              </a:ext>
            </a:extLst>
          </p:cNvPr>
          <p:cNvSpPr/>
          <p:nvPr/>
        </p:nvSpPr>
        <p:spPr>
          <a:xfrm>
            <a:off x="4153265" y="3925066"/>
            <a:ext cx="775910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>
              <a:ln w="6350">
                <a:noFill/>
              </a:ln>
              <a:latin typeface="Georgia" charset="0"/>
              <a:ea typeface="Georgia" charset="0"/>
              <a:cs typeface="Georgia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400" dirty="0">
                <a:ln w="6350">
                  <a:noFill/>
                </a:ln>
                <a:latin typeface="Calibri" charset="0"/>
                <a:ea typeface="Calibri" charset="0"/>
                <a:cs typeface="Calibri" charset="0"/>
              </a:rPr>
              <a:t>I would say 70% [of my clients] have </a:t>
            </a:r>
            <a:br>
              <a:rPr lang="en-US" sz="2400" dirty="0">
                <a:ln w="6350">
                  <a:noFill/>
                </a:ln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>
                <a:ln w="6350">
                  <a:noFill/>
                </a:ln>
                <a:latin typeface="Calibri" charset="0"/>
                <a:ea typeface="Calibri" charset="0"/>
                <a:cs typeface="Calibri" charset="0"/>
              </a:rPr>
              <a:t>issues that are more urgent: </a:t>
            </a:r>
            <a:r>
              <a:rPr lang="en-US" sz="3000" b="1" dirty="0">
                <a:ln w="6350">
                  <a:noFill/>
                </a:ln>
                <a:solidFill>
                  <a:srgbClr val="00BECE"/>
                </a:solidFill>
                <a:latin typeface="Calibri" charset="0"/>
                <a:ea typeface="Calibri" charset="0"/>
                <a:cs typeface="Calibri" charset="0"/>
              </a:rPr>
              <a:t>housing, finances, food. </a:t>
            </a:r>
            <a:r>
              <a:rPr lang="en-US" sz="2400" dirty="0">
                <a:ln w="6350">
                  <a:noFill/>
                </a:ln>
                <a:latin typeface="Calibri" charset="0"/>
                <a:ea typeface="Calibri" charset="0"/>
                <a:cs typeface="Calibri" charset="0"/>
              </a:rPr>
              <a:t>They are more apt to be conscious of those things, as opposed to asthma, until it flares up.</a:t>
            </a:r>
          </a:p>
          <a:p>
            <a:r>
              <a:rPr lang="en-US" sz="2400" i="1" dirty="0">
                <a:ln w="6350">
                  <a:noFill/>
                </a:ln>
                <a:latin typeface="Calibri" charset="0"/>
                <a:ea typeface="Calibri" charset="0"/>
                <a:cs typeface="Calibri" charset="0"/>
              </a:rPr>
              <a:t>Community Health Worker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260A3-AA4B-49E9-9865-D20E583202A9}"/>
              </a:ext>
            </a:extLst>
          </p:cNvPr>
          <p:cNvSpPr txBox="1"/>
          <p:nvPr/>
        </p:nvSpPr>
        <p:spPr>
          <a:xfrm>
            <a:off x="3844928" y="4178810"/>
            <a:ext cx="34674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6350">
                  <a:noFill/>
                </a:ln>
                <a:latin typeface="Georgia" charset="0"/>
                <a:ea typeface="Georgia" charset="0"/>
                <a:cs typeface="Georgia" charset="0"/>
              </a:rPr>
              <a:t>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5727.jpg"/>
          <p:cNvPicPr>
            <a:picLocks noChangeAspect="1"/>
          </p:cNvPicPr>
          <p:nvPr/>
        </p:nvPicPr>
        <p:blipFill rotWithShape="1">
          <a:blip r:embed="rId2" cstate="print">
            <a:alphaModFix amt="74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8"/>
          <a:stretch/>
        </p:blipFill>
        <p:spPr>
          <a:xfrm>
            <a:off x="3" y="1"/>
            <a:ext cx="12191999" cy="6857999"/>
          </a:xfrm>
          <a:prstGeom prst="rect">
            <a:avLst/>
          </a:prstGeom>
          <a:ln>
            <a:noFill/>
          </a:ln>
        </p:spPr>
      </p:pic>
      <p:sp>
        <p:nvSpPr>
          <p:cNvPr id="7" name="PCORI asthma portfolio to date…"/>
          <p:cNvSpPr txBox="1"/>
          <p:nvPr/>
        </p:nvSpPr>
        <p:spPr>
          <a:xfrm>
            <a:off x="2241913" y="1808329"/>
            <a:ext cx="8519667" cy="2362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defTabSz="650224">
              <a:lnSpc>
                <a:spcPct val="80000"/>
              </a:lnSpc>
              <a:defRPr sz="3400" b="1">
                <a:solidFill>
                  <a:srgbClr val="1F497D"/>
                </a:solidFill>
              </a:defRPr>
            </a:pPr>
            <a:r>
              <a:rPr lang="en-US" sz="4400" dirty="0">
                <a:solidFill>
                  <a:schemeClr val="bg1"/>
                </a:solidFill>
              </a:rPr>
              <a:t>Implementing findings from patient-centered, evidence-based research to reduce disparities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9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828800" y="457200"/>
            <a:ext cx="8462211" cy="685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solidFill>
                  <a:srgbClr val="1F497D"/>
                </a:solidFill>
                <a:latin typeface="Arial"/>
                <a:cs typeface="Arial"/>
              </a:rPr>
              <a:t>Key Components of the Research We Fund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6011" y="3891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Footer Placeholder 1"/>
          <p:cNvSpPr txBox="1">
            <a:spLocks/>
          </p:cNvSpPr>
          <p:nvPr/>
        </p:nvSpPr>
        <p:spPr>
          <a:xfrm>
            <a:off x="6519972" y="6553201"/>
            <a:ext cx="3930317" cy="2244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101D6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>
              <a:solidFill>
                <a:schemeClr val="tx2"/>
              </a:solidFill>
              <a:latin typeface="Arial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748589" y="1524000"/>
          <a:ext cx="8690811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719969" y="2438400"/>
            <a:ext cx="0" cy="3581400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/>
          <p:cNvSpPr txBox="1">
            <a:spLocks/>
          </p:cNvSpPr>
          <p:nvPr/>
        </p:nvSpPr>
        <p:spPr>
          <a:xfrm>
            <a:off x="873762" y="1676400"/>
            <a:ext cx="3125382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COMPARATIVE EFFECTIVENESS RESEARCH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Compares 2 or more treatments, drugs, health system practices, screening practices, or methods for delivering care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4472032" y="1752600"/>
            <a:ext cx="3049259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PATIENT CENTEREDNESS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Answers  questions or examines outcomes that matter to patients and caregivers</a:t>
            </a:r>
            <a:endParaRPr lang="en-US" sz="24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8188842" y="1600200"/>
            <a:ext cx="3125381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PATIENT &amp; STAKEHOLDER ENGAGEMENT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Engages scientists, patients, and other stakeholders in an active and meaningful way throughout the entire study</a:t>
            </a:r>
            <a:endParaRPr lang="en-US" sz="2400" dirty="0"/>
          </a:p>
          <a:p>
            <a:pPr marL="0" indent="0">
              <a:buNone/>
            </a:pPr>
            <a:endParaRPr lang="en-US" sz="2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7807" y="2514600"/>
            <a:ext cx="0" cy="3581400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AC932-C073-41F5-B59A-C3DE839B6D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9" y="176169"/>
            <a:ext cx="9827281" cy="1517163"/>
          </a:xfrm>
        </p:spPr>
        <p:txBody>
          <a:bodyPr/>
          <a:lstStyle/>
          <a:p>
            <a:r>
              <a:rPr lang="en-US" dirty="0"/>
              <a:t>Key Components of the Research We Fund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0CA0-987B-B045-B87B-808D8F9C7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1787" y="-273087"/>
            <a:ext cx="9717087" cy="802875"/>
          </a:xfrm>
        </p:spPr>
        <p:txBody>
          <a:bodyPr>
            <a:normAutofit fontScale="25000" lnSpcReduction="20000"/>
          </a:bodyPr>
          <a:lstStyle/>
          <a:p>
            <a:pPr marL="57149" fontAlgn="ctr"/>
            <a:endParaRPr lang="en-US" sz="2200" dirty="0"/>
          </a:p>
          <a:p>
            <a:pPr marL="57149" fontAlgn="ctr"/>
            <a:endParaRPr lang="en-US" sz="2200" dirty="0"/>
          </a:p>
          <a:p>
            <a:pPr marL="57149" fontAlgn="ctr"/>
            <a:r>
              <a:rPr lang="en-US" sz="2200" dirty="0"/>
              <a:t>		</a:t>
            </a:r>
          </a:p>
          <a:p>
            <a:pPr marL="57149" fontAlgn="ctr"/>
            <a:endParaRPr lang="en-US" sz="2200" dirty="0"/>
          </a:p>
          <a:p>
            <a:pPr lvl="1" fontAlgn="ctr"/>
            <a:endParaRPr lang="en-US" sz="2200" dirty="0"/>
          </a:p>
          <a:p>
            <a:r>
              <a:rPr lang="en-US" sz="14400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Lessons Learned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3A5CC3-427E-4DF9-B824-814478AC37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786" y="515343"/>
            <a:ext cx="9970454" cy="721127"/>
          </a:xfrm>
        </p:spPr>
        <p:txBody>
          <a:bodyPr/>
          <a:lstStyle/>
          <a:p>
            <a:r>
              <a:rPr lang="en-US" sz="30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Using Evidence-based Patient-Centered Outcomes Research to Reduce Disparities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13ADE0-61F2-4209-8C72-F5B7EC4BEE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666001"/>
            <a:ext cx="11517312" cy="4692651"/>
          </a:xfrm>
        </p:spPr>
        <p:txBody>
          <a:bodyPr/>
          <a:lstStyle/>
          <a:p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Engagement of patients and other stakeholders (including communities) is necessary for the development and implementation of evidence that can eliminate disparities </a:t>
            </a:r>
          </a:p>
          <a:p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Clinical comparative effectiveness studies that address social determinants of health and intersectionality are critical to reducing disparities</a:t>
            </a:r>
          </a:p>
          <a:p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One study is not enough to change practice</a:t>
            </a:r>
          </a:p>
          <a:p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Drivers of practice change should be taken into consideration and serve as the link between research evidence and impact</a:t>
            </a:r>
          </a:p>
          <a:p>
            <a:pPr marL="114297" indent="0">
              <a:buNone/>
            </a:pPr>
            <a:endParaRPr lang="en-US" sz="1200" dirty="0">
              <a:solidFill>
                <a:srgbClr val="013A81"/>
              </a:solidFill>
              <a:cs typeface="Arial" panose="020B0604020202020204" pitchFamily="34" charset="0"/>
            </a:endParaRPr>
          </a:p>
          <a:p>
            <a:pPr marL="1085823" lvl="2" indent="-285744"/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Stakeholder Buy-in &amp; Advocacy </a:t>
            </a:r>
          </a:p>
          <a:p>
            <a:pPr marL="1085823" lvl="2" indent="-285744"/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Quality Measures</a:t>
            </a:r>
          </a:p>
          <a:p>
            <a:pPr marL="1085823" lvl="2" indent="-285744"/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Guideline Adherence</a:t>
            </a:r>
          </a:p>
          <a:p>
            <a:pPr marL="1085823" lvl="2" indent="-285744"/>
            <a:r>
              <a:rPr lang="en-US" dirty="0">
                <a:solidFill>
                  <a:srgbClr val="013A81"/>
                </a:solidFill>
                <a:cs typeface="Arial" panose="020B0604020202020204" pitchFamily="34" charset="0"/>
              </a:rPr>
              <a:t>Technology</a:t>
            </a:r>
          </a:p>
          <a:p>
            <a:pPr marL="114298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3DCC8-D459-4C37-9177-B784B25E5518}"/>
              </a:ext>
            </a:extLst>
          </p:cNvPr>
          <p:cNvSpPr txBox="1"/>
          <p:nvPr/>
        </p:nvSpPr>
        <p:spPr>
          <a:xfrm>
            <a:off x="5506720" y="4998111"/>
            <a:ext cx="5791200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23" lvl="2" indent="-285744" defTabSz="914377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3A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Coverage and Payment Policy</a:t>
            </a:r>
          </a:p>
          <a:p>
            <a:pPr marL="1085823" lvl="2" indent="-285744" defTabSz="914377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3A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Sustainability</a:t>
            </a:r>
          </a:p>
          <a:p>
            <a:pPr marL="1085823" lvl="2" indent="-285744" defTabSz="914377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3A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Feasibility of Implementation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91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35E101-FAAC-4EB0-BF16-E870A326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6B0B5-9685-4FEA-938C-70F8F5621C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415198"/>
            <a:ext cx="9717087" cy="802874"/>
          </a:xfrm>
        </p:spPr>
        <p:txBody>
          <a:bodyPr/>
          <a:lstStyle/>
          <a:p>
            <a:r>
              <a:rPr lang="en-US" dirty="0"/>
              <a:t>Apply to PCORI: Research and Engagement Funding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1C6BA-10CF-43D2-B993-50B995ADE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627586"/>
            <a:ext cx="8271804" cy="4381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48243D-9839-4324-9E5B-19CE7233FAE4}"/>
              </a:ext>
            </a:extLst>
          </p:cNvPr>
          <p:cNvSpPr txBox="1"/>
          <p:nvPr/>
        </p:nvSpPr>
        <p:spPr>
          <a:xfrm>
            <a:off x="7554351" y="1772526"/>
            <a:ext cx="44313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/>
              <a:t>Contact PCORI </a:t>
            </a:r>
          </a:p>
          <a:p>
            <a:pPr fontAlgn="ctr"/>
            <a:endParaRPr lang="en-US" b="1" dirty="0"/>
          </a:p>
          <a:p>
            <a:pPr fontAlgn="ctr"/>
            <a:r>
              <a:rPr lang="en-US" b="1" i="1" dirty="0"/>
              <a:t>CER Programmatic Inquires:</a:t>
            </a:r>
            <a:br>
              <a:rPr lang="en-US" dirty="0"/>
            </a:br>
            <a:r>
              <a:rPr lang="en-US" dirty="0"/>
              <a:t>Email: </a:t>
            </a:r>
            <a:r>
              <a:rPr lang="en-US" u="sng" dirty="0">
                <a:hlinkClick r:id="rId3"/>
              </a:rPr>
              <a:t>sciencequestions@pcori.org</a:t>
            </a:r>
            <a:br>
              <a:rPr lang="en-US" dirty="0"/>
            </a:br>
            <a:r>
              <a:rPr lang="en-US" dirty="0"/>
              <a:t>Phone: 202-627-1884</a:t>
            </a:r>
            <a:br>
              <a:rPr lang="en-US" dirty="0"/>
            </a:br>
            <a:r>
              <a:rPr lang="en-US" dirty="0"/>
              <a:t>Research Inquiry Form: </a:t>
            </a:r>
            <a:r>
              <a:rPr lang="en-US" u="sng" dirty="0">
                <a:hlinkClick r:id="rId4"/>
              </a:rPr>
              <a:t>http://www.pcori.org/PFA/inquiry</a:t>
            </a:r>
            <a:endParaRPr lang="en-US" u="sng" dirty="0"/>
          </a:p>
          <a:p>
            <a:pPr fontAlgn="ctr"/>
            <a:endParaRPr lang="en-US" b="1" u="sng" dirty="0"/>
          </a:p>
          <a:p>
            <a:pPr fontAlgn="ctr"/>
            <a:r>
              <a:rPr lang="en-US" b="1" i="1" dirty="0"/>
              <a:t>CER Administrative, Financial, or Technical Inquiries:</a:t>
            </a:r>
            <a:br>
              <a:rPr lang="en-US" dirty="0"/>
            </a:br>
            <a:r>
              <a:rPr lang="en-US" dirty="0"/>
              <a:t>Email: </a:t>
            </a:r>
            <a:r>
              <a:rPr lang="en-US" u="sng" dirty="0">
                <a:hlinkClick r:id="rId5"/>
              </a:rPr>
              <a:t>pfa@pcori.org</a:t>
            </a:r>
            <a:br>
              <a:rPr lang="en-US" dirty="0"/>
            </a:br>
            <a:r>
              <a:rPr lang="en-US" dirty="0"/>
              <a:t>Phone: 202-627-1885 </a:t>
            </a:r>
          </a:p>
          <a:p>
            <a:pPr fontAlgn="ctr"/>
            <a:r>
              <a:rPr lang="en-US" dirty="0"/>
              <a:t>_ _ _ _ _ _ _ _ _ _ _ _ _ _ _ _ _ _ _ _ _ _ _ _ _ _ </a:t>
            </a:r>
          </a:p>
          <a:p>
            <a:pPr fontAlgn="ctr"/>
            <a:endParaRPr lang="en-US" b="1" i="1" dirty="0"/>
          </a:p>
          <a:p>
            <a:pPr fontAlgn="ctr"/>
            <a:r>
              <a:rPr lang="en-US" b="1" i="1" dirty="0"/>
              <a:t>Engagement Awards:</a:t>
            </a:r>
          </a:p>
          <a:p>
            <a:pPr fontAlgn="ctr"/>
            <a:r>
              <a:rPr lang="en-US" dirty="0"/>
              <a:t>Email: </a:t>
            </a:r>
            <a:r>
              <a:rPr lang="en-US" dirty="0">
                <a:hlinkClick r:id="rId6"/>
              </a:rPr>
              <a:t>ea@pcori.org</a:t>
            </a:r>
            <a:endParaRPr lang="en-US" dirty="0"/>
          </a:p>
          <a:p>
            <a:pPr fontAlgn="ctr"/>
            <a:r>
              <a:rPr lang="en-US" dirty="0"/>
              <a:t>Phone: 202-370-9312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B61D6-55EB-4763-96AC-AB934135AC69}"/>
              </a:ext>
            </a:extLst>
          </p:cNvPr>
          <p:cNvSpPr txBox="1"/>
          <p:nvPr/>
        </p:nvSpPr>
        <p:spPr>
          <a:xfrm>
            <a:off x="2161737" y="6119336"/>
            <a:ext cx="5744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https://www.pcori.org/funding-opportunities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85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EF1F2-CD29-423F-8A0C-7BA9CD87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7036-DAF1-4367-8A55-5B68D4DF1F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E2B49-8996-41EF-AEA5-5D57419D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057" cy="5235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346D4-1DF5-4FBC-8614-2D45B41A01E2}"/>
              </a:ext>
            </a:extLst>
          </p:cNvPr>
          <p:cNvSpPr/>
          <p:nvPr/>
        </p:nvSpPr>
        <p:spPr>
          <a:xfrm>
            <a:off x="450541" y="528834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Ayodola Anise, MHS</a:t>
            </a:r>
          </a:p>
          <a:p>
            <a:r>
              <a:rPr lang="en-US" sz="2400" dirty="0"/>
              <a:t>Senior Program Officer</a:t>
            </a:r>
          </a:p>
          <a:p>
            <a:r>
              <a:rPr lang="en-US" sz="2400" dirty="0"/>
              <a:t>Healthcare Delivery and Disparities Research</a:t>
            </a:r>
          </a:p>
          <a:p>
            <a:r>
              <a:rPr lang="en-US" sz="2400" dirty="0">
                <a:hlinkClick r:id="rId3"/>
              </a:rPr>
              <a:t>aanise@pcori.org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131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E013AAC-9CC6-43F8-86FD-D34D1E4556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294353"/>
              </p:ext>
            </p:extLst>
          </p:nvPr>
        </p:nvGraphicFramePr>
        <p:xfrm>
          <a:off x="2057400" y="1012616"/>
          <a:ext cx="8153400" cy="5616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49E47-CC05-4CEA-8D72-439ED511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77D6-E627-B34A-9D60-7156482CB1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E22595-EC90-42C1-A7E3-4C9B64C49F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161" y="251671"/>
            <a:ext cx="9717087" cy="836493"/>
          </a:xfrm>
        </p:spPr>
        <p:txBody>
          <a:bodyPr/>
          <a:lstStyle/>
          <a:p>
            <a:r>
              <a:rPr lang="en-US" dirty="0"/>
              <a:t>Who Are Our Stakeholders?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4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5EB56-7F91-4B44-9FB8-0B3A1AC384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90" y="552453"/>
            <a:ext cx="9717087" cy="778624"/>
          </a:xfrm>
        </p:spPr>
        <p:txBody>
          <a:bodyPr/>
          <a:lstStyle/>
          <a:p>
            <a:r>
              <a:rPr lang="en-US" dirty="0"/>
              <a:t>What Happens When Patients and Other Stakeholders Are Actively Engaged? </a:t>
            </a:r>
            <a:endParaRPr lang="en-US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8B46FF-C35B-4E9A-8F51-3DC61A5FD4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9" y="1800225"/>
            <a:ext cx="7000191" cy="4692651"/>
          </a:xfrm>
        </p:spPr>
        <p:txBody>
          <a:bodyPr>
            <a:normAutofit/>
          </a:bodyPr>
          <a:lstStyle/>
          <a:p>
            <a:r>
              <a:rPr lang="en-US" dirty="0"/>
              <a:t>Research is influenced to be patient-centered, relevant, and useful</a:t>
            </a:r>
          </a:p>
          <a:p>
            <a:r>
              <a:rPr lang="en-US" dirty="0"/>
              <a:t>There is the establishment of trust and a sense of legitimacy in the research findings </a:t>
            </a:r>
          </a:p>
          <a:p>
            <a:r>
              <a:rPr lang="en-US" dirty="0"/>
              <a:t>There is successful uptake and use of research results.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7018" y="6477000"/>
            <a:ext cx="693783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EA169C-AD66-488C-A7B6-98F4EA0D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F30FD-019E-493B-A3D9-E25165AB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13" y="1852369"/>
            <a:ext cx="4453099" cy="29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143B6-6C8E-4E37-9D65-7DA372D9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7EE46-A8FC-4BD9-833B-9A87D50CBE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National Priority Areas of Research</a:t>
            </a:r>
          </a:p>
        </p:txBody>
      </p:sp>
      <p:sp>
        <p:nvSpPr>
          <p:cNvPr id="7" name="Content Placeholder 2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Tx/>
              <a:buNone/>
              <a:defRPr/>
            </a:pP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1757933" y="1905001"/>
          <a:ext cx="8681471" cy="434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15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56011" y="3891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48800" y="5905220"/>
            <a:ext cx="1356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AS OF JULY 2018</a:t>
            </a:r>
          </a:p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All awards</a:t>
            </a:r>
          </a:p>
          <a:p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0417F3-297F-426A-BD8C-1EA601D8E9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Snapshot of Funded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E32F4-D903-44DB-8A84-C2C7FB0107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1789" y="1800226"/>
            <a:ext cx="10331063" cy="39147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4297" defTabSz="457189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Number of funded awards: </a:t>
            </a:r>
          </a:p>
          <a:p>
            <a:pPr marL="114297" defTabSz="457189"/>
            <a:r>
              <a:rPr lang="en-US">
                <a:latin typeface="+mn-lt"/>
              </a:rPr>
              <a:t>More than </a:t>
            </a:r>
            <a:r>
              <a:rPr lang="en-US"/>
              <a:t>1,300</a:t>
            </a:r>
            <a:endParaRPr lang="en-US">
              <a:latin typeface="+mn-lt"/>
            </a:endParaRPr>
          </a:p>
          <a:p>
            <a:pPr defTabSz="457189"/>
            <a:endParaRPr lang="en-US" b="1">
              <a:latin typeface="+mn-lt"/>
            </a:endParaRPr>
          </a:p>
          <a:p>
            <a:pPr marL="114297" defTabSz="457189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Amount awarded: </a:t>
            </a:r>
          </a:p>
          <a:p>
            <a:pPr marL="114297" defTabSz="457189"/>
            <a:r>
              <a:rPr lang="en-US">
                <a:latin typeface="+mn-lt"/>
              </a:rPr>
              <a:t>More than $2.2 billion </a:t>
            </a:r>
          </a:p>
          <a:p>
            <a:pPr marL="114297" defTabSz="457189"/>
            <a:br>
              <a:rPr lang="en-US">
                <a:latin typeface="+mn-lt"/>
              </a:rPr>
            </a:b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Number of states where </a:t>
            </a:r>
            <a:b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</a:rPr>
              <a:t>we are funding projects: </a:t>
            </a:r>
          </a:p>
          <a:p>
            <a:pPr marL="114297" defTabSz="457189"/>
            <a:r>
              <a:rPr lang="en-US">
                <a:latin typeface="+mn-lt"/>
              </a:rPr>
              <a:t>49 (</a:t>
            </a:r>
            <a:r>
              <a:rPr lang="en-US"/>
              <a:t>plus </a:t>
            </a:r>
            <a:r>
              <a:rPr lang="en-US">
                <a:latin typeface="+mn-lt"/>
              </a:rPr>
              <a:t>the District of Columbia and </a:t>
            </a:r>
          </a:p>
          <a:p>
            <a:pPr marL="114297" defTabSz="457189"/>
            <a:r>
              <a:rPr lang="en-US">
                <a:latin typeface="+mn-lt"/>
              </a:rPr>
              <a:t>Puerto Rico)</a:t>
            </a:r>
          </a:p>
          <a:p>
            <a:pPr defTabSz="457189"/>
            <a:endParaRPr lang="en-US" sz="1400" b="1">
              <a:latin typeface="+mn-lt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7DE91-6753-4762-9A00-F4B61E07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7C00B-03FD-42E7-9E3B-64FDEB4CC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t="-858" r="22862" b="858"/>
          <a:stretch/>
        </p:blipFill>
        <p:spPr bwMode="auto">
          <a:xfrm>
            <a:off x="6546188" y="1805039"/>
            <a:ext cx="53140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7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DAE95-AC72-4589-A7FC-7E33D45CCB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7" y="0"/>
            <a:ext cx="9717087" cy="1517163"/>
          </a:xfrm>
        </p:spPr>
        <p:txBody>
          <a:bodyPr/>
          <a:lstStyle/>
          <a:p>
            <a:r>
              <a:rPr lang="en-US" sz="3000" dirty="0"/>
              <a:t>PCORI Studies Engage with Partners from Many Communities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idx="4294967295"/>
          </p:nvPr>
        </p:nvSpPr>
        <p:spPr>
          <a:xfrm>
            <a:off x="-652904" y="1843582"/>
            <a:ext cx="8721725" cy="1706563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1887536" y="5514916"/>
            <a:ext cx="8566151" cy="830997"/>
            <a:chOff x="363535" y="5411878"/>
            <a:chExt cx="8566151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914400" y="5411878"/>
              <a:ext cx="8015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1F497D"/>
                  </a:solidFill>
                  <a:latin typeface="Arial" pitchFamily="34" charset="0"/>
                  <a:ea typeface="MS PGothic" pitchFamily="34" charset="-128"/>
                </a:rPr>
                <a:t>PCORI projects also engage with subject matter experts (55%), community-based organizations (27%), training institutions (25%), policymakers (23%), payers (22%), industry (9%), and purchasers (6%)</a:t>
              </a:r>
            </a:p>
          </p:txBody>
        </p:sp>
        <p:sp>
          <p:nvSpPr>
            <p:cNvPr id="5" name="Chevron 4"/>
            <p:cNvSpPr/>
            <p:nvPr/>
          </p:nvSpPr>
          <p:spPr>
            <a:xfrm>
              <a:off x="363535" y="5538894"/>
              <a:ext cx="484632" cy="484632"/>
            </a:xfrm>
            <a:prstGeom prst="chevr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3701C-7D83-43CC-B5C2-289C6253E618}"/>
              </a:ext>
            </a:extLst>
          </p:cNvPr>
          <p:cNvGrpSpPr/>
          <p:nvPr/>
        </p:nvGrpSpPr>
        <p:grpSpPr>
          <a:xfrm>
            <a:off x="1738313" y="2411351"/>
            <a:ext cx="8485305" cy="3111084"/>
            <a:chOff x="340873" y="1817080"/>
            <a:chExt cx="8485305" cy="3111084"/>
          </a:xfrm>
        </p:grpSpPr>
        <p:grpSp>
          <p:nvGrpSpPr>
            <p:cNvPr id="2" name="Group 1"/>
            <p:cNvGrpSpPr/>
            <p:nvPr/>
          </p:nvGrpSpPr>
          <p:grpSpPr>
            <a:xfrm>
              <a:off x="340873" y="1817080"/>
              <a:ext cx="8485305" cy="3111084"/>
              <a:chOff x="363535" y="1817080"/>
              <a:chExt cx="8485305" cy="311108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63535" y="1817080"/>
                <a:ext cx="8485305" cy="2080712"/>
                <a:chOff x="363535" y="1886096"/>
                <a:chExt cx="8485305" cy="2080712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363535" y="1886096"/>
                  <a:ext cx="1660593" cy="2073017"/>
                  <a:chOff x="3039853" y="2075734"/>
                  <a:chExt cx="1660593" cy="2073017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147510" y="3440865"/>
                    <a:ext cx="144527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79BF42"/>
                        </a:solidFill>
                        <a:latin typeface="Calibri" panose="020F0502020204030204"/>
                        <a:ea typeface="MS PGothic" pitchFamily="34" charset="-128"/>
                      </a:rPr>
                      <a:t>91%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b="1" dirty="0">
                        <a:solidFill>
                          <a:prstClr val="white">
                            <a:lumMod val="50000"/>
                          </a:prstClr>
                        </a:solidFill>
                        <a:latin typeface="Calibri" panose="020F0502020204030204"/>
                        <a:ea typeface="MS PGothic" pitchFamily="34" charset="-128"/>
                      </a:rPr>
                      <a:t>PATIENTS</a:t>
                    </a:r>
                  </a:p>
                </p:txBody>
              </p:sp>
              <p:graphicFrame>
                <p:nvGraphicFramePr>
                  <p:cNvPr id="13" name="Chart 36"/>
                  <p:cNvGraphicFramePr/>
                  <p:nvPr>
                    <p:extLst/>
                  </p:nvPr>
                </p:nvGraphicFramePr>
                <p:xfrm>
                  <a:off x="3039853" y="2075734"/>
                  <a:ext cx="1660593" cy="136694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822046" y="1886096"/>
                  <a:ext cx="1783889" cy="2080712"/>
                  <a:chOff x="4970633" y="2025554"/>
                  <a:chExt cx="1783889" cy="2080712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70633" y="3382991"/>
                    <a:ext cx="1783889" cy="723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4AB04A"/>
                        </a:solidFill>
                        <a:latin typeface="Calibri" panose="020F0502020204030204"/>
                        <a:ea typeface="MS PGothic" pitchFamily="34" charset="-128"/>
                      </a:rPr>
                      <a:t>66%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b="1" dirty="0">
                        <a:solidFill>
                          <a:prstClr val="white">
                            <a:lumMod val="50000"/>
                          </a:prstClr>
                        </a:solidFill>
                        <a:latin typeface="Calibri" panose="020F0502020204030204"/>
                        <a:ea typeface="MS PGothic" pitchFamily="34" charset="-128"/>
                      </a:rPr>
                      <a:t>ADVOCACY ORGS</a:t>
                    </a:r>
                  </a:p>
                </p:txBody>
              </p:sp>
              <p:graphicFrame>
                <p:nvGraphicFramePr>
                  <p:cNvPr id="17" name="Chart 36"/>
                  <p:cNvGraphicFramePr/>
                  <p:nvPr>
                    <p:extLst/>
                  </p:nvPr>
                </p:nvGraphicFramePr>
                <p:xfrm>
                  <a:off x="5020762" y="2025554"/>
                  <a:ext cx="1660593" cy="136694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3414866" y="1886096"/>
                  <a:ext cx="1660593" cy="2073017"/>
                  <a:chOff x="6042967" y="4214322"/>
                  <a:chExt cx="1660593" cy="2073017"/>
                </a:xfrm>
              </p:grpSpPr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150624" y="5579453"/>
                    <a:ext cx="144527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45B87A"/>
                        </a:solidFill>
                        <a:latin typeface="Calibri" panose="020F0502020204030204"/>
                        <a:ea typeface="MS PGothic" pitchFamily="34" charset="-128"/>
                      </a:rPr>
                      <a:t>63%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b="1" dirty="0">
                        <a:solidFill>
                          <a:prstClr val="white">
                            <a:lumMod val="50000"/>
                          </a:prstClr>
                        </a:solidFill>
                        <a:latin typeface="Calibri" panose="020F0502020204030204"/>
                        <a:ea typeface="MS PGothic" pitchFamily="34" charset="-128"/>
                      </a:rPr>
                      <a:t>CAREGIVERS</a:t>
                    </a:r>
                  </a:p>
                </p:txBody>
              </p:sp>
              <p:graphicFrame>
                <p:nvGraphicFramePr>
                  <p:cNvPr id="21" name="Chart 36"/>
                  <p:cNvGraphicFramePr/>
                  <p:nvPr>
                    <p:extLst/>
                  </p:nvPr>
                </p:nvGraphicFramePr>
                <p:xfrm>
                  <a:off x="6042967" y="4214322"/>
                  <a:ext cx="1660593" cy="136694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5425869" y="1886096"/>
                  <a:ext cx="1660593" cy="2080712"/>
                  <a:chOff x="2991224" y="2070977"/>
                  <a:chExt cx="1660593" cy="2080712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098881" y="3428414"/>
                    <a:ext cx="1445276" cy="723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00B4A2"/>
                        </a:solidFill>
                        <a:latin typeface="Calibri" panose="020F0502020204030204"/>
                        <a:ea typeface="MS PGothic" pitchFamily="34" charset="-128"/>
                      </a:rPr>
                      <a:t>91%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b="1" dirty="0">
                        <a:solidFill>
                          <a:prstClr val="white">
                            <a:lumMod val="50000"/>
                          </a:prstClr>
                        </a:solidFill>
                        <a:latin typeface="Calibri" panose="020F0502020204030204"/>
                        <a:ea typeface="MS PGothic" pitchFamily="34" charset="-128"/>
                      </a:rPr>
                      <a:t>CLINICIANS</a:t>
                    </a:r>
                  </a:p>
                </p:txBody>
              </p:sp>
              <p:graphicFrame>
                <p:nvGraphicFramePr>
                  <p:cNvPr id="25" name="Chart 36"/>
                  <p:cNvGraphicFramePr/>
                  <p:nvPr>
                    <p:extLst/>
                  </p:nvPr>
                </p:nvGraphicFramePr>
                <p:xfrm>
                  <a:off x="2991224" y="2070977"/>
                  <a:ext cx="1660593" cy="136694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6993580" y="1886096"/>
                  <a:ext cx="1855260" cy="2080712"/>
                  <a:chOff x="3875056" y="4237767"/>
                  <a:chExt cx="1855260" cy="2080712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875056" y="5595204"/>
                    <a:ext cx="1855260" cy="723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00ADEB"/>
                        </a:solidFill>
                        <a:latin typeface="Calibri" panose="020F0502020204030204"/>
                        <a:ea typeface="MS PGothic" pitchFamily="34" charset="-128"/>
                      </a:rPr>
                      <a:t>64%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b="1" dirty="0">
                        <a:solidFill>
                          <a:prstClr val="white">
                            <a:lumMod val="50000"/>
                          </a:prstClr>
                        </a:solidFill>
                        <a:latin typeface="Calibri" panose="020F0502020204030204"/>
                        <a:ea typeface="MS PGothic" pitchFamily="34" charset="-128"/>
                      </a:rPr>
                      <a:t>HEALTH SYSTEMS</a:t>
                    </a:r>
                  </a:p>
                </p:txBody>
              </p:sp>
              <p:graphicFrame>
                <p:nvGraphicFramePr>
                  <p:cNvPr id="29" name="Chart 36"/>
                  <p:cNvGraphicFramePr/>
                  <p:nvPr>
                    <p:extLst/>
                  </p:nvPr>
                </p:nvGraphicFramePr>
                <p:xfrm>
                  <a:off x="3967938" y="4237767"/>
                  <a:ext cx="1660593" cy="136694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423190" y="3866194"/>
                <a:ext cx="4544610" cy="1061970"/>
                <a:chOff x="423190" y="4530072"/>
                <a:chExt cx="4544610" cy="1208412"/>
              </a:xfrm>
            </p:grpSpPr>
            <p:sp>
              <p:nvSpPr>
                <p:cNvPr id="3" name="Left Brace 2"/>
                <p:cNvSpPr/>
                <p:nvPr/>
              </p:nvSpPr>
              <p:spPr>
                <a:xfrm rot="16200000">
                  <a:off x="2494085" y="2507179"/>
                  <a:ext cx="450822" cy="4496608"/>
                </a:xfrm>
                <a:prstGeom prst="leftBrace">
                  <a:avLst>
                    <a:gd name="adj1" fmla="val 8333"/>
                    <a:gd name="adj2" fmla="val 49643"/>
                  </a:avLst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423190" y="5073071"/>
                  <a:ext cx="4544610" cy="665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dirty="0">
                      <a:solidFill>
                        <a:srgbClr val="002060"/>
                      </a:solidFill>
                      <a:latin typeface="Arial" pitchFamily="34" charset="0"/>
                      <a:ea typeface="MS PGothic" pitchFamily="34" charset="-128"/>
                    </a:rPr>
                    <a:t>95% of projects engage with at least 1 of these communities</a:t>
                  </a:r>
                </a:p>
              </p:txBody>
            </p:sp>
          </p:grpSp>
        </p:grpSp>
        <p:pic>
          <p:nvPicPr>
            <p:cNvPr id="36" name="Graphic 6" descr="User">
              <a:extLst>
                <a:ext uri="{FF2B5EF4-FFF2-40B4-BE49-F238E27FC236}">
                  <a16:creationId xmlns:a16="http://schemas.microsoft.com/office/drawing/2014/main" id="{C00B2128-328F-4988-A89B-9010692A9A5A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5490" y="2162414"/>
              <a:ext cx="676275" cy="676275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DEEF959-8C1B-4ACC-AFAC-CA20738D6C19}"/>
                </a:ext>
              </a:extLst>
            </p:cNvPr>
            <p:cNvGrpSpPr/>
            <p:nvPr/>
          </p:nvGrpSpPr>
          <p:grpSpPr>
            <a:xfrm>
              <a:off x="2335104" y="2159118"/>
              <a:ext cx="706778" cy="733088"/>
              <a:chOff x="3557739" y="1663276"/>
              <a:chExt cx="2043841" cy="1772336"/>
            </a:xfrm>
            <a:solidFill>
              <a:schemeClr val="accent6"/>
            </a:solidFill>
          </p:grpSpPr>
          <p:pic>
            <p:nvPicPr>
              <p:cNvPr id="38" name="Graphic 37" descr="Megaphone">
                <a:extLst>
                  <a:ext uri="{FF2B5EF4-FFF2-40B4-BE49-F238E27FC236}">
                    <a16:creationId xmlns:a16="http://schemas.microsoft.com/office/drawing/2014/main" id="{1ABF7BDD-0C48-4527-8EE8-D67F1FEC5965}"/>
                  </a:ext>
                </a:extLst>
              </p:cNvPr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16393">
                <a:off x="3557739" y="1663276"/>
                <a:ext cx="1792734" cy="1772336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BC45937-BB25-4BF0-A778-1FFCD4AC0F8A}"/>
                  </a:ext>
                </a:extLst>
              </p:cNvPr>
              <p:cNvSpPr/>
              <p:nvPr/>
            </p:nvSpPr>
            <p:spPr>
              <a:xfrm rot="20277962">
                <a:off x="5135747" y="2229921"/>
                <a:ext cx="465833" cy="83570"/>
              </a:xfrm>
              <a:prstGeom prst="roundRect">
                <a:avLst/>
              </a:prstGeom>
              <a:solidFill>
                <a:srgbClr val="45B87A"/>
              </a:solidFill>
              <a:ln>
                <a:solidFill>
                  <a:srgbClr val="4AB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9B77F05-0F21-4D59-A85B-D82E93DEA7D0}"/>
                  </a:ext>
                </a:extLst>
              </p:cNvPr>
              <p:cNvSpPr/>
              <p:nvPr/>
            </p:nvSpPr>
            <p:spPr>
              <a:xfrm rot="21405390">
                <a:off x="5139566" y="2490059"/>
                <a:ext cx="450832" cy="100505"/>
              </a:xfrm>
              <a:prstGeom prst="roundRect">
                <a:avLst/>
              </a:prstGeom>
              <a:solidFill>
                <a:srgbClr val="45B87A"/>
              </a:solidFill>
              <a:ln>
                <a:solidFill>
                  <a:srgbClr val="4AB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7DA2C678-F5BC-416F-B238-306618C01A36}"/>
                  </a:ext>
                </a:extLst>
              </p:cNvPr>
              <p:cNvSpPr/>
              <p:nvPr/>
            </p:nvSpPr>
            <p:spPr>
              <a:xfrm rot="11945364">
                <a:off x="5120244" y="2758538"/>
                <a:ext cx="476254" cy="102992"/>
              </a:xfrm>
              <a:prstGeom prst="roundRect">
                <a:avLst/>
              </a:prstGeom>
              <a:solidFill>
                <a:srgbClr val="45B87A"/>
              </a:solidFill>
              <a:ln>
                <a:solidFill>
                  <a:srgbClr val="4AB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7BAED1-AFEF-4D26-A1B9-29BCCF8406C6}"/>
                </a:ext>
              </a:extLst>
            </p:cNvPr>
            <p:cNvGrpSpPr/>
            <p:nvPr/>
          </p:nvGrpSpPr>
          <p:grpSpPr>
            <a:xfrm>
              <a:off x="3839234" y="2099787"/>
              <a:ext cx="848957" cy="902541"/>
              <a:chOff x="0" y="0"/>
              <a:chExt cx="1628185" cy="1628185"/>
            </a:xfrm>
            <a:noFill/>
          </p:grpSpPr>
          <p:pic>
            <p:nvPicPr>
              <p:cNvPr id="43" name="Graphic 15" descr="Heart">
                <a:extLst>
                  <a:ext uri="{FF2B5EF4-FFF2-40B4-BE49-F238E27FC236}">
                    <a16:creationId xmlns:a16="http://schemas.microsoft.com/office/drawing/2014/main" id="{42C436ED-81D6-4A3B-BC2F-58C879D5B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628185" cy="1628185"/>
              </a:xfrm>
              <a:prstGeom prst="rect">
                <a:avLst/>
              </a:prstGeom>
            </p:spPr>
          </p:pic>
          <p:pic>
            <p:nvPicPr>
              <p:cNvPr id="44" name="Graphic 2" descr="Handshake">
                <a:extLst>
                  <a:ext uri="{FF2B5EF4-FFF2-40B4-BE49-F238E27FC236}">
                    <a16:creationId xmlns:a16="http://schemas.microsoft.com/office/drawing/2014/main" id="{354514C1-1487-4356-8C35-4A5A9CCF1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4607" y="274607"/>
                <a:ext cx="1078970" cy="1078970"/>
              </a:xfrm>
              <a:prstGeom prst="rect">
                <a:avLst/>
              </a:prstGeom>
            </p:spPr>
          </p:pic>
        </p:grpSp>
        <p:pic>
          <p:nvPicPr>
            <p:cNvPr id="45" name="Graphic 10" descr="Stethoscope">
              <a:extLst>
                <a:ext uri="{FF2B5EF4-FFF2-40B4-BE49-F238E27FC236}">
                  <a16:creationId xmlns:a16="http://schemas.microsoft.com/office/drawing/2014/main" id="{E115C26A-8707-4AD2-A443-E00B99EEE198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33193" y="2203618"/>
              <a:ext cx="645941" cy="67040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E1075A0-D381-49D2-B218-8995D8A5C503}"/>
                </a:ext>
              </a:extLst>
            </p:cNvPr>
            <p:cNvGrpSpPr/>
            <p:nvPr/>
          </p:nvGrpSpPr>
          <p:grpSpPr>
            <a:xfrm>
              <a:off x="7590527" y="2140370"/>
              <a:ext cx="630132" cy="796900"/>
              <a:chOff x="0" y="0"/>
              <a:chExt cx="1381750" cy="1619795"/>
            </a:xfrm>
          </p:grpSpPr>
          <p:pic>
            <p:nvPicPr>
              <p:cNvPr id="47" name="Graphic 28" descr="Medical">
                <a:extLst>
                  <a:ext uri="{FF2B5EF4-FFF2-40B4-BE49-F238E27FC236}">
                    <a16:creationId xmlns:a16="http://schemas.microsoft.com/office/drawing/2014/main" id="{3F03774E-196A-45E5-A364-D5FC875F3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88687" y="0"/>
                <a:ext cx="759102" cy="759102"/>
              </a:xfrm>
              <a:prstGeom prst="rect">
                <a:avLst/>
              </a:prstGeom>
            </p:spPr>
          </p:pic>
          <p:pic>
            <p:nvPicPr>
              <p:cNvPr id="48" name="Graphic 30" descr="Sleep">
                <a:extLst>
                  <a:ext uri="{FF2B5EF4-FFF2-40B4-BE49-F238E27FC236}">
                    <a16:creationId xmlns:a16="http://schemas.microsoft.com/office/drawing/2014/main" id="{D41C0644-1880-42DC-8D24-A3D093582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0" y="238045"/>
                <a:ext cx="1381750" cy="1381750"/>
              </a:xfrm>
              <a:prstGeom prst="rect">
                <a:avLst/>
              </a:prstGeom>
            </p:spPr>
          </p:pic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FAA87EC-578C-4E52-B76A-A622FA6C0CAE}"/>
              </a:ext>
            </a:extLst>
          </p:cNvPr>
          <p:cNvSpPr txBox="1"/>
          <p:nvPr/>
        </p:nvSpPr>
        <p:spPr>
          <a:xfrm>
            <a:off x="3501429" y="1672600"/>
            <a:ext cx="5168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1F497D"/>
                </a:solidFill>
                <a:latin typeface="Arial" pitchFamily="34" charset="0"/>
                <a:ea typeface="MS PGothic" pitchFamily="34" charset="-128"/>
              </a:rPr>
              <a:t>Communities engaged in PCORI research projects: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1F497D"/>
                </a:solidFill>
                <a:latin typeface="Arial" pitchFamily="34" charset="0"/>
                <a:ea typeface="MS PGothic" pitchFamily="34" charset="-128"/>
              </a:rPr>
              <a:t>(by percent of projects, N=412)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20B1CB58-D4D5-49C7-8C61-DED177C3B58F}"/>
              </a:ext>
            </a:extLst>
          </p:cNvPr>
          <p:cNvSpPr txBox="1"/>
          <p:nvPr/>
        </p:nvSpPr>
        <p:spPr>
          <a:xfrm>
            <a:off x="5659480" y="6440362"/>
            <a:ext cx="4386220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i="1" kern="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MS PGothic" pitchFamily="34" charset="-128"/>
              </a:rPr>
              <a:t>Note: Data from awardee reports collected through 3/31/18; N=412 awardees</a:t>
            </a:r>
            <a:endParaRPr lang="en-US" sz="1000" i="1" kern="0" dirty="0">
              <a:solidFill>
                <a:srgbClr val="FF0000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59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95D00B-B19D-42F8-930D-BCEBE32C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B610-381F-432D-A853-6CC0B0380E78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F82E-B7CF-4A38-A2FE-F13EAA5BD6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788" y="-6837"/>
            <a:ext cx="10240962" cy="836493"/>
          </a:xfrm>
        </p:spPr>
        <p:txBody>
          <a:bodyPr/>
          <a:lstStyle/>
          <a:p>
            <a:r>
              <a:rPr lang="en-US" sz="2400" dirty="0"/>
              <a:t>PCORI Studies Engage Partners During All Study Phases</a:t>
            </a:r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9757ECDA-B9FD-4F5D-926E-0962E0499029}"/>
              </a:ext>
            </a:extLst>
          </p:cNvPr>
          <p:cNvGrpSpPr/>
          <p:nvPr/>
        </p:nvGrpSpPr>
        <p:grpSpPr>
          <a:xfrm>
            <a:off x="1381225" y="846136"/>
            <a:ext cx="9128234" cy="6011864"/>
            <a:chOff x="-101082" y="507529"/>
            <a:chExt cx="9128234" cy="6011864"/>
          </a:xfrm>
        </p:grpSpPr>
        <p:graphicFrame>
          <p:nvGraphicFramePr>
            <p:cNvPr id="6" name="Chart 41">
              <a:extLst>
                <a:ext uri="{FF2B5EF4-FFF2-40B4-BE49-F238E27FC236}">
                  <a16:creationId xmlns:a16="http://schemas.microsoft.com/office/drawing/2014/main" id="{73FE83A7-34CB-45DA-A82F-31858DE49ACB}"/>
                </a:ext>
              </a:extLst>
            </p:cNvPr>
            <p:cNvGraphicFramePr/>
            <p:nvPr>
              <p:extLst/>
            </p:nvPr>
          </p:nvGraphicFramePr>
          <p:xfrm>
            <a:off x="3445712" y="4755397"/>
            <a:ext cx="2232375" cy="17425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42">
              <a:extLst>
                <a:ext uri="{FF2B5EF4-FFF2-40B4-BE49-F238E27FC236}">
                  <a16:creationId xmlns:a16="http://schemas.microsoft.com/office/drawing/2014/main" id="{A8D5A7A5-2980-4A16-BA22-543B8168E05F}"/>
                </a:ext>
              </a:extLst>
            </p:cNvPr>
            <p:cNvGraphicFramePr/>
            <p:nvPr>
              <p:extLst/>
            </p:nvPr>
          </p:nvGraphicFramePr>
          <p:xfrm>
            <a:off x="1548856" y="4123287"/>
            <a:ext cx="2819685" cy="17290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43">
              <a:extLst>
                <a:ext uri="{FF2B5EF4-FFF2-40B4-BE49-F238E27FC236}">
                  <a16:creationId xmlns:a16="http://schemas.microsoft.com/office/drawing/2014/main" id="{DA6657C1-BB38-4DFA-B620-9E03592C33FA}"/>
                </a:ext>
              </a:extLst>
            </p:cNvPr>
            <p:cNvGraphicFramePr/>
            <p:nvPr>
              <p:extLst/>
            </p:nvPr>
          </p:nvGraphicFramePr>
          <p:xfrm>
            <a:off x="823860" y="2658795"/>
            <a:ext cx="3248872" cy="1706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44">
              <a:extLst>
                <a:ext uri="{FF2B5EF4-FFF2-40B4-BE49-F238E27FC236}">
                  <a16:creationId xmlns:a16="http://schemas.microsoft.com/office/drawing/2014/main" id="{53460948-1EE5-4848-B99B-7FC5DF73E621}"/>
                </a:ext>
              </a:extLst>
            </p:cNvPr>
            <p:cNvGraphicFramePr/>
            <p:nvPr>
              <p:extLst/>
            </p:nvPr>
          </p:nvGraphicFramePr>
          <p:xfrm>
            <a:off x="1548857" y="1190972"/>
            <a:ext cx="3040881" cy="16617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45">
              <a:extLst>
                <a:ext uri="{FF2B5EF4-FFF2-40B4-BE49-F238E27FC236}">
                  <a16:creationId xmlns:a16="http://schemas.microsoft.com/office/drawing/2014/main" id="{38E0D225-711C-43B3-B5D4-25862906F2C6}"/>
                </a:ext>
              </a:extLst>
            </p:cNvPr>
            <p:cNvGraphicFramePr/>
            <p:nvPr>
              <p:extLst/>
            </p:nvPr>
          </p:nvGraphicFramePr>
          <p:xfrm>
            <a:off x="2915651" y="577355"/>
            <a:ext cx="3423653" cy="16298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46">
              <a:extLst>
                <a:ext uri="{FF2B5EF4-FFF2-40B4-BE49-F238E27FC236}">
                  <a16:creationId xmlns:a16="http://schemas.microsoft.com/office/drawing/2014/main" id="{914F5260-57D7-4B89-AE7B-F566A0D02454}"/>
                </a:ext>
              </a:extLst>
            </p:cNvPr>
            <p:cNvGraphicFramePr/>
            <p:nvPr>
              <p:extLst/>
            </p:nvPr>
          </p:nvGraphicFramePr>
          <p:xfrm>
            <a:off x="4481823" y="1201114"/>
            <a:ext cx="3099750" cy="1596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47">
              <a:extLst>
                <a:ext uri="{FF2B5EF4-FFF2-40B4-BE49-F238E27FC236}">
                  <a16:creationId xmlns:a16="http://schemas.microsoft.com/office/drawing/2014/main" id="{44730C99-7420-4F20-9374-E837AC161F23}"/>
                </a:ext>
              </a:extLst>
            </p:cNvPr>
            <p:cNvGraphicFramePr/>
            <p:nvPr>
              <p:extLst/>
            </p:nvPr>
          </p:nvGraphicFramePr>
          <p:xfrm>
            <a:off x="5243655" y="2684984"/>
            <a:ext cx="2865386" cy="17053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BE1FA1C1-9528-4788-A2C4-82A7FA7571E2}"/>
                </a:ext>
              </a:extLst>
            </p:cNvPr>
            <p:cNvSpPr txBox="1"/>
            <p:nvPr/>
          </p:nvSpPr>
          <p:spPr>
            <a:xfrm>
              <a:off x="2890972" y="507529"/>
              <a:ext cx="39574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Research topics and/or research questions </a:t>
              </a:r>
            </a:p>
          </p:txBody>
        </p:sp>
        <p:sp>
          <p:nvSpPr>
            <p:cNvPr id="14" name="TextBox 49">
              <a:extLst>
                <a:ext uri="{FF2B5EF4-FFF2-40B4-BE49-F238E27FC236}">
                  <a16:creationId xmlns:a16="http://schemas.microsoft.com/office/drawing/2014/main" id="{8F9D5D2D-875E-4B64-A4DA-F1B0DBCFF21C}"/>
                </a:ext>
              </a:extLst>
            </p:cNvPr>
            <p:cNvSpPr txBox="1"/>
            <p:nvPr/>
          </p:nvSpPr>
          <p:spPr>
            <a:xfrm>
              <a:off x="6552888" y="1710273"/>
              <a:ext cx="2100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Interventions and/or comparators</a:t>
              </a:r>
            </a:p>
          </p:txBody>
        </p:sp>
        <p:sp>
          <p:nvSpPr>
            <p:cNvPr id="15" name="TextBox 50">
              <a:extLst>
                <a:ext uri="{FF2B5EF4-FFF2-40B4-BE49-F238E27FC236}">
                  <a16:creationId xmlns:a16="http://schemas.microsoft.com/office/drawing/2014/main" id="{7CA418CF-62F5-4764-B005-7532FE04B4F5}"/>
                </a:ext>
              </a:extLst>
            </p:cNvPr>
            <p:cNvSpPr txBox="1"/>
            <p:nvPr/>
          </p:nvSpPr>
          <p:spPr>
            <a:xfrm>
              <a:off x="7232511" y="3250919"/>
              <a:ext cx="1794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Outcomes and/or measurement</a:t>
              </a: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087AAE7E-3653-4024-9F5C-6BCD915956D8}"/>
                </a:ext>
              </a:extLst>
            </p:cNvPr>
            <p:cNvSpPr txBox="1"/>
            <p:nvPr/>
          </p:nvSpPr>
          <p:spPr>
            <a:xfrm>
              <a:off x="6596734" y="4956261"/>
              <a:ext cx="1872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Other aspects of study design</a:t>
              </a:r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9966E8FD-315F-4CBE-8E3B-2D6B691D7E31}"/>
                </a:ext>
              </a:extLst>
            </p:cNvPr>
            <p:cNvSpPr txBox="1"/>
            <p:nvPr/>
          </p:nvSpPr>
          <p:spPr>
            <a:xfrm>
              <a:off x="3208149" y="6180839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Recruitment and/or retention</a:t>
              </a:r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DD3702B9-2388-4684-986E-280114F02FD5}"/>
                </a:ext>
              </a:extLst>
            </p:cNvPr>
            <p:cNvSpPr txBox="1"/>
            <p:nvPr/>
          </p:nvSpPr>
          <p:spPr>
            <a:xfrm>
              <a:off x="853582" y="4798501"/>
              <a:ext cx="1623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Data collection</a:t>
              </a:r>
            </a:p>
          </p:txBody>
        </p:sp>
        <p:sp>
          <p:nvSpPr>
            <p:cNvPr id="19" name="TextBox 54">
              <a:extLst>
                <a:ext uri="{FF2B5EF4-FFF2-40B4-BE49-F238E27FC236}">
                  <a16:creationId xmlns:a16="http://schemas.microsoft.com/office/drawing/2014/main" id="{857A7D39-28A0-46A4-BFD6-B55540CB3AC5}"/>
                </a:ext>
              </a:extLst>
            </p:cNvPr>
            <p:cNvSpPr txBox="1"/>
            <p:nvPr/>
          </p:nvSpPr>
          <p:spPr>
            <a:xfrm>
              <a:off x="-101082" y="3190153"/>
              <a:ext cx="2078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Data analysis and/or results review</a:t>
              </a:r>
            </a:p>
          </p:txBody>
        </p:sp>
        <p:sp>
          <p:nvSpPr>
            <p:cNvPr id="20" name="TextBox 55">
              <a:extLst>
                <a:ext uri="{FF2B5EF4-FFF2-40B4-BE49-F238E27FC236}">
                  <a16:creationId xmlns:a16="http://schemas.microsoft.com/office/drawing/2014/main" id="{DE0C266E-6E7E-4E16-8297-5DB195C2AFB6}"/>
                </a:ext>
              </a:extLst>
            </p:cNvPr>
            <p:cNvSpPr txBox="1"/>
            <p:nvPr/>
          </p:nvSpPr>
          <p:spPr>
            <a:xfrm>
              <a:off x="1165395" y="1710273"/>
              <a:ext cx="14085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</a:rPr>
                <a:t>Sharing study information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91DE1B-3C39-4410-8E04-887A6F930876}"/>
              </a:ext>
            </a:extLst>
          </p:cNvPr>
          <p:cNvGrpSpPr/>
          <p:nvPr/>
        </p:nvGrpSpPr>
        <p:grpSpPr>
          <a:xfrm>
            <a:off x="3337544" y="1128984"/>
            <a:ext cx="5443514" cy="5443514"/>
            <a:chOff x="1850938" y="790376"/>
            <a:chExt cx="5443514" cy="544351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F92692-3A77-468E-8CCB-9E19659C50AF}"/>
                </a:ext>
              </a:extLst>
            </p:cNvPr>
            <p:cNvSpPr/>
            <p:nvPr/>
          </p:nvSpPr>
          <p:spPr>
            <a:xfrm>
              <a:off x="3916906" y="2866033"/>
              <a:ext cx="1311577" cy="1292200"/>
            </a:xfrm>
            <a:custGeom>
              <a:avLst/>
              <a:gdLst>
                <a:gd name="connsiteX0" fmla="*/ 0 w 1311577"/>
                <a:gd name="connsiteY0" fmla="*/ 646100 h 1292200"/>
                <a:gd name="connsiteX1" fmla="*/ 655789 w 1311577"/>
                <a:gd name="connsiteY1" fmla="*/ 0 h 1292200"/>
                <a:gd name="connsiteX2" fmla="*/ 1311578 w 1311577"/>
                <a:gd name="connsiteY2" fmla="*/ 646100 h 1292200"/>
                <a:gd name="connsiteX3" fmla="*/ 655789 w 1311577"/>
                <a:gd name="connsiteY3" fmla="*/ 1292200 h 1292200"/>
                <a:gd name="connsiteX4" fmla="*/ 0 w 1311577"/>
                <a:gd name="connsiteY4" fmla="*/ 646100 h 12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1577" h="1292200">
                  <a:moveTo>
                    <a:pt x="0" y="646100"/>
                  </a:moveTo>
                  <a:cubicBezTo>
                    <a:pt x="0" y="289269"/>
                    <a:pt x="293607" y="0"/>
                    <a:pt x="655789" y="0"/>
                  </a:cubicBezTo>
                  <a:cubicBezTo>
                    <a:pt x="1017971" y="0"/>
                    <a:pt x="1311578" y="289269"/>
                    <a:pt x="1311578" y="646100"/>
                  </a:cubicBezTo>
                  <a:cubicBezTo>
                    <a:pt x="1311578" y="1002931"/>
                    <a:pt x="1017971" y="1292200"/>
                    <a:pt x="655789" y="1292200"/>
                  </a:cubicBezTo>
                  <a:cubicBezTo>
                    <a:pt x="293607" y="1292200"/>
                    <a:pt x="0" y="1002931"/>
                    <a:pt x="0" y="646100"/>
                  </a:cubicBezTo>
                  <a:close/>
                </a:path>
              </a:pathLst>
            </a:custGeom>
            <a:solidFill>
              <a:srgbClr val="25408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776" tIns="201938" rIns="204776" bIns="20193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Project Life Cycle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3AB1FD-1D13-4720-9B9E-4D59E33C90F0}"/>
                </a:ext>
              </a:extLst>
            </p:cNvPr>
            <p:cNvSpPr/>
            <p:nvPr/>
          </p:nvSpPr>
          <p:spPr>
            <a:xfrm rot="16200000">
              <a:off x="4153168" y="2432532"/>
              <a:ext cx="839054" cy="27948"/>
            </a:xfrm>
            <a:custGeom>
              <a:avLst/>
              <a:gdLst>
                <a:gd name="connsiteX0" fmla="*/ 0 w 839054"/>
                <a:gd name="connsiteY0" fmla="*/ 13974 h 27948"/>
                <a:gd name="connsiteX1" fmla="*/ 839054 w 839054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9054" h="27948">
                  <a:moveTo>
                    <a:pt x="0" y="13974"/>
                  </a:moveTo>
                  <a:lnTo>
                    <a:pt x="839054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1251" tIns="-7002" rIns="411250" bIns="-7002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544E36-4564-4903-BF21-119225C16D70}"/>
                </a:ext>
              </a:extLst>
            </p:cNvPr>
            <p:cNvSpPr/>
            <p:nvPr/>
          </p:nvSpPr>
          <p:spPr>
            <a:xfrm>
              <a:off x="3603236" y="790376"/>
              <a:ext cx="1938918" cy="1236602"/>
            </a:xfrm>
            <a:custGeom>
              <a:avLst/>
              <a:gdLst>
                <a:gd name="connsiteX0" fmla="*/ 0 w 1938918"/>
                <a:gd name="connsiteY0" fmla="*/ 618301 h 1236602"/>
                <a:gd name="connsiteX1" fmla="*/ 969459 w 1938918"/>
                <a:gd name="connsiteY1" fmla="*/ 0 h 1236602"/>
                <a:gd name="connsiteX2" fmla="*/ 1938918 w 1938918"/>
                <a:gd name="connsiteY2" fmla="*/ 618301 h 1236602"/>
                <a:gd name="connsiteX3" fmla="*/ 969459 w 1938918"/>
                <a:gd name="connsiteY3" fmla="*/ 1236602 h 1236602"/>
                <a:gd name="connsiteX4" fmla="*/ 0 w 1938918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918" h="1236602">
                  <a:moveTo>
                    <a:pt x="0" y="618301"/>
                  </a:moveTo>
                  <a:cubicBezTo>
                    <a:pt x="0" y="276823"/>
                    <a:pt x="434042" y="0"/>
                    <a:pt x="969459" y="0"/>
                  </a:cubicBezTo>
                  <a:cubicBezTo>
                    <a:pt x="1504876" y="0"/>
                    <a:pt x="1938918" y="276823"/>
                    <a:pt x="1938918" y="618301"/>
                  </a:cubicBezTo>
                  <a:cubicBezTo>
                    <a:pt x="1938918" y="959779"/>
                    <a:pt x="1504876" y="1236602"/>
                    <a:pt x="969459" y="1236602"/>
                  </a:cubicBezTo>
                  <a:cubicBezTo>
                    <a:pt x="434042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0933" tIns="188081" rIns="290933" bIns="1880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100" b="1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FC098-A37D-4172-B80D-0BB9451D5572}"/>
                </a:ext>
              </a:extLst>
            </p:cNvPr>
            <p:cNvSpPr/>
            <p:nvPr/>
          </p:nvSpPr>
          <p:spPr>
            <a:xfrm rot="18900000">
              <a:off x="4910769" y="2742953"/>
              <a:ext cx="834264" cy="27948"/>
            </a:xfrm>
            <a:custGeom>
              <a:avLst/>
              <a:gdLst>
                <a:gd name="connsiteX0" fmla="*/ 0 w 834264"/>
                <a:gd name="connsiteY0" fmla="*/ 13974 h 27948"/>
                <a:gd name="connsiteX1" fmla="*/ 834264 w 834264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4264" h="27948">
                  <a:moveTo>
                    <a:pt x="0" y="13974"/>
                  </a:moveTo>
                  <a:lnTo>
                    <a:pt x="834264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8974" tIns="-6883" rIns="408976" bIns="-6883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1FEF1E-8314-4522-BF16-F0EA3908F0B1}"/>
                </a:ext>
              </a:extLst>
            </p:cNvPr>
            <p:cNvSpPr/>
            <p:nvPr/>
          </p:nvSpPr>
          <p:spPr>
            <a:xfrm>
              <a:off x="5441762" y="1406464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637824"/>
                <a:satOff val="3843"/>
                <a:lumOff val="3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081" tIns="188081" rIns="188081" bIns="1880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84924D-D7AC-425E-B2B6-D36B2B99DF60}"/>
                </a:ext>
              </a:extLst>
            </p:cNvPr>
            <p:cNvSpPr/>
            <p:nvPr/>
          </p:nvSpPr>
          <p:spPr>
            <a:xfrm>
              <a:off x="5228484" y="3498159"/>
              <a:ext cx="829366" cy="27948"/>
            </a:xfrm>
            <a:custGeom>
              <a:avLst/>
              <a:gdLst>
                <a:gd name="connsiteX0" fmla="*/ 0 w 829366"/>
                <a:gd name="connsiteY0" fmla="*/ 13974 h 27948"/>
                <a:gd name="connsiteX1" fmla="*/ 829366 w 829366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366" h="27948">
                  <a:moveTo>
                    <a:pt x="0" y="13974"/>
                  </a:moveTo>
                  <a:lnTo>
                    <a:pt x="829366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649" tIns="-6760" rIns="406649" bIns="-676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0B6307-3894-4D6A-9B04-253AE1311723}"/>
                </a:ext>
              </a:extLst>
            </p:cNvPr>
            <p:cNvSpPr/>
            <p:nvPr/>
          </p:nvSpPr>
          <p:spPr>
            <a:xfrm>
              <a:off x="6057850" y="2893832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1275649"/>
                <a:satOff val="7685"/>
                <a:lumOff val="61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081" tIns="188081" rIns="188081" bIns="188081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A71507-5C13-4F89-A51E-15D21F2B16D3}"/>
                </a:ext>
              </a:extLst>
            </p:cNvPr>
            <p:cNvSpPr/>
            <p:nvPr/>
          </p:nvSpPr>
          <p:spPr>
            <a:xfrm rot="2700000">
              <a:off x="4910769" y="4253365"/>
              <a:ext cx="834264" cy="27948"/>
            </a:xfrm>
            <a:custGeom>
              <a:avLst/>
              <a:gdLst>
                <a:gd name="connsiteX0" fmla="*/ 0 w 834264"/>
                <a:gd name="connsiteY0" fmla="*/ 13974 h 27948"/>
                <a:gd name="connsiteX1" fmla="*/ 834264 w 834264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4264" h="27948">
                  <a:moveTo>
                    <a:pt x="0" y="13974"/>
                  </a:moveTo>
                  <a:lnTo>
                    <a:pt x="834264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8975" tIns="-6882" rIns="408975" bIns="-6884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F70FC0A-5F77-45DB-8830-A9A776BC4295}"/>
                </a:ext>
              </a:extLst>
            </p:cNvPr>
            <p:cNvSpPr/>
            <p:nvPr/>
          </p:nvSpPr>
          <p:spPr>
            <a:xfrm>
              <a:off x="5441762" y="4381200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1913473"/>
                <a:satOff val="11528"/>
                <a:lumOff val="9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716" tIns="188716" rIns="188716" bIns="188716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DE44424-8C93-48A2-B53A-EFE2871AD69F}"/>
                </a:ext>
              </a:extLst>
            </p:cNvPr>
            <p:cNvSpPr/>
            <p:nvPr/>
          </p:nvSpPr>
          <p:spPr>
            <a:xfrm rot="5400000">
              <a:off x="4153168" y="4563787"/>
              <a:ext cx="839054" cy="27948"/>
            </a:xfrm>
            <a:custGeom>
              <a:avLst/>
              <a:gdLst>
                <a:gd name="connsiteX0" fmla="*/ 0 w 839054"/>
                <a:gd name="connsiteY0" fmla="*/ 13974 h 27948"/>
                <a:gd name="connsiteX1" fmla="*/ 839054 w 839054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9054" h="27948">
                  <a:moveTo>
                    <a:pt x="0" y="13974"/>
                  </a:moveTo>
                  <a:lnTo>
                    <a:pt x="839054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1250" tIns="-7003" rIns="411251" bIns="-7002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7CA09B4-3932-46AD-A325-041544083199}"/>
                </a:ext>
              </a:extLst>
            </p:cNvPr>
            <p:cNvSpPr/>
            <p:nvPr/>
          </p:nvSpPr>
          <p:spPr>
            <a:xfrm>
              <a:off x="3954394" y="4997288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2551297"/>
                <a:satOff val="15371"/>
                <a:lumOff val="12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716" tIns="188716" rIns="188716" bIns="188716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792DC6B-7C35-4948-B24D-2EA96927655A}"/>
                </a:ext>
              </a:extLst>
            </p:cNvPr>
            <p:cNvSpPr/>
            <p:nvPr/>
          </p:nvSpPr>
          <p:spPr>
            <a:xfrm rot="18964017">
              <a:off x="3366441" y="4247304"/>
              <a:ext cx="857349" cy="27949"/>
            </a:xfrm>
            <a:custGeom>
              <a:avLst/>
              <a:gdLst>
                <a:gd name="connsiteX0" fmla="*/ 0 w 857348"/>
                <a:gd name="connsiteY0" fmla="*/ 13974 h 27948"/>
                <a:gd name="connsiteX1" fmla="*/ 857348 w 857348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348" h="27948">
                  <a:moveTo>
                    <a:pt x="857348" y="13974"/>
                  </a:moveTo>
                  <a:lnTo>
                    <a:pt x="0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939" tIns="-7459" rIns="419942" bIns="-746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477A10-1FFC-40E9-BF1D-C3C510180CB9}"/>
                </a:ext>
              </a:extLst>
            </p:cNvPr>
            <p:cNvSpPr/>
            <p:nvPr/>
          </p:nvSpPr>
          <p:spPr>
            <a:xfrm>
              <a:off x="2422834" y="4369388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3189121"/>
                <a:satOff val="19214"/>
                <a:lumOff val="15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716" tIns="188716" rIns="188716" bIns="188716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F19328-9286-44C5-A2F2-D7C89B8D7E41}"/>
                </a:ext>
              </a:extLst>
            </p:cNvPr>
            <p:cNvSpPr/>
            <p:nvPr/>
          </p:nvSpPr>
          <p:spPr>
            <a:xfrm rot="21600000">
              <a:off x="3087540" y="3498158"/>
              <a:ext cx="829367" cy="27949"/>
            </a:xfrm>
            <a:custGeom>
              <a:avLst/>
              <a:gdLst>
                <a:gd name="connsiteX0" fmla="*/ 0 w 829366"/>
                <a:gd name="connsiteY0" fmla="*/ 13974 h 27948"/>
                <a:gd name="connsiteX1" fmla="*/ 829366 w 829366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366" h="27948">
                  <a:moveTo>
                    <a:pt x="829366" y="13974"/>
                  </a:moveTo>
                  <a:lnTo>
                    <a:pt x="0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649" tIns="-6759" rIns="406650" bIns="-676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49A0D2-21EB-4441-9114-FDB74F0B6565}"/>
                </a:ext>
              </a:extLst>
            </p:cNvPr>
            <p:cNvSpPr/>
            <p:nvPr/>
          </p:nvSpPr>
          <p:spPr>
            <a:xfrm>
              <a:off x="1850938" y="2893832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3826945"/>
                <a:satOff val="23056"/>
                <a:lumOff val="184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256" tIns="191256" rIns="191256" bIns="19125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0DBF15-C305-4831-95BD-BA3D1BBF280F}"/>
                </a:ext>
              </a:extLst>
            </p:cNvPr>
            <p:cNvSpPr/>
            <p:nvPr/>
          </p:nvSpPr>
          <p:spPr>
            <a:xfrm rot="24300000">
              <a:off x="3400357" y="2742953"/>
              <a:ext cx="834265" cy="27949"/>
            </a:xfrm>
            <a:custGeom>
              <a:avLst/>
              <a:gdLst>
                <a:gd name="connsiteX0" fmla="*/ 0 w 834264"/>
                <a:gd name="connsiteY0" fmla="*/ 13974 h 27948"/>
                <a:gd name="connsiteX1" fmla="*/ 834264 w 834264"/>
                <a:gd name="connsiteY1" fmla="*/ 13974 h 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4264" h="27948">
                  <a:moveTo>
                    <a:pt x="834264" y="13974"/>
                  </a:moveTo>
                  <a:lnTo>
                    <a:pt x="0" y="13974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8975" tIns="-6882" rIns="408976" bIns="-6883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E61FE9-0D37-4EE4-B481-B8ADA475FD22}"/>
                </a:ext>
              </a:extLst>
            </p:cNvPr>
            <p:cNvSpPr/>
            <p:nvPr/>
          </p:nvSpPr>
          <p:spPr>
            <a:xfrm>
              <a:off x="2467026" y="1406464"/>
              <a:ext cx="1236602" cy="1236602"/>
            </a:xfrm>
            <a:custGeom>
              <a:avLst/>
              <a:gdLst>
                <a:gd name="connsiteX0" fmla="*/ 0 w 1236602"/>
                <a:gd name="connsiteY0" fmla="*/ 618301 h 1236602"/>
                <a:gd name="connsiteX1" fmla="*/ 618301 w 1236602"/>
                <a:gd name="connsiteY1" fmla="*/ 0 h 1236602"/>
                <a:gd name="connsiteX2" fmla="*/ 1236602 w 1236602"/>
                <a:gd name="connsiteY2" fmla="*/ 618301 h 1236602"/>
                <a:gd name="connsiteX3" fmla="*/ 618301 w 1236602"/>
                <a:gd name="connsiteY3" fmla="*/ 1236602 h 1236602"/>
                <a:gd name="connsiteX4" fmla="*/ 0 w 1236602"/>
                <a:gd name="connsiteY4" fmla="*/ 618301 h 123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602" h="1236602">
                  <a:moveTo>
                    <a:pt x="0" y="618301"/>
                  </a:moveTo>
                  <a:cubicBezTo>
                    <a:pt x="0" y="276823"/>
                    <a:pt x="276823" y="0"/>
                    <a:pt x="618301" y="0"/>
                  </a:cubicBezTo>
                  <a:cubicBezTo>
                    <a:pt x="959779" y="0"/>
                    <a:pt x="1236602" y="276823"/>
                    <a:pt x="1236602" y="618301"/>
                  </a:cubicBezTo>
                  <a:cubicBezTo>
                    <a:pt x="1236602" y="959779"/>
                    <a:pt x="959779" y="1236602"/>
                    <a:pt x="618301" y="1236602"/>
                  </a:cubicBezTo>
                  <a:cubicBezTo>
                    <a:pt x="276823" y="1236602"/>
                    <a:pt x="0" y="959779"/>
                    <a:pt x="0" y="618301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3796" tIns="193796" rIns="193796" bIns="19379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39" name="Chart 47">
            <a:extLst>
              <a:ext uri="{FF2B5EF4-FFF2-40B4-BE49-F238E27FC236}">
                <a16:creationId xmlns:a16="http://schemas.microsoft.com/office/drawing/2014/main" id="{D252A95E-3FB0-4769-AA8D-4B41C6DA211B}"/>
              </a:ext>
            </a:extLst>
          </p:cNvPr>
          <p:cNvGraphicFramePr/>
          <p:nvPr>
            <p:extLst/>
          </p:nvPr>
        </p:nvGraphicFramePr>
        <p:xfrm>
          <a:off x="6031406" y="4341392"/>
          <a:ext cx="2865386" cy="170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440DA791-87A5-45F0-AFE5-A554D5A782EC}"/>
              </a:ext>
            </a:extLst>
          </p:cNvPr>
          <p:cNvSpPr txBox="1"/>
          <p:nvPr/>
        </p:nvSpPr>
        <p:spPr>
          <a:xfrm>
            <a:off x="9114238" y="5927104"/>
            <a:ext cx="27904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Note: Data from annual awardee reports collected through 6/30/17. N=305 awardees (134 projects at project year 1, 205 projects at project year 2, 119 projects at project year 3)</a:t>
            </a:r>
          </a:p>
        </p:txBody>
      </p:sp>
    </p:spTree>
    <p:extLst>
      <p:ext uri="{BB962C8B-B14F-4D97-AF65-F5344CB8AC3E}">
        <p14:creationId xmlns:p14="http://schemas.microsoft.com/office/powerpoint/2010/main" val="3135051467"/>
      </p:ext>
    </p:extLst>
  </p:cSld>
  <p:clrMapOvr>
    <a:masterClrMapping/>
  </p:clrMapOvr>
</p:sld>
</file>

<file path=ppt/theme/theme1.xml><?xml version="1.0" encoding="utf-8"?>
<a:theme xmlns:a="http://schemas.openxmlformats.org/drawingml/2006/main" name="PCORI theme">
  <a:themeElements>
    <a:clrScheme name="PCORI colors">
      <a:dk1>
        <a:srgbClr val="303030"/>
      </a:dk1>
      <a:lt1>
        <a:sysClr val="window" lastClr="FFFFFF"/>
      </a:lt1>
      <a:dk2>
        <a:srgbClr val="3396BB"/>
      </a:dk2>
      <a:lt2>
        <a:srgbClr val="7ABF35"/>
      </a:lt2>
      <a:accent1>
        <a:srgbClr val="404040"/>
      </a:accent1>
      <a:accent2>
        <a:srgbClr val="0F1866"/>
      </a:accent2>
      <a:accent3>
        <a:srgbClr val="134253"/>
      </a:accent3>
      <a:accent4>
        <a:srgbClr val="7F2A6E"/>
      </a:accent4>
      <a:accent5>
        <a:srgbClr val="E6552C"/>
      </a:accent5>
      <a:accent6>
        <a:srgbClr val="267D9E"/>
      </a:accent6>
      <a:hlink>
        <a:srgbClr val="0000FF"/>
      </a:hlink>
      <a:folHlink>
        <a:srgbClr val="800080"/>
      </a:folHlink>
    </a:clrScheme>
    <a:fontScheme name="Custom 1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D887DF9F2D8B43AF3B0E71D54120F2" ma:contentTypeVersion="12" ma:contentTypeDescription="Create a new document." ma:contentTypeScope="" ma:versionID="5773d408eff876015290073132a9ec6c">
  <xsd:schema xmlns:xsd="http://www.w3.org/2001/XMLSchema" xmlns:xs="http://www.w3.org/2001/XMLSchema" xmlns:p="http://schemas.microsoft.com/office/2006/metadata/properties" xmlns:ns2="f3741e23-c059-4cf4-a06a-51a466296b32" xmlns:ns3="1fcf131b-cc05-4704-b19d-d2c7384a258e" targetNamespace="http://schemas.microsoft.com/office/2006/metadata/properties" ma:root="true" ma:fieldsID="5ee65b28c9be04f3b031595c74e900f5" ns2:_="" ns3:_="">
    <xsd:import namespace="f3741e23-c059-4cf4-a06a-51a466296b32"/>
    <xsd:import namespace="1fcf131b-cc05-4704-b19d-d2c7384a25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41e23-c059-4cf4-a06a-51a466296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f131b-cc05-4704-b19d-d2c7384a2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0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741e23-c059-4cf4-a06a-51a466296b32">MS12-33-18817</_dlc_DocId>
    <_dlc_DocIdUrl xmlns="f3741e23-c059-4cf4-a06a-51a466296b32">
      <Url>https://pcori.sharepoint.com/communications/_layouts/15/DocIdRedir.aspx?ID=MS12-33-18817</Url>
      <Description>MS12-33-18817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0B47AD-5AC2-43B1-9059-255590AEF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741e23-c059-4cf4-a06a-51a466296b32"/>
    <ds:schemaRef ds:uri="1fcf131b-cc05-4704-b19d-d2c7384a25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83F5B7-003D-4E09-BD1F-E478B6AA3F2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1853BAA-89AA-467A-AF00-A3FB619227AA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f3741e23-c059-4cf4-a06a-51a466296b32"/>
    <ds:schemaRef ds:uri="http://schemas.microsoft.com/office/2006/documentManagement/types"/>
    <ds:schemaRef ds:uri="http://schemas.openxmlformats.org/package/2006/metadata/core-properties"/>
    <ds:schemaRef ds:uri="1fcf131b-cc05-4704-b19d-d2c7384a258e"/>
  </ds:schemaRefs>
</ds:datastoreItem>
</file>

<file path=customXml/itemProps4.xml><?xml version="1.0" encoding="utf-8"?>
<ds:datastoreItem xmlns:ds="http://schemas.openxmlformats.org/officeDocument/2006/customXml" ds:itemID="{6578C27F-AF46-45CA-9364-D20F78F6D2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3453</TotalTime>
  <Words>1798</Words>
  <Application>Microsoft Office PowerPoint</Application>
  <PresentationFormat>Widescreen</PresentationFormat>
  <Paragraphs>357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MS PGothic</vt:lpstr>
      <vt:lpstr>Arial</vt:lpstr>
      <vt:lpstr>Calibri</vt:lpstr>
      <vt:lpstr>Courier New</vt:lpstr>
      <vt:lpstr>Georgia</vt:lpstr>
      <vt:lpstr>MetaOT-Norm</vt:lpstr>
      <vt:lpstr>Open Sans</vt:lpstr>
      <vt:lpstr>Open Sans Bold</vt:lpstr>
      <vt:lpstr>Open Sans Light</vt:lpstr>
      <vt:lpstr>Roboto Light</vt:lpstr>
      <vt:lpstr>Verdana</vt:lpstr>
      <vt:lpstr>Wingdings</vt:lpstr>
      <vt:lpstr>PCORI theme</vt:lpstr>
      <vt:lpstr>Patient-centered Outcomes Research: Evidence-based Research to Address Disparities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Goes Here</dc:title>
  <dc:creator>Robert Treadway</dc:creator>
  <cp:lastModifiedBy>Ayodola Anise</cp:lastModifiedBy>
  <cp:revision>284</cp:revision>
  <cp:lastPrinted>2019-01-22T23:13:50Z</cp:lastPrinted>
  <dcterms:created xsi:type="dcterms:W3CDTF">2017-12-28T16:33:18Z</dcterms:created>
  <dcterms:modified xsi:type="dcterms:W3CDTF">2019-01-23T00:58:22Z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0x010100D8D887DF9F2D8B43AF3B0E71D54120F2</vt:lpwstr>
  </property>
  <property fmtid="{D5CDD505-2E9C-101B-9397-08002B2CF9AE}" pid="3" name="_dlc_DocIdItemGuid">
    <vt:lpwstr>6725921b-259d-4290-9430-d4e4bb6030f4</vt:lpwstr>
  </property>
</Properties>
</file>