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482" r:id="rId3"/>
    <p:sldId id="271" r:id="rId4"/>
    <p:sldId id="496" r:id="rId5"/>
    <p:sldId id="484" r:id="rId6"/>
    <p:sldId id="336" r:id="rId7"/>
    <p:sldId id="270" r:id="rId8"/>
    <p:sldId id="494" r:id="rId9"/>
    <p:sldId id="495" r:id="rId10"/>
    <p:sldId id="472" r:id="rId11"/>
    <p:sldId id="475" r:id="rId12"/>
    <p:sldId id="493" r:id="rId13"/>
    <p:sldId id="471" r:id="rId14"/>
    <p:sldId id="4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Mag G Karbeah" initials="JMGK" lastIdx="4" clrIdx="0">
    <p:extLst>
      <p:ext uri="{19B8F6BF-5375-455C-9EA6-DF929625EA0E}">
        <p15:presenceInfo xmlns:p15="http://schemas.microsoft.com/office/powerpoint/2012/main" userId="c12355c5-fe7c-4580-b837-38de4fe90809" providerId="Windows Live"/>
      </p:ext>
    </p:extLst>
  </p:cmAuthor>
  <p:cmAuthor id="2" name="Rachel Hardeman" initials="RRH" lastIdx="9" clrIdx="1">
    <p:extLst>
      <p:ext uri="{19B8F6BF-5375-455C-9EA6-DF929625EA0E}">
        <p15:presenceInfo xmlns:p15="http://schemas.microsoft.com/office/powerpoint/2012/main" userId="Rachel Hard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3" autoAdjust="0"/>
    <p:restoredTop sz="77939"/>
  </p:normalViewPr>
  <p:slideViewPr>
    <p:cSldViewPr snapToGrid="0">
      <p:cViewPr>
        <p:scale>
          <a:sx n="70" d="100"/>
          <a:sy n="70" d="100"/>
        </p:scale>
        <p:origin x="1112" y="328"/>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EFE63-B7C7-4C7A-BF53-BECE83ACF14F}"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3E671-A3AB-4DEB-928D-C12711E36FD4}" type="slidenum">
              <a:rPr lang="en-US" smtClean="0"/>
              <a:t>‹#›</a:t>
            </a:fld>
            <a:endParaRPr lang="en-US"/>
          </a:p>
        </p:txBody>
      </p:sp>
    </p:spTree>
    <p:extLst>
      <p:ext uri="{BB962C8B-B14F-4D97-AF65-F5344CB8AC3E}">
        <p14:creationId xmlns:p14="http://schemas.microsoft.com/office/powerpoint/2010/main" val="323169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role today is to offer some of the historical context that has created and perpetuated the health inequities faced by WOC in our society.</a:t>
            </a:r>
          </a:p>
          <a:p>
            <a:r>
              <a:rPr lang="en-US" dirty="0"/>
              <a:t>But before I do that, I just want to remind us what’s at stake…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ED7C3A-3A48-564A-AB6C-2BBA3B686E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48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Racist beliefs associated with slavery also provided perceived ethical justifications for conducting repeated invasive experiments like those Sims performed. </a:t>
            </a:r>
          </a:p>
          <a:p>
            <a:pPr fontAlgn="base"/>
            <a:r>
              <a:rPr lang="en-US" sz="1200" b="0" i="0" kern="1200" dirty="0">
                <a:solidFill>
                  <a:schemeClr val="tx1"/>
                </a:solidFill>
                <a:effectLst/>
                <a:latin typeface="+mn-lt"/>
                <a:ea typeface="+mn-ea"/>
                <a:cs typeface="+mn-cs"/>
              </a:rPr>
              <a:t>Sims carried out his experiments on women’s genitalia from 1845 to 1849 without anesthesia, which had recently been introduced. </a:t>
            </a:r>
          </a:p>
          <a:p>
            <a:pPr fontAlgn="base"/>
            <a:r>
              <a:rPr lang="en-US" sz="1200" b="0" i="0" kern="1200" dirty="0">
                <a:solidFill>
                  <a:schemeClr val="tx1"/>
                </a:solidFill>
                <a:effectLst/>
                <a:latin typeface="+mn-lt"/>
                <a:ea typeface="+mn-ea"/>
                <a:cs typeface="+mn-cs"/>
              </a:rPr>
              <a:t>In addition to their status as enslaved people, black women were considered appropriate subjects for such experiments based on the widespread belief that black people experienced less pain than white people.</a:t>
            </a:r>
          </a:p>
        </p:txBody>
      </p:sp>
      <p:sp>
        <p:nvSpPr>
          <p:cNvPr id="4" name="Slide Number Placeholder 3"/>
          <p:cNvSpPr>
            <a:spLocks noGrp="1"/>
          </p:cNvSpPr>
          <p:nvPr>
            <p:ph type="sldNum" sz="quarter" idx="5"/>
          </p:nvPr>
        </p:nvSpPr>
        <p:spPr/>
        <p:txBody>
          <a:bodyPr/>
          <a:lstStyle/>
          <a:p>
            <a:fld id="{E943E671-A3AB-4DEB-928D-C12711E36FD4}" type="slidenum">
              <a:rPr lang="en-US" smtClean="0"/>
              <a:t>10</a:t>
            </a:fld>
            <a:endParaRPr lang="en-US"/>
          </a:p>
        </p:txBody>
      </p:sp>
    </p:spTree>
    <p:extLst>
      <p:ext uri="{BB962C8B-B14F-4D97-AF65-F5344CB8AC3E}">
        <p14:creationId xmlns:p14="http://schemas.microsoft.com/office/powerpoint/2010/main" val="407557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the perspective of slave owners, this development was more notable because the new treatment meant that healed slaves could retain their economic value.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Indeed, a 1950 biography of Sims suggested that slave women endured his VVF experiments “with amazing patience and fortitude — a grim stoicism which may have been part of their racial endowment.”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Such ideas had helped rationalize the enslavement of black Americans</a:t>
            </a:r>
          </a:p>
          <a:p>
            <a:r>
              <a:rPr lang="en-US" dirty="0"/>
              <a:t>Such racist beliefs about pain tolerance permeated American society and persisted well beyond the institution of slavery. </a:t>
            </a:r>
          </a:p>
          <a:p>
            <a:r>
              <a:rPr lang="en-US" dirty="0"/>
              <a:t>But the racist views that underpinned his achievements are no mere relic of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11</a:t>
            </a:fld>
            <a:endParaRPr lang="en-US"/>
          </a:p>
        </p:txBody>
      </p:sp>
    </p:spTree>
    <p:extLst>
      <p:ext uri="{BB962C8B-B14F-4D97-AF65-F5344CB8AC3E}">
        <p14:creationId xmlns:p14="http://schemas.microsoft.com/office/powerpoint/2010/main" val="166952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beliefs persist today, they just perpetuate themselves in different racist actions</a:t>
            </a:r>
          </a:p>
        </p:txBody>
      </p:sp>
      <p:sp>
        <p:nvSpPr>
          <p:cNvPr id="4" name="Slide Number Placeholder 3"/>
          <p:cNvSpPr>
            <a:spLocks noGrp="1"/>
          </p:cNvSpPr>
          <p:nvPr>
            <p:ph type="sldNum" sz="quarter" idx="5"/>
          </p:nvPr>
        </p:nvSpPr>
        <p:spPr/>
        <p:txBody>
          <a:bodyPr/>
          <a:lstStyle/>
          <a:p>
            <a:fld id="{E943E671-A3AB-4DEB-928D-C12711E36FD4}" type="slidenum">
              <a:rPr lang="en-US" smtClean="0"/>
              <a:t>12</a:t>
            </a:fld>
            <a:endParaRPr lang="en-US"/>
          </a:p>
        </p:txBody>
      </p:sp>
    </p:spTree>
    <p:extLst>
      <p:ext uri="{BB962C8B-B14F-4D97-AF65-F5344CB8AC3E}">
        <p14:creationId xmlns:p14="http://schemas.microsoft.com/office/powerpoint/2010/main" val="167398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may have read or heard about Dr. Tressie McMillian </a:t>
            </a:r>
            <a:r>
              <a:rPr lang="en-US" dirty="0" err="1"/>
              <a:t>Cottom’s</a:t>
            </a:r>
            <a:r>
              <a:rPr lang="en-US" dirty="0"/>
              <a:t> story published in Time Magazine recently</a:t>
            </a:r>
          </a:p>
          <a:p>
            <a:r>
              <a:rPr lang="en-US" dirty="0"/>
              <a:t>One example of many modern day </a:t>
            </a:r>
            <a:r>
              <a:rPr lang="en-US" dirty="0" err="1"/>
              <a:t>Anarcha’s</a:t>
            </a:r>
            <a:r>
              <a:rPr lang="en-US" dirty="0"/>
              <a:t> where racist </a:t>
            </a:r>
            <a:r>
              <a:rPr lang="en-US" dirty="0" err="1"/>
              <a:t>belifs</a:t>
            </a:r>
            <a:r>
              <a:rPr lang="en-US" dirty="0"/>
              <a:t> were embraced and perpetuated to render her incompetent and to treat her inhumanely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medical profession systematically denies the existence of black women’s pain, underdiagnoses our pain, refuses to alleviate or treat our pain, healthcare marks us as incompetent bureaucratic subjects.”</a:t>
            </a:r>
          </a:p>
          <a:p>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13</a:t>
            </a:fld>
            <a:endParaRPr lang="en-US"/>
          </a:p>
        </p:txBody>
      </p:sp>
    </p:spTree>
    <p:extLst>
      <p:ext uri="{BB962C8B-B14F-4D97-AF65-F5344CB8AC3E}">
        <p14:creationId xmlns:p14="http://schemas.microsoft.com/office/powerpoint/2010/main" val="357987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persistence of racist medical beliefs, and their association with ongoing racial disparities in treatment and patient outcomes, represents a major challenge for 21st-century American medicine. Part of the process of addressing these ongoing disparities will involve reexamining incomplete or misleading historical narratives that contributed to their development. For example, for more than a century, American medical societies, literature and textbooks have celebrated Sims’s achievements while largely ignoring the racist assumptions and institutions that made them possible.</a:t>
            </a:r>
          </a:p>
          <a:p>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14</a:t>
            </a:fld>
            <a:endParaRPr lang="en-US"/>
          </a:p>
        </p:txBody>
      </p:sp>
    </p:spTree>
    <p:extLst>
      <p:ext uri="{BB962C8B-B14F-4D97-AF65-F5344CB8AC3E}">
        <p14:creationId xmlns:p14="http://schemas.microsoft.com/office/powerpoint/2010/main" val="366327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at stake here is the lives of black women and other women of color</a:t>
            </a:r>
          </a:p>
        </p:txBody>
      </p:sp>
      <p:sp>
        <p:nvSpPr>
          <p:cNvPr id="4" name="Slide Number Placeholder 3"/>
          <p:cNvSpPr>
            <a:spLocks noGrp="1"/>
          </p:cNvSpPr>
          <p:nvPr>
            <p:ph type="sldNum" sz="quarter" idx="5"/>
          </p:nvPr>
        </p:nvSpPr>
        <p:spPr/>
        <p:txBody>
          <a:bodyPr/>
          <a:lstStyle/>
          <a:p>
            <a:fld id="{E943E671-A3AB-4DEB-928D-C12711E36FD4}" type="slidenum">
              <a:rPr lang="en-US" smtClean="0"/>
              <a:t>2</a:t>
            </a:fld>
            <a:endParaRPr lang="en-US"/>
          </a:p>
        </p:txBody>
      </p:sp>
    </p:spTree>
    <p:extLst>
      <p:ext uri="{BB962C8B-B14F-4D97-AF65-F5344CB8AC3E}">
        <p14:creationId xmlns:p14="http://schemas.microsoft.com/office/powerpoint/2010/main" val="199258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mothers</a:t>
            </a:r>
            <a:r>
              <a:rPr lang="en-US" baseline="0" dirty="0"/>
              <a:t> in the US are 3-4 TIMES more likely to Die  during or immediately after pregnancy than their white counterparts. And have the greatest risk of death of any racial/ethnic minority group.</a:t>
            </a:r>
          </a:p>
          <a:p>
            <a:endParaRPr lang="en-US" baseline="0" dirty="0"/>
          </a:p>
          <a:p>
            <a:pPr fontAlgn="base"/>
            <a:r>
              <a:rPr lang="en-US" sz="1200" b="0" i="0" kern="1200" dirty="0">
                <a:solidFill>
                  <a:schemeClr val="tx1"/>
                </a:solidFill>
                <a:effectLst/>
                <a:latin typeface="+mn-lt"/>
                <a:ea typeface="+mn-ea"/>
                <a:cs typeface="+mn-cs"/>
              </a:rPr>
              <a:t>This is one example of many, we can talk about infant mortality, preterm birth, heart disease, infectious diseases like HIV and AIDS…the inequities are there.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3</a:t>
            </a:fld>
            <a:endParaRPr lang="en-US"/>
          </a:p>
        </p:txBody>
      </p:sp>
    </p:spTree>
    <p:extLst>
      <p:ext uri="{BB962C8B-B14F-4D97-AF65-F5344CB8AC3E}">
        <p14:creationId xmlns:p14="http://schemas.microsoft.com/office/powerpoint/2010/main" val="21328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need to understand the root cause…specifically why is it that those who have been historically marginalized and oppressed in the United States suffer from the worst outcomes. I would offer that its certainly not a coincidence…That our system is working just as it was designed.</a:t>
            </a:r>
          </a:p>
        </p:txBody>
      </p:sp>
      <p:sp>
        <p:nvSpPr>
          <p:cNvPr id="4" name="Slide Number Placeholder 3"/>
          <p:cNvSpPr>
            <a:spLocks noGrp="1"/>
          </p:cNvSpPr>
          <p:nvPr>
            <p:ph type="sldNum" sz="quarter" idx="5"/>
          </p:nvPr>
        </p:nvSpPr>
        <p:spPr/>
        <p:txBody>
          <a:bodyPr/>
          <a:lstStyle/>
          <a:p>
            <a:fld id="{E943E671-A3AB-4DEB-928D-C12711E36FD4}" type="slidenum">
              <a:rPr lang="en-US" smtClean="0"/>
              <a:t>4</a:t>
            </a:fld>
            <a:endParaRPr lang="en-US"/>
          </a:p>
        </p:txBody>
      </p:sp>
    </p:spTree>
    <p:extLst>
      <p:ext uri="{BB962C8B-B14F-4D97-AF65-F5344CB8AC3E}">
        <p14:creationId xmlns:p14="http://schemas.microsoft.com/office/powerpoint/2010/main" val="170673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structural racism and moving forward with achieving health equity does </a:t>
            </a:r>
            <a:r>
              <a:rPr lang="en-US" u="sng" dirty="0"/>
              <a:t>not</a:t>
            </a:r>
            <a:r>
              <a:rPr lang="en-US" dirty="0"/>
              <a:t> leave room for an ahistorical approach. We have to understand the history of how the system was designed if we are going to figure out how to dismantle it.</a:t>
            </a:r>
          </a:p>
          <a:p>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5</a:t>
            </a:fld>
            <a:endParaRPr lang="en-US"/>
          </a:p>
        </p:txBody>
      </p:sp>
    </p:spTree>
    <p:extLst>
      <p:ext uri="{BB962C8B-B14F-4D97-AF65-F5344CB8AC3E}">
        <p14:creationId xmlns:p14="http://schemas.microsoft.com/office/powerpoint/2010/main" val="346251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in the summer of 2016 just after Philando Castile, a Black man from </a:t>
            </a:r>
            <a:r>
              <a:rPr lang="en-US" baseline="0" dirty="0" err="1"/>
              <a:t>St.Paul</a:t>
            </a:r>
            <a:r>
              <a:rPr lang="en-US" baseline="0" dirty="0"/>
              <a:t> MN was shot and killed by a police officer in front of his girlfriend and her young child, my colleagues and I were left thinking about what it all meant for us, for our work as health services and policy researchers and as clinicians who serve vulnerable communities. And this is what came from those conversations, deliberations and frankly the pain of sitting with that event…</a:t>
            </a:r>
          </a:p>
          <a:p>
            <a:endParaRPr lang="en-US" dirty="0"/>
          </a:p>
          <a:p>
            <a:r>
              <a:rPr lang="en-US" dirty="0"/>
              <a:t>So, as we think about the big questions and the path forward towards achieving reproductive health equity, my colleagues and I offer 5 steps we think  clinicians and health researchers and health leaders should consider….and I’ll take the last bit of my time to talk about the 5 items but only briefly as I look forward to a discussion</a:t>
            </a:r>
          </a:p>
        </p:txBody>
      </p:sp>
      <p:sp>
        <p:nvSpPr>
          <p:cNvPr id="4" name="Slide Number Placeholder 3"/>
          <p:cNvSpPr>
            <a:spLocks noGrp="1"/>
          </p:cNvSpPr>
          <p:nvPr>
            <p:ph type="sldNum" sz="quarter" idx="5"/>
          </p:nvPr>
        </p:nvSpPr>
        <p:spPr/>
        <p:txBody>
          <a:bodyPr/>
          <a:lstStyle/>
          <a:p>
            <a:fld id="{9E539D66-62D8-0844-805E-080DDFF3CAFB}" type="slidenum">
              <a:rPr lang="en-US" smtClean="0"/>
              <a:t>6</a:t>
            </a:fld>
            <a:endParaRPr lang="en-US"/>
          </a:p>
        </p:txBody>
      </p:sp>
    </p:spTree>
    <p:extLst>
      <p:ext uri="{BB962C8B-B14F-4D97-AF65-F5344CB8AC3E}">
        <p14:creationId xmlns:p14="http://schemas.microsoft.com/office/powerpoint/2010/main" val="398809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7</a:t>
            </a:fld>
            <a:endParaRPr lang="en-US"/>
          </a:p>
        </p:txBody>
      </p:sp>
    </p:spTree>
    <p:extLst>
      <p:ext uri="{BB962C8B-B14F-4D97-AF65-F5344CB8AC3E}">
        <p14:creationId xmlns:p14="http://schemas.microsoft.com/office/powerpoint/2010/main" val="313398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Race was socially constructed to support racist ideas and discriminatory actions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a:t>
            </a:r>
            <a:r>
              <a:rPr lang="en-US" sz="1200" b="0" i="0" u="none" strike="noStrike" kern="1200" dirty="0" err="1">
                <a:solidFill>
                  <a:schemeClr val="tx1"/>
                </a:solidFill>
                <a:effectLst/>
                <a:latin typeface="+mn-lt"/>
                <a:ea typeface="+mn-ea"/>
                <a:cs typeface="+mn-cs"/>
              </a:rPr>
              <a:t>Ibram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Kendi’s</a:t>
            </a:r>
            <a:r>
              <a:rPr lang="en-US" sz="1200" b="0" i="0" u="none" strike="noStrike" kern="1200" dirty="0">
                <a:solidFill>
                  <a:schemeClr val="tx1"/>
                </a:solidFill>
                <a:effectLst/>
                <a:latin typeface="+mn-lt"/>
                <a:ea typeface="+mn-ea"/>
                <a:cs typeface="+mn-cs"/>
              </a:rPr>
              <a:t> book Stamped from the beginning he suggests that discriminatory actions wrought by self interest come first, then racist ideas are developed to justify them and they spread.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Racist beliefs were created to prop up the institution of slavery and justify the poor treatment of black people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Rationales for black oppression multiplied in the colonial era and the early slave-holding republic — Africans were cursed, biologically and unalterably, rendering them natural slaves; </a:t>
            </a:r>
            <a:r>
              <a:rPr lang="en-US" sz="1200" b="0" i="0" u="none" strike="noStrike" kern="1200" dirty="0" err="1">
                <a:solidFill>
                  <a:schemeClr val="tx1"/>
                </a:solidFill>
                <a:effectLst/>
                <a:latin typeface="+mn-lt"/>
                <a:ea typeface="+mn-ea"/>
                <a:cs typeface="+mn-cs"/>
              </a:rPr>
              <a:t>th”e</a:t>
            </a:r>
            <a:r>
              <a:rPr lang="en-US" sz="1200" b="0" i="0" u="none" strike="noStrike" kern="1200" dirty="0">
                <a:solidFill>
                  <a:schemeClr val="tx1"/>
                </a:solidFill>
                <a:effectLst/>
                <a:latin typeface="+mn-lt"/>
                <a:ea typeface="+mn-ea"/>
                <a:cs typeface="+mn-cs"/>
              </a:rPr>
              <a:t> idea that they were “hardy” made for work, couldn’t feel pain, had </a:t>
            </a:r>
            <a:r>
              <a:rPr lang="en-US" sz="1200" b="0" i="0" u="none" strike="noStrike" kern="1200" dirty="0" err="1">
                <a:solidFill>
                  <a:schemeClr val="tx1"/>
                </a:solidFill>
                <a:effectLst/>
                <a:latin typeface="+mn-lt"/>
                <a:ea typeface="+mn-ea"/>
                <a:cs typeface="+mn-cs"/>
              </a:rPr>
              <a:t>thiker</a:t>
            </a:r>
            <a:r>
              <a:rPr lang="en-US" sz="1200" b="0" i="0" u="none" strike="noStrike" kern="1200" dirty="0">
                <a:solidFill>
                  <a:schemeClr val="tx1"/>
                </a:solidFill>
                <a:effectLst/>
                <a:latin typeface="+mn-lt"/>
                <a:ea typeface="+mn-ea"/>
                <a:cs typeface="+mn-cs"/>
              </a:rPr>
              <a:t> skin all were constructed to justify slavery</a:t>
            </a:r>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8</a:t>
            </a:fld>
            <a:endParaRPr lang="en-US"/>
          </a:p>
        </p:txBody>
      </p:sp>
    </p:spTree>
    <p:extLst>
      <p:ext uri="{BB962C8B-B14F-4D97-AF65-F5344CB8AC3E}">
        <p14:creationId xmlns:p14="http://schemas.microsoft.com/office/powerpoint/2010/main" val="245082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1808, there was a federal ban on importing slaves from other countries which took effect. </a:t>
            </a:r>
          </a:p>
          <a:p>
            <a:r>
              <a:rPr lang="en-US" dirty="0"/>
              <a:t>As a result, the perpetuation of American slavery became dependent on domestic slave births. </a:t>
            </a:r>
          </a:p>
          <a:p>
            <a:r>
              <a:rPr lang="en-US" dirty="0"/>
              <a:t>This aligned the economic interests of slave owners — who wanted to promote the healthy births of slave children — and the interests of white physicians — who portrayed themselves as helping slaves but also reaped professional benefits because they could experiment on slaves without their consent.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Gynecological examinations of black women influenced the country’s slave markets, and “slavery, medicine and medical publishing formed a synergistic partnership” in the establishment of gynecology as a medical specialty in the United States.</a:t>
            </a:r>
          </a:p>
          <a:p>
            <a:endParaRPr lang="en-US" dirty="0"/>
          </a:p>
        </p:txBody>
      </p:sp>
      <p:sp>
        <p:nvSpPr>
          <p:cNvPr id="4" name="Slide Number Placeholder 3"/>
          <p:cNvSpPr>
            <a:spLocks noGrp="1"/>
          </p:cNvSpPr>
          <p:nvPr>
            <p:ph type="sldNum" sz="quarter" idx="5"/>
          </p:nvPr>
        </p:nvSpPr>
        <p:spPr/>
        <p:txBody>
          <a:bodyPr/>
          <a:lstStyle/>
          <a:p>
            <a:fld id="{E943E671-A3AB-4DEB-928D-C12711E36FD4}" type="slidenum">
              <a:rPr lang="en-US" smtClean="0"/>
              <a:t>9</a:t>
            </a:fld>
            <a:endParaRPr lang="en-US"/>
          </a:p>
        </p:txBody>
      </p:sp>
    </p:spTree>
    <p:extLst>
      <p:ext uri="{BB962C8B-B14F-4D97-AF65-F5344CB8AC3E}">
        <p14:creationId xmlns:p14="http://schemas.microsoft.com/office/powerpoint/2010/main" val="385945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aroon_Backgro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BrandElement_Title-Closing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98464"/>
            <a:ext cx="12192000" cy="859536"/>
          </a:xfrm>
          <a:prstGeom prst="rect">
            <a:avLst/>
          </a:prstGeom>
        </p:spPr>
      </p:pic>
      <p:sp>
        <p:nvSpPr>
          <p:cNvPr id="9" name="Content Placeholder 8"/>
          <p:cNvSpPr>
            <a:spLocks noGrp="1"/>
          </p:cNvSpPr>
          <p:nvPr>
            <p:ph sz="quarter" idx="11" hasCustomPrompt="1"/>
          </p:nvPr>
        </p:nvSpPr>
        <p:spPr>
          <a:xfrm>
            <a:off x="572987" y="4215028"/>
            <a:ext cx="10972800" cy="528595"/>
          </a:xfrm>
          <a:prstGeom prst="rect">
            <a:avLst/>
          </a:prstGeom>
        </p:spPr>
        <p:txBody>
          <a:bodyPr/>
          <a:lstStyle>
            <a:lvl1pPr marL="0" indent="0">
              <a:buNone/>
              <a:defRPr b="0" baseline="0">
                <a:solidFill>
                  <a:schemeClr val="bg2"/>
                </a:solidFill>
              </a:defRPr>
            </a:lvl1pPr>
          </a:lstStyle>
          <a:p>
            <a:pPr lvl="0"/>
            <a:r>
              <a:rPr lang="en-US" dirty="0"/>
              <a:t>Subtitle | Contact Information</a:t>
            </a:r>
          </a:p>
        </p:txBody>
      </p:sp>
      <p:sp>
        <p:nvSpPr>
          <p:cNvPr id="13" name="Title 12"/>
          <p:cNvSpPr>
            <a:spLocks noGrp="1"/>
          </p:cNvSpPr>
          <p:nvPr>
            <p:ph type="title" hasCustomPrompt="1"/>
          </p:nvPr>
        </p:nvSpPr>
        <p:spPr>
          <a:xfrm>
            <a:off x="609600" y="981717"/>
            <a:ext cx="10972800" cy="2800824"/>
          </a:xfrm>
          <a:prstGeom prst="rect">
            <a:avLst/>
          </a:prstGeom>
        </p:spPr>
        <p:txBody>
          <a:bodyPr>
            <a:normAutofit/>
          </a:bodyPr>
          <a:lstStyle>
            <a:lvl1pPr>
              <a:defRPr sz="6200" cap="none" spc="200">
                <a:solidFill>
                  <a:srgbClr val="FFFFFF"/>
                </a:solidFill>
              </a:defRPr>
            </a:lvl1pPr>
          </a:lstStyle>
          <a:p>
            <a:r>
              <a:rPr lang="en-US" dirty="0"/>
              <a:t>Title Goes Here</a:t>
            </a:r>
          </a:p>
        </p:txBody>
      </p:sp>
      <p:sp>
        <p:nvSpPr>
          <p:cNvPr id="8" name="Date Placeholder 10"/>
          <p:cNvSpPr>
            <a:spLocks noGrp="1"/>
          </p:cNvSpPr>
          <p:nvPr>
            <p:ph type="dt" sz="half" idx="12"/>
          </p:nvPr>
        </p:nvSpPr>
        <p:spPr>
          <a:xfrm>
            <a:off x="609600" y="6489123"/>
            <a:ext cx="6087533" cy="281976"/>
          </a:xfrm>
        </p:spPr>
        <p:txBody>
          <a:bodyPr/>
          <a:lstStyle/>
          <a:p>
            <a:r>
              <a:rPr lang="en-US" dirty="0"/>
              <a:t>[Insert Program/Unit Title or Delete]</a:t>
            </a:r>
          </a:p>
        </p:txBody>
      </p:sp>
    </p:spTree>
    <p:extLst>
      <p:ext uri="{BB962C8B-B14F-4D97-AF65-F5344CB8AC3E}">
        <p14:creationId xmlns:p14="http://schemas.microsoft.com/office/powerpoint/2010/main" val="10017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Column_Triangle">
    <p:spTree>
      <p:nvGrpSpPr>
        <p:cNvPr id="1" name=""/>
        <p:cNvGrpSpPr/>
        <p:nvPr/>
      </p:nvGrpSpPr>
      <p:grpSpPr>
        <a:xfrm>
          <a:off x="0" y="0"/>
          <a:ext cx="0" cy="0"/>
          <a:chOff x="0" y="0"/>
          <a:chExt cx="0" cy="0"/>
        </a:xfrm>
      </p:grpSpPr>
      <p:pic>
        <p:nvPicPr>
          <p:cNvPr id="11" name="Picture 10" descr="UPH.IDE.emr.Powerpoint_TemplateExploration-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5" name="Date Placeholder 4"/>
          <p:cNvSpPr>
            <a:spLocks noGrp="1"/>
          </p:cNvSpPr>
          <p:nvPr>
            <p:ph type="dt" sz="half" idx="10"/>
          </p:nvPr>
        </p:nvSpPr>
        <p:spPr/>
        <p:txBody>
          <a:bodyPr/>
          <a:lstStyle/>
          <a:p>
            <a:r>
              <a:rPr lang="en-US" dirty="0"/>
              <a:t>[Insert Program/Unit Title or Delete]</a:t>
            </a:r>
          </a:p>
        </p:txBody>
      </p:sp>
      <p:sp>
        <p:nvSpPr>
          <p:cNvPr id="12" name="Content Placeholder 8"/>
          <p:cNvSpPr>
            <a:spLocks noGrp="1"/>
          </p:cNvSpPr>
          <p:nvPr>
            <p:ph sz="quarter" idx="11"/>
          </p:nvPr>
        </p:nvSpPr>
        <p:spPr>
          <a:xfrm>
            <a:off x="609600" y="1376921"/>
            <a:ext cx="7097355" cy="4568052"/>
          </a:xfrm>
          <a:prstGeom prst="rect">
            <a:avLst/>
          </a:prstGeom>
        </p:spPr>
        <p:txBody>
          <a:bodyPr/>
          <a:lstStyle/>
          <a:p>
            <a:pPr lvl="0"/>
            <a:r>
              <a:rPr lang="en-US"/>
              <a:t>Click to edit Master text styles</a:t>
            </a:r>
          </a:p>
        </p:txBody>
      </p:sp>
      <p:sp>
        <p:nvSpPr>
          <p:cNvPr id="15"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57530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_White">
    <p:spTree>
      <p:nvGrpSpPr>
        <p:cNvPr id="1" name=""/>
        <p:cNvGrpSpPr/>
        <p:nvPr/>
      </p:nvGrpSpPr>
      <p:grpSpPr>
        <a:xfrm>
          <a:off x="0" y="0"/>
          <a:ext cx="0" cy="0"/>
          <a:chOff x="0" y="0"/>
          <a:chExt cx="0" cy="0"/>
        </a:xfrm>
      </p:grpSpPr>
      <p:pic>
        <p:nvPicPr>
          <p:cNvPr id="7" name="Picture 6"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4" name="Content Placeholder 8"/>
          <p:cNvSpPr>
            <a:spLocks noGrp="1"/>
          </p:cNvSpPr>
          <p:nvPr>
            <p:ph sz="quarter" idx="11"/>
          </p:nvPr>
        </p:nvSpPr>
        <p:spPr>
          <a:xfrm>
            <a:off x="609601" y="1376921"/>
            <a:ext cx="5175193" cy="4568052"/>
          </a:xfrm>
          <a:prstGeom prst="rect">
            <a:avLst/>
          </a:prstGeom>
        </p:spPr>
        <p:txBody>
          <a:bodyPr/>
          <a:lstStyle/>
          <a:p>
            <a:pPr lvl="0"/>
            <a:r>
              <a:rPr lang="en-US"/>
              <a:t>Click to edit Master text styles</a:t>
            </a:r>
          </a:p>
        </p:txBody>
      </p:sp>
      <p:sp>
        <p:nvSpPr>
          <p:cNvPr id="16" name="Content Placeholder 8"/>
          <p:cNvSpPr>
            <a:spLocks noGrp="1"/>
          </p:cNvSpPr>
          <p:nvPr>
            <p:ph sz="quarter" idx="12"/>
          </p:nvPr>
        </p:nvSpPr>
        <p:spPr>
          <a:xfrm>
            <a:off x="6407208" y="1376921"/>
            <a:ext cx="5175193" cy="4568052"/>
          </a:xfrm>
          <a:prstGeom prst="rect">
            <a:avLst/>
          </a:prstGeom>
        </p:spPr>
        <p:txBody>
          <a:bodyPr/>
          <a:lstStyle/>
          <a:p>
            <a:pPr lvl="0"/>
            <a:r>
              <a:rPr lang="en-US"/>
              <a:t>Click to edit Master text styles</a:t>
            </a:r>
          </a:p>
        </p:txBody>
      </p:sp>
      <p:sp>
        <p:nvSpPr>
          <p:cNvPr id="19"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95187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_Grey">
    <p:spTree>
      <p:nvGrpSpPr>
        <p:cNvPr id="1" name=""/>
        <p:cNvGrpSpPr/>
        <p:nvPr/>
      </p:nvGrpSpPr>
      <p:grpSpPr>
        <a:xfrm>
          <a:off x="0" y="0"/>
          <a:ext cx="0" cy="0"/>
          <a:chOff x="0" y="0"/>
          <a:chExt cx="0" cy="0"/>
        </a:xfrm>
      </p:grpSpPr>
      <p:pic>
        <p:nvPicPr>
          <p:cNvPr id="2" name="Picture 1" descr="Backgro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randElement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2" name="Content Placeholder 8"/>
          <p:cNvSpPr>
            <a:spLocks noGrp="1"/>
          </p:cNvSpPr>
          <p:nvPr>
            <p:ph sz="quarter" idx="11"/>
          </p:nvPr>
        </p:nvSpPr>
        <p:spPr>
          <a:xfrm>
            <a:off x="609601" y="1376921"/>
            <a:ext cx="5175193" cy="4568052"/>
          </a:xfrm>
          <a:prstGeom prst="rect">
            <a:avLst/>
          </a:prstGeom>
        </p:spPr>
        <p:txBody>
          <a:bodyPr/>
          <a:lstStyle>
            <a:lvl1pPr>
              <a:defRPr>
                <a:solidFill>
                  <a:srgbClr val="000000"/>
                </a:solidFill>
              </a:defRPr>
            </a:lvl1pPr>
          </a:lstStyle>
          <a:p>
            <a:pPr lvl="0"/>
            <a:r>
              <a:rPr lang="en-US"/>
              <a:t>Click to edit Master text styles</a:t>
            </a:r>
          </a:p>
        </p:txBody>
      </p:sp>
      <p:sp>
        <p:nvSpPr>
          <p:cNvPr id="14" name="Content Placeholder 8"/>
          <p:cNvSpPr>
            <a:spLocks noGrp="1"/>
          </p:cNvSpPr>
          <p:nvPr>
            <p:ph sz="quarter" idx="12"/>
          </p:nvPr>
        </p:nvSpPr>
        <p:spPr>
          <a:xfrm>
            <a:off x="6407208" y="1376921"/>
            <a:ext cx="5175193" cy="4568052"/>
          </a:xfrm>
          <a:prstGeom prst="rect">
            <a:avLst/>
          </a:prstGeom>
        </p:spPr>
        <p:txBody>
          <a:bodyPr/>
          <a:lstStyle>
            <a:lvl1pPr>
              <a:defRPr>
                <a:solidFill>
                  <a:srgbClr val="000000"/>
                </a:solidFill>
              </a:defRPr>
            </a:lvl1pPr>
          </a:lstStyle>
          <a:p>
            <a:pPr lvl="0"/>
            <a:r>
              <a:rPr lang="en-US"/>
              <a:t>Click to edit Master text styles</a:t>
            </a:r>
          </a:p>
        </p:txBody>
      </p:sp>
      <p:sp>
        <p:nvSpPr>
          <p:cNvPr id="16"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216869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_Triangles">
    <p:spTree>
      <p:nvGrpSpPr>
        <p:cNvPr id="1" name=""/>
        <p:cNvGrpSpPr/>
        <p:nvPr/>
      </p:nvGrpSpPr>
      <p:grpSpPr>
        <a:xfrm>
          <a:off x="0" y="0"/>
          <a:ext cx="0" cy="0"/>
          <a:chOff x="0" y="0"/>
          <a:chExt cx="0" cy="0"/>
        </a:xfrm>
      </p:grpSpPr>
      <p:pic>
        <p:nvPicPr>
          <p:cNvPr id="2" name="Picture 1" descr="UPH.IDE.emr.Powerpoint_TemplateExploration-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2" name="Content Placeholder 8"/>
          <p:cNvSpPr>
            <a:spLocks noGrp="1"/>
          </p:cNvSpPr>
          <p:nvPr>
            <p:ph sz="quarter" idx="11"/>
          </p:nvPr>
        </p:nvSpPr>
        <p:spPr>
          <a:xfrm>
            <a:off x="609601" y="1376921"/>
            <a:ext cx="5175193" cy="4568052"/>
          </a:xfrm>
          <a:prstGeom prst="rect">
            <a:avLst/>
          </a:prstGeom>
        </p:spPr>
        <p:txBody>
          <a:bodyPr/>
          <a:lstStyle/>
          <a:p>
            <a:pPr lvl="0"/>
            <a:r>
              <a:rPr lang="en-US"/>
              <a:t>Click to edit Master text styles</a:t>
            </a:r>
          </a:p>
        </p:txBody>
      </p:sp>
      <p:sp>
        <p:nvSpPr>
          <p:cNvPr id="14" name="Content Placeholder 8"/>
          <p:cNvSpPr>
            <a:spLocks noGrp="1"/>
          </p:cNvSpPr>
          <p:nvPr>
            <p:ph sz="quarter" idx="12"/>
          </p:nvPr>
        </p:nvSpPr>
        <p:spPr>
          <a:xfrm>
            <a:off x="6407208" y="1376921"/>
            <a:ext cx="5175193" cy="4568052"/>
          </a:xfrm>
          <a:prstGeom prst="rect">
            <a:avLst/>
          </a:prstGeom>
        </p:spPr>
        <p:txBody>
          <a:bodyPr/>
          <a:lstStyle/>
          <a:p>
            <a:pPr lvl="0"/>
            <a:r>
              <a:rPr lang="en-US"/>
              <a:t>Click to edit Master text styles</a:t>
            </a:r>
          </a:p>
        </p:txBody>
      </p:sp>
      <p:sp>
        <p:nvSpPr>
          <p:cNvPr id="16"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33676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_White">
    <p:spTree>
      <p:nvGrpSpPr>
        <p:cNvPr id="1" name=""/>
        <p:cNvGrpSpPr/>
        <p:nvPr/>
      </p:nvGrpSpPr>
      <p:grpSpPr>
        <a:xfrm>
          <a:off x="0" y="0"/>
          <a:ext cx="0" cy="0"/>
          <a:chOff x="0" y="0"/>
          <a:chExt cx="0" cy="0"/>
        </a:xfrm>
      </p:grpSpPr>
      <p:pic>
        <p:nvPicPr>
          <p:cNvPr id="9" name="Picture 8"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3" name="Content Placeholder 8"/>
          <p:cNvSpPr>
            <a:spLocks noGrp="1"/>
          </p:cNvSpPr>
          <p:nvPr>
            <p:ph sz="quarter" idx="11"/>
          </p:nvPr>
        </p:nvSpPr>
        <p:spPr>
          <a:xfrm>
            <a:off x="609602" y="1376921"/>
            <a:ext cx="3243877" cy="4568052"/>
          </a:xfrm>
          <a:prstGeom prst="rect">
            <a:avLst/>
          </a:prstGeom>
        </p:spPr>
        <p:txBody>
          <a:bodyPr/>
          <a:lstStyle/>
          <a:p>
            <a:pPr lvl="0"/>
            <a:r>
              <a:rPr lang="en-US"/>
              <a:t>Click to edit Master text styles</a:t>
            </a:r>
          </a:p>
        </p:txBody>
      </p:sp>
      <p:sp>
        <p:nvSpPr>
          <p:cNvPr id="16" name="Content Placeholder 8"/>
          <p:cNvSpPr>
            <a:spLocks noGrp="1"/>
          </p:cNvSpPr>
          <p:nvPr>
            <p:ph sz="quarter" idx="12"/>
          </p:nvPr>
        </p:nvSpPr>
        <p:spPr>
          <a:xfrm>
            <a:off x="8338523" y="1376921"/>
            <a:ext cx="3243877" cy="4568052"/>
          </a:xfrm>
          <a:prstGeom prst="rect">
            <a:avLst/>
          </a:prstGeom>
        </p:spPr>
        <p:txBody>
          <a:bodyPr/>
          <a:lstStyle/>
          <a:p>
            <a:pPr lvl="0"/>
            <a:r>
              <a:rPr lang="en-US"/>
              <a:t>Click to edit Master text styles</a:t>
            </a:r>
          </a:p>
        </p:txBody>
      </p:sp>
      <p:sp>
        <p:nvSpPr>
          <p:cNvPr id="17" name="Content Placeholder 8"/>
          <p:cNvSpPr>
            <a:spLocks noGrp="1"/>
          </p:cNvSpPr>
          <p:nvPr>
            <p:ph sz="quarter" idx="13"/>
          </p:nvPr>
        </p:nvSpPr>
        <p:spPr>
          <a:xfrm>
            <a:off x="4475892" y="1376921"/>
            <a:ext cx="3243877" cy="4568052"/>
          </a:xfrm>
          <a:prstGeom prst="rect">
            <a:avLst/>
          </a:prstGeom>
        </p:spPr>
        <p:txBody>
          <a:bodyPr/>
          <a:lstStyle/>
          <a:p>
            <a:pPr lvl="0"/>
            <a:r>
              <a:rPr lang="en-US"/>
              <a:t>Click to edit Master text styles</a:t>
            </a:r>
          </a:p>
        </p:txBody>
      </p:sp>
      <p:sp>
        <p:nvSpPr>
          <p:cNvPr id="19"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406678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_Grey">
    <p:spTree>
      <p:nvGrpSpPr>
        <p:cNvPr id="1" name=""/>
        <p:cNvGrpSpPr/>
        <p:nvPr/>
      </p:nvGrpSpPr>
      <p:grpSpPr>
        <a:xfrm>
          <a:off x="0" y="0"/>
          <a:ext cx="0" cy="0"/>
          <a:chOff x="0" y="0"/>
          <a:chExt cx="0" cy="0"/>
        </a:xfrm>
      </p:grpSpPr>
      <p:pic>
        <p:nvPicPr>
          <p:cNvPr id="2" name="Picture 1" descr="Backgro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4" name="Content Placeholder 8"/>
          <p:cNvSpPr>
            <a:spLocks noGrp="1"/>
          </p:cNvSpPr>
          <p:nvPr>
            <p:ph sz="quarter" idx="11"/>
          </p:nvPr>
        </p:nvSpPr>
        <p:spPr>
          <a:xfrm>
            <a:off x="609602" y="1376921"/>
            <a:ext cx="3243877" cy="4568052"/>
          </a:xfrm>
          <a:prstGeom prst="rect">
            <a:avLst/>
          </a:prstGeom>
        </p:spPr>
        <p:txBody>
          <a:bodyPr/>
          <a:lstStyle>
            <a:lvl1pPr>
              <a:defRPr>
                <a:solidFill>
                  <a:srgbClr val="000000"/>
                </a:solidFill>
              </a:defRPr>
            </a:lvl1pPr>
          </a:lstStyle>
          <a:p>
            <a:pPr lvl="0"/>
            <a:r>
              <a:rPr lang="en-US"/>
              <a:t>Click to edit Master text styles</a:t>
            </a:r>
          </a:p>
        </p:txBody>
      </p:sp>
      <p:sp>
        <p:nvSpPr>
          <p:cNvPr id="16" name="Content Placeholder 8"/>
          <p:cNvSpPr>
            <a:spLocks noGrp="1"/>
          </p:cNvSpPr>
          <p:nvPr>
            <p:ph sz="quarter" idx="12"/>
          </p:nvPr>
        </p:nvSpPr>
        <p:spPr>
          <a:xfrm>
            <a:off x="8338523" y="1376921"/>
            <a:ext cx="3243877" cy="4568052"/>
          </a:xfrm>
          <a:prstGeom prst="rect">
            <a:avLst/>
          </a:prstGeom>
        </p:spPr>
        <p:txBody>
          <a:bodyPr/>
          <a:lstStyle>
            <a:lvl1pPr>
              <a:defRPr>
                <a:solidFill>
                  <a:srgbClr val="000000"/>
                </a:solidFill>
              </a:defRPr>
            </a:lvl1pPr>
          </a:lstStyle>
          <a:p>
            <a:pPr lvl="0"/>
            <a:r>
              <a:rPr lang="en-US"/>
              <a:t>Click to edit Master text styles</a:t>
            </a:r>
          </a:p>
        </p:txBody>
      </p:sp>
      <p:sp>
        <p:nvSpPr>
          <p:cNvPr id="17" name="Content Placeholder 8"/>
          <p:cNvSpPr>
            <a:spLocks noGrp="1"/>
          </p:cNvSpPr>
          <p:nvPr>
            <p:ph sz="quarter" idx="13"/>
          </p:nvPr>
        </p:nvSpPr>
        <p:spPr>
          <a:xfrm>
            <a:off x="4475892" y="1376921"/>
            <a:ext cx="3243877" cy="4568052"/>
          </a:xfrm>
          <a:prstGeom prst="rect">
            <a:avLst/>
          </a:prstGeom>
        </p:spPr>
        <p:txBody>
          <a:bodyPr/>
          <a:lstStyle>
            <a:lvl1pPr>
              <a:defRPr>
                <a:solidFill>
                  <a:srgbClr val="000000"/>
                </a:solidFill>
              </a:defRPr>
            </a:lvl1pPr>
          </a:lstStyle>
          <a:p>
            <a:pPr lvl="0"/>
            <a:r>
              <a:rPr lang="en-US"/>
              <a:t>Click to edit Master text styles</a:t>
            </a:r>
          </a:p>
        </p:txBody>
      </p:sp>
      <p:sp>
        <p:nvSpPr>
          <p:cNvPr id="19"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10906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umn_Triangles">
    <p:spTree>
      <p:nvGrpSpPr>
        <p:cNvPr id="1" name=""/>
        <p:cNvGrpSpPr/>
        <p:nvPr/>
      </p:nvGrpSpPr>
      <p:grpSpPr>
        <a:xfrm>
          <a:off x="0" y="0"/>
          <a:ext cx="0" cy="0"/>
          <a:chOff x="0" y="0"/>
          <a:chExt cx="0" cy="0"/>
        </a:xfrm>
      </p:grpSpPr>
      <p:pic>
        <p:nvPicPr>
          <p:cNvPr id="2" name="Picture 1" descr="UPH.IDE.emr.Powerpoint_TemplateExploration-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4" name="Date Placeholder 3"/>
          <p:cNvSpPr>
            <a:spLocks noGrp="1"/>
          </p:cNvSpPr>
          <p:nvPr>
            <p:ph type="dt" sz="half" idx="10"/>
          </p:nvPr>
        </p:nvSpPr>
        <p:spPr/>
        <p:txBody>
          <a:bodyPr/>
          <a:lstStyle/>
          <a:p>
            <a:r>
              <a:rPr lang="en-US" dirty="0"/>
              <a:t>[Insert Program/Unit Title or Delete]</a:t>
            </a:r>
          </a:p>
        </p:txBody>
      </p:sp>
      <p:sp>
        <p:nvSpPr>
          <p:cNvPr id="16" name="Content Placeholder 8"/>
          <p:cNvSpPr>
            <a:spLocks noGrp="1"/>
          </p:cNvSpPr>
          <p:nvPr>
            <p:ph sz="quarter" idx="12"/>
          </p:nvPr>
        </p:nvSpPr>
        <p:spPr>
          <a:xfrm>
            <a:off x="8338523" y="1376921"/>
            <a:ext cx="3243877" cy="4568052"/>
          </a:xfrm>
          <a:prstGeom prst="rect">
            <a:avLst/>
          </a:prstGeom>
        </p:spPr>
        <p:txBody>
          <a:bodyPr/>
          <a:lstStyle/>
          <a:p>
            <a:pPr lvl="0"/>
            <a:r>
              <a:rPr lang="en-US"/>
              <a:t>Click to edit Master text styles</a:t>
            </a:r>
          </a:p>
        </p:txBody>
      </p:sp>
      <p:sp>
        <p:nvSpPr>
          <p:cNvPr id="17" name="Content Placeholder 8"/>
          <p:cNvSpPr>
            <a:spLocks noGrp="1"/>
          </p:cNvSpPr>
          <p:nvPr>
            <p:ph sz="quarter" idx="13"/>
          </p:nvPr>
        </p:nvSpPr>
        <p:spPr>
          <a:xfrm>
            <a:off x="4475892" y="1376921"/>
            <a:ext cx="3243877" cy="4568052"/>
          </a:xfrm>
          <a:prstGeom prst="rect">
            <a:avLst/>
          </a:prstGeom>
        </p:spPr>
        <p:txBody>
          <a:bodyPr/>
          <a:lstStyle/>
          <a:p>
            <a:pPr lvl="0"/>
            <a:r>
              <a:rPr lang="en-US"/>
              <a:t>Click to edit Master text styles</a:t>
            </a:r>
          </a:p>
        </p:txBody>
      </p:sp>
      <p:sp>
        <p:nvSpPr>
          <p:cNvPr id="18" name="Content Placeholder 8"/>
          <p:cNvSpPr>
            <a:spLocks noGrp="1"/>
          </p:cNvSpPr>
          <p:nvPr>
            <p:ph sz="quarter" idx="14"/>
          </p:nvPr>
        </p:nvSpPr>
        <p:spPr>
          <a:xfrm>
            <a:off x="609600" y="1376921"/>
            <a:ext cx="3243877" cy="4568052"/>
          </a:xfrm>
          <a:prstGeom prst="rect">
            <a:avLst/>
          </a:prstGeom>
        </p:spPr>
        <p:txBody>
          <a:bodyPr/>
          <a:lstStyle/>
          <a:p>
            <a:pPr lvl="0"/>
            <a:r>
              <a:rPr lang="en-US"/>
              <a:t>Click to edit Master text styles</a:t>
            </a:r>
          </a:p>
        </p:txBody>
      </p:sp>
      <p:sp>
        <p:nvSpPr>
          <p:cNvPr id="20"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204717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descr="Maroon_Backgro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randElement_Title-Closing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98464"/>
            <a:ext cx="12192000" cy="859536"/>
          </a:xfrm>
          <a:prstGeom prst="rect">
            <a:avLst/>
          </a:prstGeom>
        </p:spPr>
      </p:pic>
      <p:sp>
        <p:nvSpPr>
          <p:cNvPr id="11" name="Date Placeholder 10"/>
          <p:cNvSpPr>
            <a:spLocks noGrp="1"/>
          </p:cNvSpPr>
          <p:nvPr>
            <p:ph type="dt" sz="half" idx="12"/>
          </p:nvPr>
        </p:nvSpPr>
        <p:spPr>
          <a:xfrm>
            <a:off x="609600" y="6489123"/>
            <a:ext cx="6087533" cy="281976"/>
          </a:xfrm>
        </p:spPr>
        <p:txBody>
          <a:bodyPr/>
          <a:lstStyle>
            <a:lvl1pPr>
              <a:defRPr sz="600"/>
            </a:lvl1pPr>
          </a:lstStyle>
          <a:p>
            <a:r>
              <a:rPr lang="en-US" dirty="0"/>
              <a:t>© 2016 Regents of the University of Minnesota. All rights reserved. The University of Minnesota is an equal opportunity </a:t>
            </a:r>
            <a:br>
              <a:rPr lang="en-US" dirty="0"/>
            </a:br>
            <a:r>
              <a:rPr lang="en-US" dirty="0"/>
              <a:t>educator and employer. This material is available in alternative formats upon request. Direct requests to 612-624-6669.</a:t>
            </a:r>
          </a:p>
        </p:txBody>
      </p:sp>
      <p:sp>
        <p:nvSpPr>
          <p:cNvPr id="13" name="Title 12"/>
          <p:cNvSpPr>
            <a:spLocks noGrp="1"/>
          </p:cNvSpPr>
          <p:nvPr>
            <p:ph type="title" hasCustomPrompt="1"/>
          </p:nvPr>
        </p:nvSpPr>
        <p:spPr>
          <a:xfrm>
            <a:off x="609600" y="981717"/>
            <a:ext cx="10972800" cy="1213104"/>
          </a:xfrm>
          <a:prstGeom prst="rect">
            <a:avLst/>
          </a:prstGeom>
        </p:spPr>
        <p:txBody>
          <a:bodyPr>
            <a:noAutofit/>
          </a:bodyPr>
          <a:lstStyle>
            <a:lvl1pPr>
              <a:defRPr sz="4800" cap="none" spc="200" baseline="0">
                <a:solidFill>
                  <a:srgbClr val="FFFFFF"/>
                </a:solidFill>
              </a:defRPr>
            </a:lvl1pPr>
          </a:lstStyle>
          <a:p>
            <a:r>
              <a:rPr lang="en-US" dirty="0"/>
              <a:t>Questions &amp; Discussion</a:t>
            </a:r>
          </a:p>
        </p:txBody>
      </p:sp>
      <p:sp>
        <p:nvSpPr>
          <p:cNvPr id="4" name="Text Placeholder 3"/>
          <p:cNvSpPr>
            <a:spLocks noGrp="1"/>
          </p:cNvSpPr>
          <p:nvPr>
            <p:ph type="body" sz="quarter" idx="13" hasCustomPrompt="1"/>
          </p:nvPr>
        </p:nvSpPr>
        <p:spPr>
          <a:xfrm>
            <a:off x="609600" y="2709864"/>
            <a:ext cx="10972800" cy="1490906"/>
          </a:xfrm>
          <a:prstGeom prst="rect">
            <a:avLst/>
          </a:prstGeom>
        </p:spPr>
        <p:txBody>
          <a:bodyPr/>
          <a:lstStyle>
            <a:lvl1pPr marL="0" indent="0">
              <a:buNone/>
              <a:defRPr baseline="0">
                <a:solidFill>
                  <a:srgbClr val="FFFFFF"/>
                </a:solidFill>
              </a:defRPr>
            </a:lvl1pPr>
            <a:lvl3pPr marL="914400" indent="0">
              <a:buNone/>
              <a:defRPr baseline="0">
                <a:solidFill>
                  <a:srgbClr val="FFFFFF"/>
                </a:solidFill>
              </a:defRPr>
            </a:lvl3pPr>
          </a:lstStyle>
          <a:p>
            <a:pPr lvl="0"/>
            <a:r>
              <a:rPr lang="en-US" dirty="0"/>
              <a:t>Acknowledgments or presenter contact information</a:t>
            </a:r>
          </a:p>
        </p:txBody>
      </p:sp>
      <p:sp>
        <p:nvSpPr>
          <p:cNvPr id="10" name="Text Placeholder 3"/>
          <p:cNvSpPr>
            <a:spLocks noGrp="1"/>
          </p:cNvSpPr>
          <p:nvPr>
            <p:ph type="body" sz="quarter" idx="14" hasCustomPrompt="1"/>
          </p:nvPr>
        </p:nvSpPr>
        <p:spPr>
          <a:xfrm>
            <a:off x="609601" y="4761405"/>
            <a:ext cx="10972799" cy="435827"/>
          </a:xfrm>
          <a:prstGeom prst="rect">
            <a:avLst/>
          </a:prstGeom>
        </p:spPr>
        <p:txBody>
          <a:bodyPr/>
          <a:lstStyle>
            <a:lvl1pPr marL="0" indent="0">
              <a:buNone/>
              <a:defRPr sz="1800" b="0" baseline="0">
                <a:solidFill>
                  <a:schemeClr val="bg2"/>
                </a:solidFill>
              </a:defRPr>
            </a:lvl1pPr>
            <a:lvl3pPr>
              <a:defRPr baseline="0">
                <a:solidFill>
                  <a:srgbClr val="FFFFFF"/>
                </a:solidFill>
              </a:defRPr>
            </a:lvl3pPr>
          </a:lstStyle>
          <a:p>
            <a:pPr lvl="0"/>
            <a:r>
              <a:rPr lang="en-US" dirty="0"/>
              <a:t>Learn more : </a:t>
            </a:r>
            <a:r>
              <a:rPr lang="en-US" dirty="0" err="1"/>
              <a:t>sph.umn.edu</a:t>
            </a:r>
            <a:endParaRPr lang="en-US" dirty="0"/>
          </a:p>
        </p:txBody>
      </p:sp>
    </p:spTree>
    <p:extLst>
      <p:ext uri="{BB962C8B-B14F-4D97-AF65-F5344CB8AC3E}">
        <p14:creationId xmlns:p14="http://schemas.microsoft.com/office/powerpoint/2010/main" val="59358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3C96F-2415-9844-BAC2-1AF2249BFA71}"/>
              </a:ext>
            </a:extLst>
          </p:cNvPr>
          <p:cNvSpPr>
            <a:spLocks noGrp="1"/>
          </p:cNvSpPr>
          <p:nvPr>
            <p:ph type="dt" sz="half" idx="10"/>
          </p:nvPr>
        </p:nvSpPr>
        <p:spPr/>
        <p:txBody>
          <a:bodyPr/>
          <a:lstStyle/>
          <a:p>
            <a:fld id="{55365F28-D0F8-6C44-8F3A-3E6810B32D36}" type="datetimeFigureOut">
              <a:rPr lang="en-US" smtClean="0"/>
              <a:t>1/23/19</a:t>
            </a:fld>
            <a:endParaRPr lang="en-US"/>
          </a:p>
        </p:txBody>
      </p:sp>
      <p:sp>
        <p:nvSpPr>
          <p:cNvPr id="3" name="Footer Placeholder 2">
            <a:extLst>
              <a:ext uri="{FF2B5EF4-FFF2-40B4-BE49-F238E27FC236}">
                <a16:creationId xmlns:a16="http://schemas.microsoft.com/office/drawing/2014/main" id="{2F7003B8-393A-FA47-B709-6F0B899FF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70C685-069F-AB4A-BF50-7212EC871C4F}"/>
              </a:ext>
            </a:extLst>
          </p:cNvPr>
          <p:cNvSpPr>
            <a:spLocks noGrp="1"/>
          </p:cNvSpPr>
          <p:nvPr>
            <p:ph type="sldNum" sz="quarter" idx="12"/>
          </p:nvPr>
        </p:nvSpPr>
        <p:spPr/>
        <p:txBody>
          <a:bodyPr/>
          <a:lstStyle/>
          <a:p>
            <a:fld id="{BCCD2CE6-CF3B-9545-AAAA-E2F125364F52}" type="slidenum">
              <a:rPr lang="en-US" smtClean="0"/>
              <a:t>‹#›</a:t>
            </a:fld>
            <a:endParaRPr lang="en-US"/>
          </a:p>
        </p:txBody>
      </p:sp>
    </p:spTree>
    <p:extLst>
      <p:ext uri="{BB962C8B-B14F-4D97-AF65-F5344CB8AC3E}">
        <p14:creationId xmlns:p14="http://schemas.microsoft.com/office/powerpoint/2010/main" val="134614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63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_White">
    <p:spTree>
      <p:nvGrpSpPr>
        <p:cNvPr id="1" name=""/>
        <p:cNvGrpSpPr/>
        <p:nvPr/>
      </p:nvGrpSpPr>
      <p:grpSpPr>
        <a:xfrm>
          <a:off x="0" y="0"/>
          <a:ext cx="0" cy="0"/>
          <a:chOff x="0" y="0"/>
          <a:chExt cx="0" cy="0"/>
        </a:xfrm>
      </p:grpSpPr>
      <p:pic>
        <p:nvPicPr>
          <p:cNvPr id="3" name="Picture 2"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11" name="Date Placeholder 10"/>
          <p:cNvSpPr>
            <a:spLocks noGrp="1"/>
          </p:cNvSpPr>
          <p:nvPr>
            <p:ph type="dt" sz="half" idx="12"/>
          </p:nvPr>
        </p:nvSpPr>
        <p:spPr/>
        <p:txBody>
          <a:bodyPr/>
          <a:lstStyle/>
          <a:p>
            <a:r>
              <a:rPr lang="en-US" dirty="0"/>
              <a:t>[Insert Program/Unit Title or Delete]</a:t>
            </a:r>
          </a:p>
        </p:txBody>
      </p:sp>
      <p:sp>
        <p:nvSpPr>
          <p:cNvPr id="8" name="Content Placeholder 8"/>
          <p:cNvSpPr>
            <a:spLocks noGrp="1"/>
          </p:cNvSpPr>
          <p:nvPr>
            <p:ph sz="quarter" idx="11"/>
          </p:nvPr>
        </p:nvSpPr>
        <p:spPr>
          <a:xfrm>
            <a:off x="609600" y="1376921"/>
            <a:ext cx="10972800" cy="4568052"/>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5"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8419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umn_Grey">
    <p:spTree>
      <p:nvGrpSpPr>
        <p:cNvPr id="1" name=""/>
        <p:cNvGrpSpPr/>
        <p:nvPr/>
      </p:nvGrpSpPr>
      <p:grpSpPr>
        <a:xfrm>
          <a:off x="0" y="0"/>
          <a:ext cx="0" cy="0"/>
          <a:chOff x="0" y="0"/>
          <a:chExt cx="0" cy="0"/>
        </a:xfrm>
      </p:grpSpPr>
      <p:pic>
        <p:nvPicPr>
          <p:cNvPr id="13" name="Picture 12" descr="Backgro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12" name="Date Placeholder 11"/>
          <p:cNvSpPr>
            <a:spLocks noGrp="1"/>
          </p:cNvSpPr>
          <p:nvPr>
            <p:ph type="dt" sz="half" idx="12"/>
          </p:nvPr>
        </p:nvSpPr>
        <p:spPr/>
        <p:txBody>
          <a:bodyPr/>
          <a:lstStyle/>
          <a:p>
            <a:r>
              <a:rPr lang="en-US" dirty="0"/>
              <a:t>[Insert Program/Unit Title or Delete]</a:t>
            </a:r>
          </a:p>
        </p:txBody>
      </p:sp>
      <p:sp>
        <p:nvSpPr>
          <p:cNvPr id="14" name="Content Placeholder 8"/>
          <p:cNvSpPr>
            <a:spLocks noGrp="1"/>
          </p:cNvSpPr>
          <p:nvPr>
            <p:ph sz="quarter" idx="11"/>
          </p:nvPr>
        </p:nvSpPr>
        <p:spPr>
          <a:xfrm>
            <a:off x="609600" y="1376921"/>
            <a:ext cx="10972800" cy="4568052"/>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7"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68650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_Triangles">
    <p:spTree>
      <p:nvGrpSpPr>
        <p:cNvPr id="1" name=""/>
        <p:cNvGrpSpPr/>
        <p:nvPr/>
      </p:nvGrpSpPr>
      <p:grpSpPr>
        <a:xfrm>
          <a:off x="0" y="0"/>
          <a:ext cx="0" cy="0"/>
          <a:chOff x="0" y="0"/>
          <a:chExt cx="0" cy="0"/>
        </a:xfrm>
      </p:grpSpPr>
      <p:pic>
        <p:nvPicPr>
          <p:cNvPr id="15" name="Picture 14" descr="UPH.IDE.emr.Powerpoint_TemplateExploration-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13" name="Date Placeholder 12"/>
          <p:cNvSpPr>
            <a:spLocks noGrp="1"/>
          </p:cNvSpPr>
          <p:nvPr>
            <p:ph type="dt" sz="half" idx="12"/>
          </p:nvPr>
        </p:nvSpPr>
        <p:spPr/>
        <p:txBody>
          <a:bodyPr/>
          <a:lstStyle/>
          <a:p>
            <a:r>
              <a:rPr lang="en-US" dirty="0"/>
              <a:t>[Insert Program/Unit Title or Delete]</a:t>
            </a:r>
          </a:p>
        </p:txBody>
      </p:sp>
      <p:sp>
        <p:nvSpPr>
          <p:cNvPr id="16" name="Content Placeholder 8"/>
          <p:cNvSpPr>
            <a:spLocks noGrp="1"/>
          </p:cNvSpPr>
          <p:nvPr>
            <p:ph sz="quarter" idx="11"/>
          </p:nvPr>
        </p:nvSpPr>
        <p:spPr>
          <a:xfrm>
            <a:off x="609600" y="1376921"/>
            <a:ext cx="10972800" cy="4568052"/>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8"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40304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Caption_White">
    <p:spTree>
      <p:nvGrpSpPr>
        <p:cNvPr id="1" name=""/>
        <p:cNvGrpSpPr/>
        <p:nvPr/>
      </p:nvGrpSpPr>
      <p:grpSpPr>
        <a:xfrm>
          <a:off x="0" y="0"/>
          <a:ext cx="0" cy="0"/>
          <a:chOff x="0" y="0"/>
          <a:chExt cx="0" cy="0"/>
        </a:xfrm>
      </p:grpSpPr>
      <p:pic>
        <p:nvPicPr>
          <p:cNvPr id="8" name="Picture 7"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11" name="Date Placeholder 10"/>
          <p:cNvSpPr>
            <a:spLocks noGrp="1"/>
          </p:cNvSpPr>
          <p:nvPr>
            <p:ph type="dt" sz="half" idx="10"/>
          </p:nvPr>
        </p:nvSpPr>
        <p:spPr/>
        <p:txBody>
          <a:bodyPr/>
          <a:lstStyle/>
          <a:p>
            <a:r>
              <a:rPr lang="en-US" dirty="0"/>
              <a:t>[Insert Program/Unit Title or Delete]</a:t>
            </a:r>
          </a:p>
        </p:txBody>
      </p:sp>
      <p:sp>
        <p:nvSpPr>
          <p:cNvPr id="22" name="Text Placeholder 3"/>
          <p:cNvSpPr>
            <a:spLocks noGrp="1"/>
          </p:cNvSpPr>
          <p:nvPr>
            <p:ph type="body" sz="quarter" idx="14" hasCustomPrompt="1"/>
          </p:nvPr>
        </p:nvSpPr>
        <p:spPr>
          <a:xfrm>
            <a:off x="609600" y="5567364"/>
            <a:ext cx="7107765" cy="457200"/>
          </a:xfrm>
          <a:prstGeom prst="rect">
            <a:avLst/>
          </a:prstGeom>
        </p:spPr>
        <p:txBody>
          <a:bodyPr/>
          <a:lstStyle>
            <a:lvl1pPr marL="0" indent="0">
              <a:buNone/>
              <a:defRPr sz="1400" b="0" baseline="0">
                <a:solidFill>
                  <a:srgbClr val="000000"/>
                </a:solidFill>
              </a:defRPr>
            </a:lvl1pPr>
            <a:lvl3pPr>
              <a:defRPr baseline="0">
                <a:solidFill>
                  <a:srgbClr val="FFFFFF"/>
                </a:solidFill>
              </a:defRPr>
            </a:lvl3pPr>
          </a:lstStyle>
          <a:p>
            <a:pPr lvl="0"/>
            <a:r>
              <a:rPr lang="en-US" dirty="0"/>
              <a:t>Caption Text</a:t>
            </a:r>
          </a:p>
        </p:txBody>
      </p:sp>
      <p:sp>
        <p:nvSpPr>
          <p:cNvPr id="9" name="Content Placeholder 8"/>
          <p:cNvSpPr>
            <a:spLocks noGrp="1"/>
          </p:cNvSpPr>
          <p:nvPr>
            <p:ph sz="quarter" idx="11"/>
          </p:nvPr>
        </p:nvSpPr>
        <p:spPr>
          <a:xfrm>
            <a:off x="609600" y="1376922"/>
            <a:ext cx="10972800" cy="3881565"/>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5"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414403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_Caption_Grey">
    <p:spTree>
      <p:nvGrpSpPr>
        <p:cNvPr id="1" name=""/>
        <p:cNvGrpSpPr/>
        <p:nvPr/>
      </p:nvGrpSpPr>
      <p:grpSpPr>
        <a:xfrm>
          <a:off x="0" y="0"/>
          <a:ext cx="0" cy="0"/>
          <a:chOff x="0" y="0"/>
          <a:chExt cx="0" cy="0"/>
        </a:xfrm>
      </p:grpSpPr>
      <p:pic>
        <p:nvPicPr>
          <p:cNvPr id="19" name="Picture 18" descr="Backgro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7" name="Date Placeholder 6"/>
          <p:cNvSpPr>
            <a:spLocks noGrp="1"/>
          </p:cNvSpPr>
          <p:nvPr>
            <p:ph type="dt" sz="half" idx="10"/>
          </p:nvPr>
        </p:nvSpPr>
        <p:spPr/>
        <p:txBody>
          <a:bodyPr/>
          <a:lstStyle/>
          <a:p>
            <a:r>
              <a:rPr lang="en-US" dirty="0"/>
              <a:t>[Insert Program/Unit Title or Delete]</a:t>
            </a:r>
          </a:p>
        </p:txBody>
      </p:sp>
      <p:sp>
        <p:nvSpPr>
          <p:cNvPr id="8" name="Text Placeholder 3"/>
          <p:cNvSpPr>
            <a:spLocks noGrp="1"/>
          </p:cNvSpPr>
          <p:nvPr>
            <p:ph type="body" sz="quarter" idx="14" hasCustomPrompt="1"/>
          </p:nvPr>
        </p:nvSpPr>
        <p:spPr>
          <a:xfrm>
            <a:off x="609600" y="5567364"/>
            <a:ext cx="7107765" cy="457200"/>
          </a:xfrm>
          <a:prstGeom prst="rect">
            <a:avLst/>
          </a:prstGeom>
        </p:spPr>
        <p:txBody>
          <a:bodyPr/>
          <a:lstStyle>
            <a:lvl1pPr marL="0" indent="0">
              <a:buNone/>
              <a:defRPr sz="1400" b="0" baseline="0">
                <a:solidFill>
                  <a:schemeClr val="tx1"/>
                </a:solidFill>
              </a:defRPr>
            </a:lvl1pPr>
            <a:lvl3pPr>
              <a:defRPr baseline="0">
                <a:solidFill>
                  <a:srgbClr val="FFFFFF"/>
                </a:solidFill>
              </a:defRPr>
            </a:lvl3pPr>
          </a:lstStyle>
          <a:p>
            <a:pPr lvl="0"/>
            <a:r>
              <a:rPr lang="en-US" dirty="0"/>
              <a:t>Caption Text</a:t>
            </a:r>
          </a:p>
        </p:txBody>
      </p:sp>
      <p:sp>
        <p:nvSpPr>
          <p:cNvPr id="14" name="Content Placeholder 8"/>
          <p:cNvSpPr>
            <a:spLocks noGrp="1"/>
          </p:cNvSpPr>
          <p:nvPr>
            <p:ph sz="quarter" idx="11"/>
          </p:nvPr>
        </p:nvSpPr>
        <p:spPr>
          <a:xfrm>
            <a:off x="609600" y="1376922"/>
            <a:ext cx="10972800" cy="3881565"/>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8"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6292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_Caption_Triangles">
    <p:spTree>
      <p:nvGrpSpPr>
        <p:cNvPr id="1" name=""/>
        <p:cNvGrpSpPr/>
        <p:nvPr/>
      </p:nvGrpSpPr>
      <p:grpSpPr>
        <a:xfrm>
          <a:off x="0" y="0"/>
          <a:ext cx="0" cy="0"/>
          <a:chOff x="0" y="0"/>
          <a:chExt cx="0" cy="0"/>
        </a:xfrm>
      </p:grpSpPr>
      <p:pic>
        <p:nvPicPr>
          <p:cNvPr id="8" name="Picture 7"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pic>
        <p:nvPicPr>
          <p:cNvPr id="11" name="Picture 10" descr="UPH.IDE.emr.Powerpoint_TemplateExploration-06.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r>
              <a:rPr lang="en-US" dirty="0"/>
              <a:t>[Insert Program/Unit Title or Delete]</a:t>
            </a:r>
          </a:p>
        </p:txBody>
      </p:sp>
      <p:sp>
        <p:nvSpPr>
          <p:cNvPr id="9" name="Text Placeholder 3"/>
          <p:cNvSpPr>
            <a:spLocks noGrp="1"/>
          </p:cNvSpPr>
          <p:nvPr>
            <p:ph type="body" sz="quarter" idx="14" hasCustomPrompt="1"/>
          </p:nvPr>
        </p:nvSpPr>
        <p:spPr>
          <a:xfrm>
            <a:off x="609600" y="5567364"/>
            <a:ext cx="7107765" cy="457200"/>
          </a:xfrm>
          <a:prstGeom prst="rect">
            <a:avLst/>
          </a:prstGeom>
        </p:spPr>
        <p:txBody>
          <a:bodyPr/>
          <a:lstStyle>
            <a:lvl1pPr marL="0" indent="0">
              <a:buNone/>
              <a:defRPr sz="1400" b="0" baseline="0">
                <a:solidFill>
                  <a:srgbClr val="75787D"/>
                </a:solidFill>
              </a:defRPr>
            </a:lvl1pPr>
            <a:lvl3pPr>
              <a:defRPr baseline="0">
                <a:solidFill>
                  <a:srgbClr val="FFFFFF"/>
                </a:solidFill>
              </a:defRPr>
            </a:lvl3pPr>
          </a:lstStyle>
          <a:p>
            <a:pPr lvl="0"/>
            <a:r>
              <a:rPr lang="en-US" dirty="0"/>
              <a:t>Caption Text</a:t>
            </a:r>
          </a:p>
        </p:txBody>
      </p:sp>
      <p:sp>
        <p:nvSpPr>
          <p:cNvPr id="14" name="Content Placeholder 8"/>
          <p:cNvSpPr>
            <a:spLocks noGrp="1"/>
          </p:cNvSpPr>
          <p:nvPr>
            <p:ph sz="quarter" idx="11"/>
          </p:nvPr>
        </p:nvSpPr>
        <p:spPr>
          <a:xfrm>
            <a:off x="609600" y="1376922"/>
            <a:ext cx="10972800" cy="3881565"/>
          </a:xfrm>
          <a:prstGeom prst="rect">
            <a:avLst/>
          </a:prstGeom>
        </p:spPr>
        <p:txBody>
          <a:bodyPr/>
          <a:lstStyle/>
          <a:p>
            <a:pPr lvl="0"/>
            <a:r>
              <a:rPr lang="en-US"/>
              <a:t>Click to edit Master text styles</a:t>
            </a:r>
          </a:p>
        </p:txBody>
      </p:sp>
      <p:sp>
        <p:nvSpPr>
          <p:cNvPr id="17"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40323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Column_White">
    <p:spTree>
      <p:nvGrpSpPr>
        <p:cNvPr id="1" name=""/>
        <p:cNvGrpSpPr/>
        <p:nvPr/>
      </p:nvGrpSpPr>
      <p:grpSpPr>
        <a:xfrm>
          <a:off x="0" y="0"/>
          <a:ext cx="0" cy="0"/>
          <a:chOff x="0" y="0"/>
          <a:chExt cx="0" cy="0"/>
        </a:xfrm>
      </p:grpSpPr>
      <p:pic>
        <p:nvPicPr>
          <p:cNvPr id="7" name="Picture 6" descr="BrandElement_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2" name="Date Placeholder 1"/>
          <p:cNvSpPr>
            <a:spLocks noGrp="1"/>
          </p:cNvSpPr>
          <p:nvPr>
            <p:ph type="dt" sz="half" idx="10"/>
          </p:nvPr>
        </p:nvSpPr>
        <p:spPr/>
        <p:txBody>
          <a:bodyPr/>
          <a:lstStyle/>
          <a:p>
            <a:r>
              <a:rPr lang="en-US" dirty="0"/>
              <a:t>[Insert Program/Unit Title or Delete]</a:t>
            </a:r>
          </a:p>
        </p:txBody>
      </p:sp>
      <p:sp>
        <p:nvSpPr>
          <p:cNvPr id="9" name="Content Placeholder 8"/>
          <p:cNvSpPr>
            <a:spLocks noGrp="1"/>
          </p:cNvSpPr>
          <p:nvPr>
            <p:ph sz="quarter" idx="11"/>
          </p:nvPr>
        </p:nvSpPr>
        <p:spPr>
          <a:xfrm>
            <a:off x="609600" y="1376921"/>
            <a:ext cx="7097355" cy="4568052"/>
          </a:xfrm>
          <a:prstGeom prst="rect">
            <a:avLst/>
          </a:prstGeom>
        </p:spPr>
        <p:txBody>
          <a:bodyPr/>
          <a:lstStyle/>
          <a:p>
            <a:pPr lvl="0"/>
            <a:r>
              <a:rPr lang="en-US"/>
              <a:t>Click to edit Master text styles</a:t>
            </a:r>
          </a:p>
        </p:txBody>
      </p:sp>
      <p:sp>
        <p:nvSpPr>
          <p:cNvPr id="12"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376761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Column_Grey">
    <p:spTree>
      <p:nvGrpSpPr>
        <p:cNvPr id="1" name=""/>
        <p:cNvGrpSpPr/>
        <p:nvPr/>
      </p:nvGrpSpPr>
      <p:grpSpPr>
        <a:xfrm>
          <a:off x="0" y="0"/>
          <a:ext cx="0" cy="0"/>
          <a:chOff x="0" y="0"/>
          <a:chExt cx="0" cy="0"/>
        </a:xfrm>
      </p:grpSpPr>
      <p:pic>
        <p:nvPicPr>
          <p:cNvPr id="12" name="Picture 11" descr="UPH.IDE.emr.Powerpoint_TemplateExploration-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randElement_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sp>
        <p:nvSpPr>
          <p:cNvPr id="5" name="Date Placeholder 4"/>
          <p:cNvSpPr>
            <a:spLocks noGrp="1"/>
          </p:cNvSpPr>
          <p:nvPr>
            <p:ph type="dt" sz="half" idx="10"/>
          </p:nvPr>
        </p:nvSpPr>
        <p:spPr/>
        <p:txBody>
          <a:bodyPr/>
          <a:lstStyle/>
          <a:p>
            <a:r>
              <a:rPr lang="en-US" dirty="0"/>
              <a:t>[Insert Program/Unit Title or Delete]</a:t>
            </a:r>
          </a:p>
        </p:txBody>
      </p:sp>
      <p:sp>
        <p:nvSpPr>
          <p:cNvPr id="9" name="Content Placeholder 8"/>
          <p:cNvSpPr>
            <a:spLocks noGrp="1"/>
          </p:cNvSpPr>
          <p:nvPr>
            <p:ph sz="quarter" idx="11"/>
          </p:nvPr>
        </p:nvSpPr>
        <p:spPr>
          <a:xfrm>
            <a:off x="609600" y="1376921"/>
            <a:ext cx="7097355" cy="4568052"/>
          </a:xfrm>
          <a:prstGeom prst="rect">
            <a:avLst/>
          </a:prstGeom>
        </p:spPr>
        <p:txBody>
          <a:bodyPr/>
          <a:lstStyle>
            <a:lvl1pPr>
              <a:defRPr>
                <a:solidFill>
                  <a:srgbClr val="000000"/>
                </a:solidFill>
              </a:defRPr>
            </a:lvl1pPr>
          </a:lstStyle>
          <a:p>
            <a:pPr lvl="0"/>
            <a:r>
              <a:rPr lang="en-US"/>
              <a:t>Click to edit Master text styles</a:t>
            </a:r>
          </a:p>
        </p:txBody>
      </p:sp>
      <p:sp>
        <p:nvSpPr>
          <p:cNvPr id="15"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21726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489123"/>
            <a:ext cx="8139136" cy="281976"/>
          </a:xfrm>
          <a:prstGeom prst="rect">
            <a:avLst/>
          </a:prstGeom>
        </p:spPr>
        <p:txBody>
          <a:bodyPr vert="horz" lIns="0" tIns="0" rIns="0" bIns="0" rtlCol="0" anchor="t" anchorCtr="0"/>
          <a:lstStyle>
            <a:lvl1pPr algn="l">
              <a:defRPr sz="1200">
                <a:solidFill>
                  <a:schemeClr val="accent1"/>
                </a:solidFill>
              </a:defRPr>
            </a:lvl1pPr>
          </a:lstStyle>
          <a:p>
            <a:r>
              <a:rPr lang="en-US" dirty="0"/>
              <a:t>[Insert Program/Unit Title or Delete]</a:t>
            </a:r>
          </a:p>
        </p:txBody>
      </p:sp>
      <p:sp>
        <p:nvSpPr>
          <p:cNvPr id="9" name="Text Placeholder 2"/>
          <p:cNvSpPr>
            <a:spLocks noGrp="1"/>
          </p:cNvSpPr>
          <p:nvPr>
            <p:ph type="body" idx="1"/>
          </p:nvPr>
        </p:nvSpPr>
        <p:spPr>
          <a:xfrm>
            <a:off x="609600" y="1376921"/>
            <a:ext cx="10972800" cy="45713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p:cNvSpPr>
            <a:spLocks noGrp="1"/>
          </p:cNvSpPr>
          <p:nvPr>
            <p:ph type="title"/>
          </p:nvPr>
        </p:nvSpPr>
        <p:spPr>
          <a:xfrm>
            <a:off x="609600" y="453168"/>
            <a:ext cx="10972800" cy="693852"/>
          </a:xfrm>
          <a:prstGeom prst="rect">
            <a:avLst/>
          </a:prstGeom>
        </p:spPr>
        <p:txBody>
          <a:bodyPr vert="horz" lIns="0" tIns="0" rIns="0" bIns="0" rtlCol="0" anchor="t" anchorCtr="0">
            <a:normAutofit/>
          </a:bodyPr>
          <a:lstStyle/>
          <a:p>
            <a:r>
              <a:rPr lang="en-US" dirty="0"/>
              <a:t>Title</a:t>
            </a:r>
          </a:p>
        </p:txBody>
      </p:sp>
    </p:spTree>
    <p:extLst>
      <p:ext uri="{BB962C8B-B14F-4D97-AF65-F5344CB8AC3E}">
        <p14:creationId xmlns:p14="http://schemas.microsoft.com/office/powerpoint/2010/main" val="1205327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hf sldNum="0" hdr="0" ftr="0"/>
  <p:txStyles>
    <p:titleStyle>
      <a:lvl1pPr algn="l" defTabSz="457200" rtl="0" eaLnBrk="1" latinLnBrk="0" hangingPunct="1">
        <a:spcBef>
          <a:spcPct val="0"/>
        </a:spcBef>
        <a:buNone/>
        <a:defRPr sz="3600" b="1" i="0" kern="1200" cap="none" spc="50">
          <a:solidFill>
            <a:schemeClr val="tx2"/>
          </a:solidFill>
          <a:latin typeface="+mj-lt"/>
          <a:ea typeface="+mj-ea"/>
          <a:cs typeface="+mj-cs"/>
        </a:defRPr>
      </a:lvl1pPr>
    </p:titleStyle>
    <p:bodyStyle>
      <a:lvl1pPr marL="342900" indent="-342900" algn="l" defTabSz="457200" rtl="0" eaLnBrk="1" latinLnBrk="0" hangingPunct="1">
        <a:spcBef>
          <a:spcPts val="768"/>
        </a:spcBef>
        <a:buClr>
          <a:schemeClr val="tx2"/>
        </a:buClr>
        <a:buFont typeface="Arial"/>
        <a:buChar char="•"/>
        <a:defRPr sz="2600" b="0" i="0" kern="1200" baseline="0">
          <a:solidFill>
            <a:schemeClr val="tx1"/>
          </a:solidFill>
          <a:latin typeface="Arial"/>
          <a:ea typeface="+mn-ea"/>
          <a:cs typeface="+mn-cs"/>
        </a:defRPr>
      </a:lvl1pPr>
      <a:lvl2pPr marL="800100" indent="-342900" algn="l" defTabSz="457200" rtl="0" eaLnBrk="1" latinLnBrk="0" hangingPunct="1">
        <a:spcBef>
          <a:spcPts val="672"/>
        </a:spcBef>
        <a:buClr>
          <a:schemeClr val="tx2"/>
        </a:buClr>
        <a:buFont typeface="Lucida Grande"/>
        <a:buChar char="-"/>
        <a:defRPr sz="2400" b="0" i="0" kern="1200">
          <a:solidFill>
            <a:srgbClr val="000000"/>
          </a:solidFill>
          <a:latin typeface="Arial"/>
          <a:ea typeface="+mn-ea"/>
          <a:cs typeface="Arial"/>
        </a:defRPr>
      </a:lvl2pPr>
      <a:lvl3pPr marL="1143000" indent="-228600" algn="l" defTabSz="457200" rtl="0" eaLnBrk="1" latinLnBrk="0" hangingPunct="1">
        <a:spcBef>
          <a:spcPts val="576"/>
        </a:spcBef>
        <a:buClr>
          <a:schemeClr val="tx2"/>
        </a:buClr>
        <a:buFont typeface="Arial"/>
        <a:buChar char="•"/>
        <a:defRPr sz="2200" b="0" i="0" kern="1200">
          <a:solidFill>
            <a:srgbClr val="000000"/>
          </a:solidFill>
          <a:latin typeface="Arial"/>
          <a:ea typeface="+mn-ea"/>
          <a:cs typeface="Arial"/>
        </a:defRPr>
      </a:lvl3pPr>
      <a:lvl4pPr marL="1714500" indent="-342900" algn="l" defTabSz="457200" rtl="0" eaLnBrk="1" latinLnBrk="0" hangingPunct="1">
        <a:spcBef>
          <a:spcPct val="20000"/>
        </a:spcBef>
        <a:buClr>
          <a:schemeClr val="tx2"/>
        </a:buClr>
        <a:buFont typeface="Lucida Grande"/>
        <a:buChar char="-"/>
        <a:defRPr sz="2000" b="0" i="0" kern="1200">
          <a:solidFill>
            <a:srgbClr val="000000"/>
          </a:solidFill>
          <a:latin typeface="Arial"/>
          <a:ea typeface="+mn-ea"/>
          <a:cs typeface="Arial"/>
        </a:defRPr>
      </a:lvl4pPr>
      <a:lvl5pPr marL="2171700" indent="-342900" algn="l" defTabSz="457200" rtl="0" eaLnBrk="1" latinLnBrk="0" hangingPunct="1">
        <a:spcBef>
          <a:spcPct val="20000"/>
        </a:spcBef>
        <a:buClr>
          <a:schemeClr val="tx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hyperlink" Target="https://www.hrsa.gov/sites/default/files/ourstories/mchb75th/mchb75maternalmortality.pdf"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09127" y="4115855"/>
            <a:ext cx="10039737" cy="1055473"/>
          </a:xfrm>
        </p:spPr>
        <p:txBody>
          <a:bodyPr>
            <a:noAutofit/>
          </a:bodyPr>
          <a:lstStyle/>
          <a:p>
            <a:r>
              <a:rPr lang="en-US" sz="3200" dirty="0"/>
              <a:t>Rachel R. Hardeman, PhD, MPH</a:t>
            </a:r>
          </a:p>
        </p:txBody>
      </p:sp>
      <p:sp>
        <p:nvSpPr>
          <p:cNvPr id="3" name="Title 2"/>
          <p:cNvSpPr>
            <a:spLocks noGrp="1"/>
          </p:cNvSpPr>
          <p:nvPr>
            <p:ph type="title"/>
          </p:nvPr>
        </p:nvSpPr>
        <p:spPr>
          <a:xfrm>
            <a:off x="709127" y="434750"/>
            <a:ext cx="11200902" cy="2800824"/>
          </a:xfrm>
        </p:spPr>
        <p:txBody>
          <a:bodyPr>
            <a:noAutofit/>
          </a:bodyPr>
          <a:lstStyle/>
          <a:p>
            <a:r>
              <a:rPr lang="en-US" dirty="0"/>
              <a:t>Listen to Us! </a:t>
            </a:r>
            <a:br>
              <a:rPr lang="en-US" dirty="0"/>
            </a:br>
            <a:r>
              <a:rPr lang="en-US" dirty="0"/>
              <a:t>How Racial and Gender Bias Undermine Women’s Health </a:t>
            </a:r>
            <a:endParaRPr lang="en-US" sz="4400" dirty="0"/>
          </a:p>
        </p:txBody>
      </p:sp>
      <p:pic>
        <p:nvPicPr>
          <p:cNvPr id="5" name="Picture 4">
            <a:extLst>
              <a:ext uri="{FF2B5EF4-FFF2-40B4-BE49-F238E27FC236}">
                <a16:creationId xmlns:a16="http://schemas.microsoft.com/office/drawing/2014/main" id="{985C9D66-E172-694B-8588-D210D245AA3F}"/>
              </a:ext>
            </a:extLst>
          </p:cNvPr>
          <p:cNvPicPr>
            <a:picLocks noChangeAspect="1"/>
          </p:cNvPicPr>
          <p:nvPr/>
        </p:nvPicPr>
        <p:blipFill>
          <a:blip r:embed="rId3"/>
          <a:stretch>
            <a:fillRect/>
          </a:stretch>
        </p:blipFill>
        <p:spPr>
          <a:xfrm>
            <a:off x="191738" y="6425146"/>
            <a:ext cx="1530229" cy="432854"/>
          </a:xfrm>
          <a:prstGeom prst="rect">
            <a:avLst/>
          </a:prstGeom>
        </p:spPr>
      </p:pic>
    </p:spTree>
    <p:extLst>
      <p:ext uri="{BB962C8B-B14F-4D97-AF65-F5344CB8AC3E}">
        <p14:creationId xmlns:p14="http://schemas.microsoft.com/office/powerpoint/2010/main" val="227011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26013-7E91-A74F-9E2E-6CECA9D686A7}"/>
              </a:ext>
            </a:extLst>
          </p:cNvPr>
          <p:cNvSpPr>
            <a:spLocks noGrp="1"/>
          </p:cNvSpPr>
          <p:nvPr>
            <p:ph type="dt" sz="half" idx="10"/>
          </p:nvPr>
        </p:nvSpPr>
        <p:spPr/>
        <p:txBody>
          <a:bodyPr/>
          <a:lstStyle/>
          <a:p>
            <a:r>
              <a:rPr lang="en-US"/>
              <a:t>[Insert Program/Unit Title or Delete]</a:t>
            </a:r>
            <a:endParaRPr lang="en-US" dirty="0"/>
          </a:p>
        </p:txBody>
      </p:sp>
      <p:sp>
        <p:nvSpPr>
          <p:cNvPr id="6" name="Content Placeholder 5">
            <a:extLst>
              <a:ext uri="{FF2B5EF4-FFF2-40B4-BE49-F238E27FC236}">
                <a16:creationId xmlns:a16="http://schemas.microsoft.com/office/drawing/2014/main" id="{94EBF276-C79F-9349-B503-D47D517761B1}"/>
              </a:ext>
            </a:extLst>
          </p:cNvPr>
          <p:cNvSpPr>
            <a:spLocks noGrp="1"/>
          </p:cNvSpPr>
          <p:nvPr>
            <p:ph sz="quarter" idx="12"/>
          </p:nvPr>
        </p:nvSpPr>
        <p:spPr/>
        <p:txBody>
          <a:bodyPr>
            <a:normAutofit/>
          </a:bodyPr>
          <a:lstStyle/>
          <a:p>
            <a:r>
              <a:rPr lang="en-US" sz="2800" dirty="0"/>
              <a:t>James Marion Sims is credited as the “father of modern gynecology </a:t>
            </a:r>
          </a:p>
          <a:p>
            <a:r>
              <a:rPr lang="en-US" sz="2800" dirty="0"/>
              <a:t>Sims’ research was conducted on enslaved black women without anesthesia</a:t>
            </a:r>
            <a:endParaRPr lang="en-US" dirty="0"/>
          </a:p>
        </p:txBody>
      </p:sp>
      <p:sp>
        <p:nvSpPr>
          <p:cNvPr id="4" name="Title 3">
            <a:extLst>
              <a:ext uri="{FF2B5EF4-FFF2-40B4-BE49-F238E27FC236}">
                <a16:creationId xmlns:a16="http://schemas.microsoft.com/office/drawing/2014/main" id="{BD48CAAC-9292-3147-8322-ED06B851BA68}"/>
              </a:ext>
            </a:extLst>
          </p:cNvPr>
          <p:cNvSpPr>
            <a:spLocks noGrp="1"/>
          </p:cNvSpPr>
          <p:nvPr>
            <p:ph type="title"/>
          </p:nvPr>
        </p:nvSpPr>
        <p:spPr/>
        <p:txBody>
          <a:bodyPr/>
          <a:lstStyle/>
          <a:p>
            <a:r>
              <a:rPr lang="en-US" dirty="0"/>
              <a:t>Racist Beliefs become Racist Actions</a:t>
            </a:r>
          </a:p>
        </p:txBody>
      </p:sp>
      <p:pic>
        <p:nvPicPr>
          <p:cNvPr id="7" name="Content Placeholder 4">
            <a:extLst>
              <a:ext uri="{FF2B5EF4-FFF2-40B4-BE49-F238E27FC236}">
                <a16:creationId xmlns:a16="http://schemas.microsoft.com/office/drawing/2014/main" id="{5C29B114-775E-E64F-A435-2A3E924EE140}"/>
              </a:ext>
            </a:extLst>
          </p:cNvPr>
          <p:cNvPicPr>
            <a:picLocks noGrp="1" noChangeAspect="1"/>
          </p:cNvPicPr>
          <p:nvPr>
            <p:ph sz="quarter" idx="11"/>
          </p:nvPr>
        </p:nvPicPr>
        <p:blipFill>
          <a:blip r:embed="rId3"/>
          <a:stretch>
            <a:fillRect/>
          </a:stretch>
        </p:blipFill>
        <p:spPr>
          <a:xfrm>
            <a:off x="228600" y="1376921"/>
            <a:ext cx="5508625" cy="4568052"/>
          </a:xfrm>
          <a:prstGeom prst="rect">
            <a:avLst/>
          </a:prstGeom>
        </p:spPr>
      </p:pic>
    </p:spTree>
    <p:extLst>
      <p:ext uri="{BB962C8B-B14F-4D97-AF65-F5344CB8AC3E}">
        <p14:creationId xmlns:p14="http://schemas.microsoft.com/office/powerpoint/2010/main" val="292843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34D3C36-E9A6-A64A-BC43-BA4DCC8ABD1B}"/>
              </a:ext>
            </a:extLst>
          </p:cNvPr>
          <p:cNvSpPr>
            <a:spLocks noGrp="1"/>
          </p:cNvSpPr>
          <p:nvPr>
            <p:ph sz="quarter" idx="11"/>
          </p:nvPr>
        </p:nvSpPr>
        <p:spPr>
          <a:xfrm>
            <a:off x="609600" y="595870"/>
            <a:ext cx="5175193" cy="5109985"/>
          </a:xfrm>
        </p:spPr>
        <p:txBody>
          <a:bodyPr>
            <a:normAutofit/>
          </a:bodyPr>
          <a:lstStyle/>
          <a:p>
            <a:r>
              <a:rPr lang="en-US" sz="2800" dirty="0">
                <a:solidFill>
                  <a:schemeClr val="tx1"/>
                </a:solidFill>
              </a:rPr>
              <a:t>After 30 operations on one woman, a 17-year-old enslaved woman named </a:t>
            </a:r>
            <a:r>
              <a:rPr lang="en-US" sz="2800" dirty="0" err="1">
                <a:solidFill>
                  <a:schemeClr val="tx1"/>
                </a:solidFill>
              </a:rPr>
              <a:t>Anarcha</a:t>
            </a:r>
            <a:r>
              <a:rPr lang="en-US" sz="2800" dirty="0">
                <a:solidFill>
                  <a:schemeClr val="tx1"/>
                </a:solidFill>
              </a:rPr>
              <a:t> who had had a very traumatic labor and delivery, Sims finally “perfected” his method—after four years of experimentation on her</a:t>
            </a:r>
          </a:p>
        </p:txBody>
      </p:sp>
      <p:pic>
        <p:nvPicPr>
          <p:cNvPr id="10" name="Content Placeholder 9">
            <a:extLst>
              <a:ext uri="{FF2B5EF4-FFF2-40B4-BE49-F238E27FC236}">
                <a16:creationId xmlns:a16="http://schemas.microsoft.com/office/drawing/2014/main" id="{E0B4304C-CF89-9841-A646-53179F0B799D}"/>
              </a:ext>
            </a:extLst>
          </p:cNvPr>
          <p:cNvPicPr>
            <a:picLocks noGrp="1" noChangeAspect="1"/>
          </p:cNvPicPr>
          <p:nvPr>
            <p:ph sz="quarter" idx="12"/>
          </p:nvPr>
        </p:nvPicPr>
        <p:blipFill>
          <a:blip r:embed="rId3"/>
          <a:stretch>
            <a:fillRect/>
          </a:stretch>
        </p:blipFill>
        <p:spPr>
          <a:xfrm>
            <a:off x="6461124" y="595871"/>
            <a:ext cx="5316347" cy="4963554"/>
          </a:xfrm>
          <a:prstGeom prst="rect">
            <a:avLst/>
          </a:prstGeom>
        </p:spPr>
      </p:pic>
    </p:spTree>
    <p:extLst>
      <p:ext uri="{BB962C8B-B14F-4D97-AF65-F5344CB8AC3E}">
        <p14:creationId xmlns:p14="http://schemas.microsoft.com/office/powerpoint/2010/main" val="395593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37E67-2E89-6340-8CB2-A88CC6FE1C59}"/>
              </a:ext>
            </a:extLst>
          </p:cNvPr>
          <p:cNvSpPr>
            <a:spLocks noGrp="1"/>
          </p:cNvSpPr>
          <p:nvPr>
            <p:ph sz="quarter" idx="11"/>
          </p:nvPr>
        </p:nvSpPr>
        <p:spPr/>
        <p:txBody>
          <a:bodyPr>
            <a:normAutofit/>
          </a:bodyPr>
          <a:lstStyle/>
          <a:p>
            <a:pPr fontAlgn="base"/>
            <a:r>
              <a:rPr lang="en-US" dirty="0"/>
              <a:t>Survey found that about half of white medical students and residents in the sample endorsed false beliefs about biological differences between black and white patients. </a:t>
            </a:r>
          </a:p>
          <a:p>
            <a:pPr fontAlgn="base"/>
            <a:r>
              <a:rPr lang="en-US" dirty="0"/>
              <a:t>For example, 25 % of medical residents agreed that blacks have thicker skin than whites. </a:t>
            </a:r>
          </a:p>
          <a:p>
            <a:pPr fontAlgn="base"/>
            <a:r>
              <a:rPr lang="en-US" dirty="0"/>
              <a:t>Participants who endorsed more false beliefs about biological differences between blacks and whites showed a racial bias in the accuracy of their treatment recommendations.</a:t>
            </a:r>
          </a:p>
          <a:p>
            <a:endParaRPr lang="en-US" dirty="0"/>
          </a:p>
        </p:txBody>
      </p:sp>
      <p:sp>
        <p:nvSpPr>
          <p:cNvPr id="4" name="Title 3">
            <a:extLst>
              <a:ext uri="{FF2B5EF4-FFF2-40B4-BE49-F238E27FC236}">
                <a16:creationId xmlns:a16="http://schemas.microsoft.com/office/drawing/2014/main" id="{5928219D-570C-4447-AD85-CB2C7EAE46E3}"/>
              </a:ext>
            </a:extLst>
          </p:cNvPr>
          <p:cNvSpPr>
            <a:spLocks noGrp="1"/>
          </p:cNvSpPr>
          <p:nvPr>
            <p:ph type="title"/>
          </p:nvPr>
        </p:nvSpPr>
        <p:spPr/>
        <p:txBody>
          <a:bodyPr/>
          <a:lstStyle/>
          <a:p>
            <a:r>
              <a:rPr lang="en-US" dirty="0"/>
              <a:t>In 2016…</a:t>
            </a:r>
          </a:p>
        </p:txBody>
      </p:sp>
    </p:spTree>
    <p:extLst>
      <p:ext uri="{BB962C8B-B14F-4D97-AF65-F5344CB8AC3E}">
        <p14:creationId xmlns:p14="http://schemas.microsoft.com/office/powerpoint/2010/main" val="339072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C4C96-3A47-4B4A-90D3-1D7F4ABEC789}"/>
              </a:ext>
            </a:extLst>
          </p:cNvPr>
          <p:cNvSpPr>
            <a:spLocks noGrp="1"/>
          </p:cNvSpPr>
          <p:nvPr>
            <p:ph type="dt" sz="half" idx="10"/>
          </p:nvPr>
        </p:nvSpPr>
        <p:spPr/>
        <p:txBody>
          <a:bodyPr/>
          <a:lstStyle/>
          <a:p>
            <a:r>
              <a:rPr lang="en-US" dirty="0"/>
              <a:t>Dr. Tressie McMillan </a:t>
            </a:r>
            <a:r>
              <a:rPr lang="en-US" dirty="0" err="1"/>
              <a:t>Cottom</a:t>
            </a:r>
            <a:endParaRPr lang="en-US" dirty="0"/>
          </a:p>
        </p:txBody>
      </p:sp>
      <p:sp>
        <p:nvSpPr>
          <p:cNvPr id="4" name="Title 3">
            <a:extLst>
              <a:ext uri="{FF2B5EF4-FFF2-40B4-BE49-F238E27FC236}">
                <a16:creationId xmlns:a16="http://schemas.microsoft.com/office/drawing/2014/main" id="{F9083AC9-6367-F84C-A5F4-62B8F1C47C49}"/>
              </a:ext>
            </a:extLst>
          </p:cNvPr>
          <p:cNvSpPr>
            <a:spLocks noGrp="1"/>
          </p:cNvSpPr>
          <p:nvPr>
            <p:ph type="title"/>
          </p:nvPr>
        </p:nvSpPr>
        <p:spPr>
          <a:xfrm>
            <a:off x="609600" y="453168"/>
            <a:ext cx="10972800" cy="693852"/>
          </a:xfrm>
        </p:spPr>
        <p:txBody>
          <a:bodyPr>
            <a:normAutofit fontScale="90000"/>
          </a:bodyPr>
          <a:lstStyle/>
          <a:p>
            <a:pPr algn="ctr"/>
            <a:r>
              <a:rPr lang="en-US" dirty="0"/>
              <a:t>“I Was Pregnant and in Crisis. All the Doctors and Nurses Saw Was an Incompetent Black Woman”</a:t>
            </a:r>
          </a:p>
        </p:txBody>
      </p:sp>
      <p:pic>
        <p:nvPicPr>
          <p:cNvPr id="10" name="Content Placeholder 9">
            <a:extLst>
              <a:ext uri="{FF2B5EF4-FFF2-40B4-BE49-F238E27FC236}">
                <a16:creationId xmlns:a16="http://schemas.microsoft.com/office/drawing/2014/main" id="{62B4DD7B-6019-8A40-9377-685A13A8E650}"/>
              </a:ext>
            </a:extLst>
          </p:cNvPr>
          <p:cNvPicPr>
            <a:picLocks noGrp="1" noChangeAspect="1"/>
          </p:cNvPicPr>
          <p:nvPr>
            <p:ph sz="quarter" idx="12"/>
          </p:nvPr>
        </p:nvPicPr>
        <p:blipFill>
          <a:blip r:embed="rId3"/>
          <a:stretch>
            <a:fillRect/>
          </a:stretch>
        </p:blipFill>
        <p:spPr>
          <a:xfrm>
            <a:off x="6693280" y="1679664"/>
            <a:ext cx="4651375" cy="4464668"/>
          </a:xfrm>
          <a:prstGeom prst="rect">
            <a:avLst/>
          </a:prstGeom>
        </p:spPr>
      </p:pic>
      <p:pic>
        <p:nvPicPr>
          <p:cNvPr id="9" name="Content Placeholder 6">
            <a:extLst>
              <a:ext uri="{FF2B5EF4-FFF2-40B4-BE49-F238E27FC236}">
                <a16:creationId xmlns:a16="http://schemas.microsoft.com/office/drawing/2014/main" id="{37755D9D-27A2-6140-9DBA-1CD8422DFF3E}"/>
              </a:ext>
            </a:extLst>
          </p:cNvPr>
          <p:cNvPicPr>
            <a:picLocks noGrp="1" noChangeAspect="1"/>
          </p:cNvPicPr>
          <p:nvPr>
            <p:ph sz="quarter" idx="11"/>
          </p:nvPr>
        </p:nvPicPr>
        <p:blipFill>
          <a:blip r:embed="rId4"/>
          <a:stretch>
            <a:fillRect/>
          </a:stretch>
        </p:blipFill>
        <p:spPr>
          <a:xfrm>
            <a:off x="1395984" y="1679664"/>
            <a:ext cx="4383024" cy="4464668"/>
          </a:xfrm>
          <a:prstGeom prst="rect">
            <a:avLst/>
          </a:prstGeom>
        </p:spPr>
      </p:pic>
    </p:spTree>
    <p:extLst>
      <p:ext uri="{BB962C8B-B14F-4D97-AF65-F5344CB8AC3E}">
        <p14:creationId xmlns:p14="http://schemas.microsoft.com/office/powerpoint/2010/main" val="218197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AF13CC-2796-4C49-8896-387E2C4EAF6E}"/>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8C60F3EC-B91F-7945-AF9A-D0B342466D65}"/>
              </a:ext>
            </a:extLst>
          </p:cNvPr>
          <p:cNvSpPr>
            <a:spLocks noGrp="1"/>
          </p:cNvSpPr>
          <p:nvPr>
            <p:ph type="body" sz="quarter" idx="13"/>
          </p:nvPr>
        </p:nvSpPr>
        <p:spPr/>
        <p:txBody>
          <a:bodyPr/>
          <a:lstStyle/>
          <a:p>
            <a:r>
              <a:rPr lang="en-US" dirty="0"/>
              <a:t>Rachel R. Hardeman, PhD, MPH</a:t>
            </a:r>
          </a:p>
          <a:p>
            <a:r>
              <a:rPr lang="en-US" dirty="0"/>
              <a:t>Assistant Professor</a:t>
            </a:r>
          </a:p>
          <a:p>
            <a:r>
              <a:rPr lang="en-US" dirty="0"/>
              <a:t>hard0222@umn.edu</a:t>
            </a:r>
          </a:p>
        </p:txBody>
      </p:sp>
      <p:sp>
        <p:nvSpPr>
          <p:cNvPr id="8" name="Text Placeholder 7">
            <a:extLst>
              <a:ext uri="{FF2B5EF4-FFF2-40B4-BE49-F238E27FC236}">
                <a16:creationId xmlns:a16="http://schemas.microsoft.com/office/drawing/2014/main" id="{B0648A67-B191-E641-8E97-F4137E9FB259}"/>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A6323ECE-896D-3147-80BB-A03311BA709E}"/>
              </a:ext>
            </a:extLst>
          </p:cNvPr>
          <p:cNvPicPr>
            <a:picLocks noChangeAspect="1"/>
          </p:cNvPicPr>
          <p:nvPr/>
        </p:nvPicPr>
        <p:blipFill>
          <a:blip r:embed="rId3"/>
          <a:stretch>
            <a:fillRect/>
          </a:stretch>
        </p:blipFill>
        <p:spPr>
          <a:xfrm>
            <a:off x="385065" y="6425146"/>
            <a:ext cx="1530229" cy="432854"/>
          </a:xfrm>
          <a:prstGeom prst="rect">
            <a:avLst/>
          </a:prstGeom>
        </p:spPr>
      </p:pic>
    </p:spTree>
    <p:extLst>
      <p:ext uri="{BB962C8B-B14F-4D97-AF65-F5344CB8AC3E}">
        <p14:creationId xmlns:p14="http://schemas.microsoft.com/office/powerpoint/2010/main" val="148771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94F2EC-2B23-4444-B6BA-9DC008A5A69B}"/>
              </a:ext>
            </a:extLst>
          </p:cNvPr>
          <p:cNvSpPr>
            <a:spLocks noGrp="1"/>
          </p:cNvSpPr>
          <p:nvPr>
            <p:ph type="title"/>
          </p:nvPr>
        </p:nvSpPr>
        <p:spPr>
          <a:xfrm>
            <a:off x="609600" y="3054478"/>
            <a:ext cx="10972800" cy="693852"/>
          </a:xfrm>
        </p:spPr>
        <p:txBody>
          <a:bodyPr/>
          <a:lstStyle/>
          <a:p>
            <a:r>
              <a:rPr lang="en-US" dirty="0"/>
              <a:t>What’s at Stake?</a:t>
            </a:r>
          </a:p>
        </p:txBody>
      </p:sp>
    </p:spTree>
    <p:extLst>
      <p:ext uri="{BB962C8B-B14F-4D97-AF65-F5344CB8AC3E}">
        <p14:creationId xmlns:p14="http://schemas.microsoft.com/office/powerpoint/2010/main" val="336523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FC6DFEA-325B-BE41-A925-5FD857385BAA}"/>
              </a:ext>
            </a:extLst>
          </p:cNvPr>
          <p:cNvPicPr>
            <a:picLocks noGrp="1" noChangeAspect="1"/>
          </p:cNvPicPr>
          <p:nvPr>
            <p:ph sz="quarter" idx="11"/>
          </p:nvPr>
        </p:nvPicPr>
        <p:blipFill>
          <a:blip r:embed="rId3"/>
          <a:stretch>
            <a:fillRect/>
          </a:stretch>
        </p:blipFill>
        <p:spPr>
          <a:xfrm>
            <a:off x="609600" y="1147020"/>
            <a:ext cx="4481803" cy="5043556"/>
          </a:xfrm>
        </p:spPr>
      </p:pic>
      <p:pic>
        <p:nvPicPr>
          <p:cNvPr id="10" name="Content Placeholder 9">
            <a:extLst>
              <a:ext uri="{FF2B5EF4-FFF2-40B4-BE49-F238E27FC236}">
                <a16:creationId xmlns:a16="http://schemas.microsoft.com/office/drawing/2014/main" id="{F0331907-9B1F-2145-91DA-5EEB89DCABA6}"/>
              </a:ext>
            </a:extLst>
          </p:cNvPr>
          <p:cNvPicPr>
            <a:picLocks noGrp="1" noChangeAspect="1"/>
          </p:cNvPicPr>
          <p:nvPr>
            <p:ph sz="quarter" idx="12"/>
          </p:nvPr>
        </p:nvPicPr>
        <p:blipFill>
          <a:blip r:embed="rId4"/>
          <a:stretch>
            <a:fillRect/>
          </a:stretch>
        </p:blipFill>
        <p:spPr>
          <a:xfrm>
            <a:off x="6176865" y="746449"/>
            <a:ext cx="5746487" cy="5718524"/>
          </a:xfrm>
        </p:spPr>
      </p:pic>
      <p:sp>
        <p:nvSpPr>
          <p:cNvPr id="4" name="Title 3"/>
          <p:cNvSpPr>
            <a:spLocks noGrp="1"/>
          </p:cNvSpPr>
          <p:nvPr>
            <p:ph type="title"/>
          </p:nvPr>
        </p:nvSpPr>
        <p:spPr/>
        <p:txBody>
          <a:bodyPr/>
          <a:lstStyle/>
          <a:p>
            <a:r>
              <a:rPr lang="en-US" dirty="0"/>
              <a:t>Maternal Mortality Rate </a:t>
            </a:r>
          </a:p>
        </p:txBody>
      </p:sp>
      <p:sp>
        <p:nvSpPr>
          <p:cNvPr id="6" name="TextBox 5">
            <a:extLst>
              <a:ext uri="{FF2B5EF4-FFF2-40B4-BE49-F238E27FC236}">
                <a16:creationId xmlns:a16="http://schemas.microsoft.com/office/drawing/2014/main" id="{0F78E038-5842-D94B-B639-04F528B2455F}"/>
              </a:ext>
            </a:extLst>
          </p:cNvPr>
          <p:cNvSpPr txBox="1"/>
          <p:nvPr/>
        </p:nvSpPr>
        <p:spPr>
          <a:xfrm>
            <a:off x="2441575" y="6579507"/>
            <a:ext cx="6553200" cy="261610"/>
          </a:xfrm>
          <a:prstGeom prst="rect">
            <a:avLst/>
          </a:prstGeom>
          <a:noFill/>
        </p:spPr>
        <p:txBody>
          <a:bodyPr wrap="square" rtlCol="0">
            <a:spAutoFit/>
          </a:bodyPr>
          <a:lstStyle/>
          <a:p>
            <a:r>
              <a:rPr lang="en-US" sz="1100" dirty="0">
                <a:solidFill>
                  <a:schemeClr val="bg1">
                    <a:lumMod val="65000"/>
                  </a:schemeClr>
                </a:solidFill>
              </a:rPr>
              <a:t>Source: </a:t>
            </a:r>
            <a:r>
              <a:rPr lang="en-US" sz="1100" dirty="0">
                <a:solidFill>
                  <a:schemeClr val="bg1">
                    <a:lumMod val="65000"/>
                  </a:schemeClr>
                </a:solidFill>
                <a:hlinkClick r:id="rId5"/>
              </a:rPr>
              <a:t>Health Resources and Services Administration </a:t>
            </a:r>
            <a:endParaRPr lang="en-US" sz="1100" dirty="0">
              <a:solidFill>
                <a:schemeClr val="bg1">
                  <a:lumMod val="65000"/>
                </a:schemeClr>
              </a:solidFill>
            </a:endParaRPr>
          </a:p>
        </p:txBody>
      </p:sp>
      <p:pic>
        <p:nvPicPr>
          <p:cNvPr id="7" name="Picture 6">
            <a:extLst>
              <a:ext uri="{FF2B5EF4-FFF2-40B4-BE49-F238E27FC236}">
                <a16:creationId xmlns:a16="http://schemas.microsoft.com/office/drawing/2014/main" id="{927BF4C7-C797-7E4C-B755-27519ABC12DB}"/>
              </a:ext>
            </a:extLst>
          </p:cNvPr>
          <p:cNvPicPr>
            <a:picLocks noChangeAspect="1"/>
          </p:cNvPicPr>
          <p:nvPr/>
        </p:nvPicPr>
        <p:blipFill>
          <a:blip r:embed="rId6"/>
          <a:stretch>
            <a:fillRect/>
          </a:stretch>
        </p:blipFill>
        <p:spPr>
          <a:xfrm>
            <a:off x="370115" y="6425146"/>
            <a:ext cx="1530229" cy="432854"/>
          </a:xfrm>
          <a:prstGeom prst="rect">
            <a:avLst/>
          </a:prstGeom>
        </p:spPr>
      </p:pic>
    </p:spTree>
    <p:extLst>
      <p:ext uri="{BB962C8B-B14F-4D97-AF65-F5344CB8AC3E}">
        <p14:creationId xmlns:p14="http://schemas.microsoft.com/office/powerpoint/2010/main" val="238783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36855-23EC-E849-94C4-2C6559096935}"/>
              </a:ext>
            </a:extLst>
          </p:cNvPr>
          <p:cNvSpPr>
            <a:spLocks noGrp="1"/>
          </p:cNvSpPr>
          <p:nvPr>
            <p:ph type="dt" sz="half" idx="12"/>
          </p:nvPr>
        </p:nvSpPr>
        <p:spPr/>
        <p:txBody>
          <a:bodyPr/>
          <a:lstStyle/>
          <a:p>
            <a:r>
              <a:rPr lang="en-US"/>
              <a:t>[Insert Program/Unit Title or Delete]</a:t>
            </a:r>
            <a:endParaRPr lang="en-US" dirty="0"/>
          </a:p>
        </p:txBody>
      </p:sp>
      <p:sp>
        <p:nvSpPr>
          <p:cNvPr id="6" name="Title 5">
            <a:extLst>
              <a:ext uri="{FF2B5EF4-FFF2-40B4-BE49-F238E27FC236}">
                <a16:creationId xmlns:a16="http://schemas.microsoft.com/office/drawing/2014/main" id="{F7F72A35-BE81-5B40-99AE-DB863CF01A41}"/>
              </a:ext>
            </a:extLst>
          </p:cNvPr>
          <p:cNvSpPr>
            <a:spLocks noGrp="1"/>
          </p:cNvSpPr>
          <p:nvPr>
            <p:ph type="title"/>
          </p:nvPr>
        </p:nvSpPr>
        <p:spPr>
          <a:xfrm>
            <a:off x="609600" y="3310668"/>
            <a:ext cx="10972800" cy="693852"/>
          </a:xfrm>
        </p:spPr>
        <p:txBody>
          <a:bodyPr/>
          <a:lstStyle/>
          <a:p>
            <a:r>
              <a:rPr lang="en-US" dirty="0"/>
              <a:t>Root Cause</a:t>
            </a:r>
          </a:p>
        </p:txBody>
      </p:sp>
    </p:spTree>
    <p:extLst>
      <p:ext uri="{BB962C8B-B14F-4D97-AF65-F5344CB8AC3E}">
        <p14:creationId xmlns:p14="http://schemas.microsoft.com/office/powerpoint/2010/main" val="207046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71DDB0-5EC6-984B-BA0B-FF96CB3079A9}"/>
              </a:ext>
            </a:extLst>
          </p:cNvPr>
          <p:cNvSpPr>
            <a:spLocks noGrp="1"/>
          </p:cNvSpPr>
          <p:nvPr>
            <p:ph sz="quarter" idx="11"/>
          </p:nvPr>
        </p:nvSpPr>
        <p:spPr/>
        <p:txBody>
          <a:bodyPr/>
          <a:lstStyle/>
          <a:p>
            <a:pPr>
              <a:buFont typeface="Arial" panose="020B0604020202020204" pitchFamily="34" charset="0"/>
              <a:buChar char="•"/>
            </a:pPr>
            <a:r>
              <a:rPr lang="en-US" sz="2800" dirty="0"/>
              <a:t>A confluence of institutions, culture, history, ideology, and codified practices that generate and perpetuate inequity among racial groups</a:t>
            </a:r>
          </a:p>
          <a:p>
            <a:pPr>
              <a:buFont typeface="Arial" panose="020B0604020202020204" pitchFamily="34" charset="0"/>
              <a:buChar char="•"/>
            </a:pPr>
            <a:r>
              <a:rPr lang="en-US" sz="2800" dirty="0"/>
              <a:t>Normative, sometimes legalized, and often manifests as inherited  disadvantage. </a:t>
            </a:r>
          </a:p>
          <a:p>
            <a:endParaRPr lang="en-US" dirty="0"/>
          </a:p>
        </p:txBody>
      </p:sp>
      <p:sp>
        <p:nvSpPr>
          <p:cNvPr id="7" name="Title 6">
            <a:extLst>
              <a:ext uri="{FF2B5EF4-FFF2-40B4-BE49-F238E27FC236}">
                <a16:creationId xmlns:a16="http://schemas.microsoft.com/office/drawing/2014/main" id="{44DCBB65-762D-2F4B-BC3A-28D94EB5E7EC}"/>
              </a:ext>
            </a:extLst>
          </p:cNvPr>
          <p:cNvSpPr>
            <a:spLocks noGrp="1"/>
          </p:cNvSpPr>
          <p:nvPr>
            <p:ph type="title"/>
          </p:nvPr>
        </p:nvSpPr>
        <p:spPr/>
        <p:txBody>
          <a:bodyPr/>
          <a:lstStyle/>
          <a:p>
            <a:r>
              <a:rPr lang="en-US" dirty="0"/>
              <a:t>Structural Racism</a:t>
            </a:r>
          </a:p>
        </p:txBody>
      </p:sp>
      <p:pic>
        <p:nvPicPr>
          <p:cNvPr id="10" name="Content Placeholder 3">
            <a:extLst>
              <a:ext uri="{FF2B5EF4-FFF2-40B4-BE49-F238E27FC236}">
                <a16:creationId xmlns:a16="http://schemas.microsoft.com/office/drawing/2014/main" id="{0CE148C8-DAAD-AD43-BD15-CA2364126495}"/>
              </a:ext>
            </a:extLst>
          </p:cNvPr>
          <p:cNvPicPr>
            <a:picLocks noGrp="1" noChangeAspect="1"/>
          </p:cNvPicPr>
          <p:nvPr>
            <p:ph sz="quarter" idx="12"/>
          </p:nvPr>
        </p:nvPicPr>
        <p:blipFill>
          <a:blip r:embed="rId3"/>
          <a:srcRect l="7900" r="7900"/>
          <a:stretch>
            <a:fillRect/>
          </a:stretch>
        </p:blipFill>
        <p:spPr bwMode="auto">
          <a:xfrm>
            <a:off x="6407150" y="1617581"/>
            <a:ext cx="5175250" cy="40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54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238BD-51FF-9F4D-9EFD-33E07E64074F}"/>
              </a:ext>
            </a:extLst>
          </p:cNvPr>
          <p:cNvPicPr>
            <a:picLocks noChangeAspect="1"/>
          </p:cNvPicPr>
          <p:nvPr/>
        </p:nvPicPr>
        <p:blipFill>
          <a:blip r:embed="rId3"/>
          <a:stretch>
            <a:fillRect/>
          </a:stretch>
        </p:blipFill>
        <p:spPr>
          <a:xfrm>
            <a:off x="815009" y="0"/>
            <a:ext cx="10257182" cy="6858000"/>
          </a:xfrm>
          <a:prstGeom prst="rect">
            <a:avLst/>
          </a:prstGeom>
        </p:spPr>
      </p:pic>
    </p:spTree>
    <p:extLst>
      <p:ext uri="{BB962C8B-B14F-4D97-AF65-F5344CB8AC3E}">
        <p14:creationId xmlns:p14="http://schemas.microsoft.com/office/powerpoint/2010/main" val="197252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270459"/>
          </a:xfrm>
        </p:spPr>
        <p:txBody>
          <a:bodyPr>
            <a:normAutofit fontScale="90000"/>
          </a:bodyPr>
          <a:lstStyle/>
          <a:p>
            <a:pPr algn="l"/>
            <a:r>
              <a:rPr lang="en-US" i="1" dirty="0"/>
              <a:t>Learn about, understand  and accept the United States’ racist roots</a:t>
            </a:r>
          </a:p>
        </p:txBody>
      </p:sp>
      <p:sp>
        <p:nvSpPr>
          <p:cNvPr id="3" name="Content Placeholder 2"/>
          <p:cNvSpPr>
            <a:spLocks noGrp="1"/>
          </p:cNvSpPr>
          <p:nvPr>
            <p:ph sz="quarter" idx="4294967295"/>
          </p:nvPr>
        </p:nvSpPr>
        <p:spPr>
          <a:xfrm>
            <a:off x="1981200" y="1607316"/>
            <a:ext cx="8229600" cy="3643371"/>
          </a:xfrm>
          <a:prstGeom prst="rect">
            <a:avLst/>
          </a:prstGeom>
        </p:spPr>
        <p:txBody>
          <a:bodyPr>
            <a:normAutofit lnSpcReduction="10000"/>
          </a:bodyPr>
          <a:lstStyle/>
          <a:p>
            <a:pPr marL="0" indent="0" algn="ctr">
              <a:lnSpc>
                <a:spcPct val="200000"/>
              </a:lnSpc>
              <a:spcBef>
                <a:spcPts val="0"/>
              </a:spcBef>
              <a:buNone/>
            </a:pPr>
            <a:endParaRPr lang="en-US" sz="2000" dirty="0"/>
          </a:p>
          <a:p>
            <a:pPr marL="0" indent="0" algn="ctr">
              <a:lnSpc>
                <a:spcPct val="200000"/>
              </a:lnSpc>
              <a:spcBef>
                <a:spcPts val="0"/>
              </a:spcBef>
              <a:buNone/>
            </a:pPr>
            <a:r>
              <a:rPr lang="en-US" sz="2000" dirty="0"/>
              <a:t>Structural racism is born of a doctrine of white supremacy that was developed to justify mass oppression involving economic and political exploitation. In the United States, such oppression was carried out through centuries (245 years) of slavery premised on the social construct of race. </a:t>
            </a:r>
          </a:p>
        </p:txBody>
      </p:sp>
      <p:pic>
        <p:nvPicPr>
          <p:cNvPr id="4" name="Picture 3"/>
          <p:cNvPicPr>
            <a:picLocks noChangeAspect="1"/>
          </p:cNvPicPr>
          <p:nvPr/>
        </p:nvPicPr>
        <p:blipFill>
          <a:blip r:embed="rId3"/>
          <a:stretch>
            <a:fillRect/>
          </a:stretch>
        </p:blipFill>
        <p:spPr>
          <a:xfrm>
            <a:off x="1701801" y="6413684"/>
            <a:ext cx="1530229" cy="432854"/>
          </a:xfrm>
          <a:prstGeom prst="rect">
            <a:avLst/>
          </a:prstGeom>
        </p:spPr>
      </p:pic>
    </p:spTree>
    <p:extLst>
      <p:ext uri="{BB962C8B-B14F-4D97-AF65-F5344CB8AC3E}">
        <p14:creationId xmlns:p14="http://schemas.microsoft.com/office/powerpoint/2010/main" val="92459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8616C-B0FD-0649-A265-AF6BB4512332}"/>
              </a:ext>
            </a:extLst>
          </p:cNvPr>
          <p:cNvSpPr>
            <a:spLocks noGrp="1"/>
          </p:cNvSpPr>
          <p:nvPr>
            <p:ph type="dt" sz="half" idx="10"/>
          </p:nvPr>
        </p:nvSpPr>
        <p:spPr/>
        <p:txBody>
          <a:bodyPr/>
          <a:lstStyle/>
          <a:p>
            <a:r>
              <a:rPr lang="en-US"/>
              <a:t>[Insert Program/Unit Title or Delete]</a:t>
            </a:r>
            <a:endParaRPr lang="en-US" dirty="0"/>
          </a:p>
        </p:txBody>
      </p:sp>
      <p:pic>
        <p:nvPicPr>
          <p:cNvPr id="5" name="Content Placeholder 4">
            <a:extLst>
              <a:ext uri="{FF2B5EF4-FFF2-40B4-BE49-F238E27FC236}">
                <a16:creationId xmlns:a16="http://schemas.microsoft.com/office/drawing/2014/main" id="{7F39B0E1-2AA9-2C4E-95E3-88848406E23E}"/>
              </a:ext>
            </a:extLst>
          </p:cNvPr>
          <p:cNvPicPr>
            <a:picLocks noGrp="1" noChangeAspect="1"/>
          </p:cNvPicPr>
          <p:nvPr>
            <p:ph sz="quarter" idx="11"/>
          </p:nvPr>
        </p:nvPicPr>
        <p:blipFill>
          <a:blip r:embed="rId3"/>
          <a:stretch>
            <a:fillRect/>
          </a:stretch>
        </p:blipFill>
        <p:spPr>
          <a:xfrm>
            <a:off x="609600" y="1277723"/>
            <a:ext cx="4667250" cy="4667250"/>
          </a:xfrm>
          <a:prstGeom prst="rect">
            <a:avLst/>
          </a:prstGeom>
        </p:spPr>
      </p:pic>
      <p:sp>
        <p:nvSpPr>
          <p:cNvPr id="8" name="Content Placeholder 7">
            <a:extLst>
              <a:ext uri="{FF2B5EF4-FFF2-40B4-BE49-F238E27FC236}">
                <a16:creationId xmlns:a16="http://schemas.microsoft.com/office/drawing/2014/main" id="{CA31FFA4-5BC7-9548-B049-94A49ECEC5FB}"/>
              </a:ext>
            </a:extLst>
          </p:cNvPr>
          <p:cNvSpPr>
            <a:spLocks noGrp="1"/>
          </p:cNvSpPr>
          <p:nvPr>
            <p:ph sz="quarter" idx="12"/>
          </p:nvPr>
        </p:nvSpPr>
        <p:spPr>
          <a:xfrm>
            <a:off x="5626158" y="1277723"/>
            <a:ext cx="5956242" cy="4568052"/>
          </a:xfrm>
        </p:spPr>
        <p:txBody>
          <a:bodyPr>
            <a:normAutofit/>
          </a:bodyPr>
          <a:lstStyle/>
          <a:p>
            <a:r>
              <a:rPr lang="en-US" dirty="0"/>
              <a:t>Discriminatory actions, wrought by self-interest, come first. </a:t>
            </a:r>
          </a:p>
          <a:p>
            <a:r>
              <a:rPr lang="en-US" dirty="0"/>
              <a:t>Then racist ideas are developed to justify them, and they spread. </a:t>
            </a:r>
          </a:p>
          <a:p>
            <a:r>
              <a:rPr lang="en-US" dirty="0"/>
              <a:t>Racist ideas date back to 15</a:t>
            </a:r>
            <a:r>
              <a:rPr lang="en-US" baseline="30000" dirty="0"/>
              <a:t>th</a:t>
            </a:r>
            <a:r>
              <a:rPr lang="en-US" dirty="0"/>
              <a:t> century</a:t>
            </a:r>
          </a:p>
          <a:p>
            <a:r>
              <a:rPr lang="en-US" dirty="0"/>
              <a:t>Multiplied in the colonial era and early slave-holding republic</a:t>
            </a:r>
          </a:p>
        </p:txBody>
      </p:sp>
      <p:sp>
        <p:nvSpPr>
          <p:cNvPr id="4" name="Title 3">
            <a:extLst>
              <a:ext uri="{FF2B5EF4-FFF2-40B4-BE49-F238E27FC236}">
                <a16:creationId xmlns:a16="http://schemas.microsoft.com/office/drawing/2014/main" id="{42D11A68-DBB4-4742-A206-F71BA80EF794}"/>
              </a:ext>
            </a:extLst>
          </p:cNvPr>
          <p:cNvSpPr>
            <a:spLocks noGrp="1"/>
          </p:cNvSpPr>
          <p:nvPr>
            <p:ph type="title"/>
          </p:nvPr>
        </p:nvSpPr>
        <p:spPr/>
        <p:txBody>
          <a:bodyPr/>
          <a:lstStyle/>
          <a:p>
            <a:r>
              <a:rPr lang="en-US" dirty="0"/>
              <a:t>A History of Racist Ideas</a:t>
            </a:r>
          </a:p>
        </p:txBody>
      </p:sp>
    </p:spTree>
    <p:extLst>
      <p:ext uri="{BB962C8B-B14F-4D97-AF65-F5344CB8AC3E}">
        <p14:creationId xmlns:p14="http://schemas.microsoft.com/office/powerpoint/2010/main" val="41099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6B4DE-3EF7-FF43-B6E9-73F3028D9287}"/>
              </a:ext>
            </a:extLst>
          </p:cNvPr>
          <p:cNvSpPr>
            <a:spLocks noGrp="1"/>
          </p:cNvSpPr>
          <p:nvPr>
            <p:ph type="dt" sz="half" idx="12"/>
          </p:nvPr>
        </p:nvSpPr>
        <p:spPr/>
        <p:txBody>
          <a:bodyPr/>
          <a:lstStyle/>
          <a:p>
            <a:r>
              <a:rPr lang="en-US"/>
              <a:t>[Insert Program/Unit Title or Delete]</a:t>
            </a:r>
            <a:endParaRPr lang="en-US" dirty="0"/>
          </a:p>
        </p:txBody>
      </p:sp>
      <p:sp>
        <p:nvSpPr>
          <p:cNvPr id="3" name="Content Placeholder 2">
            <a:extLst>
              <a:ext uri="{FF2B5EF4-FFF2-40B4-BE49-F238E27FC236}">
                <a16:creationId xmlns:a16="http://schemas.microsoft.com/office/drawing/2014/main" id="{A4EC033B-F252-1B43-8AB0-2B333DF5212E}"/>
              </a:ext>
            </a:extLst>
          </p:cNvPr>
          <p:cNvSpPr>
            <a:spLocks noGrp="1"/>
          </p:cNvSpPr>
          <p:nvPr>
            <p:ph sz="quarter" idx="11"/>
          </p:nvPr>
        </p:nvSpPr>
        <p:spPr/>
        <p:txBody>
          <a:bodyPr>
            <a:normAutofit/>
          </a:bodyPr>
          <a:lstStyle/>
          <a:p>
            <a:r>
              <a:rPr lang="en-US" dirty="0"/>
              <a:t>After 1808, when a federal ban on importing slaves from other countries took effect, the perpetuation of American slavery became dependent on domestic slave births. </a:t>
            </a:r>
          </a:p>
          <a:p>
            <a:r>
              <a:rPr lang="en-US" dirty="0"/>
              <a:t>Aligned the economic interests of slave owners — who wanted to promote the healthy births of slave children </a:t>
            </a:r>
          </a:p>
          <a:p>
            <a:r>
              <a:rPr lang="en-US" dirty="0"/>
              <a:t>As historian Deirdre Cooper Owens has observed, those economic incentives drove medical innovation. </a:t>
            </a:r>
          </a:p>
          <a:p>
            <a:endParaRPr lang="en-US" dirty="0"/>
          </a:p>
        </p:txBody>
      </p:sp>
      <p:sp>
        <p:nvSpPr>
          <p:cNvPr id="4" name="Title 3">
            <a:extLst>
              <a:ext uri="{FF2B5EF4-FFF2-40B4-BE49-F238E27FC236}">
                <a16:creationId xmlns:a16="http://schemas.microsoft.com/office/drawing/2014/main" id="{518A671C-8EBC-5547-8C01-D5D6EE65BD42}"/>
              </a:ext>
            </a:extLst>
          </p:cNvPr>
          <p:cNvSpPr>
            <a:spLocks noGrp="1"/>
          </p:cNvSpPr>
          <p:nvPr>
            <p:ph type="title"/>
          </p:nvPr>
        </p:nvSpPr>
        <p:spPr/>
        <p:txBody>
          <a:bodyPr/>
          <a:lstStyle/>
          <a:p>
            <a:r>
              <a:rPr lang="en-US" dirty="0"/>
              <a:t>Racist Ideas</a:t>
            </a:r>
          </a:p>
        </p:txBody>
      </p:sp>
    </p:spTree>
    <p:extLst>
      <p:ext uri="{BB962C8B-B14F-4D97-AF65-F5344CB8AC3E}">
        <p14:creationId xmlns:p14="http://schemas.microsoft.com/office/powerpoint/2010/main" val="3345679055"/>
      </p:ext>
    </p:extLst>
  </p:cSld>
  <p:clrMapOvr>
    <a:masterClrMapping/>
  </p:clrMapOvr>
</p:sld>
</file>

<file path=ppt/theme/theme1.xml><?xml version="1.0" encoding="utf-8"?>
<a:theme xmlns:a="http://schemas.openxmlformats.org/drawingml/2006/main" name="SPH_Powerpoint_Template_Maroon">
  <a:themeElements>
    <a:clrScheme name="Custom 3">
      <a:dk1>
        <a:srgbClr val="000000"/>
      </a:dk1>
      <a:lt1>
        <a:srgbClr val="FFFFFF"/>
      </a:lt1>
      <a:dk2>
        <a:srgbClr val="7A0019"/>
      </a:dk2>
      <a:lt2>
        <a:srgbClr val="FFCC3F"/>
      </a:lt2>
      <a:accent1>
        <a:srgbClr val="75787B"/>
      </a:accent1>
      <a:accent2>
        <a:srgbClr val="D0D0CE"/>
      </a:accent2>
      <a:accent3>
        <a:srgbClr val="236192"/>
      </a:accent3>
      <a:accent4>
        <a:srgbClr val="E04E39"/>
      </a:accent4>
      <a:accent5>
        <a:srgbClr val="006A52"/>
      </a:accent5>
      <a:accent6>
        <a:srgbClr val="D45D00"/>
      </a:accent6>
      <a:hlink>
        <a:srgbClr val="5BC2FF"/>
      </a:hlink>
      <a:folHlink>
        <a:srgbClr val="A4D65E"/>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12592</TotalTime>
  <Words>1280</Words>
  <Application>Microsoft Macintosh PowerPoint</Application>
  <PresentationFormat>Widescreen</PresentationFormat>
  <Paragraphs>93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Lucida Grande</vt:lpstr>
      <vt:lpstr>Trebuchet MS</vt:lpstr>
      <vt:lpstr>SPH_Powerpoint_Template_Maroon</vt:lpstr>
      <vt:lpstr>Listen to Us!  How Racial and Gender Bias Undermine Women’s Health </vt:lpstr>
      <vt:lpstr>What’s at Stake?</vt:lpstr>
      <vt:lpstr>Maternal Mortality Rate </vt:lpstr>
      <vt:lpstr>Root Cause</vt:lpstr>
      <vt:lpstr>Structural Racism</vt:lpstr>
      <vt:lpstr>PowerPoint Presentation</vt:lpstr>
      <vt:lpstr>Learn about, understand  and accept the United States’ racist roots</vt:lpstr>
      <vt:lpstr>A History of Racist Ideas</vt:lpstr>
      <vt:lpstr>Racist Ideas</vt:lpstr>
      <vt:lpstr>Racist Beliefs become Racist Actions</vt:lpstr>
      <vt:lpstr>PowerPoint Presentation</vt:lpstr>
      <vt:lpstr>In 2016…</vt:lpstr>
      <vt:lpstr>“I Was Pregnant and in Crisis. All the Doctors and Nurses Saw Was an Incompetent Black Woman”</vt:lpstr>
      <vt:lpstr>PowerPoint Presentation</vt:lpstr>
    </vt:vector>
  </TitlesOfParts>
  <Company>University of Minnesota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Factors and Birth Equity</dc:title>
  <dc:creator>Rachel R Hardeman PhD</dc:creator>
  <cp:lastModifiedBy>Rachel Hardeman</cp:lastModifiedBy>
  <cp:revision>130</cp:revision>
  <dcterms:created xsi:type="dcterms:W3CDTF">2017-04-12T18:06:32Z</dcterms:created>
  <dcterms:modified xsi:type="dcterms:W3CDTF">2019-01-25T05:18:14Z</dcterms:modified>
</cp:coreProperties>
</file>