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4" r:id="rId3"/>
    <p:sldId id="312" r:id="rId4"/>
    <p:sldId id="275" r:id="rId5"/>
    <p:sldId id="287" r:id="rId6"/>
    <p:sldId id="310" r:id="rId7"/>
    <p:sldId id="1107" r:id="rId8"/>
    <p:sldId id="308" r:id="rId9"/>
    <p:sldId id="297" r:id="rId10"/>
    <p:sldId id="1102" r:id="rId11"/>
    <p:sldId id="1103" r:id="rId12"/>
    <p:sldId id="1104" r:id="rId13"/>
    <p:sldId id="1105" r:id="rId14"/>
    <p:sldId id="1106"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5" autoAdjust="0"/>
    <p:restoredTop sz="94580"/>
  </p:normalViewPr>
  <p:slideViewPr>
    <p:cSldViewPr>
      <p:cViewPr varScale="1">
        <p:scale>
          <a:sx n="101" d="100"/>
          <a:sy n="101" d="100"/>
        </p:scale>
        <p:origin x="200"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6F04C8-2725-D240-B15B-A753AA49CC35}" type="datetimeFigureOut">
              <a:rPr lang="en-US" smtClean="0"/>
              <a:t>1/18/19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031C42-56FB-C741-B012-D1B54D22A3F5}" type="slidenum">
              <a:rPr lang="en-US" smtClean="0"/>
              <a:t>‹#›</a:t>
            </a:fld>
            <a:endParaRPr lang="en-US"/>
          </a:p>
        </p:txBody>
      </p:sp>
    </p:spTree>
    <p:extLst>
      <p:ext uri="{BB962C8B-B14F-4D97-AF65-F5344CB8AC3E}">
        <p14:creationId xmlns:p14="http://schemas.microsoft.com/office/powerpoint/2010/main" val="4257665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BF9C7-FC34-3441-90C4-2BBB1C593375}" type="datetimeFigureOut">
              <a:rPr lang="en-US" smtClean="0"/>
              <a:t>1/18/19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0A29F-B2A7-4541-9164-50566514170F}" type="slidenum">
              <a:rPr lang="en-US" smtClean="0"/>
              <a:t>‹#›</a:t>
            </a:fld>
            <a:endParaRPr lang="en-US"/>
          </a:p>
        </p:txBody>
      </p:sp>
    </p:spTree>
    <p:extLst>
      <p:ext uri="{BB962C8B-B14F-4D97-AF65-F5344CB8AC3E}">
        <p14:creationId xmlns:p14="http://schemas.microsoft.com/office/powerpoint/2010/main" val="1125338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pPr/>
              <a:t>2</a:t>
            </a:fld>
            <a:endParaRPr lang="en-US" dirty="0"/>
          </a:p>
        </p:txBody>
      </p:sp>
    </p:spTree>
    <p:extLst>
      <p:ext uri="{BB962C8B-B14F-4D97-AF65-F5344CB8AC3E}">
        <p14:creationId xmlns:p14="http://schemas.microsoft.com/office/powerpoint/2010/main" val="374725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5B0A29F-B2A7-4541-9164-50566514170F}" type="slidenum">
              <a:rPr lang="en-US" smtClean="0"/>
              <a:t>3</a:t>
            </a:fld>
            <a:endParaRPr lang="en-US" dirty="0"/>
          </a:p>
        </p:txBody>
      </p:sp>
    </p:spTree>
    <p:extLst>
      <p:ext uri="{BB962C8B-B14F-4D97-AF65-F5344CB8AC3E}">
        <p14:creationId xmlns:p14="http://schemas.microsoft.com/office/powerpoint/2010/main" val="144321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on a positive</a:t>
            </a:r>
            <a:r>
              <a:rPr lang="en-US" baseline="0" dirty="0"/>
              <a:t> note </a:t>
            </a:r>
            <a:r>
              <a:rPr lang="mr-IN" baseline="0" dirty="0"/>
              <a:t>–</a:t>
            </a:r>
            <a:r>
              <a:rPr lang="en-US" baseline="0" dirty="0"/>
              <a:t> might more states expand coverage?</a:t>
            </a:r>
          </a:p>
          <a:p>
            <a:endParaRPr lang="en-US" baseline="0" dirty="0"/>
          </a:p>
          <a:p>
            <a:r>
              <a:rPr lang="en-US" baseline="0" dirty="0"/>
              <a:t>Blue = expansion state</a:t>
            </a:r>
          </a:p>
          <a:p>
            <a:r>
              <a:rPr lang="en-US" baseline="0" dirty="0"/>
              <a:t>Yellow = thinking about it (caveat </a:t>
            </a:r>
            <a:r>
              <a:rPr lang="mr-IN" baseline="0" dirty="0"/>
              <a:t>–</a:t>
            </a:r>
            <a:r>
              <a:rPr lang="en-US" baseline="0" dirty="0"/>
              <a:t> just my guesses)</a:t>
            </a:r>
          </a:p>
          <a:p>
            <a:endParaRPr lang="en-US" baseline="0" dirty="0"/>
          </a:p>
          <a:p>
            <a:r>
              <a:rPr lang="en-US" baseline="0" dirty="0"/>
              <a:t>If election had gone differently, would  have seen a couple of states expand in 2017.</a:t>
            </a:r>
          </a:p>
          <a:p>
            <a:endParaRPr lang="en-US" baseline="0" dirty="0"/>
          </a:p>
          <a:p>
            <a:r>
              <a:rPr lang="en-US" baseline="0" dirty="0"/>
              <a:t>Instead, a lot of debate about</a:t>
            </a:r>
            <a:r>
              <a:rPr lang="mr-IN" baseline="0" dirty="0"/>
              <a:t>…</a:t>
            </a:r>
            <a:endParaRPr lang="en-US" baseline="0" dirty="0"/>
          </a:p>
          <a:p>
            <a:endParaRPr lang="en-US" baseline="0" dirty="0"/>
          </a:p>
          <a:p>
            <a:endParaRPr lang="en-US" baseline="0" dirty="0"/>
          </a:p>
          <a:p>
            <a:r>
              <a:rPr lang="en-US" baseline="0" dirty="0"/>
              <a:t>UPDATE</a:t>
            </a:r>
            <a:endParaRPr lang="en-US" dirty="0"/>
          </a:p>
        </p:txBody>
      </p:sp>
      <p:sp>
        <p:nvSpPr>
          <p:cNvPr id="4" name="Slide Number Placeholder 3"/>
          <p:cNvSpPr>
            <a:spLocks noGrp="1"/>
          </p:cNvSpPr>
          <p:nvPr>
            <p:ph type="sldNum" sz="quarter" idx="10"/>
          </p:nvPr>
        </p:nvSpPr>
        <p:spPr/>
        <p:txBody>
          <a:bodyPr/>
          <a:lstStyle/>
          <a:p>
            <a:fld id="{E93CEAA0-159E-E342-A79A-F41AEA1B3E71}" type="slidenum">
              <a:rPr lang="en-US" smtClean="0"/>
              <a:t>5</a:t>
            </a:fld>
            <a:endParaRPr lang="en-US" dirty="0"/>
          </a:p>
        </p:txBody>
      </p:sp>
    </p:spTree>
    <p:extLst>
      <p:ext uri="{BB962C8B-B14F-4D97-AF65-F5344CB8AC3E}">
        <p14:creationId xmlns:p14="http://schemas.microsoft.com/office/powerpoint/2010/main" val="204723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5B0A29F-B2A7-4541-9164-50566514170F}" type="slidenum">
              <a:rPr lang="en-US" smtClean="0"/>
              <a:t>8</a:t>
            </a:fld>
            <a:endParaRPr lang="en-US"/>
          </a:p>
        </p:txBody>
      </p:sp>
    </p:spTree>
    <p:extLst>
      <p:ext uri="{BB962C8B-B14F-4D97-AF65-F5344CB8AC3E}">
        <p14:creationId xmlns:p14="http://schemas.microsoft.com/office/powerpoint/2010/main" val="422884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CHILDREN in Medicaid under 21, including HCBS waivers.</a:t>
            </a:r>
          </a:p>
          <a:p>
            <a:r>
              <a:rPr lang="en-US" dirty="0"/>
              <a:t>Comprehensive array of preventive and ameliorative care for children – focus on PREVENTION</a:t>
            </a:r>
          </a:p>
          <a:p>
            <a:r>
              <a:rPr lang="en-US" dirty="0"/>
              <a:t>Covers all </a:t>
            </a:r>
            <a:r>
              <a:rPr lang="en-US" b="1" dirty="0"/>
              <a:t>appropriate and medically necessary services</a:t>
            </a:r>
            <a:r>
              <a:rPr lang="en-US" dirty="0"/>
              <a:t> needed to </a:t>
            </a:r>
            <a:r>
              <a:rPr lang="en-US" b="1" dirty="0"/>
              <a:t>correct and ameliorate </a:t>
            </a:r>
            <a:r>
              <a:rPr lang="en-US" dirty="0"/>
              <a:t>health conditions, even if such services are not included in the Medicaid state plan</a:t>
            </a:r>
          </a:p>
          <a:p>
            <a:r>
              <a:rPr lang="en-US" dirty="0"/>
              <a:t>States are required to inform all Medicaid-eligible individuals under age 21 that EPSDT services are available and of the need for age-appropriate immunizations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PUTS DOCTORS, NOT POLICYMAKERS IN THE DRIVER’S SEAT RE: WHAT CHILDREN NEED.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“The program’s origin can be traced to a government study…titled ‘One Third of a Nation: A Report on Young Men Found Unqualified for Military Service.’ The report revealed that half of the young men drafted into military service in 1962 were rejected due to preventable and treatable physical, mental, and developmental health conditions. This discovery demonstrated the need for children and adolescents’ access to preventive medical services starting from an early age, eventually leading up to one of the hallmarks of the Medicaid program, the EPSDT benefit.”</a:t>
            </a:r>
            <a:r>
              <a:rPr lang="en-US" sz="12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5B0A29F-B2A7-4541-9164-50566514170F}" type="slidenum">
              <a:rPr lang="en-US" smtClean="0"/>
              <a:t>9</a:t>
            </a:fld>
            <a:endParaRPr lang="en-US" dirty="0"/>
          </a:p>
        </p:txBody>
      </p:sp>
    </p:spTree>
    <p:extLst>
      <p:ext uri="{BB962C8B-B14F-4D97-AF65-F5344CB8AC3E}">
        <p14:creationId xmlns:p14="http://schemas.microsoft.com/office/powerpoint/2010/main" val="106904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7E70C-0EEB-A64E-9003-E0F9412A4D3B}" type="slidenum">
              <a:rPr lang="en-US" smtClean="0"/>
              <a:t>10</a:t>
            </a:fld>
            <a:endParaRPr lang="en-US"/>
          </a:p>
        </p:txBody>
      </p:sp>
    </p:spTree>
    <p:extLst>
      <p:ext uri="{BB962C8B-B14F-4D97-AF65-F5344CB8AC3E}">
        <p14:creationId xmlns:p14="http://schemas.microsoft.com/office/powerpoint/2010/main" val="4225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B0A29F-B2A7-4541-9164-50566514170F}" type="slidenum">
              <a:rPr lang="en-US" smtClean="0"/>
              <a:t>11</a:t>
            </a:fld>
            <a:endParaRPr lang="en-US"/>
          </a:p>
        </p:txBody>
      </p:sp>
    </p:spTree>
    <p:extLst>
      <p:ext uri="{BB962C8B-B14F-4D97-AF65-F5344CB8AC3E}">
        <p14:creationId xmlns:p14="http://schemas.microsoft.com/office/powerpoint/2010/main" val="366611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5B0A29F-B2A7-4541-9164-50566514170F}" type="slidenum">
              <a:rPr lang="en-US" smtClean="0"/>
              <a:t>13</a:t>
            </a:fld>
            <a:endParaRPr lang="en-US"/>
          </a:p>
        </p:txBody>
      </p:sp>
    </p:spTree>
    <p:extLst>
      <p:ext uri="{BB962C8B-B14F-4D97-AF65-F5344CB8AC3E}">
        <p14:creationId xmlns:p14="http://schemas.microsoft.com/office/powerpoint/2010/main" val="364034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0A29F-B2A7-4541-9164-50566514170F}" type="slidenum">
              <a:rPr lang="en-US" smtClean="0"/>
              <a:t>15</a:t>
            </a:fld>
            <a:endParaRPr lang="en-US"/>
          </a:p>
        </p:txBody>
      </p:sp>
    </p:spTree>
    <p:extLst>
      <p:ext uri="{BB962C8B-B14F-4D97-AF65-F5344CB8AC3E}">
        <p14:creationId xmlns:p14="http://schemas.microsoft.com/office/powerpoint/2010/main" val="196638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slide_bkgr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bg1"/>
                </a:solidFill>
                <a:latin typeface="Lucida Bright"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3695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267200"/>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226999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199"/>
            <a:ext cx="2057400" cy="5410201"/>
          </a:xfrm>
        </p:spPr>
        <p:txBody>
          <a:bodyPr vert="eaVert"/>
          <a:lstStyle>
            <a:lvl1pPr>
              <a:defRPr>
                <a:solidFill>
                  <a:schemeClr val="tx2">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533399"/>
            <a:ext cx="6019800" cy="5334001"/>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A2D79C-CD48-4D19-A731-CDEDB40B86D9}" type="slidenum">
              <a:rPr lang="en-US" smtClean="0"/>
              <a:t>‹#›</a:t>
            </a:fld>
            <a:endParaRPr lang="en-US"/>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Picture 8"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420403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60438"/>
          </a:xfrm>
        </p:spPr>
        <p:txBody>
          <a:bodyPr/>
          <a:lstStyle/>
          <a:p>
            <a:r>
              <a:rPr lang="en-US" dirty="0" err="1">
                <a:solidFill>
                  <a:schemeClr val="tx2">
                    <a:lumMod val="75000"/>
                  </a:schemeClr>
                </a:solidFill>
              </a:rPr>
              <a:t>Lorem</a:t>
            </a:r>
            <a:r>
              <a:rPr lang="en-US" dirty="0">
                <a:solidFill>
                  <a:schemeClr val="tx2">
                    <a:lumMod val="75000"/>
                  </a:schemeClr>
                </a:solidFill>
              </a:rPr>
              <a:t> </a:t>
            </a:r>
            <a:r>
              <a:rPr lang="en-US" dirty="0" err="1">
                <a:solidFill>
                  <a:schemeClr val="tx2">
                    <a:lumMod val="75000"/>
                  </a:schemeClr>
                </a:solidFill>
              </a:rPr>
              <a:t>Ipsum</a:t>
            </a:r>
            <a:r>
              <a:rPr lang="en-US" dirty="0">
                <a:solidFill>
                  <a:schemeClr val="tx2">
                    <a:lumMod val="75000"/>
                  </a:schemeClr>
                </a:solidFill>
              </a:rPr>
              <a:t> Headline </a:t>
            </a:r>
            <a:r>
              <a:rPr lang="en-US" dirty="0" err="1">
                <a:solidFill>
                  <a:schemeClr val="tx2">
                    <a:lumMod val="75000"/>
                  </a:schemeClr>
                </a:solidFill>
              </a:rPr>
              <a:t>Shpjerewr</a:t>
            </a:r>
            <a:endParaRPr lang="en-US" dirty="0"/>
          </a:p>
        </p:txBody>
      </p:sp>
      <p:sp>
        <p:nvSpPr>
          <p:cNvPr id="3" name="Content Placeholder 2"/>
          <p:cNvSpPr>
            <a:spLocks noGrp="1"/>
          </p:cNvSpPr>
          <p:nvPr>
            <p:ph idx="1"/>
          </p:nvPr>
        </p:nvSpPr>
        <p:spPr>
          <a:xfrm>
            <a:off x="457200" y="1600201"/>
            <a:ext cx="8229600" cy="4343400"/>
          </a:xfrm>
        </p:spPr>
        <p:txBody>
          <a:bodyPr/>
          <a:lstStyle>
            <a:lvl1pPr marL="342900" indent="-342900">
              <a:buFont typeface="Courier New" pitchFamily="49" charset="0"/>
              <a:buChar char="o"/>
              <a:defRPr>
                <a:solidFill>
                  <a:schemeClr val="tx2">
                    <a:lumMod val="75000"/>
                  </a:schemeClr>
                </a:solidFill>
              </a:defRPr>
            </a:lvl1pPr>
            <a:lvl2pPr marL="742950" indent="-285750">
              <a:buFont typeface="Courier New" pitchFamily="49" charset="0"/>
              <a:buChar char="o"/>
              <a:defRPr>
                <a:solidFill>
                  <a:schemeClr val="tx2">
                    <a:lumMod val="75000"/>
                  </a:schemeClr>
                </a:solidFill>
              </a:defRPr>
            </a:lvl2pPr>
            <a:lvl3pPr marL="1143000" indent="-228600">
              <a:buFont typeface="Courier New" pitchFamily="49" charset="0"/>
              <a:buChar char="o"/>
              <a:defRPr>
                <a:solidFill>
                  <a:schemeClr val="tx2">
                    <a:lumMod val="75000"/>
                  </a:schemeClr>
                </a:solidFill>
              </a:defRPr>
            </a:lvl3pPr>
            <a:lvl4pPr marL="1600200" indent="-228600">
              <a:buFont typeface="Courier New" pitchFamily="49" charset="0"/>
              <a:buChar char="o"/>
              <a:defRPr>
                <a:solidFill>
                  <a:schemeClr val="tx2">
                    <a:lumMod val="75000"/>
                  </a:schemeClr>
                </a:solidFill>
              </a:defRPr>
            </a:lvl4pPr>
            <a:lvl5pPr marL="2057400" indent="-228600">
              <a:buFont typeface="Courier New" pitchFamily="49" charset="0"/>
              <a:buChar char="o"/>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05278"/>
            <a:ext cx="2895600" cy="365125"/>
          </a:xfrm>
          <a:prstGeom prst="rect">
            <a:avLst/>
          </a:prstGeom>
        </p:spPr>
        <p:txBody>
          <a:bodyPr/>
          <a:lstStyle>
            <a:lvl1pPr>
              <a:defRPr>
                <a:latin typeface="Helvetica Neue Light"/>
                <a:cs typeface="Helvetica Neue Light"/>
              </a:defRPr>
            </a:lvl1pPr>
          </a:lstStyle>
          <a:p>
            <a:endParaRPr lang="en-US" dirty="0"/>
          </a:p>
        </p:txBody>
      </p:sp>
      <p:sp>
        <p:nvSpPr>
          <p:cNvPr id="6" name="Slide Number Placeholder 5"/>
          <p:cNvSpPr>
            <a:spLocks noGrp="1"/>
          </p:cNvSpPr>
          <p:nvPr>
            <p:ph type="sldNum" sz="quarter" idx="12"/>
          </p:nvPr>
        </p:nvSpPr>
        <p:spPr>
          <a:xfrm>
            <a:off x="6553200" y="6305278"/>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dirty="0"/>
          </a:p>
        </p:txBody>
      </p:sp>
      <p:sp>
        <p:nvSpPr>
          <p:cNvPr id="7" name="Rectangle 6"/>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240388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400"/>
            <a:ext cx="7772400" cy="1362075"/>
          </a:xfrm>
        </p:spPr>
        <p:txBody>
          <a:bodyPr anchor="t"/>
          <a:lstStyle>
            <a:lvl1pPr algn="l">
              <a:defRPr sz="4000" b="1" cap="all">
                <a:latin typeface="Lucida Bright" pitchFamily="18" charset="0"/>
              </a:defRPr>
            </a:lvl1pPr>
          </a:lstStyle>
          <a:p>
            <a:r>
              <a:rPr lang="en-US"/>
              <a:t>Click to edit Master title style</a:t>
            </a:r>
          </a:p>
        </p:txBody>
      </p:sp>
      <p:sp>
        <p:nvSpPr>
          <p:cNvPr id="3" name="Text Placeholder 2"/>
          <p:cNvSpPr>
            <a:spLocks noGrp="1"/>
          </p:cNvSpPr>
          <p:nvPr>
            <p:ph type="body" idx="1"/>
          </p:nvPr>
        </p:nvSpPr>
        <p:spPr>
          <a:xfrm>
            <a:off x="914400" y="3429000"/>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pic>
        <p:nvPicPr>
          <p:cNvPr id="7" name="Picture 6" descr="Footer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0320"/>
            <a:ext cx="9144000" cy="1005840"/>
          </a:xfrm>
          <a:prstGeom prst="rect">
            <a:avLst/>
          </a:prstGeom>
        </p:spPr>
      </p:pic>
      <p:cxnSp>
        <p:nvCxnSpPr>
          <p:cNvPr id="8" name="Straight Connector 7"/>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64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2672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44895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10" name="Rectangle 9"/>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178847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lvl1pPr>
              <a:defRPr>
                <a:solidFill>
                  <a:schemeClr val="tx2">
                    <a:lumMod val="75000"/>
                  </a:schemeClr>
                </a:solidFill>
              </a:defRPr>
            </a:lvl1pPr>
          </a:lstStyle>
          <a:p>
            <a:r>
              <a:rPr lang="en-US" dirty="0"/>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6" name="Rectangle 5"/>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 name="Picture 7"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216658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5" name="Rectangle 4"/>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6"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70143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380999"/>
            <a:ext cx="5111750" cy="5562601"/>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125225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schemeClr>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Helvetica Neue Light"/>
                <a:cs typeface="Helvetica Neue Ligh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Helvetica Neue Light"/>
                <a:cs typeface="Helvetica Neue Light"/>
              </a:defRPr>
            </a:lvl1pPr>
          </a:lstStyle>
          <a:p>
            <a:fld id="{ADA2D79C-CD48-4D19-A731-CDEDB40B86D9}" type="slidenum">
              <a:rPr lang="en-US" smtClean="0"/>
              <a:pPr/>
              <a:t>‹#›</a:t>
            </a:fld>
            <a:endParaRPr lang="en-US"/>
          </a:p>
        </p:txBody>
      </p:sp>
      <p:sp>
        <p:nvSpPr>
          <p:cNvPr id="8" name="Rectangle 7"/>
          <p:cNvSpPr/>
          <p:nvPr userDrawn="1"/>
        </p:nvSpPr>
        <p:spPr>
          <a:xfrm>
            <a:off x="0" y="0"/>
            <a:ext cx="9144000" cy="381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52400" y="6019800"/>
            <a:ext cx="8763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 name="Picture 9" descr="Footer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637" y="6117684"/>
            <a:ext cx="2265363" cy="740315"/>
          </a:xfrm>
          <a:prstGeom prst="rect">
            <a:avLst/>
          </a:prstGeom>
        </p:spPr>
      </p:pic>
    </p:spTree>
    <p:extLst>
      <p:ext uri="{BB962C8B-B14F-4D97-AF65-F5344CB8AC3E}">
        <p14:creationId xmlns:p14="http://schemas.microsoft.com/office/powerpoint/2010/main" val="10167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82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Helvetica Neue Light"/>
          <a:ea typeface="+mj-ea"/>
          <a:cs typeface="Helvetica Neue Light"/>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Light"/>
          <a:ea typeface="+mn-ea"/>
          <a:cs typeface="Helvetica Neue Light"/>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Neue Light"/>
          <a:ea typeface="+mn-ea"/>
          <a:cs typeface="Helvetica Neue Light"/>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Neue Light"/>
          <a:ea typeface="+mn-ea"/>
          <a:cs typeface="Helvetica Neue Light"/>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Neue Light"/>
          <a:ea typeface="+mn-ea"/>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cf.georgetown.edu/wp-content/uploads/2016/06/Kids-in-Marketplace-final-6-02.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s://ccf.georgetown.edu/2018/10/17/promoting-young-childrens-healthy-development-in-medicaid-and-the-childrens-health-insurance-program-chi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https://ccf.georgetown.edu/2016/09/13/fulfilling-the-promise-of-childrens-dental-coverag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cf.georgetown.edu/2016/08/09/the-future-of-childrens-health-coverag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Future of Children’s Coverage</a:t>
            </a:r>
            <a:br>
              <a:rPr lang="en-US" dirty="0"/>
            </a:br>
            <a:endParaRPr lang="en-US" dirty="0"/>
          </a:p>
        </p:txBody>
      </p:sp>
      <p:sp>
        <p:nvSpPr>
          <p:cNvPr id="3" name="Subtitle 2"/>
          <p:cNvSpPr>
            <a:spLocks noGrp="1"/>
          </p:cNvSpPr>
          <p:nvPr>
            <p:ph type="subTitle" idx="1"/>
          </p:nvPr>
        </p:nvSpPr>
        <p:spPr>
          <a:xfrm>
            <a:off x="1368990" y="3429000"/>
            <a:ext cx="6553200" cy="609600"/>
          </a:xfrm>
        </p:spPr>
        <p:txBody>
          <a:bodyPr>
            <a:normAutofit/>
          </a:bodyPr>
          <a:lstStyle/>
          <a:p>
            <a:r>
              <a:rPr lang="en-US" sz="2500" dirty="0">
                <a:latin typeface="Helvetica" pitchFamily="2" charset="0"/>
              </a:rPr>
              <a:t>Elisabeth Wright </a:t>
            </a:r>
            <a:r>
              <a:rPr lang="en-US" sz="2500" dirty="0" err="1">
                <a:latin typeface="Helvetica" pitchFamily="2" charset="0"/>
              </a:rPr>
              <a:t>Burak</a:t>
            </a:r>
            <a:endParaRPr lang="en-US" sz="2500" dirty="0">
              <a:latin typeface="Helvetica" pitchFamily="2" charset="0"/>
            </a:endParaRPr>
          </a:p>
        </p:txBody>
      </p:sp>
      <p:sp>
        <p:nvSpPr>
          <p:cNvPr id="4" name="Rectangle 3">
            <a:extLst>
              <a:ext uri="{FF2B5EF4-FFF2-40B4-BE49-F238E27FC236}">
                <a16:creationId xmlns:a16="http://schemas.microsoft.com/office/drawing/2014/main" id="{25D3501D-3B5F-2448-BD4C-162DC65FE6DA}"/>
              </a:ext>
            </a:extLst>
          </p:cNvPr>
          <p:cNvSpPr/>
          <p:nvPr/>
        </p:nvSpPr>
        <p:spPr>
          <a:xfrm>
            <a:off x="1562100" y="4254926"/>
            <a:ext cx="6324600" cy="830997"/>
          </a:xfrm>
          <a:prstGeom prst="rect">
            <a:avLst/>
          </a:prstGeom>
        </p:spPr>
        <p:txBody>
          <a:bodyPr wrap="square">
            <a:spAutoFit/>
          </a:bodyPr>
          <a:lstStyle/>
          <a:p>
            <a:pPr algn="ctr"/>
            <a:r>
              <a:rPr lang="en-US" sz="2400" dirty="0">
                <a:solidFill>
                  <a:schemeClr val="bg1"/>
                </a:solidFill>
                <a:latin typeface="Helvetica" pitchFamily="2" charset="0"/>
              </a:rPr>
              <a:t>Families USA Health Action Conference</a:t>
            </a:r>
          </a:p>
          <a:p>
            <a:pPr algn="ctr"/>
            <a:r>
              <a:rPr lang="en-US" sz="2400" dirty="0">
                <a:solidFill>
                  <a:schemeClr val="bg1"/>
                </a:solidFill>
                <a:latin typeface="Helvetica" pitchFamily="2" charset="0"/>
              </a:rPr>
              <a:t>January 24</a:t>
            </a:r>
            <a:r>
              <a:rPr lang="en-US" sz="2400" baseline="30000" dirty="0">
                <a:solidFill>
                  <a:schemeClr val="bg1"/>
                </a:solidFill>
                <a:latin typeface="Helvetica" pitchFamily="2" charset="0"/>
              </a:rPr>
              <a:t>th</a:t>
            </a:r>
            <a:r>
              <a:rPr lang="en-US" sz="2400" dirty="0">
                <a:solidFill>
                  <a:schemeClr val="bg1"/>
                </a:solidFill>
                <a:latin typeface="Helvetica" pitchFamily="2" charset="0"/>
              </a:rPr>
              <a:t>, 2018</a:t>
            </a:r>
          </a:p>
        </p:txBody>
      </p:sp>
    </p:spTree>
    <p:extLst>
      <p:ext uri="{BB962C8B-B14F-4D97-AF65-F5344CB8AC3E}">
        <p14:creationId xmlns:p14="http://schemas.microsoft.com/office/powerpoint/2010/main" val="264325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96F7F3-128E-D84B-B939-4495646A3634}"/>
              </a:ext>
            </a:extLst>
          </p:cNvPr>
          <p:cNvSpPr>
            <a:spLocks noGrp="1"/>
          </p:cNvSpPr>
          <p:nvPr>
            <p:ph type="title"/>
          </p:nvPr>
        </p:nvSpPr>
        <p:spPr/>
        <p:txBody>
          <a:bodyPr>
            <a:noAutofit/>
          </a:bodyPr>
          <a:lstStyle/>
          <a:p>
            <a:r>
              <a:rPr lang="en-US" sz="3800" dirty="0"/>
              <a:t>Moving Children’s Coverage Forward: </a:t>
            </a:r>
            <a:r>
              <a:rPr lang="en-US" sz="3800" i="1" dirty="0"/>
              <a:t>Marketplace</a:t>
            </a:r>
          </a:p>
        </p:txBody>
      </p:sp>
      <p:sp>
        <p:nvSpPr>
          <p:cNvPr id="3" name="Content Placeholder 2">
            <a:extLst>
              <a:ext uri="{FF2B5EF4-FFF2-40B4-BE49-F238E27FC236}">
                <a16:creationId xmlns:a16="http://schemas.microsoft.com/office/drawing/2014/main" id="{12F60EF9-B900-A74A-805C-23727E816B30}"/>
              </a:ext>
            </a:extLst>
          </p:cNvPr>
          <p:cNvSpPr>
            <a:spLocks noGrp="1"/>
          </p:cNvSpPr>
          <p:nvPr>
            <p:ph sz="half" idx="1"/>
          </p:nvPr>
        </p:nvSpPr>
        <p:spPr/>
        <p:txBody>
          <a:bodyPr>
            <a:normAutofit/>
          </a:bodyPr>
          <a:lstStyle/>
          <a:p>
            <a:pPr>
              <a:buFont typeface="Arial" panose="020B0604020202020204" pitchFamily="34" charset="0"/>
              <a:buChar char="•"/>
            </a:pPr>
            <a:r>
              <a:rPr lang="en-US" dirty="0">
                <a:solidFill>
                  <a:schemeClr val="accent1">
                    <a:lumMod val="50000"/>
                  </a:schemeClr>
                </a:solidFill>
              </a:rPr>
              <a:t>In the Marketplace:</a:t>
            </a:r>
          </a:p>
          <a:p>
            <a:pPr lvl="1">
              <a:buFont typeface="Wingdings" pitchFamily="2" charset="2"/>
              <a:buChar char="ü"/>
            </a:pPr>
            <a:r>
              <a:rPr lang="en-US" sz="2200" dirty="0">
                <a:solidFill>
                  <a:schemeClr val="accent1">
                    <a:lumMod val="50000"/>
                  </a:schemeClr>
                </a:solidFill>
              </a:rPr>
              <a:t>Define pediatric services</a:t>
            </a:r>
            <a:br>
              <a:rPr lang="en-US" sz="2200" dirty="0">
                <a:solidFill>
                  <a:schemeClr val="accent1">
                    <a:lumMod val="50000"/>
                  </a:schemeClr>
                </a:solidFill>
              </a:rPr>
            </a:br>
            <a:endParaRPr lang="en-US" sz="2200" dirty="0">
              <a:solidFill>
                <a:schemeClr val="accent1">
                  <a:lumMod val="50000"/>
                </a:schemeClr>
              </a:solidFill>
            </a:endParaRPr>
          </a:p>
          <a:p>
            <a:pPr lvl="1">
              <a:buFont typeface="Wingdings" pitchFamily="2" charset="2"/>
              <a:buChar char="ü"/>
            </a:pPr>
            <a:r>
              <a:rPr lang="en-US" sz="2200" dirty="0">
                <a:solidFill>
                  <a:schemeClr val="accent1">
                    <a:lumMod val="50000"/>
                  </a:schemeClr>
                </a:solidFill>
              </a:rPr>
              <a:t>Define medical necessity to include services critical to healthy development</a:t>
            </a:r>
            <a:br>
              <a:rPr lang="en-US" sz="2200" dirty="0">
                <a:solidFill>
                  <a:schemeClr val="accent1">
                    <a:lumMod val="50000"/>
                  </a:schemeClr>
                </a:solidFill>
              </a:rPr>
            </a:br>
            <a:endParaRPr lang="en-US" sz="2200" dirty="0">
              <a:solidFill>
                <a:schemeClr val="accent1">
                  <a:lumMod val="50000"/>
                </a:schemeClr>
              </a:solidFill>
            </a:endParaRPr>
          </a:p>
          <a:p>
            <a:pPr lvl="1">
              <a:buFont typeface="Wingdings" pitchFamily="2" charset="2"/>
              <a:buChar char="ü"/>
            </a:pPr>
            <a:r>
              <a:rPr lang="en-US" sz="2200" dirty="0">
                <a:solidFill>
                  <a:schemeClr val="accent1">
                    <a:lumMod val="50000"/>
                  </a:schemeClr>
                </a:solidFill>
              </a:rPr>
              <a:t>Strictly enforce the ACA’s antidiscrimination rules</a:t>
            </a:r>
          </a:p>
          <a:p>
            <a:endParaRPr lang="en-US" dirty="0">
              <a:solidFill>
                <a:schemeClr val="accent1">
                  <a:lumMod val="50000"/>
                </a:schemeClr>
              </a:solidFill>
            </a:endParaRPr>
          </a:p>
        </p:txBody>
      </p:sp>
      <p:sp>
        <p:nvSpPr>
          <p:cNvPr id="8" name="Footer Placeholder 3">
            <a:extLst>
              <a:ext uri="{FF2B5EF4-FFF2-40B4-BE49-F238E27FC236}">
                <a16:creationId xmlns:a16="http://schemas.microsoft.com/office/drawing/2014/main" id="{FB12B2B4-540B-814F-85AE-F3D697CE17CE}"/>
              </a:ext>
            </a:extLst>
          </p:cNvPr>
          <p:cNvSpPr>
            <a:spLocks noGrp="1"/>
          </p:cNvSpPr>
          <p:nvPr>
            <p:ph type="ftr" sz="quarter" idx="11"/>
          </p:nvPr>
        </p:nvSpPr>
        <p:spPr>
          <a:xfrm>
            <a:off x="2286000" y="6049962"/>
            <a:ext cx="6553200" cy="809082"/>
          </a:xfrm>
        </p:spPr>
        <p:txBody>
          <a:bodyPr/>
          <a:lstStyle/>
          <a:p>
            <a:r>
              <a:rPr lang="en-US" dirty="0"/>
              <a:t>Georgetown CCF: “Children in the Marketplace” </a:t>
            </a:r>
            <a:r>
              <a:rPr lang="en-US" dirty="0">
                <a:hlinkClick r:id="rId3"/>
              </a:rPr>
              <a:t>https://ccf.georgetown.edu/wp-content/uploads/2016/06/Kids-in-Marketplace-final-6-02.pdf</a:t>
            </a:r>
            <a:r>
              <a:rPr lang="en-US" dirty="0"/>
              <a:t> </a:t>
            </a:r>
          </a:p>
        </p:txBody>
      </p:sp>
      <p:pic>
        <p:nvPicPr>
          <p:cNvPr id="7" name="Picture 6">
            <a:extLst>
              <a:ext uri="{FF2B5EF4-FFF2-40B4-BE49-F238E27FC236}">
                <a16:creationId xmlns:a16="http://schemas.microsoft.com/office/drawing/2014/main" id="{4DA942BA-3DDB-BD41-B1D3-D14876B38D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6800" y="2362200"/>
            <a:ext cx="3586979" cy="2743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79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AE4BC22-51B7-1442-9F34-124AFCF8D1A0}"/>
              </a:ext>
            </a:extLst>
          </p:cNvPr>
          <p:cNvSpPr>
            <a:spLocks noGrp="1"/>
          </p:cNvSpPr>
          <p:nvPr>
            <p:ph type="title"/>
          </p:nvPr>
        </p:nvSpPr>
        <p:spPr/>
        <p:txBody>
          <a:bodyPr>
            <a:noAutofit/>
          </a:bodyPr>
          <a:lstStyle/>
          <a:p>
            <a:r>
              <a:rPr lang="en-US" sz="3800" dirty="0"/>
              <a:t>Moving Children’s Coverage Forward: </a:t>
            </a:r>
            <a:r>
              <a:rPr lang="en-US" sz="3800" i="1" dirty="0"/>
              <a:t>Medicaid/CHIP</a:t>
            </a:r>
          </a:p>
        </p:txBody>
      </p:sp>
      <p:sp>
        <p:nvSpPr>
          <p:cNvPr id="3" name="Content Placeholder 2">
            <a:extLst>
              <a:ext uri="{FF2B5EF4-FFF2-40B4-BE49-F238E27FC236}">
                <a16:creationId xmlns:a16="http://schemas.microsoft.com/office/drawing/2014/main" id="{052C4068-82F2-8F44-81E2-D53FA51AE609}"/>
              </a:ext>
            </a:extLst>
          </p:cNvPr>
          <p:cNvSpPr>
            <a:spLocks noGrp="1"/>
          </p:cNvSpPr>
          <p:nvPr>
            <p:ph sz="half" idx="1"/>
          </p:nvPr>
        </p:nvSpPr>
        <p:spPr>
          <a:xfrm>
            <a:off x="457200" y="1600201"/>
            <a:ext cx="4343400" cy="4267200"/>
          </a:xfrm>
        </p:spPr>
        <p:txBody>
          <a:bodyPr>
            <a:normAutofit fontScale="77500" lnSpcReduction="20000"/>
          </a:bodyPr>
          <a:lstStyle/>
          <a:p>
            <a:pPr>
              <a:buFont typeface="Wingdings" pitchFamily="2" charset="2"/>
              <a:buChar char="ü"/>
            </a:pPr>
            <a:r>
              <a:rPr lang="en-US" dirty="0"/>
              <a:t>Maintain continuous, consistent health </a:t>
            </a:r>
            <a:r>
              <a:rPr lang="en-US" dirty="0">
                <a:solidFill>
                  <a:schemeClr val="accent1">
                    <a:lumMod val="50000"/>
                  </a:schemeClr>
                </a:solidFill>
              </a:rPr>
              <a:t>coverage</a:t>
            </a:r>
            <a:r>
              <a:rPr lang="en-US" dirty="0"/>
              <a:t> for children and their families. </a:t>
            </a:r>
            <a:br>
              <a:rPr lang="en-US" dirty="0"/>
            </a:br>
            <a:endParaRPr lang="en-US" dirty="0"/>
          </a:p>
          <a:p>
            <a:pPr>
              <a:buFont typeface="Wingdings" pitchFamily="2" charset="2"/>
              <a:buChar char="ü"/>
            </a:pPr>
            <a:r>
              <a:rPr lang="en-US" dirty="0"/>
              <a:t>Realize the full potential of EPSDT (especially the T!).</a:t>
            </a:r>
            <a:br>
              <a:rPr lang="en-US" dirty="0"/>
            </a:br>
            <a:endParaRPr lang="en-US" dirty="0"/>
          </a:p>
          <a:p>
            <a:pPr>
              <a:buFont typeface="Wingdings" pitchFamily="2" charset="2"/>
              <a:buChar char="ü"/>
            </a:pPr>
            <a:r>
              <a:rPr lang="en-US" dirty="0"/>
              <a:t>Prioritize the health of parents and caregivers as key players in children’s healthy development.</a:t>
            </a:r>
            <a:br>
              <a:rPr lang="en-US" dirty="0"/>
            </a:br>
            <a:endParaRPr lang="en-US" dirty="0"/>
          </a:p>
          <a:p>
            <a:pPr>
              <a:buFont typeface="Wingdings" pitchFamily="2" charset="2"/>
              <a:buChar char="ü"/>
            </a:pPr>
            <a:r>
              <a:rPr lang="en-US" dirty="0"/>
              <a:t>Prioritize and elevate children’s needs in any health reforms (e.g. value-based payment)</a:t>
            </a:r>
          </a:p>
        </p:txBody>
      </p:sp>
      <p:sp>
        <p:nvSpPr>
          <p:cNvPr id="4" name="Footer Placeholder 3">
            <a:extLst>
              <a:ext uri="{FF2B5EF4-FFF2-40B4-BE49-F238E27FC236}">
                <a16:creationId xmlns:a16="http://schemas.microsoft.com/office/drawing/2014/main" id="{0AD249B7-8743-2246-B690-DE1246D75C29}"/>
              </a:ext>
            </a:extLst>
          </p:cNvPr>
          <p:cNvSpPr>
            <a:spLocks noGrp="1"/>
          </p:cNvSpPr>
          <p:nvPr>
            <p:ph type="ftr" sz="quarter" idx="11"/>
          </p:nvPr>
        </p:nvSpPr>
        <p:spPr>
          <a:xfrm>
            <a:off x="2590800" y="6172200"/>
            <a:ext cx="5867400" cy="685800"/>
          </a:xfrm>
        </p:spPr>
        <p:txBody>
          <a:bodyPr/>
          <a:lstStyle/>
          <a:p>
            <a:r>
              <a:rPr lang="en-US" sz="1200" dirty="0"/>
              <a:t>Georgetown CCF: “Promoting Young Children’s Healthy Development in Medicaid/CHIP” </a:t>
            </a:r>
            <a:r>
              <a:rPr lang="en-US" sz="1200" dirty="0">
                <a:hlinkClick r:id="rId3"/>
              </a:rPr>
              <a:t>https://ccf.georgetown.edu/2018/10/17/promoting-young-childrens-healthy-development-in-medicaid-and-the-childrens-health-insurance-program-chip/</a:t>
            </a:r>
            <a:r>
              <a:rPr lang="en-US" sz="1200" dirty="0"/>
              <a:t> </a:t>
            </a:r>
          </a:p>
        </p:txBody>
      </p:sp>
      <p:sp>
        <p:nvSpPr>
          <p:cNvPr id="5" name="Slide Number Placeholder 4">
            <a:extLst>
              <a:ext uri="{FF2B5EF4-FFF2-40B4-BE49-F238E27FC236}">
                <a16:creationId xmlns:a16="http://schemas.microsoft.com/office/drawing/2014/main" id="{EFD662F5-0795-ED4A-99AF-629AD5BB212D}"/>
              </a:ext>
            </a:extLst>
          </p:cNvPr>
          <p:cNvSpPr>
            <a:spLocks noGrp="1"/>
          </p:cNvSpPr>
          <p:nvPr>
            <p:ph type="sldNum" sz="quarter" idx="12"/>
          </p:nvPr>
        </p:nvSpPr>
        <p:spPr/>
        <p:txBody>
          <a:bodyPr/>
          <a:lstStyle/>
          <a:p>
            <a:fld id="{ADA2D79C-CD48-4D19-A731-CDEDB40B86D9}" type="slidenum">
              <a:rPr lang="en-US" smtClean="0"/>
              <a:pPr/>
              <a:t>11</a:t>
            </a:fld>
            <a:endParaRPr lang="en-US" dirty="0"/>
          </a:p>
        </p:txBody>
      </p:sp>
      <p:pic>
        <p:nvPicPr>
          <p:cNvPr id="7" name="Picture 6">
            <a:extLst>
              <a:ext uri="{FF2B5EF4-FFF2-40B4-BE49-F238E27FC236}">
                <a16:creationId xmlns:a16="http://schemas.microsoft.com/office/drawing/2014/main" id="{ACF706A6-A4B4-8447-A5B2-9BBBA00BDB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656" b="8621"/>
          <a:stretch/>
        </p:blipFill>
        <p:spPr>
          <a:xfrm>
            <a:off x="5334000" y="1906587"/>
            <a:ext cx="2983230" cy="36560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371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AE4BC22-51B7-1442-9F34-124AFCF8D1A0}"/>
              </a:ext>
            </a:extLst>
          </p:cNvPr>
          <p:cNvSpPr>
            <a:spLocks noGrp="1"/>
          </p:cNvSpPr>
          <p:nvPr>
            <p:ph type="title"/>
          </p:nvPr>
        </p:nvSpPr>
        <p:spPr/>
        <p:txBody>
          <a:bodyPr>
            <a:noAutofit/>
          </a:bodyPr>
          <a:lstStyle/>
          <a:p>
            <a:r>
              <a:rPr lang="en-US" sz="3800" dirty="0"/>
              <a:t>Moving Children’s Coverage Forward: </a:t>
            </a:r>
            <a:r>
              <a:rPr lang="en-US" sz="3800" i="1" dirty="0"/>
              <a:t>Dental</a:t>
            </a:r>
          </a:p>
        </p:txBody>
      </p:sp>
      <p:sp>
        <p:nvSpPr>
          <p:cNvPr id="3" name="Content Placeholder 2">
            <a:extLst>
              <a:ext uri="{FF2B5EF4-FFF2-40B4-BE49-F238E27FC236}">
                <a16:creationId xmlns:a16="http://schemas.microsoft.com/office/drawing/2014/main" id="{052C4068-82F2-8F44-81E2-D53FA51AE609}"/>
              </a:ext>
            </a:extLst>
          </p:cNvPr>
          <p:cNvSpPr>
            <a:spLocks noGrp="1"/>
          </p:cNvSpPr>
          <p:nvPr>
            <p:ph sz="half" idx="1"/>
          </p:nvPr>
        </p:nvSpPr>
        <p:spPr>
          <a:xfrm>
            <a:off x="457200" y="1600201"/>
            <a:ext cx="5181600" cy="4267200"/>
          </a:xfrm>
        </p:spPr>
        <p:txBody>
          <a:bodyPr>
            <a:normAutofit/>
          </a:bodyPr>
          <a:lstStyle/>
          <a:p>
            <a:pPr>
              <a:buFont typeface="Wingdings" pitchFamily="2" charset="2"/>
              <a:buChar char="ü"/>
            </a:pPr>
            <a:r>
              <a:rPr lang="en-US" sz="2200" dirty="0"/>
              <a:t>Adopt a dental periodicity schedule for Medicaid/CHIP programs</a:t>
            </a:r>
            <a:br>
              <a:rPr lang="en-US" sz="2200" dirty="0"/>
            </a:br>
            <a:endParaRPr lang="en-US" sz="2200" dirty="0"/>
          </a:p>
          <a:p>
            <a:pPr>
              <a:buFont typeface="Wingdings" pitchFamily="2" charset="2"/>
              <a:buChar char="ü"/>
            </a:pPr>
            <a:r>
              <a:rPr lang="en-US" sz="2200" dirty="0"/>
              <a:t>Refine Medicaid/CHIP policies to encourage and incentivize the use of oral health risk assessments and fluoride varnish by pediatricians.</a:t>
            </a:r>
          </a:p>
        </p:txBody>
      </p:sp>
      <p:sp>
        <p:nvSpPr>
          <p:cNvPr id="4" name="Footer Placeholder 3">
            <a:extLst>
              <a:ext uri="{FF2B5EF4-FFF2-40B4-BE49-F238E27FC236}">
                <a16:creationId xmlns:a16="http://schemas.microsoft.com/office/drawing/2014/main" id="{0AD249B7-8743-2246-B690-DE1246D75C29}"/>
              </a:ext>
            </a:extLst>
          </p:cNvPr>
          <p:cNvSpPr>
            <a:spLocks noGrp="1"/>
          </p:cNvSpPr>
          <p:nvPr>
            <p:ph type="ftr" sz="quarter" idx="11"/>
          </p:nvPr>
        </p:nvSpPr>
        <p:spPr>
          <a:xfrm>
            <a:off x="2590800" y="6083297"/>
            <a:ext cx="6400800" cy="638178"/>
          </a:xfrm>
        </p:spPr>
        <p:txBody>
          <a:bodyPr/>
          <a:lstStyle/>
          <a:p>
            <a:r>
              <a:rPr lang="en-US" sz="1200" dirty="0"/>
              <a:t>Georgetown CCF and Children’s Dental Health Project: “Fulfilling the Promise of Children’s Dental Coverage” </a:t>
            </a:r>
            <a:r>
              <a:rPr lang="en-US" sz="1200" dirty="0">
                <a:hlinkClick r:id="rId2"/>
              </a:rPr>
              <a:t>https://ccf.georgetown.edu/2016/09/13/fulfilling-the-promise-of-childrens-dental-coverage/</a:t>
            </a:r>
            <a:r>
              <a:rPr lang="en-US" sz="1200" dirty="0"/>
              <a:t> </a:t>
            </a:r>
          </a:p>
        </p:txBody>
      </p:sp>
      <p:sp>
        <p:nvSpPr>
          <p:cNvPr id="5" name="Slide Number Placeholder 4">
            <a:extLst>
              <a:ext uri="{FF2B5EF4-FFF2-40B4-BE49-F238E27FC236}">
                <a16:creationId xmlns:a16="http://schemas.microsoft.com/office/drawing/2014/main" id="{EFD662F5-0795-ED4A-99AF-629AD5BB212D}"/>
              </a:ext>
            </a:extLst>
          </p:cNvPr>
          <p:cNvSpPr>
            <a:spLocks noGrp="1"/>
          </p:cNvSpPr>
          <p:nvPr>
            <p:ph type="sldNum" sz="quarter" idx="12"/>
          </p:nvPr>
        </p:nvSpPr>
        <p:spPr/>
        <p:txBody>
          <a:bodyPr/>
          <a:lstStyle/>
          <a:p>
            <a:fld id="{ADA2D79C-CD48-4D19-A731-CDEDB40B86D9}" type="slidenum">
              <a:rPr lang="en-US" smtClean="0"/>
              <a:pPr/>
              <a:t>12</a:t>
            </a:fld>
            <a:endParaRPr lang="en-US" dirty="0"/>
          </a:p>
        </p:txBody>
      </p:sp>
      <p:pic>
        <p:nvPicPr>
          <p:cNvPr id="19" name="Picture 18">
            <a:extLst>
              <a:ext uri="{FF2B5EF4-FFF2-40B4-BE49-F238E27FC236}">
                <a16:creationId xmlns:a16="http://schemas.microsoft.com/office/drawing/2014/main" id="{CE1E6307-8D06-DC48-B541-2247257319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983" b="2631"/>
          <a:stretch/>
        </p:blipFill>
        <p:spPr>
          <a:xfrm>
            <a:off x="6019800" y="1371600"/>
            <a:ext cx="3139225" cy="4527545"/>
          </a:xfrm>
          <a:prstGeom prst="rect">
            <a:avLst/>
          </a:prstGeom>
        </p:spPr>
      </p:pic>
    </p:spTree>
    <p:extLst>
      <p:ext uri="{BB962C8B-B14F-4D97-AF65-F5344CB8AC3E}">
        <p14:creationId xmlns:p14="http://schemas.microsoft.com/office/powerpoint/2010/main" val="189542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54FED2-5530-F349-A03A-08E83DE01952}"/>
              </a:ext>
            </a:extLst>
          </p:cNvPr>
          <p:cNvSpPr>
            <a:spLocks noGrp="1"/>
          </p:cNvSpPr>
          <p:nvPr>
            <p:ph type="title"/>
          </p:nvPr>
        </p:nvSpPr>
        <p:spPr/>
        <p:txBody>
          <a:bodyPr>
            <a:normAutofit/>
          </a:bodyPr>
          <a:lstStyle/>
          <a:p>
            <a:r>
              <a:rPr lang="en-US" sz="4000" dirty="0"/>
              <a:t>More Opportunities</a:t>
            </a:r>
          </a:p>
        </p:txBody>
      </p:sp>
      <p:sp>
        <p:nvSpPr>
          <p:cNvPr id="3" name="Content Placeholder 2">
            <a:extLst>
              <a:ext uri="{FF2B5EF4-FFF2-40B4-BE49-F238E27FC236}">
                <a16:creationId xmlns:a16="http://schemas.microsoft.com/office/drawing/2014/main" id="{60F1067A-403A-9246-AF4A-D335DC68A590}"/>
              </a:ext>
            </a:extLst>
          </p:cNvPr>
          <p:cNvSpPr>
            <a:spLocks noGrp="1"/>
          </p:cNvSpPr>
          <p:nvPr>
            <p:ph sz="half" idx="1"/>
          </p:nvPr>
        </p:nvSpPr>
        <p:spPr/>
        <p:txBody>
          <a:bodyPr>
            <a:normAutofit fontScale="92500" lnSpcReduction="10000"/>
          </a:bodyPr>
          <a:lstStyle/>
          <a:p>
            <a:pPr>
              <a:buFont typeface="Wingdings" pitchFamily="2" charset="2"/>
              <a:buChar char="ü"/>
            </a:pPr>
            <a:r>
              <a:rPr lang="en-US" sz="2800" dirty="0"/>
              <a:t>Expand school-based services (“free care rule”)</a:t>
            </a:r>
          </a:p>
          <a:p>
            <a:pPr>
              <a:buFont typeface="Wingdings" pitchFamily="2" charset="2"/>
              <a:buChar char="ü"/>
            </a:pPr>
            <a:r>
              <a:rPr lang="en-US" sz="2800" dirty="0"/>
              <a:t>Improve Medicaid’s Drug Rebate Program</a:t>
            </a:r>
          </a:p>
          <a:p>
            <a:pPr>
              <a:buFont typeface="Wingdings" pitchFamily="2" charset="2"/>
              <a:buChar char="ü"/>
            </a:pPr>
            <a:r>
              <a:rPr lang="en-US" sz="2800" dirty="0"/>
              <a:t>Report Child Core Set for Medicaid/CHIP (mandatory in 2024)</a:t>
            </a:r>
          </a:p>
          <a:p>
            <a:pPr>
              <a:buFont typeface="Wingdings" pitchFamily="2" charset="2"/>
              <a:buChar char="ü"/>
            </a:pPr>
            <a:r>
              <a:rPr lang="en-US" sz="2800" dirty="0"/>
              <a:t>Support Tribal Children and Youth (forthcoming paper)</a:t>
            </a:r>
          </a:p>
          <a:p>
            <a:endParaRPr lang="en-US" sz="2800" dirty="0"/>
          </a:p>
          <a:p>
            <a:endParaRPr lang="en-US" sz="2800" dirty="0"/>
          </a:p>
        </p:txBody>
      </p:sp>
      <p:sp>
        <p:nvSpPr>
          <p:cNvPr id="4" name="Footer Placeholder 3">
            <a:extLst>
              <a:ext uri="{FF2B5EF4-FFF2-40B4-BE49-F238E27FC236}">
                <a16:creationId xmlns:a16="http://schemas.microsoft.com/office/drawing/2014/main" id="{0E8739C0-BF34-F14F-A000-DB77CFB0BDEA}"/>
              </a:ext>
            </a:extLst>
          </p:cNvPr>
          <p:cNvSpPr>
            <a:spLocks noGrp="1"/>
          </p:cNvSpPr>
          <p:nvPr>
            <p:ph type="ftr" sz="quarter" idx="11"/>
          </p:nvPr>
        </p:nvSpPr>
        <p:spPr>
          <a:xfrm>
            <a:off x="2716060" y="6129769"/>
            <a:ext cx="5437340" cy="591706"/>
          </a:xfrm>
        </p:spPr>
        <p:txBody>
          <a:bodyPr/>
          <a:lstStyle/>
          <a:p>
            <a:r>
              <a:rPr lang="en-US" sz="1200" dirty="0"/>
              <a:t>Future of Children's Coverage: </a:t>
            </a:r>
            <a:r>
              <a:rPr lang="en-US" sz="1200" dirty="0">
                <a:hlinkClick r:id="rId3"/>
              </a:rPr>
              <a:t>https://ccf.georgetown.edu/2016/08/09/the-future-of-childrens-health-coverage/</a:t>
            </a:r>
            <a:r>
              <a:rPr lang="en-US" sz="1200" dirty="0"/>
              <a:t> </a:t>
            </a:r>
          </a:p>
        </p:txBody>
      </p:sp>
      <p:sp>
        <p:nvSpPr>
          <p:cNvPr id="5" name="Slide Number Placeholder 4">
            <a:extLst>
              <a:ext uri="{FF2B5EF4-FFF2-40B4-BE49-F238E27FC236}">
                <a16:creationId xmlns:a16="http://schemas.microsoft.com/office/drawing/2014/main" id="{66F31F19-8BEC-1F46-8CD1-3F9C3A228EEC}"/>
              </a:ext>
            </a:extLst>
          </p:cNvPr>
          <p:cNvSpPr>
            <a:spLocks noGrp="1"/>
          </p:cNvSpPr>
          <p:nvPr>
            <p:ph type="sldNum" sz="quarter" idx="12"/>
          </p:nvPr>
        </p:nvSpPr>
        <p:spPr/>
        <p:txBody>
          <a:bodyPr/>
          <a:lstStyle/>
          <a:p>
            <a:fld id="{ADA2D79C-CD48-4D19-A731-CDEDB40B86D9}" type="slidenum">
              <a:rPr lang="en-US" smtClean="0"/>
              <a:pPr/>
              <a:t>13</a:t>
            </a:fld>
            <a:endParaRPr lang="en-US" dirty="0"/>
          </a:p>
        </p:txBody>
      </p:sp>
      <p:pic>
        <p:nvPicPr>
          <p:cNvPr id="7" name="Picture 6">
            <a:extLst>
              <a:ext uri="{FF2B5EF4-FFF2-40B4-BE49-F238E27FC236}">
                <a16:creationId xmlns:a16="http://schemas.microsoft.com/office/drawing/2014/main" id="{D3C8508D-FFB5-4C4D-8358-906AC7E8C7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3680"/>
          <a:stretch/>
        </p:blipFill>
        <p:spPr>
          <a:xfrm>
            <a:off x="5017012" y="1778432"/>
            <a:ext cx="3669788" cy="4241368"/>
          </a:xfrm>
          <a:prstGeom prst="rect">
            <a:avLst/>
          </a:prstGeom>
        </p:spPr>
      </p:pic>
    </p:spTree>
    <p:extLst>
      <p:ext uri="{BB962C8B-B14F-4D97-AF65-F5344CB8AC3E}">
        <p14:creationId xmlns:p14="http://schemas.microsoft.com/office/powerpoint/2010/main" val="92530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0534-0529-114C-BC90-E754D2D2D6FD}"/>
              </a:ext>
            </a:extLst>
          </p:cNvPr>
          <p:cNvSpPr>
            <a:spLocks noGrp="1"/>
          </p:cNvSpPr>
          <p:nvPr>
            <p:ph type="title"/>
          </p:nvPr>
        </p:nvSpPr>
        <p:spPr/>
        <p:txBody>
          <a:bodyPr>
            <a:normAutofit/>
          </a:bodyPr>
          <a:lstStyle/>
          <a:p>
            <a:r>
              <a:rPr lang="en-US" sz="4000" dirty="0"/>
              <a:t>More Ideas… </a:t>
            </a:r>
          </a:p>
        </p:txBody>
      </p:sp>
      <p:pic>
        <p:nvPicPr>
          <p:cNvPr id="7" name="Content Placeholder 6">
            <a:extLst>
              <a:ext uri="{FF2B5EF4-FFF2-40B4-BE49-F238E27FC236}">
                <a16:creationId xmlns:a16="http://schemas.microsoft.com/office/drawing/2014/main" id="{CEC2CC6B-D055-2F4B-B1EC-A926EAA350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200" y="1395717"/>
            <a:ext cx="2966267" cy="2667000"/>
          </a:xfrm>
        </p:spPr>
      </p:pic>
      <p:sp>
        <p:nvSpPr>
          <p:cNvPr id="4" name="Footer Placeholder 3">
            <a:extLst>
              <a:ext uri="{FF2B5EF4-FFF2-40B4-BE49-F238E27FC236}">
                <a16:creationId xmlns:a16="http://schemas.microsoft.com/office/drawing/2014/main" id="{DE3E1D77-F91F-BD4C-B50B-242DA6CE59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AFA7ED7-526B-774F-894A-AE5D434AB61E}"/>
              </a:ext>
            </a:extLst>
          </p:cNvPr>
          <p:cNvSpPr>
            <a:spLocks noGrp="1"/>
          </p:cNvSpPr>
          <p:nvPr>
            <p:ph type="sldNum" sz="quarter" idx="12"/>
          </p:nvPr>
        </p:nvSpPr>
        <p:spPr/>
        <p:txBody>
          <a:bodyPr/>
          <a:lstStyle/>
          <a:p>
            <a:fld id="{ADA2D79C-CD48-4D19-A731-CDEDB40B86D9}" type="slidenum">
              <a:rPr lang="en-US" smtClean="0"/>
              <a:pPr/>
              <a:t>14</a:t>
            </a:fld>
            <a:endParaRPr lang="en-US" dirty="0"/>
          </a:p>
        </p:txBody>
      </p:sp>
      <p:pic>
        <p:nvPicPr>
          <p:cNvPr id="11" name="Picture 10">
            <a:extLst>
              <a:ext uri="{FF2B5EF4-FFF2-40B4-BE49-F238E27FC236}">
                <a16:creationId xmlns:a16="http://schemas.microsoft.com/office/drawing/2014/main" id="{7997E9BD-89BC-1F4B-BEDC-09883B88A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8" y="1301186"/>
            <a:ext cx="5562600" cy="1975414"/>
          </a:xfrm>
          <a:prstGeom prst="rect">
            <a:avLst/>
          </a:prstGeom>
        </p:spPr>
      </p:pic>
      <p:pic>
        <p:nvPicPr>
          <p:cNvPr id="9" name="Picture 8">
            <a:extLst>
              <a:ext uri="{FF2B5EF4-FFF2-40B4-BE49-F238E27FC236}">
                <a16:creationId xmlns:a16="http://schemas.microsoft.com/office/drawing/2014/main" id="{919145B9-C058-4048-8968-627F2AE32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68" y="2895600"/>
            <a:ext cx="3404536" cy="2728537"/>
          </a:xfrm>
          <a:prstGeom prst="rect">
            <a:avLst/>
          </a:prstGeom>
        </p:spPr>
      </p:pic>
      <p:pic>
        <p:nvPicPr>
          <p:cNvPr id="13" name="Picture 12">
            <a:extLst>
              <a:ext uri="{FF2B5EF4-FFF2-40B4-BE49-F238E27FC236}">
                <a16:creationId xmlns:a16="http://schemas.microsoft.com/office/drawing/2014/main" id="{B0F22F92-37B8-3247-96F8-449F43864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4636" y="3660199"/>
            <a:ext cx="5867400" cy="2113225"/>
          </a:xfrm>
          <a:prstGeom prst="rect">
            <a:avLst/>
          </a:prstGeom>
        </p:spPr>
      </p:pic>
    </p:spTree>
    <p:extLst>
      <p:ext uri="{BB962C8B-B14F-4D97-AF65-F5344CB8AC3E}">
        <p14:creationId xmlns:p14="http://schemas.microsoft.com/office/powerpoint/2010/main" val="266914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For More Information:</a:t>
            </a:r>
          </a:p>
        </p:txBody>
      </p:sp>
      <p:sp>
        <p:nvSpPr>
          <p:cNvPr id="5" name="Content Placeholder 4"/>
          <p:cNvSpPr>
            <a:spLocks noGrp="1"/>
          </p:cNvSpPr>
          <p:nvPr>
            <p:ph sz="half" idx="1"/>
          </p:nvPr>
        </p:nvSpPr>
        <p:spPr/>
        <p:txBody>
          <a:bodyPr>
            <a:normAutofit lnSpcReduction="10000"/>
          </a:bodyPr>
          <a:lstStyle/>
          <a:p>
            <a:r>
              <a:rPr lang="en-US" sz="2400" b="1" dirty="0"/>
              <a:t>Future of Children’s Health Coverage Series</a:t>
            </a:r>
          </a:p>
          <a:p>
            <a:pPr lvl="1">
              <a:buFont typeface="Arial" panose="020B0604020202020204" pitchFamily="34" charset="0"/>
              <a:buChar char="•"/>
            </a:pPr>
            <a:r>
              <a:rPr lang="en-US" sz="1900" dirty="0"/>
              <a:t>https://</a:t>
            </a:r>
            <a:r>
              <a:rPr lang="en-US" sz="1900" dirty="0" err="1"/>
              <a:t>ccf.georgetown.edu</a:t>
            </a:r>
            <a:r>
              <a:rPr lang="en-US" sz="1900" dirty="0"/>
              <a:t>/2016/08/09/the-future-of-</a:t>
            </a:r>
            <a:r>
              <a:rPr lang="en-US" sz="1900" dirty="0" err="1"/>
              <a:t>childrens</a:t>
            </a:r>
            <a:r>
              <a:rPr lang="en-US" sz="1900" dirty="0"/>
              <a:t>-health-coverage/</a:t>
            </a:r>
            <a:br>
              <a:rPr lang="en-US" dirty="0"/>
            </a:br>
            <a:endParaRPr lang="en-US" dirty="0"/>
          </a:p>
          <a:p>
            <a:r>
              <a:rPr lang="en-US" sz="2400" b="1" dirty="0"/>
              <a:t>Check Out Our Website:</a:t>
            </a:r>
          </a:p>
          <a:p>
            <a:pPr lvl="1">
              <a:buFont typeface="Arial" panose="020B0604020202020204" pitchFamily="34" charset="0"/>
              <a:buChar char="•"/>
            </a:pPr>
            <a:r>
              <a:rPr lang="en-US" sz="1900" dirty="0" err="1"/>
              <a:t>ccf.georgetown.edu</a:t>
            </a:r>
            <a:br>
              <a:rPr lang="en-US" dirty="0"/>
            </a:br>
            <a:endParaRPr lang="en-US" dirty="0"/>
          </a:p>
          <a:p>
            <a:r>
              <a:rPr lang="en-US" sz="2200" b="1" dirty="0"/>
              <a:t>Follow Us on Twitter:</a:t>
            </a:r>
          </a:p>
          <a:p>
            <a:pPr lvl="1">
              <a:buFont typeface="Arial" panose="020B0604020202020204" pitchFamily="34" charset="0"/>
              <a:buChar char="•"/>
            </a:pPr>
            <a:r>
              <a:rPr lang="en-US" sz="1900" dirty="0"/>
              <a:t>@</a:t>
            </a:r>
            <a:r>
              <a:rPr lang="en-US" sz="1900" dirty="0" err="1"/>
              <a:t>georgetownccf</a:t>
            </a:r>
            <a:endParaRPr lang="en-US" sz="1900" dirty="0"/>
          </a:p>
          <a:p>
            <a:pPr lvl="1">
              <a:buFont typeface="Arial" panose="020B0604020202020204" pitchFamily="34" charset="0"/>
              <a:buChar char="•"/>
            </a:pPr>
            <a:r>
              <a:rPr lang="en-US" sz="1900" dirty="0"/>
              <a:t>@</a:t>
            </a:r>
            <a:r>
              <a:rPr lang="en-US" sz="1900" dirty="0" err="1"/>
              <a:t>ewburak</a:t>
            </a:r>
            <a:r>
              <a:rPr lang="en-US" sz="1900" dirty="0"/>
              <a:t> </a:t>
            </a:r>
          </a:p>
          <a:p>
            <a:pPr lvl="1"/>
            <a:endParaRPr lang="en-US" dirty="0"/>
          </a:p>
        </p:txBody>
      </p:sp>
      <p:pic>
        <p:nvPicPr>
          <p:cNvPr id="3" name="Content Placeholder 2">
            <a:extLst>
              <a:ext uri="{FF2B5EF4-FFF2-40B4-BE49-F238E27FC236}">
                <a16:creationId xmlns:a16="http://schemas.microsoft.com/office/drawing/2014/main" id="{D7617DBB-0351-174B-99D8-5BADF6EFA6C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24400" y="2133600"/>
            <a:ext cx="3657600" cy="2805396"/>
          </a:xfrm>
          <a:prstGeom prst="rect">
            <a:avLst/>
          </a:prstGeom>
          <a:ln>
            <a:noFill/>
          </a:ln>
          <a:effectLst>
            <a:outerShdw blurRad="190500" algn="tl" rotWithShape="0">
              <a:srgbClr val="000000">
                <a:alpha val="70000"/>
              </a:srgbClr>
            </a:outerShdw>
          </a:effectLst>
        </p:spPr>
      </p:pic>
      <p:sp>
        <p:nvSpPr>
          <p:cNvPr id="9" name="Footer Placeholder 3"/>
          <p:cNvSpPr>
            <a:spLocks noGrp="1"/>
          </p:cNvSpPr>
          <p:nvPr>
            <p:ph type="ftr" sz="quarter" idx="11"/>
          </p:nvPr>
        </p:nvSpPr>
        <p:spPr/>
        <p:txBody>
          <a:bodyPr/>
          <a:lstStyle/>
          <a:p>
            <a:endParaRPr lang="en-US" sz="10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ADA2D79C-CD48-4D19-A731-CDEDB40B86D9}" type="slidenum">
              <a:rPr lang="en-US" smtClean="0"/>
              <a:t>15</a:t>
            </a:fld>
            <a:endParaRPr lang="en-US"/>
          </a:p>
        </p:txBody>
      </p:sp>
      <p:sp>
        <p:nvSpPr>
          <p:cNvPr id="11" name="Circular Arrow 10">
            <a:extLst>
              <a:ext uri="{FF2B5EF4-FFF2-40B4-BE49-F238E27FC236}">
                <a16:creationId xmlns:a16="http://schemas.microsoft.com/office/drawing/2014/main" id="{50F3DC9A-9D09-1F41-9708-CABD0EA2ABE7}"/>
              </a:ext>
            </a:extLst>
          </p:cNvPr>
          <p:cNvSpPr/>
          <p:nvPr/>
        </p:nvSpPr>
        <p:spPr>
          <a:xfrm flipV="1">
            <a:off x="2743200" y="2834992"/>
            <a:ext cx="2514600" cy="1447800"/>
          </a:xfrm>
          <a:prstGeom prst="circularArrow">
            <a:avLst>
              <a:gd name="adj1" fmla="val 3966"/>
              <a:gd name="adj2" fmla="val 729267"/>
              <a:gd name="adj3" fmla="val 19686033"/>
              <a:gd name="adj4" fmla="val 14536108"/>
              <a:gd name="adj5" fmla="val 11689"/>
            </a:avLst>
          </a:prstGeom>
          <a:solidFill>
            <a:srgbClr val="F8E08E"/>
          </a:solidFill>
          <a:ln>
            <a:solidFill>
              <a:srgbClr val="F8E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6929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3" y="685800"/>
            <a:ext cx="9075353" cy="857251"/>
          </a:xfrm>
        </p:spPr>
        <p:txBody>
          <a:bodyPr>
            <a:noAutofit/>
          </a:bodyPr>
          <a:lstStyle/>
          <a:p>
            <a:r>
              <a:rPr lang="en-US" sz="4000" dirty="0"/>
              <a:t>Nation’s Progress on Children’s Health</a:t>
            </a:r>
            <a:br>
              <a:rPr lang="en-US" sz="4000" dirty="0"/>
            </a:br>
            <a:r>
              <a:rPr lang="en-US" sz="4000" dirty="0"/>
              <a:t>Coverage Reverses Course</a:t>
            </a:r>
            <a:endParaRPr lang="en-US" sz="4000" dirty="0">
              <a:latin typeface="Helvetica Neue Light"/>
              <a:cs typeface="Helvetica Neue Light"/>
            </a:endParaRPr>
          </a:p>
        </p:txBody>
      </p:sp>
      <p:sp>
        <p:nvSpPr>
          <p:cNvPr id="3" name="Slide Number Placeholder 2"/>
          <p:cNvSpPr>
            <a:spLocks noGrp="1"/>
          </p:cNvSpPr>
          <p:nvPr>
            <p:ph type="sldNum" sz="quarter" idx="12"/>
          </p:nvPr>
        </p:nvSpPr>
        <p:spPr/>
        <p:txBody>
          <a:bodyPr/>
          <a:lstStyle/>
          <a:p>
            <a:fld id="{ADA2D79C-CD48-4D19-A731-CDEDB40B86D9}" type="slidenum">
              <a:rPr lang="en-US" smtClean="0"/>
              <a:pPr/>
              <a:t>2</a:t>
            </a:fld>
            <a:endParaRPr lang="en-US" dirty="0"/>
          </a:p>
        </p:txBody>
      </p:sp>
      <p:pic>
        <p:nvPicPr>
          <p:cNvPr id="5" name="Picture 4">
            <a:extLst>
              <a:ext uri="{FF2B5EF4-FFF2-40B4-BE49-F238E27FC236}">
                <a16:creationId xmlns:a16="http://schemas.microsoft.com/office/drawing/2014/main" id="{03562EA3-3EDF-3F48-9384-FAAD53F087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1" y="2105954"/>
            <a:ext cx="9144000" cy="3293660"/>
          </a:xfrm>
          <a:prstGeom prst="rect">
            <a:avLst/>
          </a:prstGeom>
        </p:spPr>
      </p:pic>
      <p:sp>
        <p:nvSpPr>
          <p:cNvPr id="6" name="TextBox 5">
            <a:extLst>
              <a:ext uri="{FF2B5EF4-FFF2-40B4-BE49-F238E27FC236}">
                <a16:creationId xmlns:a16="http://schemas.microsoft.com/office/drawing/2014/main" id="{F2D3A5EB-BE97-9646-ABF1-586BDB147131}"/>
              </a:ext>
            </a:extLst>
          </p:cNvPr>
          <p:cNvSpPr txBox="1"/>
          <p:nvPr/>
        </p:nvSpPr>
        <p:spPr>
          <a:xfrm>
            <a:off x="2362200" y="6019800"/>
            <a:ext cx="5758778" cy="861774"/>
          </a:xfrm>
          <a:prstGeom prst="rect">
            <a:avLst/>
          </a:prstGeom>
          <a:noFill/>
        </p:spPr>
        <p:txBody>
          <a:bodyPr wrap="square" rtlCol="0">
            <a:spAutoFit/>
          </a:bodyPr>
          <a:lstStyle/>
          <a:p>
            <a:r>
              <a:rPr lang="en-US" sz="1000" dirty="0">
                <a:solidFill>
                  <a:srgbClr val="7F7F7F"/>
                </a:solidFill>
                <a:latin typeface="Helvetica Neue Light"/>
                <a:cs typeface="Helvetica Neue Light"/>
              </a:rPr>
              <a:t>Source: J. Alker and O. Pham, “Nation’s Progress on Children’s Coverage Reverses Course” (Washington: Georgetown University Center for Children and Families, November 2018), available at https://ccf.georgetown.edu/2018/11/21/nations-progress-on-childrens-health-coverage-reverses-course/. </a:t>
            </a:r>
          </a:p>
          <a:p>
            <a:r>
              <a:rPr lang="en-US" sz="1000" dirty="0">
                <a:solidFill>
                  <a:srgbClr val="7F7F7F"/>
                </a:solidFill>
                <a:latin typeface="Helvetica Neue Light"/>
                <a:cs typeface="Helvetica Neue Light"/>
              </a:rPr>
              <a:t>* Change is significant at the 90% confidence level</a:t>
            </a:r>
            <a:endParaRPr lang="en-US" sz="1000" dirty="0">
              <a:latin typeface="Helvetica Neue Light"/>
              <a:cs typeface="Helvetica Neue Light"/>
            </a:endParaRPr>
          </a:p>
        </p:txBody>
      </p:sp>
    </p:spTree>
    <p:extLst>
      <p:ext uri="{BB962C8B-B14F-4D97-AF65-F5344CB8AC3E}">
        <p14:creationId xmlns:p14="http://schemas.microsoft.com/office/powerpoint/2010/main" val="350885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08FE-6FA3-FF49-B42E-69C11D65E197}"/>
              </a:ext>
            </a:extLst>
          </p:cNvPr>
          <p:cNvSpPr>
            <a:spLocks noGrp="1"/>
          </p:cNvSpPr>
          <p:nvPr>
            <p:ph type="title"/>
          </p:nvPr>
        </p:nvSpPr>
        <p:spPr/>
        <p:txBody>
          <a:bodyPr>
            <a:normAutofit/>
          </a:bodyPr>
          <a:lstStyle/>
          <a:p>
            <a:r>
              <a:rPr lang="en-US" dirty="0"/>
              <a:t>Sources of Children’s Coverage</a:t>
            </a:r>
          </a:p>
        </p:txBody>
      </p:sp>
      <p:sp>
        <p:nvSpPr>
          <p:cNvPr id="5" name="Slide Number Placeholder 4">
            <a:extLst>
              <a:ext uri="{FF2B5EF4-FFF2-40B4-BE49-F238E27FC236}">
                <a16:creationId xmlns:a16="http://schemas.microsoft.com/office/drawing/2014/main" id="{A76127D8-E1CE-584D-A415-905EFC0C5E3A}"/>
              </a:ext>
            </a:extLst>
          </p:cNvPr>
          <p:cNvSpPr>
            <a:spLocks noGrp="1"/>
          </p:cNvSpPr>
          <p:nvPr>
            <p:ph type="sldNum" sz="quarter" idx="12"/>
          </p:nvPr>
        </p:nvSpPr>
        <p:spPr/>
        <p:txBody>
          <a:bodyPr/>
          <a:lstStyle/>
          <a:p>
            <a:fld id="{ADA2D79C-CD48-4D19-A731-CDEDB40B86D9}" type="slidenum">
              <a:rPr lang="en-US" smtClean="0"/>
              <a:pPr/>
              <a:t>3</a:t>
            </a:fld>
            <a:endParaRPr lang="en-US" dirty="0"/>
          </a:p>
        </p:txBody>
      </p:sp>
      <p:sp>
        <p:nvSpPr>
          <p:cNvPr id="7" name="TextBox 6">
            <a:extLst>
              <a:ext uri="{FF2B5EF4-FFF2-40B4-BE49-F238E27FC236}">
                <a16:creationId xmlns:a16="http://schemas.microsoft.com/office/drawing/2014/main" id="{32328660-C41D-A248-875E-1D54D9AA3310}"/>
              </a:ext>
            </a:extLst>
          </p:cNvPr>
          <p:cNvSpPr txBox="1"/>
          <p:nvPr/>
        </p:nvSpPr>
        <p:spPr>
          <a:xfrm>
            <a:off x="2362200" y="6133897"/>
            <a:ext cx="5758778" cy="707886"/>
          </a:xfrm>
          <a:prstGeom prst="rect">
            <a:avLst/>
          </a:prstGeom>
          <a:noFill/>
        </p:spPr>
        <p:txBody>
          <a:bodyPr wrap="square" rtlCol="0">
            <a:spAutoFit/>
          </a:bodyPr>
          <a:lstStyle/>
          <a:p>
            <a:r>
              <a:rPr lang="en-US" sz="1000" dirty="0">
                <a:solidFill>
                  <a:srgbClr val="7F7F7F"/>
                </a:solidFill>
                <a:latin typeface="Helvetica Neue Light"/>
                <a:cs typeface="Helvetica Neue Light"/>
              </a:rPr>
              <a:t>Source: J. Alker and O. Pham, “Nation’s Progress on Children’s Coverage Reverses Course” (Washington: Georgetown University Center for Children and Families, November 2018), available at https://ccf.georgetown.edu/2018/11/21/nations-progress-on-childrens-health-coverage-reverses-course/. </a:t>
            </a:r>
            <a:endParaRPr lang="en-US" sz="1000" dirty="0">
              <a:latin typeface="Helvetica Neue Light"/>
              <a:cs typeface="Helvetica Neue Light"/>
            </a:endParaRPr>
          </a:p>
        </p:txBody>
      </p:sp>
      <p:pic>
        <p:nvPicPr>
          <p:cNvPr id="9" name="Content Placeholder 8">
            <a:extLst>
              <a:ext uri="{FF2B5EF4-FFF2-40B4-BE49-F238E27FC236}">
                <a16:creationId xmlns:a16="http://schemas.microsoft.com/office/drawing/2014/main" id="{800C3423-9E34-9540-B030-C69EB5139DC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2062931"/>
            <a:ext cx="8229600" cy="3417938"/>
          </a:xfrm>
        </p:spPr>
      </p:pic>
    </p:spTree>
    <p:extLst>
      <p:ext uri="{BB962C8B-B14F-4D97-AF65-F5344CB8AC3E}">
        <p14:creationId xmlns:p14="http://schemas.microsoft.com/office/powerpoint/2010/main" val="250101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60438"/>
          </a:xfrm>
        </p:spPr>
        <p:txBody>
          <a:bodyPr>
            <a:normAutofit fontScale="90000"/>
          </a:bodyPr>
          <a:lstStyle/>
          <a:p>
            <a:r>
              <a:rPr lang="en-US" dirty="0"/>
              <a:t>Rate of Children’s Uninsurance by State, 2017</a:t>
            </a:r>
          </a:p>
        </p:txBody>
      </p:sp>
      <p:sp>
        <p:nvSpPr>
          <p:cNvPr id="3" name="Slide Number Placeholder 2"/>
          <p:cNvSpPr>
            <a:spLocks noGrp="1"/>
          </p:cNvSpPr>
          <p:nvPr>
            <p:ph type="sldNum" sz="quarter" idx="12"/>
          </p:nvPr>
        </p:nvSpPr>
        <p:spPr/>
        <p:txBody>
          <a:bodyPr/>
          <a:lstStyle/>
          <a:p>
            <a:fld id="{ADA2D79C-CD48-4D19-A731-CDEDB40B86D9}" type="slidenum">
              <a:rPr lang="en-US" smtClean="0"/>
              <a:pPr/>
              <a:t>4</a:t>
            </a:fld>
            <a:endParaRPr lang="en-US" dirty="0"/>
          </a:p>
        </p:txBody>
      </p:sp>
      <p:pic>
        <p:nvPicPr>
          <p:cNvPr id="6" name="Picture 5">
            <a:extLst>
              <a:ext uri="{FF2B5EF4-FFF2-40B4-BE49-F238E27FC236}">
                <a16:creationId xmlns:a16="http://schemas.microsoft.com/office/drawing/2014/main" id="{2F61DAEB-33D6-0C4E-897F-D99F6114BE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676399"/>
            <a:ext cx="5334000" cy="4333875"/>
          </a:xfrm>
          <a:prstGeom prst="rect">
            <a:avLst/>
          </a:prstGeom>
        </p:spPr>
      </p:pic>
      <p:sp>
        <p:nvSpPr>
          <p:cNvPr id="8" name="TextBox 7">
            <a:extLst>
              <a:ext uri="{FF2B5EF4-FFF2-40B4-BE49-F238E27FC236}">
                <a16:creationId xmlns:a16="http://schemas.microsoft.com/office/drawing/2014/main" id="{47258FCC-85F9-C244-B05C-788D0E7D6230}"/>
              </a:ext>
            </a:extLst>
          </p:cNvPr>
          <p:cNvSpPr txBox="1"/>
          <p:nvPr/>
        </p:nvSpPr>
        <p:spPr>
          <a:xfrm>
            <a:off x="2362200" y="6019800"/>
            <a:ext cx="5758778" cy="861774"/>
          </a:xfrm>
          <a:prstGeom prst="rect">
            <a:avLst/>
          </a:prstGeom>
          <a:noFill/>
        </p:spPr>
        <p:txBody>
          <a:bodyPr wrap="square" rtlCol="0">
            <a:spAutoFit/>
          </a:bodyPr>
          <a:lstStyle/>
          <a:p>
            <a:r>
              <a:rPr lang="en-US" sz="1000" dirty="0">
                <a:solidFill>
                  <a:srgbClr val="7F7F7F"/>
                </a:solidFill>
                <a:latin typeface="Helvetica Neue Light"/>
                <a:cs typeface="Helvetica Neue Light"/>
              </a:rPr>
              <a:t>Source: J. Alker and O. Pham, “Nation’s Progress on Children’s Coverage Reverses Course” (Washington: Georgetown University Center for Children and Families, November 2018), available at https://ccf.georgetown.edu/2018/11/21/nations-progress-on-childrens-health-coverage-reverses-course/. </a:t>
            </a:r>
          </a:p>
          <a:p>
            <a:r>
              <a:rPr lang="en-US" sz="1000" dirty="0">
                <a:solidFill>
                  <a:srgbClr val="7F7F7F"/>
                </a:solidFill>
                <a:latin typeface="Helvetica Neue Light"/>
                <a:cs typeface="Helvetica Neue Light"/>
              </a:rPr>
              <a:t>* Change is significant at the 90% confidence level</a:t>
            </a:r>
            <a:endParaRPr lang="en-US" sz="1000" dirty="0">
              <a:latin typeface="Helvetica Neue Light"/>
              <a:cs typeface="Helvetica Neue Light"/>
            </a:endParaRPr>
          </a:p>
        </p:txBody>
      </p:sp>
    </p:spTree>
    <p:extLst>
      <p:ext uri="{BB962C8B-B14F-4D97-AF65-F5344CB8AC3E}">
        <p14:creationId xmlns:p14="http://schemas.microsoft.com/office/powerpoint/2010/main" val="370768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1310"/>
            <a:ext cx="8382000" cy="1373690"/>
          </a:xfrm>
        </p:spPr>
        <p:txBody>
          <a:bodyPr>
            <a:normAutofit fontScale="90000"/>
          </a:bodyPr>
          <a:lstStyle/>
          <a:p>
            <a:r>
              <a:rPr lang="en-US" dirty="0">
                <a:solidFill>
                  <a:schemeClr val="tx1"/>
                </a:solidFill>
              </a:rPr>
              <a:t>Medicaid Expansion: Covering Parents Helps Kids</a:t>
            </a:r>
          </a:p>
        </p:txBody>
      </p:sp>
      <p:sp>
        <p:nvSpPr>
          <p:cNvPr id="4" name="Slide Number Placeholder 3"/>
          <p:cNvSpPr>
            <a:spLocks noGrp="1"/>
          </p:cNvSpPr>
          <p:nvPr>
            <p:ph type="sldNum" sz="quarter" idx="12"/>
          </p:nvPr>
        </p:nvSpPr>
        <p:spPr/>
        <p:txBody>
          <a:bodyPr/>
          <a:lstStyle/>
          <a:p>
            <a:fld id="{0193D125-974E-3B47-8792-746A0BFB60BD}" type="slidenum">
              <a:rPr lang="en-US" smtClean="0"/>
              <a:t>5</a:t>
            </a:fld>
            <a:endParaRPr lang="en-US" dirty="0"/>
          </a:p>
        </p:txBody>
      </p:sp>
      <p:sp>
        <p:nvSpPr>
          <p:cNvPr id="8" name="Footer Placeholder 3">
            <a:extLst>
              <a:ext uri="{FF2B5EF4-FFF2-40B4-BE49-F238E27FC236}">
                <a16:creationId xmlns:a16="http://schemas.microsoft.com/office/drawing/2014/main" id="{C46086B2-137D-5E46-A95E-FF98FAEED782}"/>
              </a:ext>
            </a:extLst>
          </p:cNvPr>
          <p:cNvSpPr>
            <a:spLocks noGrp="1"/>
          </p:cNvSpPr>
          <p:nvPr>
            <p:ph type="ftr" sz="quarter" idx="11"/>
          </p:nvPr>
        </p:nvSpPr>
        <p:spPr>
          <a:xfrm>
            <a:off x="2362199" y="6173787"/>
            <a:ext cx="5756903" cy="365125"/>
          </a:xfrm>
        </p:spPr>
        <p:txBody>
          <a:bodyPr/>
          <a:lstStyle/>
          <a:p>
            <a:r>
              <a:rPr lang="en-US" sz="1000" dirty="0">
                <a:solidFill>
                  <a:schemeClr val="bg1">
                    <a:lumMod val="50000"/>
                  </a:schemeClr>
                </a:solidFill>
              </a:rPr>
              <a:t>Source: Kaiser Family Foundation</a:t>
            </a:r>
          </a:p>
        </p:txBody>
      </p:sp>
      <p:pic>
        <p:nvPicPr>
          <p:cNvPr id="5" name="Picture 4">
            <a:extLst>
              <a:ext uri="{FF2B5EF4-FFF2-40B4-BE49-F238E27FC236}">
                <a16:creationId xmlns:a16="http://schemas.microsoft.com/office/drawing/2014/main" id="{2FD459BB-B2A5-F54B-A4ED-E32CED67A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1777950"/>
            <a:ext cx="7086600" cy="4221625"/>
          </a:xfrm>
          <a:prstGeom prst="rect">
            <a:avLst/>
          </a:prstGeom>
        </p:spPr>
      </p:pic>
    </p:spTree>
    <p:extLst>
      <p:ext uri="{BB962C8B-B14F-4D97-AF65-F5344CB8AC3E}">
        <p14:creationId xmlns:p14="http://schemas.microsoft.com/office/powerpoint/2010/main" val="18069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BBEF-60B2-DA47-BB2A-D68928B571F2}"/>
              </a:ext>
            </a:extLst>
          </p:cNvPr>
          <p:cNvSpPr>
            <a:spLocks noGrp="1"/>
          </p:cNvSpPr>
          <p:nvPr>
            <p:ph type="title"/>
          </p:nvPr>
        </p:nvSpPr>
        <p:spPr>
          <a:xfrm>
            <a:off x="457200" y="503373"/>
            <a:ext cx="8229600" cy="960438"/>
          </a:xfrm>
        </p:spPr>
        <p:txBody>
          <a:bodyPr>
            <a:normAutofit fontScale="90000"/>
          </a:bodyPr>
          <a:lstStyle/>
          <a:p>
            <a:r>
              <a:rPr lang="en-US" dirty="0"/>
              <a:t>Children’s Uninsured Rate by Medicaid Expansion Status</a:t>
            </a:r>
          </a:p>
        </p:txBody>
      </p:sp>
      <p:pic>
        <p:nvPicPr>
          <p:cNvPr id="7" name="Content Placeholder 6">
            <a:extLst>
              <a:ext uri="{FF2B5EF4-FFF2-40B4-BE49-F238E27FC236}">
                <a16:creationId xmlns:a16="http://schemas.microsoft.com/office/drawing/2014/main" id="{F8AC6836-8251-9B48-9AF3-C390C525DA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9850" y="1689100"/>
            <a:ext cx="6464300" cy="4165600"/>
          </a:xfrm>
        </p:spPr>
      </p:pic>
      <p:sp>
        <p:nvSpPr>
          <p:cNvPr id="5" name="Slide Number Placeholder 4">
            <a:extLst>
              <a:ext uri="{FF2B5EF4-FFF2-40B4-BE49-F238E27FC236}">
                <a16:creationId xmlns:a16="http://schemas.microsoft.com/office/drawing/2014/main" id="{01FF1BDC-4AF8-454E-B34C-43147AB7F02E}"/>
              </a:ext>
            </a:extLst>
          </p:cNvPr>
          <p:cNvSpPr>
            <a:spLocks noGrp="1"/>
          </p:cNvSpPr>
          <p:nvPr>
            <p:ph type="sldNum" sz="quarter" idx="12"/>
          </p:nvPr>
        </p:nvSpPr>
        <p:spPr/>
        <p:txBody>
          <a:bodyPr/>
          <a:lstStyle/>
          <a:p>
            <a:fld id="{ADA2D79C-CD48-4D19-A731-CDEDB40B86D9}" type="slidenum">
              <a:rPr lang="en-US" smtClean="0"/>
              <a:pPr/>
              <a:t>6</a:t>
            </a:fld>
            <a:endParaRPr lang="en-US" dirty="0"/>
          </a:p>
        </p:txBody>
      </p:sp>
      <p:sp>
        <p:nvSpPr>
          <p:cNvPr id="8" name="TextBox 7">
            <a:extLst>
              <a:ext uri="{FF2B5EF4-FFF2-40B4-BE49-F238E27FC236}">
                <a16:creationId xmlns:a16="http://schemas.microsoft.com/office/drawing/2014/main" id="{C5858D2E-BB33-D243-8FA1-C4DC962DADDE}"/>
              </a:ext>
            </a:extLst>
          </p:cNvPr>
          <p:cNvSpPr txBox="1"/>
          <p:nvPr/>
        </p:nvSpPr>
        <p:spPr>
          <a:xfrm>
            <a:off x="2362200" y="6019800"/>
            <a:ext cx="5758778" cy="861774"/>
          </a:xfrm>
          <a:prstGeom prst="rect">
            <a:avLst/>
          </a:prstGeom>
          <a:noFill/>
        </p:spPr>
        <p:txBody>
          <a:bodyPr wrap="square" rtlCol="0">
            <a:spAutoFit/>
          </a:bodyPr>
          <a:lstStyle/>
          <a:p>
            <a:r>
              <a:rPr lang="en-US" sz="1000" dirty="0">
                <a:solidFill>
                  <a:srgbClr val="7F7F7F"/>
                </a:solidFill>
                <a:latin typeface="Helvetica Neue Light"/>
                <a:cs typeface="Helvetica Neue Light"/>
              </a:rPr>
              <a:t>Source: J. Alker and O. Pham, “Nation’s Progress on Children’s Coverage Reverses Course” (Washington: Georgetown University Center for Children and Families, November 2018), available at https://ccf.georgetown.edu/2018/11/21/nations-progress-on-childrens-health-coverage-reverses-course/. </a:t>
            </a:r>
          </a:p>
          <a:p>
            <a:r>
              <a:rPr lang="en-US" sz="1000" dirty="0">
                <a:solidFill>
                  <a:srgbClr val="7F7F7F"/>
                </a:solidFill>
                <a:latin typeface="Helvetica Neue Light"/>
                <a:cs typeface="Helvetica Neue Light"/>
              </a:rPr>
              <a:t>* Change is significant at the 90% confidence level</a:t>
            </a:r>
            <a:endParaRPr lang="en-US" sz="1000" dirty="0">
              <a:latin typeface="Helvetica Neue Light"/>
              <a:cs typeface="Helvetica Neue Light"/>
            </a:endParaRPr>
          </a:p>
        </p:txBody>
      </p:sp>
    </p:spTree>
    <p:extLst>
      <p:ext uri="{BB962C8B-B14F-4D97-AF65-F5344CB8AC3E}">
        <p14:creationId xmlns:p14="http://schemas.microsoft.com/office/powerpoint/2010/main" val="165629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585C06-7909-E74D-AD14-2A244CC0C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800"/>
            <a:ext cx="6572463" cy="2697162"/>
          </a:xfrm>
          <a:prstGeom prst="rect">
            <a:avLst/>
          </a:prstGeom>
        </p:spPr>
      </p:pic>
      <p:pic>
        <p:nvPicPr>
          <p:cNvPr id="7" name="Content Placeholder 6">
            <a:extLst>
              <a:ext uri="{FF2B5EF4-FFF2-40B4-BE49-F238E27FC236}">
                <a16:creationId xmlns:a16="http://schemas.microsoft.com/office/drawing/2014/main" id="{7C1FBE85-6A42-4C43-A053-2096CEAB8A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3493800"/>
            <a:ext cx="6781800" cy="3364200"/>
          </a:xfrm>
        </p:spPr>
      </p:pic>
      <p:sp>
        <p:nvSpPr>
          <p:cNvPr id="4" name="Footer Placeholder 3">
            <a:extLst>
              <a:ext uri="{FF2B5EF4-FFF2-40B4-BE49-F238E27FC236}">
                <a16:creationId xmlns:a16="http://schemas.microsoft.com/office/drawing/2014/main" id="{4B5ACEBA-B284-C14B-9EE1-705C290654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0FD42F-3F1D-C042-B6D3-FD618D3B0D82}"/>
              </a:ext>
            </a:extLst>
          </p:cNvPr>
          <p:cNvSpPr>
            <a:spLocks noGrp="1"/>
          </p:cNvSpPr>
          <p:nvPr>
            <p:ph type="sldNum" sz="quarter" idx="12"/>
          </p:nvPr>
        </p:nvSpPr>
        <p:spPr/>
        <p:txBody>
          <a:bodyPr/>
          <a:lstStyle/>
          <a:p>
            <a:fld id="{ADA2D79C-CD48-4D19-A731-CDEDB40B86D9}" type="slidenum">
              <a:rPr lang="en-US" smtClean="0"/>
              <a:pPr/>
              <a:t>7</a:t>
            </a:fld>
            <a:endParaRPr lang="en-US" dirty="0"/>
          </a:p>
        </p:txBody>
      </p:sp>
      <p:sp>
        <p:nvSpPr>
          <p:cNvPr id="12" name="TextBox 11">
            <a:extLst>
              <a:ext uri="{FF2B5EF4-FFF2-40B4-BE49-F238E27FC236}">
                <a16:creationId xmlns:a16="http://schemas.microsoft.com/office/drawing/2014/main" id="{5F01FA83-B345-DE4A-B9DC-47FD68A9355F}"/>
              </a:ext>
            </a:extLst>
          </p:cNvPr>
          <p:cNvSpPr txBox="1"/>
          <p:nvPr/>
        </p:nvSpPr>
        <p:spPr>
          <a:xfrm>
            <a:off x="6553200" y="1143000"/>
            <a:ext cx="3124200" cy="707886"/>
          </a:xfrm>
          <a:prstGeom prst="rect">
            <a:avLst/>
          </a:prstGeom>
          <a:noFill/>
        </p:spPr>
        <p:txBody>
          <a:bodyPr wrap="square" rtlCol="0">
            <a:spAutoFit/>
          </a:bodyPr>
          <a:lstStyle/>
          <a:p>
            <a:r>
              <a:rPr lang="en-US" sz="4000" dirty="0"/>
              <a:t>This!</a:t>
            </a:r>
          </a:p>
        </p:txBody>
      </p:sp>
      <p:sp>
        <p:nvSpPr>
          <p:cNvPr id="13" name="Left Arrow 12">
            <a:extLst>
              <a:ext uri="{FF2B5EF4-FFF2-40B4-BE49-F238E27FC236}">
                <a16:creationId xmlns:a16="http://schemas.microsoft.com/office/drawing/2014/main" id="{8A87A37D-0646-E84C-96BB-F465CBF31091}"/>
              </a:ext>
            </a:extLst>
          </p:cNvPr>
          <p:cNvSpPr/>
          <p:nvPr/>
        </p:nvSpPr>
        <p:spPr>
          <a:xfrm>
            <a:off x="6400800" y="1961723"/>
            <a:ext cx="2286000" cy="1344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B5856B-612E-AC4A-BFAB-08BCA6559B9A}"/>
              </a:ext>
            </a:extLst>
          </p:cNvPr>
          <p:cNvSpPr txBox="1"/>
          <p:nvPr/>
        </p:nvSpPr>
        <p:spPr>
          <a:xfrm>
            <a:off x="838200" y="3964142"/>
            <a:ext cx="3124200" cy="707886"/>
          </a:xfrm>
          <a:prstGeom prst="rect">
            <a:avLst/>
          </a:prstGeom>
          <a:noFill/>
        </p:spPr>
        <p:txBody>
          <a:bodyPr wrap="square" rtlCol="0">
            <a:spAutoFit/>
          </a:bodyPr>
          <a:lstStyle/>
          <a:p>
            <a:r>
              <a:rPr lang="en-US" sz="4000" dirty="0"/>
              <a:t>(Not this.)</a:t>
            </a:r>
          </a:p>
        </p:txBody>
      </p:sp>
      <p:sp>
        <p:nvSpPr>
          <p:cNvPr id="15" name="Right Arrow 14">
            <a:extLst>
              <a:ext uri="{FF2B5EF4-FFF2-40B4-BE49-F238E27FC236}">
                <a16:creationId xmlns:a16="http://schemas.microsoft.com/office/drawing/2014/main" id="{3EFC5448-04C2-A34B-AB8C-7E6BACBB721D}"/>
              </a:ext>
            </a:extLst>
          </p:cNvPr>
          <p:cNvSpPr/>
          <p:nvPr/>
        </p:nvSpPr>
        <p:spPr>
          <a:xfrm>
            <a:off x="812800" y="4878201"/>
            <a:ext cx="2594377" cy="120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56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73C00A9-8B52-434F-AB20-29386A1AE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3407341"/>
            <a:ext cx="787400" cy="782643"/>
          </a:xfrm>
          <a:prstGeom prst="ellipse">
            <a:avLst/>
          </a:prstGeom>
        </p:spPr>
      </p:pic>
      <p:pic>
        <p:nvPicPr>
          <p:cNvPr id="15" name="Picture 14">
            <a:extLst>
              <a:ext uri="{FF2B5EF4-FFF2-40B4-BE49-F238E27FC236}">
                <a16:creationId xmlns:a16="http://schemas.microsoft.com/office/drawing/2014/main" id="{168161FE-112D-0940-B9E9-878432A2E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790" y="1602869"/>
            <a:ext cx="1828800" cy="1832344"/>
          </a:xfrm>
          <a:prstGeom prst="ellipse">
            <a:avLst/>
          </a:prstGeom>
        </p:spPr>
      </p:pic>
      <p:pic>
        <p:nvPicPr>
          <p:cNvPr id="4" name="Picture 3">
            <a:extLst>
              <a:ext uri="{FF2B5EF4-FFF2-40B4-BE49-F238E27FC236}">
                <a16:creationId xmlns:a16="http://schemas.microsoft.com/office/drawing/2014/main" id="{78545238-1BCF-EF4E-AEE1-EC013A646C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59390" y="1371600"/>
            <a:ext cx="4554777" cy="4568456"/>
          </a:xfrm>
          <a:prstGeom prst="ellipse">
            <a:avLst/>
          </a:prstGeom>
        </p:spPr>
      </p:pic>
      <p:sp>
        <p:nvSpPr>
          <p:cNvPr id="2" name="Title 1"/>
          <p:cNvSpPr>
            <a:spLocks noGrp="1"/>
          </p:cNvSpPr>
          <p:nvPr>
            <p:ph type="title"/>
          </p:nvPr>
        </p:nvSpPr>
        <p:spPr>
          <a:xfrm>
            <a:off x="457200" y="304800"/>
            <a:ext cx="8229600" cy="960438"/>
          </a:xfrm>
        </p:spPr>
        <p:txBody>
          <a:bodyPr>
            <a:normAutofit/>
          </a:bodyPr>
          <a:lstStyle/>
          <a:p>
            <a:r>
              <a:rPr lang="en-US" sz="4000" dirty="0"/>
              <a:t>Public Coverage for Children, 2017</a:t>
            </a:r>
          </a:p>
        </p:txBody>
      </p:sp>
      <p:sp>
        <p:nvSpPr>
          <p:cNvPr id="5" name="Slide Number Placeholder 4"/>
          <p:cNvSpPr>
            <a:spLocks noGrp="1"/>
          </p:cNvSpPr>
          <p:nvPr>
            <p:ph type="sldNum" sz="quarter" idx="12"/>
          </p:nvPr>
        </p:nvSpPr>
        <p:spPr/>
        <p:txBody>
          <a:bodyPr/>
          <a:lstStyle/>
          <a:p>
            <a:fld id="{ADA2D79C-CD48-4D19-A731-CDEDB40B86D9}" type="slidenum">
              <a:rPr lang="en-US" smtClean="0"/>
              <a:pPr/>
              <a:t>8</a:t>
            </a:fld>
            <a:endParaRPr lang="en-US" dirty="0"/>
          </a:p>
        </p:txBody>
      </p:sp>
      <p:sp>
        <p:nvSpPr>
          <p:cNvPr id="7" name="Oval 6"/>
          <p:cNvSpPr/>
          <p:nvPr/>
        </p:nvSpPr>
        <p:spPr>
          <a:xfrm>
            <a:off x="3352800" y="1371600"/>
            <a:ext cx="4572000" cy="4572000"/>
          </a:xfrm>
          <a:prstGeom prst="ellipse">
            <a:avLst/>
          </a:pr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43400" y="3124200"/>
            <a:ext cx="2590800" cy="984885"/>
          </a:xfrm>
          <a:prstGeom prst="rect">
            <a:avLst/>
          </a:prstGeom>
          <a:noFill/>
        </p:spPr>
        <p:txBody>
          <a:bodyPr wrap="square" rtlCol="0">
            <a:spAutoFit/>
          </a:bodyPr>
          <a:lstStyle/>
          <a:p>
            <a:pPr algn="ctr"/>
            <a:r>
              <a:rPr lang="en-US" sz="4000" b="1" dirty="0">
                <a:solidFill>
                  <a:schemeClr val="bg1"/>
                </a:solidFill>
                <a:latin typeface="Helvetica Neue Light"/>
                <a:cs typeface="Helvetica Neue Light"/>
              </a:rPr>
              <a:t>Medicaid</a:t>
            </a:r>
            <a:endParaRPr lang="en-US" sz="2800" b="1" dirty="0">
              <a:solidFill>
                <a:schemeClr val="bg1"/>
              </a:solidFill>
              <a:latin typeface="Helvetica Neue Light"/>
              <a:cs typeface="Helvetica Neue Light"/>
            </a:endParaRPr>
          </a:p>
          <a:p>
            <a:pPr algn="ctr"/>
            <a:r>
              <a:rPr lang="en-US" dirty="0">
                <a:solidFill>
                  <a:schemeClr val="bg1"/>
                </a:solidFill>
                <a:latin typeface="Helvetica Neue Light"/>
                <a:cs typeface="Helvetica Neue Light"/>
              </a:rPr>
              <a:t>36.9 million</a:t>
            </a:r>
          </a:p>
        </p:txBody>
      </p:sp>
      <p:sp>
        <p:nvSpPr>
          <p:cNvPr id="9" name="Oval 8"/>
          <p:cNvSpPr/>
          <p:nvPr/>
        </p:nvSpPr>
        <p:spPr>
          <a:xfrm>
            <a:off x="1733790" y="1606412"/>
            <a:ext cx="1828800" cy="1828800"/>
          </a:xfrm>
          <a:prstGeom prst="ellipse">
            <a:avLst/>
          </a:pr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65400" y="3403600"/>
            <a:ext cx="786384" cy="786384"/>
          </a:xfrm>
          <a:prstGeom prst="ellipse">
            <a:avLst/>
          </a:prstGeom>
          <a:solidFill>
            <a:srgbClr val="D6B832">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81000" y="3429000"/>
            <a:ext cx="2590800" cy="707886"/>
          </a:xfrm>
          <a:prstGeom prst="rect">
            <a:avLst/>
          </a:prstGeom>
          <a:noFill/>
        </p:spPr>
        <p:txBody>
          <a:bodyPr wrap="square" rtlCol="0">
            <a:spAutoFit/>
          </a:bodyPr>
          <a:lstStyle/>
          <a:p>
            <a:pPr algn="ctr"/>
            <a:r>
              <a:rPr lang="en-US" sz="2400" b="1" dirty="0">
                <a:latin typeface="Helvetica Neue Light"/>
                <a:cs typeface="Helvetica Neue Light"/>
              </a:rPr>
              <a:t>Marketplace</a:t>
            </a:r>
          </a:p>
          <a:p>
            <a:pPr algn="ctr"/>
            <a:r>
              <a:rPr lang="en-US" sz="1600" dirty="0">
                <a:latin typeface="Helvetica Neue Light"/>
                <a:cs typeface="Helvetica Neue Light"/>
              </a:rPr>
              <a:t>1 million</a:t>
            </a:r>
          </a:p>
        </p:txBody>
      </p:sp>
      <p:sp>
        <p:nvSpPr>
          <p:cNvPr id="13" name="TextBox 12"/>
          <p:cNvSpPr txBox="1"/>
          <p:nvPr/>
        </p:nvSpPr>
        <p:spPr>
          <a:xfrm>
            <a:off x="2384013" y="6133897"/>
            <a:ext cx="5769387" cy="400110"/>
          </a:xfrm>
          <a:prstGeom prst="rect">
            <a:avLst/>
          </a:prstGeom>
          <a:noFill/>
        </p:spPr>
        <p:txBody>
          <a:bodyPr wrap="square" rtlCol="0">
            <a:spAutoFit/>
          </a:bodyPr>
          <a:lstStyle/>
          <a:p>
            <a:r>
              <a:rPr lang="en-US" sz="1000" dirty="0">
                <a:solidFill>
                  <a:srgbClr val="7F7F7F"/>
                </a:solidFill>
                <a:latin typeface="Helvetica Neue Light"/>
                <a:cs typeface="Helvetica Neue Light"/>
              </a:rPr>
              <a:t>Sources: Georgetown CCF analysis of SEDS FY 2017 Ever-Enrolled in Medicaid/CHIP.</a:t>
            </a:r>
          </a:p>
          <a:p>
            <a:r>
              <a:rPr lang="en-US" sz="1000" dirty="0">
                <a:solidFill>
                  <a:srgbClr val="7F7F7F"/>
                </a:solidFill>
                <a:latin typeface="Helvetica Neue Light"/>
                <a:cs typeface="Helvetica Neue Light"/>
              </a:rPr>
              <a:t>CMS state-level public use data as of 4/17.</a:t>
            </a:r>
          </a:p>
        </p:txBody>
      </p:sp>
      <p:sp>
        <p:nvSpPr>
          <p:cNvPr id="12" name="TextBox 11"/>
          <p:cNvSpPr txBox="1"/>
          <p:nvPr/>
        </p:nvSpPr>
        <p:spPr>
          <a:xfrm>
            <a:off x="1346200" y="2057400"/>
            <a:ext cx="2590800" cy="800219"/>
          </a:xfrm>
          <a:prstGeom prst="rect">
            <a:avLst/>
          </a:prstGeom>
          <a:noFill/>
        </p:spPr>
        <p:txBody>
          <a:bodyPr wrap="square" rtlCol="0">
            <a:spAutoFit/>
          </a:bodyPr>
          <a:lstStyle/>
          <a:p>
            <a:pPr algn="ctr"/>
            <a:r>
              <a:rPr lang="en-US" sz="2800" b="1" dirty="0">
                <a:solidFill>
                  <a:schemeClr val="bg1"/>
                </a:solidFill>
                <a:latin typeface="Helvetica Neue Light"/>
                <a:cs typeface="Helvetica Neue Light"/>
              </a:rPr>
              <a:t>CHIP</a:t>
            </a:r>
          </a:p>
          <a:p>
            <a:pPr algn="ctr"/>
            <a:r>
              <a:rPr lang="en-US" dirty="0">
                <a:solidFill>
                  <a:schemeClr val="bg1"/>
                </a:solidFill>
                <a:latin typeface="Helvetica Neue Light"/>
                <a:cs typeface="Helvetica Neue Light"/>
              </a:rPr>
              <a:t>9.5 million</a:t>
            </a:r>
          </a:p>
        </p:txBody>
      </p:sp>
    </p:spTree>
    <p:extLst>
      <p:ext uri="{BB962C8B-B14F-4D97-AF65-F5344CB8AC3E}">
        <p14:creationId xmlns:p14="http://schemas.microsoft.com/office/powerpoint/2010/main" val="347997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4531"/>
            <a:ext cx="3048000" cy="5362922"/>
          </a:xfrm>
        </p:spPr>
        <p:txBody>
          <a:bodyPr>
            <a:noAutofit/>
          </a:bodyPr>
          <a:lstStyle/>
          <a:p>
            <a:pPr algn="l"/>
            <a:r>
              <a:rPr lang="en-US" sz="2800" dirty="0">
                <a:solidFill>
                  <a:schemeClr val="tx2">
                    <a:lumMod val="75000"/>
                  </a:schemeClr>
                </a:solidFill>
              </a:rPr>
              <a:t>The Potential of Medicaid’s Pediatric Benefit: </a:t>
            </a:r>
            <a:br>
              <a:rPr lang="en-US" sz="3000" dirty="0">
                <a:solidFill>
                  <a:schemeClr val="tx2">
                    <a:lumMod val="75000"/>
                  </a:schemeClr>
                </a:solidFill>
              </a:rPr>
            </a:br>
            <a:r>
              <a:rPr lang="en-US" sz="3000" b="1" dirty="0">
                <a:solidFill>
                  <a:schemeClr val="accent2"/>
                </a:solidFill>
              </a:rPr>
              <a:t>Early Periodic Screening Diagnostic and Treatment (EPSDT)</a:t>
            </a:r>
          </a:p>
        </p:txBody>
      </p:sp>
      <p:sp>
        <p:nvSpPr>
          <p:cNvPr id="4" name="Slide Number Placeholder 3"/>
          <p:cNvSpPr>
            <a:spLocks noGrp="1"/>
          </p:cNvSpPr>
          <p:nvPr>
            <p:ph type="sldNum" sz="quarter" idx="12"/>
          </p:nvPr>
        </p:nvSpPr>
        <p:spPr/>
        <p:txBody>
          <a:bodyPr/>
          <a:lstStyle/>
          <a:p>
            <a:fld id="{ADA2D79C-CD48-4D19-A731-CDEDB40B86D9}" type="slidenum">
              <a:rPr lang="en-US" smtClean="0"/>
              <a:pPr/>
              <a:t>9</a:t>
            </a:fld>
            <a:endParaRPr lang="en-US" dirty="0"/>
          </a:p>
        </p:txBody>
      </p:sp>
      <p:pic>
        <p:nvPicPr>
          <p:cNvPr id="8" name="Content Placeholder 7">
            <a:extLst>
              <a:ext uri="{FF2B5EF4-FFF2-40B4-BE49-F238E27FC236}">
                <a16:creationId xmlns:a16="http://schemas.microsoft.com/office/drawing/2014/main" id="{6B21F941-1246-F548-9F14-DD8C3F2790C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908" b="4896"/>
          <a:stretch/>
        </p:blipFill>
        <p:spPr>
          <a:xfrm>
            <a:off x="3200400" y="433466"/>
            <a:ext cx="5943600" cy="5433934"/>
          </a:xfrm>
        </p:spPr>
      </p:pic>
    </p:spTree>
    <p:extLst>
      <p:ext uri="{BB962C8B-B14F-4D97-AF65-F5344CB8AC3E}">
        <p14:creationId xmlns:p14="http://schemas.microsoft.com/office/powerpoint/2010/main" val="4171081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10103</TotalTime>
  <Words>799</Words>
  <Application>Microsoft Macintosh PowerPoint</Application>
  <PresentationFormat>On-screen Show (4:3)</PresentationFormat>
  <Paragraphs>103</Paragraphs>
  <Slides>15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Courier New</vt:lpstr>
      <vt:lpstr>Helvetica</vt:lpstr>
      <vt:lpstr>Helvetica Neue Light</vt:lpstr>
      <vt:lpstr>Lucida Bright</vt:lpstr>
      <vt:lpstr>Mangal</vt:lpstr>
      <vt:lpstr>Wingdings</vt:lpstr>
      <vt:lpstr>Office Theme</vt:lpstr>
      <vt:lpstr>The Future of Children’s Coverage </vt:lpstr>
      <vt:lpstr>Nation’s Progress on Children’s Health Coverage Reverses Course</vt:lpstr>
      <vt:lpstr>Sources of Children’s Coverage</vt:lpstr>
      <vt:lpstr>Rate of Children’s Uninsurance by State, 2017</vt:lpstr>
      <vt:lpstr>Medicaid Expansion: Covering Parents Helps Kids</vt:lpstr>
      <vt:lpstr>Children’s Uninsured Rate by Medicaid Expansion Status</vt:lpstr>
      <vt:lpstr>PowerPoint Presentation</vt:lpstr>
      <vt:lpstr>Public Coverage for Children, 2017</vt:lpstr>
      <vt:lpstr>The Potential of Medicaid’s Pediatric Benefit:  Early Periodic Screening Diagnostic and Treatment (EPSDT)</vt:lpstr>
      <vt:lpstr>Moving Children’s Coverage Forward: Marketplace</vt:lpstr>
      <vt:lpstr>Moving Children’s Coverage Forward: Medicaid/CHIP</vt:lpstr>
      <vt:lpstr>Moving Children’s Coverage Forward: Dental</vt:lpstr>
      <vt:lpstr>More Opportunities</vt:lpstr>
      <vt:lpstr>More Ideas… </vt:lpstr>
      <vt:lpstr>For More Information: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CCF User</dc:creator>
  <cp:lastModifiedBy>Elisabeth Wright Burak</cp:lastModifiedBy>
  <cp:revision>35</cp:revision>
  <cp:lastPrinted>2019-01-17T16:59:53Z</cp:lastPrinted>
  <dcterms:created xsi:type="dcterms:W3CDTF">2012-06-29T16:57:29Z</dcterms:created>
  <dcterms:modified xsi:type="dcterms:W3CDTF">2019-01-18T21:38:13Z</dcterms:modified>
</cp:coreProperties>
</file>