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19"/>
  </p:notesMasterIdLst>
  <p:sldIdLst>
    <p:sldId id="256" r:id="rId3"/>
    <p:sldId id="258" r:id="rId4"/>
    <p:sldId id="259" r:id="rId5"/>
    <p:sldId id="294" r:id="rId6"/>
    <p:sldId id="273" r:id="rId7"/>
    <p:sldId id="332" r:id="rId8"/>
    <p:sldId id="337" r:id="rId9"/>
    <p:sldId id="267" r:id="rId10"/>
    <p:sldId id="285" r:id="rId11"/>
    <p:sldId id="331" r:id="rId12"/>
    <p:sldId id="333" r:id="rId13"/>
    <p:sldId id="338" r:id="rId14"/>
    <p:sldId id="327" r:id="rId15"/>
    <p:sldId id="340" r:id="rId16"/>
    <p:sldId id="280" r:id="rId17"/>
    <p:sldId id="28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wn Pattison" initials="FP" lastIdx="16" clrIdx="0">
    <p:extLst>
      <p:ext uri="{19B8F6BF-5375-455C-9EA6-DF929625EA0E}">
        <p15:presenceInfo xmlns:p15="http://schemas.microsoft.com/office/powerpoint/2012/main" userId="S::fawn@ncchild.org::b6148e63-0e6b-4d92-b49f-339f56643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A"/>
    <a:srgbClr val="850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62983" autoAdjust="0"/>
  </p:normalViewPr>
  <p:slideViewPr>
    <p:cSldViewPr snapToGrid="0">
      <p:cViewPr varScale="1">
        <p:scale>
          <a:sx n="60" d="100"/>
          <a:sy n="60" d="100"/>
        </p:scale>
        <p:origin x="9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0" tIns="91420" rIns="91420" bIns="91420"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153303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marL="0" indent="0">
              <a:buSzPct val="25000"/>
              <a:buFont typeface="Arial" panose="020B0604020202020204" pitchFamily="34" charset="0"/>
              <a:buNone/>
            </a:pPr>
            <a:endParaRPr lang="en" sz="1200" dirty="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a:t>
            </a:fld>
            <a:endParaRPr lang="en"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19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6422" y="4344024"/>
            <a:ext cx="5485200" cy="4114500"/>
          </a:xfrm>
          <a:prstGeom prst="rect">
            <a:avLst/>
          </a:prstGeom>
          <a:noFill/>
          <a:ln>
            <a:noFill/>
          </a:ln>
        </p:spPr>
        <p:txBody>
          <a:bodyPr lIns="89595" tIns="89595" rIns="89595" bIns="89595" anchor="ctr" anchorCtr="0">
            <a:noAutofit/>
          </a:bodyPr>
          <a:lstStyle/>
          <a:p>
            <a:r>
              <a:rPr lang="en" sz="1000">
                <a:solidFill>
                  <a:srgbClr val="333333"/>
                </a:solidFill>
                <a:highlight>
                  <a:srgbClr val="FFFFFF"/>
                </a:highlight>
                <a:latin typeface="Arial"/>
                <a:ea typeface="Arial"/>
                <a:cs typeface="Arial"/>
                <a:sym typeface="Arial"/>
              </a:rPr>
              <a:t>Children thrive when they grow up in safe, stable, and nurturing environments.</a:t>
            </a: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38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marL="0" indent="0">
              <a:buFontTx/>
              <a:buNone/>
            </a:pPr>
            <a:r>
              <a:rPr lang="en-US" sz="1200" dirty="0">
                <a:solidFill>
                  <a:schemeClr val="dk1"/>
                </a:solidFill>
                <a:latin typeface="Calibri"/>
                <a:ea typeface="Calibri"/>
                <a:cs typeface="Calibri"/>
                <a:sym typeface="Calibri"/>
              </a:rPr>
              <a:t>---</a:t>
            </a:r>
          </a:p>
          <a:p>
            <a:pPr lvl="1">
              <a:buFont typeface="Wingdings" panose="05000000000000000000" pitchFamily="2" charset="2"/>
              <a:buChar char="v"/>
            </a:pPr>
            <a:r>
              <a:rPr lang="en-US" sz="1600" dirty="0">
                <a:solidFill>
                  <a:schemeClr val="tx1">
                    <a:lumMod val="65000"/>
                    <a:lumOff val="35000"/>
                  </a:schemeClr>
                </a:solidFill>
              </a:rPr>
              <a:t>Inpatient/long-term care services</a:t>
            </a:r>
          </a:p>
          <a:p>
            <a:pPr lvl="1">
              <a:buFont typeface="Wingdings" panose="05000000000000000000" pitchFamily="2" charset="2"/>
              <a:buChar char="v"/>
            </a:pPr>
            <a:r>
              <a:rPr lang="en-US" sz="1600" dirty="0">
                <a:solidFill>
                  <a:schemeClr val="tx1">
                    <a:lumMod val="65000"/>
                    <a:lumOff val="35000"/>
                  </a:schemeClr>
                </a:solidFill>
              </a:rPr>
              <a:t>Services for beneficiaries living or traveling outside of the US</a:t>
            </a:r>
          </a:p>
          <a:p>
            <a:pPr lvl="1">
              <a:buFont typeface="Wingdings" panose="05000000000000000000" pitchFamily="2" charset="2"/>
              <a:buChar char="v"/>
            </a:pPr>
            <a:r>
              <a:rPr lang="en-US" sz="1600" b="1" dirty="0">
                <a:solidFill>
                  <a:schemeClr val="tx1">
                    <a:lumMod val="65000"/>
                    <a:lumOff val="35000"/>
                  </a:schemeClr>
                </a:solidFill>
              </a:rPr>
              <a:t>Early and Periodic Screening, Diagnosis and Testing (ESPDT)</a:t>
            </a:r>
          </a:p>
          <a:p>
            <a:pPr lvl="1">
              <a:buFont typeface="Wingdings" panose="05000000000000000000" pitchFamily="2" charset="2"/>
              <a:buChar char="v"/>
            </a:pPr>
            <a:r>
              <a:rPr lang="en-US" sz="1600" dirty="0">
                <a:solidFill>
                  <a:schemeClr val="tx1">
                    <a:lumMod val="65000"/>
                    <a:lumOff val="35000"/>
                  </a:schemeClr>
                </a:solidFill>
              </a:rPr>
              <a:t>Dental services are restricted according to criteria adopted by Department of Health and Human Services to implement this subsection.</a:t>
            </a:r>
          </a:p>
          <a:p>
            <a:pPr marL="0" indent="0">
              <a:buFontTx/>
              <a:buNone/>
            </a:pPr>
            <a:endParaRPr lang="en-US" sz="120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72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marL="0" indent="0">
              <a:buFontTx/>
              <a:buNone/>
            </a:pPr>
            <a:endParaRPr lang="en-US" sz="120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394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a:buFont typeface="Wingdings" panose="05000000000000000000" pitchFamily="2" charset="2"/>
              <a:buChar char="v"/>
            </a:pPr>
            <a:r>
              <a:rPr lang="en-US" sz="1600" dirty="0"/>
              <a:t>Social Determinants of Health</a:t>
            </a:r>
          </a:p>
          <a:p>
            <a:pPr lvl="1">
              <a:buFont typeface="Wingdings" panose="05000000000000000000" pitchFamily="2" charset="2"/>
              <a:buChar char="v"/>
            </a:pPr>
            <a:r>
              <a:rPr lang="en-US" sz="1300" dirty="0"/>
              <a:t>Housing</a:t>
            </a:r>
          </a:p>
          <a:p>
            <a:pPr lvl="1">
              <a:buFont typeface="Wingdings" panose="05000000000000000000" pitchFamily="2" charset="2"/>
              <a:buChar char="v"/>
            </a:pPr>
            <a:r>
              <a:rPr lang="en-US" sz="1300" dirty="0" err="1"/>
              <a:t>Interpartner</a:t>
            </a:r>
            <a:r>
              <a:rPr lang="en-US" sz="1300" dirty="0"/>
              <a:t> Violence</a:t>
            </a:r>
          </a:p>
          <a:p>
            <a:pPr lvl="1">
              <a:buFont typeface="Wingdings" panose="05000000000000000000" pitchFamily="2" charset="2"/>
              <a:buChar char="v"/>
            </a:pPr>
            <a:r>
              <a:rPr lang="en-US" sz="1300" dirty="0"/>
              <a:t>Transportation</a:t>
            </a:r>
          </a:p>
          <a:p>
            <a:pPr lvl="1">
              <a:buFont typeface="Wingdings" panose="05000000000000000000" pitchFamily="2" charset="2"/>
              <a:buChar char="v"/>
            </a:pPr>
            <a:r>
              <a:rPr lang="en-US" sz="1300" dirty="0"/>
              <a:t>Food Insecurity</a:t>
            </a:r>
          </a:p>
          <a:p>
            <a:pPr lvl="1">
              <a:buFont typeface="Wingdings" panose="05000000000000000000" pitchFamily="2" charset="2"/>
              <a:buChar char="v"/>
            </a:pPr>
            <a:r>
              <a:rPr lang="en-US" sz="1300" dirty="0"/>
              <a:t>Toxic Stress</a:t>
            </a:r>
          </a:p>
          <a:p>
            <a:pPr>
              <a:buFont typeface="Wingdings" panose="05000000000000000000" pitchFamily="2" charset="2"/>
              <a:buNone/>
            </a:pPr>
            <a:endParaRPr lang="en-US" sz="1600" dirty="0"/>
          </a:p>
          <a:p>
            <a:pPr>
              <a:buFont typeface="Wingdings" panose="05000000000000000000" pitchFamily="2" charset="2"/>
              <a:buChar char="v"/>
            </a:pPr>
            <a:r>
              <a:rPr lang="en-US" sz="1600" dirty="0"/>
              <a:t>1115 Waiver</a:t>
            </a:r>
          </a:p>
          <a:p>
            <a:pPr lvl="1">
              <a:buFont typeface="Wingdings" panose="05000000000000000000" pitchFamily="2" charset="2"/>
              <a:buChar char="v"/>
            </a:pPr>
            <a:r>
              <a:rPr lang="en-US" sz="1300" dirty="0"/>
              <a:t>CMS approved up to $650 million</a:t>
            </a:r>
          </a:p>
          <a:p>
            <a:pPr lvl="1">
              <a:buFont typeface="Wingdings" panose="05000000000000000000" pitchFamily="2" charset="2"/>
              <a:buChar char="v"/>
            </a:pPr>
            <a:r>
              <a:rPr lang="en-US" sz="1300" dirty="0"/>
              <a:t>Lead Pilot Entities</a:t>
            </a:r>
          </a:p>
          <a:p>
            <a:pPr marL="457200" lvl="1" indent="0">
              <a:buNone/>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24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970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6422" y="4344024"/>
            <a:ext cx="5485200" cy="4114500"/>
          </a:xfrm>
          <a:prstGeom prst="rect">
            <a:avLst/>
          </a:prstGeom>
          <a:noFill/>
          <a:ln>
            <a:noFill/>
          </a:ln>
        </p:spPr>
        <p:txBody>
          <a:bodyPr lIns="89595" tIns="89595" rIns="89595" bIns="89595" anchor="ctr" anchorCtr="0">
            <a:noAutofit/>
          </a:bodyPr>
          <a:lstStyle/>
          <a:p>
            <a:endParaRPr sz="1400"/>
          </a:p>
        </p:txBody>
      </p:sp>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25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endParaRPr sz="1200">
              <a:solidFill>
                <a:schemeClr val="dk1"/>
              </a:solidFill>
              <a:latin typeface="Calibri"/>
              <a:ea typeface="Calibri"/>
              <a:cs typeface="Calibri"/>
              <a:sym typeface="Calibri"/>
            </a:endParaRPr>
          </a:p>
        </p:txBody>
      </p:sp>
      <p:sp>
        <p:nvSpPr>
          <p:cNvPr id="494" name="Shape 494"/>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834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6422" y="4344024"/>
            <a:ext cx="5485200" cy="4114500"/>
          </a:xfrm>
          <a:prstGeom prst="rect">
            <a:avLst/>
          </a:prstGeom>
          <a:noFill/>
          <a:ln>
            <a:noFill/>
          </a:ln>
        </p:spPr>
        <p:txBody>
          <a:bodyPr lIns="89595" tIns="89595" rIns="89595" bIns="89595" anchor="ctr" anchorCtr="0">
            <a:noAutofit/>
          </a:bodyPr>
          <a:lstStyle/>
          <a:p>
            <a:endParaRPr lang="en" sz="1000">
              <a:solidFill>
                <a:schemeClr val="tx1"/>
              </a:solidFill>
              <a:highlight>
                <a:srgbClr val="FFFFFF"/>
              </a:highlight>
              <a:latin typeface="Arial"/>
              <a:ea typeface="Arial"/>
              <a:cs typeface="Arial"/>
              <a:sym typeface="Arial"/>
            </a:endParaRPr>
          </a:p>
          <a:p>
            <a:endParaRPr lang="en" sz="1000">
              <a:solidFill>
                <a:schemeClr val="tx1"/>
              </a:solidFill>
              <a:highlight>
                <a:srgbClr val="FFFFFF"/>
              </a:highlight>
              <a:latin typeface="Arial"/>
              <a:ea typeface="Arial"/>
              <a:cs typeface="Arial"/>
              <a:sym typeface="Arial"/>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73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endParaRPr sz="1200">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78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176679" indent="-176679" algn="l" defTabSz="914400" rtl="0" eaLnBrk="1" latinLnBrk="0" hangingPunct="1">
              <a:spcBef>
                <a:spcPts val="0"/>
              </a:spcBef>
              <a:buSzPct val="25000"/>
              <a:buFontTx/>
              <a:buChar char="-"/>
            </a:pPr>
            <a:r>
              <a:rPr lang="en" sz="1200" kern="1200">
                <a:solidFill>
                  <a:schemeClr val="dk1"/>
                </a:solidFill>
                <a:latin typeface="Calibri"/>
                <a:ea typeface="Calibri"/>
                <a:cs typeface="Calibri"/>
                <a:sym typeface="Calibri"/>
              </a:rPr>
              <a:t>Research tells us that the best predictors of success for children are a healthy start at birth and healthy development in the early years; </a:t>
            </a:r>
          </a:p>
          <a:p>
            <a:pPr marL="176679" indent="-176679" algn="l" defTabSz="914400" rtl="0" eaLnBrk="1" latinLnBrk="0" hangingPunct="1">
              <a:spcBef>
                <a:spcPts val="0"/>
              </a:spcBef>
              <a:buSzPct val="25000"/>
              <a:buFontTx/>
              <a:buChar char="-"/>
            </a:pPr>
            <a:r>
              <a:rPr lang="en" sz="1200" kern="1200">
                <a:solidFill>
                  <a:schemeClr val="dk1"/>
                </a:solidFill>
                <a:latin typeface="Calibri"/>
                <a:ea typeface="Calibri"/>
                <a:cs typeface="Calibri"/>
                <a:sym typeface="Calibri"/>
              </a:rPr>
              <a:t>Being raised by two married parents; having adequate family income; doing well in school, graduating high school and completing postsecondary education or training; and young people avoiding teen pregnancy and substance abuse, staying out of trouble and becoming connected to work and to opportunity</a:t>
            </a:r>
          </a:p>
          <a:p>
            <a:pPr marL="176679" indent="-176679" algn="l" defTabSz="914400" rtl="0" eaLnBrk="1" latinLnBrk="0" hangingPunct="1">
              <a:spcBef>
                <a:spcPts val="0"/>
              </a:spcBef>
              <a:buFontTx/>
              <a:buChar char="-"/>
            </a:pPr>
            <a:endParaRPr sz="1200" kern="1200">
              <a:solidFill>
                <a:schemeClr val="dk1"/>
              </a:solidFill>
              <a:latin typeface="Calibri"/>
              <a:ea typeface="Calibri"/>
              <a:cs typeface="Calibri"/>
              <a:sym typeface="Calibri"/>
            </a:endParaRPr>
          </a:p>
        </p:txBody>
      </p:sp>
      <p:sp>
        <p:nvSpPr>
          <p:cNvPr id="390" name="Shape 390"/>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0" lang="en"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8320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6422" y="4344024"/>
            <a:ext cx="5485200" cy="4114500"/>
          </a:xfrm>
          <a:prstGeom prst="rect">
            <a:avLst/>
          </a:prstGeom>
          <a:noFill/>
          <a:ln>
            <a:noFill/>
          </a:ln>
        </p:spPr>
        <p:txBody>
          <a:bodyPr lIns="89595" tIns="89595" rIns="89595" bIns="8959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dk1"/>
                </a:solidFill>
                <a:highlight>
                  <a:srgbClr val="FFFFFF"/>
                </a:highlight>
                <a:latin typeface="Calibri"/>
                <a:ea typeface="Calibri"/>
                <a:cs typeface="Calibri"/>
                <a:sym typeface="Calibri"/>
              </a:rPr>
              <a:t>DISCUSSION: Closing the coverage gap has the potential to strengthen families economically</a:t>
            </a:r>
            <a:endParaRPr lang="en-US" sz="1000" dirty="0">
              <a:solidFill>
                <a:schemeClr val="dk1"/>
              </a:solidFill>
              <a:highlight>
                <a:srgbClr val="FFFFFF"/>
              </a:highlight>
              <a:latin typeface="Calibri"/>
              <a:ea typeface="Calibri"/>
              <a:cs typeface="Calibri"/>
              <a:sym typeface="Calibri"/>
            </a:endParaRPr>
          </a:p>
          <a:p>
            <a:pPr marL="171450" indent="-171450">
              <a:buFontTx/>
              <a:buChar char="-"/>
            </a:pPr>
            <a:endParaRPr lang="en-US" sz="1000" baseline="0" dirty="0">
              <a:solidFill>
                <a:schemeClr val="dk1"/>
              </a:solidFill>
              <a:highlight>
                <a:srgbClr val="FFFFFF"/>
              </a:highlight>
              <a:latin typeface="Calibri"/>
              <a:ea typeface="Calibri"/>
              <a:cs typeface="Calibri"/>
              <a:sym typeface="Calibri"/>
            </a:endParaRPr>
          </a:p>
          <a:p>
            <a:pPr marL="171450" indent="-171450">
              <a:buFontTx/>
              <a:buChar char="-"/>
            </a:pPr>
            <a:r>
              <a:rPr lang="en-US" sz="1000" baseline="0" dirty="0">
                <a:solidFill>
                  <a:schemeClr val="dk1"/>
                </a:solidFill>
                <a:highlight>
                  <a:srgbClr val="FFFFFF"/>
                </a:highlight>
                <a:latin typeface="Calibri"/>
                <a:ea typeface="Calibri"/>
                <a:cs typeface="Calibri"/>
                <a:sym typeface="Calibri"/>
              </a:rPr>
              <a:t>Health insurance is one of the largest expenses that many families pay each month</a:t>
            </a:r>
          </a:p>
          <a:p>
            <a:pPr marL="171450" indent="-171450">
              <a:buFontTx/>
              <a:buChar char="-"/>
            </a:pPr>
            <a:r>
              <a:rPr lang="en-US" sz="1000" baseline="0" dirty="0">
                <a:solidFill>
                  <a:schemeClr val="dk1"/>
                </a:solidFill>
                <a:highlight>
                  <a:srgbClr val="FFFFFF"/>
                </a:highlight>
                <a:latin typeface="Calibri"/>
                <a:cs typeface="Calibri"/>
                <a:sym typeface="Calibri"/>
              </a:rPr>
              <a:t>I</a:t>
            </a:r>
            <a:r>
              <a:rPr lang="en-US" sz="1000" dirty="0">
                <a:highlight>
                  <a:srgbClr val="FFFFFF"/>
                </a:highlight>
              </a:rPr>
              <a:t>nsuring parents provides economic security to the whole family; medical debt is a leading cause of bankruptcy. </a:t>
            </a:r>
          </a:p>
          <a:p>
            <a:pPr marL="171450" indent="-171450">
              <a:buFontTx/>
              <a:buChar char="-"/>
            </a:pPr>
            <a:r>
              <a:rPr lang="en-US" sz="1000" dirty="0">
                <a:highlight>
                  <a:srgbClr val="FFFFFF"/>
                </a:highlight>
              </a:rPr>
              <a:t>When one member of the family is uninsured, the entire family is at risk of financial ruin. It is only by covering the whole family that children are protected from this vulnerability.</a:t>
            </a:r>
            <a:endParaRPr lang="en-US" sz="1000" baseline="0" dirty="0">
              <a:solidFill>
                <a:schemeClr val="dk1"/>
              </a:solidFill>
              <a:highlight>
                <a:srgbClr val="FFFFFF"/>
              </a:highlight>
              <a:latin typeface="Calibri"/>
              <a:ea typeface="Calibri"/>
              <a:cs typeface="Calibri"/>
              <a:sym typeface="Calibri"/>
            </a:endParaRPr>
          </a:p>
          <a:p>
            <a:pPr marL="171450" indent="-171450">
              <a:buFontTx/>
              <a:buChar char="-"/>
            </a:pPr>
            <a:r>
              <a:rPr lang="en-US" sz="1000" baseline="0" dirty="0">
                <a:solidFill>
                  <a:schemeClr val="dk1"/>
                </a:solidFill>
                <a:highlight>
                  <a:srgbClr val="FFFFFF"/>
                </a:highlight>
                <a:latin typeface="Calibri"/>
                <a:ea typeface="Calibri"/>
                <a:cs typeface="Calibri"/>
                <a:sym typeface="Calibri"/>
              </a:rPr>
              <a:t>In states like North Carolina that have not expanded Medicaid coverage, studies have shown that more low-income adults struggle to afford their medical bills, and health outcomes for children suffer as well</a:t>
            </a:r>
          </a:p>
          <a:p>
            <a:endParaRPr lang="en" sz="1000" dirty="0">
              <a:solidFill>
                <a:srgbClr val="333333"/>
              </a:solidFill>
              <a:highlight>
                <a:srgbClr val="FFFFFF"/>
              </a:highlight>
              <a:latin typeface="Arial"/>
              <a:ea typeface="Arial"/>
              <a:cs typeface="Arial"/>
              <a:sym typeface="Arial"/>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45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FFFFFF"/>
                </a:solidFill>
                <a:effectLst/>
                <a:uLnTx/>
                <a:uFillTx/>
                <a:latin typeface="+mn-lt"/>
                <a:cs typeface="Arial"/>
                <a:sym typeface="Arial"/>
              </a:rPr>
              <a:t>Children without health insurance coverage are less likely than insured children to have a regular health care provider and to receive care when they need it.</a:t>
            </a: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095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422275" y="704850"/>
            <a:ext cx="6257925"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10892" y="4460166"/>
            <a:ext cx="5680737" cy="4224506"/>
          </a:xfrm>
          <a:prstGeom prst="rect">
            <a:avLst/>
          </a:prstGeom>
          <a:noFill/>
          <a:ln>
            <a:noFill/>
          </a:ln>
        </p:spPr>
        <p:txBody>
          <a:bodyPr lIns="92328" tIns="46163" rIns="92328" bIns="46163" anchor="t" anchorCtr="0">
            <a:noAutofit/>
          </a:bodyPr>
          <a:lstStyle/>
          <a:p>
            <a:pPr marL="0" indent="0" algn="l" defTabSz="914400" rtl="0" eaLnBrk="1" latinLnBrk="0" hangingPunct="1">
              <a:spcBef>
                <a:spcPts val="0"/>
              </a:spcBef>
              <a:buSzPct val="25000"/>
              <a:buFontTx/>
              <a:buNone/>
            </a:pPr>
            <a:r>
              <a:rPr lang="en-US" sz="1200" kern="1200" dirty="0">
                <a:solidFill>
                  <a:schemeClr val="dk1"/>
                </a:solidFill>
                <a:latin typeface="Calibri"/>
                <a:ea typeface="Calibri"/>
                <a:cs typeface="Calibri"/>
                <a:sym typeface="Calibri"/>
              </a:rPr>
              <a:t>NOTE: County name needs to be changed in the text to the left</a:t>
            </a:r>
          </a:p>
          <a:p>
            <a:pPr marL="0" indent="0" algn="l" defTabSz="914400" rtl="0" eaLnBrk="1" latinLnBrk="0" hangingPunct="1">
              <a:spcBef>
                <a:spcPts val="0"/>
              </a:spcBef>
              <a:buSzPct val="25000"/>
              <a:buFontTx/>
              <a:buNone/>
            </a:pPr>
            <a:r>
              <a:rPr lang="en-US" sz="1200" kern="1200" dirty="0">
                <a:solidFill>
                  <a:schemeClr val="dk1"/>
                </a:solidFill>
                <a:latin typeface="Calibri"/>
                <a:ea typeface="Calibri"/>
                <a:cs typeface="Calibri"/>
                <a:sym typeface="Calibri"/>
              </a:rPr>
              <a:t>---</a:t>
            </a:r>
          </a:p>
          <a:p>
            <a:pPr marL="176679" indent="-176679" algn="l" defTabSz="914400" rtl="0" eaLnBrk="1" latinLnBrk="0" hangingPunct="1">
              <a:spcBef>
                <a:spcPts val="0"/>
              </a:spcBef>
              <a:buSzPct val="25000"/>
              <a:buFontTx/>
              <a:buChar char="-"/>
            </a:pPr>
            <a:r>
              <a:rPr lang="en-US" sz="1200" kern="1200" dirty="0">
                <a:solidFill>
                  <a:schemeClr val="dk1"/>
                </a:solidFill>
                <a:latin typeface="Calibri"/>
                <a:ea typeface="Calibri"/>
                <a:cs typeface="Calibri"/>
                <a:sym typeface="Calibri"/>
              </a:rPr>
              <a:t>Nearly all children (96%) in the state now have health insurance coverage</a:t>
            </a:r>
          </a:p>
          <a:p>
            <a:pPr marL="176679" indent="-176679" algn="l" defTabSz="914400" rtl="0" eaLnBrk="1" latinLnBrk="0" hangingPunct="1">
              <a:spcBef>
                <a:spcPts val="0"/>
              </a:spcBef>
              <a:buSzPct val="25000"/>
              <a:buFontTx/>
              <a:buChar char="-"/>
            </a:pPr>
            <a:r>
              <a:rPr lang="en-US" sz="1200" kern="1200" dirty="0">
                <a:solidFill>
                  <a:schemeClr val="dk1"/>
                </a:solidFill>
                <a:latin typeface="Calibri"/>
                <a:ea typeface="Calibri"/>
                <a:cs typeface="Calibri"/>
                <a:sym typeface="Calibri"/>
              </a:rPr>
              <a:t>Enrollment expansion, outreach, and increased parental coverage have contributed to near-total child health insurance coverage in the state, and closing the health insurance coverage gap could get us to a total child coverage.</a:t>
            </a:r>
          </a:p>
        </p:txBody>
      </p:sp>
      <p:sp>
        <p:nvSpPr>
          <p:cNvPr id="251" name="Shape 251"/>
          <p:cNvSpPr txBox="1">
            <a:spLocks noGrp="1"/>
          </p:cNvSpPr>
          <p:nvPr>
            <p:ph type="sldNum" idx="12"/>
          </p:nvPr>
        </p:nvSpPr>
        <p:spPr>
          <a:xfrm>
            <a:off x="4022485" y="8917128"/>
            <a:ext cx="3078361" cy="469732"/>
          </a:xfrm>
          <a:prstGeom prst="rect">
            <a:avLst/>
          </a:prstGeom>
          <a:noFill/>
          <a:ln>
            <a:noFill/>
          </a:ln>
        </p:spPr>
        <p:txBody>
          <a:bodyPr lIns="92328" tIns="46163" rIns="92328" bIns="46163"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4868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0" tIns="91420" rIns="91420" bIns="91420" anchor="t" anchorCtr="0">
            <a:noAutofit/>
          </a:bodyPr>
          <a:lstStyle/>
          <a:p>
            <a:pPr marL="171450" indent="-171450">
              <a:buFontTx/>
              <a:buChar char="-"/>
            </a:pPr>
            <a:endParaRPr lang="en-US"/>
          </a:p>
          <a:p>
            <a:pPr marL="171450" indent="-171450">
              <a:buFontTx/>
              <a:buChar char="-"/>
            </a:pPr>
            <a:endParaRPr/>
          </a:p>
        </p:txBody>
      </p:sp>
    </p:spTree>
    <p:extLst>
      <p:ext uri="{BB962C8B-B14F-4D97-AF65-F5344CB8AC3E}">
        <p14:creationId xmlns:p14="http://schemas.microsoft.com/office/powerpoint/2010/main" val="388587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6422" y="4344024"/>
            <a:ext cx="5485200" cy="4114500"/>
          </a:xfrm>
          <a:prstGeom prst="rect">
            <a:avLst/>
          </a:prstGeom>
          <a:noFill/>
          <a:ln>
            <a:noFill/>
          </a:ln>
        </p:spPr>
        <p:txBody>
          <a:bodyPr lIns="89595" tIns="44797" rIns="89595" bIns="4479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cap="none" normalizeH="0" baseline="0" dirty="0">
                <a:ln>
                  <a:noFill/>
                </a:ln>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Tara was the owner and operator of a 5 star home daycare. Her children had Medicaid but her and her husband largely went without. She has been mostly healthy, however her husband who was also self employed was less fortunate. He broke his leg and was unable to get the occupational therapy necessary without insurance. In addition to the burden of being uninsured she also found it difficult to obtain her dream of home ownership since both her and her husband were small business owners. In 2017 Tara closed her daycare to go work in the public school system so that she could have access to health insurance and other benefits. She states that she would have stayed in the field if providers had access to health insurance. Tara charged $150 per week for her 5-star center which was substantially less than most other 5 star facilities.  </a:t>
            </a:r>
            <a:endParaRPr kumimoji="0" lang="en-US" altLang="en-US" sz="1200" b="0" i="1" u="none" strike="noStrike" cap="none" normalizeH="0" baseline="0" dirty="0">
              <a:ln>
                <a:noFill/>
              </a:ln>
              <a:solidFill>
                <a:schemeClr val="tx1">
                  <a:lumMod val="65000"/>
                  <a:lumOff val="35000"/>
                </a:schemeClr>
              </a:solidFill>
              <a:effectLst/>
              <a:latin typeface="Arial" panose="020B0604020202020204" pitchFamily="34" charset="0"/>
            </a:endParaRPr>
          </a:p>
          <a:p>
            <a:pPr marL="0" indent="0">
              <a:buFontTx/>
              <a:buNone/>
            </a:pPr>
            <a:endParaRPr lang="en-US" sz="1200" baseline="0" dirty="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027" y="8684927"/>
            <a:ext cx="2972400" cy="457500"/>
          </a:xfrm>
          <a:prstGeom prst="rect">
            <a:avLst/>
          </a:prstGeom>
          <a:noFill/>
          <a:ln>
            <a:noFill/>
          </a:ln>
        </p:spPr>
        <p:txBody>
          <a:bodyPr lIns="89595" tIns="44797" rIns="89595" bIns="44797" anchor="b" anchorCtr="0">
            <a:noAutofit/>
          </a:bodyPr>
          <a:lstStyle/>
          <a:p>
            <a:pPr algn="r">
              <a:buSzPct val="25000"/>
            </a:pPr>
            <a:fld id="{00000000-1234-1234-1234-123412341234}" type="slidenum">
              <a:rPr lang="en" sz="1200">
                <a:solidFill>
                  <a:schemeClr val="dk1"/>
                </a:solidFill>
                <a:latin typeface="Calibri"/>
                <a:ea typeface="Calibri"/>
                <a:cs typeface="Calibri"/>
                <a:sym typeface="Calibri"/>
              </a:rPr>
              <a:pPr algn="r">
                <a:buSzPct val="25000"/>
              </a:p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33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Arial"/>
              <a:buNone/>
              <a:defRPr sz="3300" b="0" i="0" u="none" strike="noStrike" cap="none">
                <a:solidFill>
                  <a:schemeClr val="dk1"/>
                </a:solidFill>
                <a:latin typeface="Arial"/>
                <a:ea typeface="Arial"/>
                <a:cs typeface="Arial"/>
                <a:sym typeface="Arial"/>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56" name="Shape 56"/>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Char char="•"/>
              <a:defRPr sz="2100" b="0" i="0" u="none" strike="noStrike" cap="none">
                <a:solidFill>
                  <a:schemeClr val="dk1"/>
                </a:solidFill>
              </a:defRPr>
            </a:lvl1pPr>
            <a:lvl2pPr marL="520700" marR="0" lvl="1" indent="-63500" algn="l" rtl="0">
              <a:lnSpc>
                <a:spcPct val="90000"/>
              </a:lnSpc>
              <a:spcBef>
                <a:spcPts val="400"/>
              </a:spcBef>
              <a:buClr>
                <a:schemeClr val="dk1"/>
              </a:buClr>
              <a:buSzPct val="100000"/>
              <a:buChar char="•"/>
              <a:defRPr sz="1800" b="0" i="0" u="none" strike="noStrike" cap="none">
                <a:solidFill>
                  <a:schemeClr val="dk1"/>
                </a:solidFill>
              </a:defRPr>
            </a:lvl2pPr>
            <a:lvl3pPr marL="863600" marR="0" lvl="2" indent="-76200" algn="l" rtl="0">
              <a:lnSpc>
                <a:spcPct val="90000"/>
              </a:lnSpc>
              <a:spcBef>
                <a:spcPts val="400"/>
              </a:spcBef>
              <a:buClr>
                <a:schemeClr val="dk1"/>
              </a:buClr>
              <a:buSzPct val="100000"/>
              <a:buChar char="•"/>
              <a:defRPr sz="1500" b="0" i="0" u="none" strike="noStrike" cap="none">
                <a:solidFill>
                  <a:schemeClr val="dk1"/>
                </a:solidFill>
              </a:defRPr>
            </a:lvl3pPr>
            <a:lvl4pPr marL="1206500" marR="0" lvl="3" indent="-88900" algn="l" rtl="0">
              <a:lnSpc>
                <a:spcPct val="90000"/>
              </a:lnSpc>
              <a:spcBef>
                <a:spcPts val="400"/>
              </a:spcBef>
              <a:buClr>
                <a:schemeClr val="dk1"/>
              </a:buClr>
              <a:buSzPct val="100000"/>
              <a:buChar char="•"/>
              <a:defRPr sz="1400" b="0" i="0" u="none" strike="noStrike" cap="none">
                <a:solidFill>
                  <a:schemeClr val="dk1"/>
                </a:solidFill>
              </a:defRPr>
            </a:lvl4pPr>
            <a:lvl5pPr marL="1549400" marR="0" lvl="4" indent="-88900" algn="l" rtl="0">
              <a:lnSpc>
                <a:spcPct val="90000"/>
              </a:lnSpc>
              <a:spcBef>
                <a:spcPts val="400"/>
              </a:spcBef>
              <a:buClr>
                <a:schemeClr val="dk1"/>
              </a:buClr>
              <a:buSzPct val="100000"/>
              <a:buChar char="•"/>
              <a:defRPr sz="1400" b="0" i="0" u="none" strike="noStrike" cap="none">
                <a:solidFill>
                  <a:schemeClr val="dk1"/>
                </a:solidFill>
              </a:defRPr>
            </a:lvl5pPr>
            <a:lvl6pPr marL="1892300" marR="0" lvl="5" indent="-88900" algn="l" rtl="0">
              <a:lnSpc>
                <a:spcPct val="90000"/>
              </a:lnSpc>
              <a:spcBef>
                <a:spcPts val="400"/>
              </a:spcBef>
              <a:buClr>
                <a:schemeClr val="dk1"/>
              </a:buClr>
              <a:buSzPct val="100000"/>
              <a:buChar char="•"/>
              <a:defRPr sz="1400" b="0" i="0" u="none" strike="noStrike" cap="none">
                <a:solidFill>
                  <a:schemeClr val="dk1"/>
                </a:solidFill>
              </a:defRPr>
            </a:lvl6pPr>
            <a:lvl7pPr marL="2235200" marR="0" lvl="6" indent="-88900" algn="l" rtl="0">
              <a:lnSpc>
                <a:spcPct val="90000"/>
              </a:lnSpc>
              <a:spcBef>
                <a:spcPts val="400"/>
              </a:spcBef>
              <a:buClr>
                <a:schemeClr val="dk1"/>
              </a:buClr>
              <a:buSzPct val="100000"/>
              <a:buChar char="•"/>
              <a:defRPr sz="1400" b="0" i="0" u="none" strike="noStrike" cap="none">
                <a:solidFill>
                  <a:schemeClr val="dk1"/>
                </a:solidFill>
              </a:defRPr>
            </a:lvl7pPr>
            <a:lvl8pPr marL="2578100" marR="0" lvl="7" indent="-88900" algn="l" rtl="0">
              <a:lnSpc>
                <a:spcPct val="90000"/>
              </a:lnSpc>
              <a:spcBef>
                <a:spcPts val="400"/>
              </a:spcBef>
              <a:buClr>
                <a:schemeClr val="dk1"/>
              </a:buClr>
              <a:buSzPct val="100000"/>
              <a:buChar char="•"/>
              <a:defRPr sz="1400" b="0" i="0" u="none" strike="noStrike" cap="none">
                <a:solidFill>
                  <a:schemeClr val="dk1"/>
                </a:solidFill>
              </a:defRPr>
            </a:lvl8pPr>
            <a:lvl9pPr marL="2921000" marR="0" lvl="8" indent="-88900" algn="l" rtl="0">
              <a:lnSpc>
                <a:spcPct val="90000"/>
              </a:lnSpc>
              <a:spcBef>
                <a:spcPts val="400"/>
              </a:spcBef>
              <a:buClr>
                <a:schemeClr val="dk1"/>
              </a:buClr>
              <a:buSzPct val="100000"/>
              <a:buChar char="•"/>
              <a:defRPr sz="1400" b="0" i="0" u="none" strike="noStrike" cap="none">
                <a:solidFill>
                  <a:schemeClr val="dk1"/>
                </a:solidFill>
              </a:defRPr>
            </a:lvl9pPr>
          </a:lstStyle>
          <a:p>
            <a:endParaRPr/>
          </a:p>
        </p:txBody>
      </p:sp>
      <p:sp>
        <p:nvSpPr>
          <p:cNvPr id="57" name="Shape 57"/>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rtl="0">
              <a:spcBef>
                <a:spcPts val="0"/>
              </a:spcBef>
              <a:buSzPct val="25000"/>
              <a:buNone/>
            </a:pPr>
            <a:r>
              <a:rPr lang="en" sz="900">
                <a:latin typeface="Calibri"/>
                <a:ea typeface="Calibri"/>
                <a:cs typeface="Calibri"/>
                <a:sym typeface="Calibri"/>
              </a:rPr>
              <a:t>Building Economic Opportunity| Asheville Community Discussion | </a:t>
            </a:r>
            <a:fld id="{00000000-1234-1234-1234-123412341234}" type="slidenum">
              <a:rPr lang="en" sz="900" b="0" i="0" u="none" strike="noStrike" cap="none">
                <a:latin typeface="Calibri"/>
                <a:ea typeface="Calibri"/>
                <a:cs typeface="Calibri"/>
                <a:sym typeface="Calibri"/>
              </a:rPr>
              <a:t>‹#›</a:t>
            </a:fld>
            <a:endParaRPr lang="en" sz="9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9" name="Shape 109"/>
          <p:cNvSpPr txBox="1">
            <a:spLocks noGrp="1"/>
          </p:cNvSpPr>
          <p:nvPr>
            <p:ph type="body" idx="1"/>
          </p:nvPr>
        </p:nvSpPr>
        <p:spPr>
          <a:xfrm rot="5400000">
            <a:off x="2940300" y="-942431"/>
            <a:ext cx="3263400" cy="78867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5350050" y="1467543"/>
            <a:ext cx="4359000" cy="1971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5" name="Shape 115"/>
          <p:cNvSpPr txBox="1">
            <a:spLocks noGrp="1"/>
          </p:cNvSpPr>
          <p:nvPr>
            <p:ph type="body" idx="1"/>
          </p:nvPr>
        </p:nvSpPr>
        <p:spPr>
          <a:xfrm rot="5400000">
            <a:off x="1349475" y="-447056"/>
            <a:ext cx="4359000" cy="58008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7" name="Shape 127"/>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3887" y="1282303"/>
            <a:ext cx="7886700" cy="21396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9" name="Shape 139"/>
          <p:cNvSpPr txBox="1">
            <a:spLocks noGrp="1"/>
          </p:cNvSpPr>
          <p:nvPr>
            <p:ph type="body" idx="1"/>
          </p:nvPr>
        </p:nvSpPr>
        <p:spPr>
          <a:xfrm>
            <a:off x="623887" y="3442097"/>
            <a:ext cx="7886700" cy="112530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2984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52" name="Shape 152"/>
          <p:cNvSpPr txBox="1">
            <a:spLocks noGrp="1"/>
          </p:cNvSpPr>
          <p:nvPr>
            <p:ph type="body" idx="1"/>
          </p:nvPr>
        </p:nvSpPr>
        <p:spPr>
          <a:xfrm>
            <a:off x="629840" y="1260872"/>
            <a:ext cx="38685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2"/>
          </p:nvPr>
        </p:nvSpPr>
        <p:spPr>
          <a:xfrm>
            <a:off x="629840" y="1878806"/>
            <a:ext cx="38685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body" idx="3"/>
          </p:nvPr>
        </p:nvSpPr>
        <p:spPr>
          <a:xfrm>
            <a:off x="4629150" y="1260872"/>
            <a:ext cx="38874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body" idx="4"/>
          </p:nvPr>
        </p:nvSpPr>
        <p:spPr>
          <a:xfrm>
            <a:off x="4629150" y="1878806"/>
            <a:ext cx="38874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61" name="Shape 161"/>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4"/>
        <p:cNvGrpSpPr/>
        <p:nvPr/>
      </p:nvGrpSpPr>
      <p:grpSpPr>
        <a:xfrm>
          <a:off x="0" y="0"/>
          <a:ext cx="0" cy="0"/>
          <a:chOff x="0" y="0"/>
          <a:chExt cx="0" cy="0"/>
        </a:xfrm>
      </p:grpSpPr>
      <p:sp>
        <p:nvSpPr>
          <p:cNvPr id="165" name="Shape 165"/>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29840" y="342900"/>
            <a:ext cx="2949000" cy="12003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70" name="Shape 170"/>
          <p:cNvSpPr txBox="1">
            <a:spLocks noGrp="1"/>
          </p:cNvSpPr>
          <p:nvPr>
            <p:ph type="body" idx="1"/>
          </p:nvPr>
        </p:nvSpPr>
        <p:spPr>
          <a:xfrm>
            <a:off x="3887390" y="740568"/>
            <a:ext cx="4629300" cy="3655200"/>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2"/>
          </p:nvPr>
        </p:nvSpPr>
        <p:spPr>
          <a:xfrm>
            <a:off x="629840" y="1543050"/>
            <a:ext cx="29490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29840" y="342900"/>
            <a:ext cx="2949000" cy="12003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77" name="Shape 177"/>
          <p:cNvSpPr>
            <a:spLocks noGrp="1"/>
          </p:cNvSpPr>
          <p:nvPr>
            <p:ph type="pic" idx="2"/>
          </p:nvPr>
        </p:nvSpPr>
        <p:spPr>
          <a:xfrm>
            <a:off x="3887390" y="740568"/>
            <a:ext cx="4629300" cy="36552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629840" y="1543050"/>
            <a:ext cx="29490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4" name="Shape 184"/>
          <p:cNvSpPr txBox="1">
            <a:spLocks noGrp="1"/>
          </p:cNvSpPr>
          <p:nvPr>
            <p:ph type="body" idx="1"/>
          </p:nvPr>
        </p:nvSpPr>
        <p:spPr>
          <a:xfrm rot="5400000">
            <a:off x="2940300" y="-942431"/>
            <a:ext cx="3263400" cy="78867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None/>
              <a:defRPr sz="4500" b="0" i="0" u="none" strike="noStrike" cap="none">
                <a:solidFill>
                  <a:schemeClr val="dk1"/>
                </a:solidFill>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0" name="Shape 60"/>
          <p:cNvSpPr txBox="1">
            <a:spLocks noGrp="1"/>
          </p:cNvSpPr>
          <p:nvPr>
            <p:ph type="subTitle" idx="1"/>
          </p:nvPr>
        </p:nvSpPr>
        <p:spPr>
          <a:xfrm>
            <a:off x="1143000" y="2701528"/>
            <a:ext cx="6858000" cy="1241700"/>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None/>
              <a:defRPr sz="1800" b="0" i="0" u="none" strike="noStrike" cap="none">
                <a:solidFill>
                  <a:schemeClr val="dk1"/>
                </a:solidFill>
              </a:defRPr>
            </a:lvl1pPr>
            <a:lvl2pPr marL="342900" marR="0" lvl="1" indent="0" algn="ctr" rtl="0">
              <a:lnSpc>
                <a:spcPct val="90000"/>
              </a:lnSpc>
              <a:spcBef>
                <a:spcPts val="400"/>
              </a:spcBef>
              <a:buClr>
                <a:schemeClr val="dk1"/>
              </a:buClr>
              <a:buNone/>
              <a:defRPr sz="1500" b="0" i="0" u="none" strike="noStrike" cap="none">
                <a:solidFill>
                  <a:schemeClr val="dk1"/>
                </a:solidFill>
              </a:defRPr>
            </a:lvl2pPr>
            <a:lvl3pPr marL="685800" marR="0" lvl="2" indent="0" algn="ctr" rtl="0">
              <a:lnSpc>
                <a:spcPct val="90000"/>
              </a:lnSpc>
              <a:spcBef>
                <a:spcPts val="400"/>
              </a:spcBef>
              <a:buClr>
                <a:schemeClr val="dk1"/>
              </a:buClr>
              <a:buNone/>
              <a:defRPr sz="1400" b="0" i="0" u="none" strike="noStrike" cap="none">
                <a:solidFill>
                  <a:schemeClr val="dk1"/>
                </a:solidFill>
              </a:defRPr>
            </a:lvl3pPr>
            <a:lvl4pPr marL="1028700" marR="0" lvl="3" indent="0" algn="ctr" rtl="0">
              <a:lnSpc>
                <a:spcPct val="90000"/>
              </a:lnSpc>
              <a:spcBef>
                <a:spcPts val="400"/>
              </a:spcBef>
              <a:buClr>
                <a:schemeClr val="dk1"/>
              </a:buClr>
              <a:buNone/>
              <a:defRPr sz="1200" b="0" i="0" u="none" strike="noStrike" cap="none">
                <a:solidFill>
                  <a:schemeClr val="dk1"/>
                </a:solidFill>
              </a:defRPr>
            </a:lvl4pPr>
            <a:lvl5pPr marL="1371600" marR="0" lvl="4" indent="0" algn="ctr" rtl="0">
              <a:lnSpc>
                <a:spcPct val="90000"/>
              </a:lnSpc>
              <a:spcBef>
                <a:spcPts val="400"/>
              </a:spcBef>
              <a:buClr>
                <a:schemeClr val="dk1"/>
              </a:buClr>
              <a:buNone/>
              <a:defRPr sz="1200" b="0" i="0" u="none" strike="noStrike" cap="none">
                <a:solidFill>
                  <a:schemeClr val="dk1"/>
                </a:solidFill>
              </a:defRPr>
            </a:lvl5pPr>
            <a:lvl6pPr marL="1714500" marR="0" lvl="5" indent="0" algn="ctr" rtl="0">
              <a:lnSpc>
                <a:spcPct val="90000"/>
              </a:lnSpc>
              <a:spcBef>
                <a:spcPts val="400"/>
              </a:spcBef>
              <a:buClr>
                <a:schemeClr val="dk1"/>
              </a:buClr>
              <a:buNone/>
              <a:defRPr sz="1200" b="0" i="0" u="none" strike="noStrike" cap="none">
                <a:solidFill>
                  <a:schemeClr val="dk1"/>
                </a:solidFill>
              </a:defRPr>
            </a:lvl6pPr>
            <a:lvl7pPr marL="2057400" marR="0" lvl="6" indent="0" algn="ctr" rtl="0">
              <a:lnSpc>
                <a:spcPct val="90000"/>
              </a:lnSpc>
              <a:spcBef>
                <a:spcPts val="400"/>
              </a:spcBef>
              <a:buClr>
                <a:schemeClr val="dk1"/>
              </a:buClr>
              <a:buNone/>
              <a:defRPr sz="1200" b="0" i="0" u="none" strike="noStrike" cap="none">
                <a:solidFill>
                  <a:schemeClr val="dk1"/>
                </a:solidFill>
              </a:defRPr>
            </a:lvl7pPr>
            <a:lvl8pPr marL="2400300" marR="0" lvl="7" indent="0" algn="ctr" rtl="0">
              <a:lnSpc>
                <a:spcPct val="90000"/>
              </a:lnSpc>
              <a:spcBef>
                <a:spcPts val="400"/>
              </a:spcBef>
              <a:buClr>
                <a:schemeClr val="dk1"/>
              </a:buClr>
              <a:buNone/>
              <a:defRPr sz="1200" b="0" i="0" u="none" strike="noStrike" cap="none">
                <a:solidFill>
                  <a:schemeClr val="dk1"/>
                </a:solidFill>
              </a:defRPr>
            </a:lvl8pPr>
            <a:lvl9pPr marL="2743200" marR="0" lvl="8" indent="0" algn="ctr" rtl="0">
              <a:lnSpc>
                <a:spcPct val="90000"/>
              </a:lnSpc>
              <a:spcBef>
                <a:spcPts val="400"/>
              </a:spcBef>
              <a:buClr>
                <a:schemeClr val="dk1"/>
              </a:buClr>
              <a:buNone/>
              <a:defRPr sz="1200" b="0" i="0" u="none" strike="noStrike" cap="none">
                <a:solidFill>
                  <a:schemeClr val="dk1"/>
                </a:solidFill>
              </a:defRPr>
            </a:lvl9pPr>
          </a:lstStyle>
          <a:p>
            <a:endParaRPr/>
          </a:p>
        </p:txBody>
      </p:sp>
      <p:sp>
        <p:nvSpPr>
          <p:cNvPr id="61" name="Shape 61"/>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rtl="0">
              <a:spcBef>
                <a:spcPts val="0"/>
              </a:spcBef>
              <a:buSzPct val="25000"/>
              <a:buNone/>
            </a:pPr>
            <a:r>
              <a:rPr lang="en" sz="900"/>
              <a:t>Building Economic Opportunity| Asheville Community Discussion | </a:t>
            </a:r>
            <a:fld id="{00000000-1234-1234-1234-123412341234}" type="slidenum">
              <a:rPr lang="en" sz="900" b="0" i="0" u="none" strike="noStrike" cap="none"/>
              <a:t>‹#›</a:t>
            </a:fld>
            <a:endParaRPr lang="en" sz="900" b="0" i="0" u="none" strike="noStrike" cap="non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rot="5400000">
            <a:off x="5350050" y="1467543"/>
            <a:ext cx="4359000" cy="1971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90" name="Shape 190"/>
          <p:cNvSpPr txBox="1">
            <a:spLocks noGrp="1"/>
          </p:cNvSpPr>
          <p:nvPr>
            <p:ph type="body" idx="1"/>
          </p:nvPr>
        </p:nvSpPr>
        <p:spPr>
          <a:xfrm rot="5400000">
            <a:off x="1349475" y="-447056"/>
            <a:ext cx="4359000" cy="58008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6391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3887" y="1282303"/>
            <a:ext cx="7886700" cy="21396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4" name="Shape 64"/>
          <p:cNvSpPr txBox="1">
            <a:spLocks noGrp="1"/>
          </p:cNvSpPr>
          <p:nvPr>
            <p:ph type="body" idx="1"/>
          </p:nvPr>
        </p:nvSpPr>
        <p:spPr>
          <a:xfrm>
            <a:off x="623887" y="3442097"/>
            <a:ext cx="7886700" cy="112530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0" name="Shape 70"/>
          <p:cNvSpPr txBox="1">
            <a:spLocks noGrp="1"/>
          </p:cNvSpPr>
          <p:nvPr>
            <p:ph type="body" idx="1"/>
          </p:nvPr>
        </p:nvSpPr>
        <p:spPr>
          <a:xfrm>
            <a:off x="628650" y="1369218"/>
            <a:ext cx="38862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29150" y="1369218"/>
            <a:ext cx="38862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2984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7" name="Shape 77"/>
          <p:cNvSpPr txBox="1">
            <a:spLocks noGrp="1"/>
          </p:cNvSpPr>
          <p:nvPr>
            <p:ph type="body" idx="1"/>
          </p:nvPr>
        </p:nvSpPr>
        <p:spPr>
          <a:xfrm>
            <a:off x="629840" y="1260872"/>
            <a:ext cx="38685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629840" y="1878806"/>
            <a:ext cx="38685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29150" y="1260872"/>
            <a:ext cx="38874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29150" y="1878806"/>
            <a:ext cx="38874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6" name="Shape 86"/>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9"/>
        <p:cNvGrpSpPr/>
        <p:nvPr/>
      </p:nvGrpSpPr>
      <p:grpSpPr>
        <a:xfrm>
          <a:off x="0" y="0"/>
          <a:ext cx="0" cy="0"/>
          <a:chOff x="0" y="0"/>
          <a:chExt cx="0" cy="0"/>
        </a:xfrm>
      </p:grpSpPr>
      <p:sp>
        <p:nvSpPr>
          <p:cNvPr id="90" name="Shape 90"/>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29840" y="342900"/>
            <a:ext cx="2949000" cy="12003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5" name="Shape 95"/>
          <p:cNvSpPr txBox="1">
            <a:spLocks noGrp="1"/>
          </p:cNvSpPr>
          <p:nvPr>
            <p:ph type="body" idx="1"/>
          </p:nvPr>
        </p:nvSpPr>
        <p:spPr>
          <a:xfrm>
            <a:off x="3887390" y="740568"/>
            <a:ext cx="4629300" cy="3655200"/>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629840" y="1543050"/>
            <a:ext cx="29490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9840" y="342900"/>
            <a:ext cx="2949000" cy="12003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2" name="Shape 102"/>
          <p:cNvSpPr>
            <a:spLocks noGrp="1"/>
          </p:cNvSpPr>
          <p:nvPr>
            <p:ph type="pic" idx="2"/>
          </p:nvPr>
        </p:nvSpPr>
        <p:spPr>
          <a:xfrm>
            <a:off x="3887390" y="740568"/>
            <a:ext cx="4629300" cy="36552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1"/>
          </p:nvPr>
        </p:nvSpPr>
        <p:spPr>
          <a:xfrm>
            <a:off x="629840" y="1543050"/>
            <a:ext cx="29490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None/>
              <a:defRPr sz="3300" b="0" i="0" u="none" strike="noStrike" cap="none">
                <a:solidFill>
                  <a:schemeClr val="dk1"/>
                </a:solidFill>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Char char="•"/>
              <a:defRPr sz="2100" b="0" i="0" u="none" strike="noStrike" cap="none">
                <a:solidFill>
                  <a:schemeClr val="dk1"/>
                </a:solidFill>
              </a:defRPr>
            </a:lvl1pPr>
            <a:lvl2pPr marL="520700" marR="0" lvl="1" indent="-63500" algn="l" rtl="0">
              <a:lnSpc>
                <a:spcPct val="90000"/>
              </a:lnSpc>
              <a:spcBef>
                <a:spcPts val="400"/>
              </a:spcBef>
              <a:buClr>
                <a:schemeClr val="dk1"/>
              </a:buClr>
              <a:buSzPct val="100000"/>
              <a:buChar char="•"/>
              <a:defRPr sz="1800" b="0" i="0" u="none" strike="noStrike" cap="none">
                <a:solidFill>
                  <a:schemeClr val="dk1"/>
                </a:solidFill>
              </a:defRPr>
            </a:lvl2pPr>
            <a:lvl3pPr marL="863600" marR="0" lvl="2" indent="-76200" algn="l" rtl="0">
              <a:lnSpc>
                <a:spcPct val="90000"/>
              </a:lnSpc>
              <a:spcBef>
                <a:spcPts val="400"/>
              </a:spcBef>
              <a:buClr>
                <a:schemeClr val="dk1"/>
              </a:buClr>
              <a:buSzPct val="100000"/>
              <a:buChar char="•"/>
              <a:defRPr sz="1500" b="0" i="0" u="none" strike="noStrike" cap="none">
                <a:solidFill>
                  <a:schemeClr val="dk1"/>
                </a:solidFill>
              </a:defRPr>
            </a:lvl3pPr>
            <a:lvl4pPr marL="1206500" marR="0" lvl="3" indent="-88900" algn="l" rtl="0">
              <a:lnSpc>
                <a:spcPct val="90000"/>
              </a:lnSpc>
              <a:spcBef>
                <a:spcPts val="400"/>
              </a:spcBef>
              <a:buClr>
                <a:schemeClr val="dk1"/>
              </a:buClr>
              <a:buSzPct val="100000"/>
              <a:buChar char="•"/>
              <a:defRPr sz="1400" b="0" i="0" u="none" strike="noStrike" cap="none">
                <a:solidFill>
                  <a:schemeClr val="dk1"/>
                </a:solidFill>
              </a:defRPr>
            </a:lvl4pPr>
            <a:lvl5pPr marL="1549400" marR="0" lvl="4" indent="-88900" algn="l" rtl="0">
              <a:lnSpc>
                <a:spcPct val="90000"/>
              </a:lnSpc>
              <a:spcBef>
                <a:spcPts val="400"/>
              </a:spcBef>
              <a:buClr>
                <a:schemeClr val="dk1"/>
              </a:buClr>
              <a:buSzPct val="100000"/>
              <a:buChar char="•"/>
              <a:defRPr sz="1400" b="0" i="0" u="none" strike="noStrike" cap="none">
                <a:solidFill>
                  <a:schemeClr val="dk1"/>
                </a:solidFill>
              </a:defRPr>
            </a:lvl5pPr>
            <a:lvl6pPr marL="1892300" marR="0" lvl="5" indent="-88900" algn="l" rtl="0">
              <a:lnSpc>
                <a:spcPct val="90000"/>
              </a:lnSpc>
              <a:spcBef>
                <a:spcPts val="400"/>
              </a:spcBef>
              <a:buClr>
                <a:schemeClr val="dk1"/>
              </a:buClr>
              <a:buSzPct val="100000"/>
              <a:buChar char="•"/>
              <a:defRPr sz="1400" b="0" i="0" u="none" strike="noStrike" cap="none">
                <a:solidFill>
                  <a:schemeClr val="dk1"/>
                </a:solidFill>
              </a:defRPr>
            </a:lvl6pPr>
            <a:lvl7pPr marL="2235200" marR="0" lvl="6" indent="-88900" algn="l" rtl="0">
              <a:lnSpc>
                <a:spcPct val="90000"/>
              </a:lnSpc>
              <a:spcBef>
                <a:spcPts val="400"/>
              </a:spcBef>
              <a:buClr>
                <a:schemeClr val="dk1"/>
              </a:buClr>
              <a:buSzPct val="100000"/>
              <a:buChar char="•"/>
              <a:defRPr sz="1400" b="0" i="0" u="none" strike="noStrike" cap="none">
                <a:solidFill>
                  <a:schemeClr val="dk1"/>
                </a:solidFill>
              </a:defRPr>
            </a:lvl7pPr>
            <a:lvl8pPr marL="2578100" marR="0" lvl="7" indent="-88900" algn="l" rtl="0">
              <a:lnSpc>
                <a:spcPct val="90000"/>
              </a:lnSpc>
              <a:spcBef>
                <a:spcPts val="400"/>
              </a:spcBef>
              <a:buClr>
                <a:schemeClr val="dk1"/>
              </a:buClr>
              <a:buSzPct val="100000"/>
              <a:buChar char="•"/>
              <a:defRPr sz="1400" b="0" i="0" u="none" strike="noStrike" cap="none">
                <a:solidFill>
                  <a:schemeClr val="dk1"/>
                </a:solidFill>
              </a:defRPr>
            </a:lvl8pPr>
            <a:lvl9pPr marL="2921000" marR="0" lvl="8" indent="-88900" algn="l" rtl="0">
              <a:lnSpc>
                <a:spcPct val="90000"/>
              </a:lnSpc>
              <a:spcBef>
                <a:spcPts val="400"/>
              </a:spcBef>
              <a:buClr>
                <a:schemeClr val="dk1"/>
              </a:buClr>
              <a:buSzPct val="100000"/>
              <a:buChar char="•"/>
              <a:defRPr sz="1400" b="0" i="0" u="none" strike="noStrike" cap="none">
                <a:solidFill>
                  <a:schemeClr val="dk1"/>
                </a:solidFill>
              </a:defRPr>
            </a:lvl9pPr>
          </a:lstStyle>
          <a:p>
            <a:endParaRPr/>
          </a:p>
        </p:txBody>
      </p:sp>
      <p:sp>
        <p:nvSpPr>
          <p:cNvPr id="53" name="Shape 53"/>
          <p:cNvSpPr txBox="1">
            <a:spLocks noGrp="1"/>
          </p:cNvSpPr>
          <p:nvPr>
            <p:ph type="sldNum" idx="12"/>
          </p:nvPr>
        </p:nvSpPr>
        <p:spPr>
          <a:xfrm>
            <a:off x="243731" y="4733925"/>
            <a:ext cx="4659600" cy="273900"/>
          </a:xfrm>
          <a:prstGeom prst="rect">
            <a:avLst/>
          </a:prstGeom>
          <a:noFill/>
          <a:ln>
            <a:noFill/>
          </a:ln>
        </p:spPr>
        <p:txBody>
          <a:bodyPr lIns="68575" tIns="34275" rIns="68575" bIns="34275" anchor="ctr" anchorCtr="0">
            <a:noAutofit/>
          </a:bodyPr>
          <a:lstStyle/>
          <a:p>
            <a:pPr marL="0" marR="0" lvl="0" indent="0" rtl="0">
              <a:spcBef>
                <a:spcPts val="0"/>
              </a:spcBef>
              <a:buSzPct val="25000"/>
              <a:buNone/>
            </a:pPr>
            <a:r>
              <a:rPr lang="en" sz="900"/>
              <a:t>Building Economic Opportunity| Asheville Community Discussion | </a:t>
            </a:r>
            <a:fld id="{00000000-1234-1234-1234-123412341234}" type="slidenum">
              <a:rPr lang="en" sz="900" b="0" i="0" u="none" strike="noStrike" cap="none"/>
              <a:t>‹#›</a:t>
            </a:fld>
            <a:endParaRPr lang="en" sz="900" b="0" i="0" u="none" strike="noStrike" cap="none"/>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121" name="Shape 121"/>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2" r:id="rId2"/>
    <p:sldLayoutId id="2147483674" r:id="rId3"/>
    <p:sldLayoutId id="2147483675" r:id="rId4"/>
    <p:sldLayoutId id="2147483676" r:id="rId5"/>
    <p:sldLayoutId id="2147483677" r:id="rId6"/>
    <p:sldLayoutId id="2147483678" r:id="rId7"/>
    <p:sldLayoutId id="2147483679" r:id="rId8"/>
    <p:sldLayoutId id="2147483680"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mailto:adam@ncchild.org" TargetMode="External"/><Relationship Id="rId3" Type="http://schemas.openxmlformats.org/officeDocument/2006/relationships/image" Target="../media/image6.jpg"/><Relationship Id="rId7" Type="http://schemas.openxmlformats.org/officeDocument/2006/relationships/hyperlink" Target="mailto:whitney@ncchild.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mailto:Rob@ncchild.org" TargetMode="External"/><Relationship Id="rId5" Type="http://schemas.openxmlformats.org/officeDocument/2006/relationships/hyperlink" Target="mailto:michelle@ncchild.org" TargetMode="External"/><Relationship Id="rId4" Type="http://schemas.openxmlformats.org/officeDocument/2006/relationships/hyperlink" Target="mailto:Ciara@ncchil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descr="http://www.aecf.org/m/resourceimg/aecf-kidscountdatabookcover-2014.png"/>
          <p:cNvPicPr preferRelativeResize="0"/>
          <p:nvPr/>
        </p:nvPicPr>
        <p:blipFill rotWithShape="1">
          <a:blip r:embed="rId3">
            <a:alphaModFix/>
          </a:blip>
          <a:srcRect r="-210" b="37640"/>
          <a:stretch/>
        </p:blipFill>
        <p:spPr>
          <a:xfrm>
            <a:off x="4349932" y="0"/>
            <a:ext cx="4793999" cy="3857700"/>
          </a:xfrm>
          <a:prstGeom prst="rect">
            <a:avLst/>
          </a:prstGeom>
          <a:noFill/>
          <a:ln>
            <a:noFill/>
          </a:ln>
        </p:spPr>
      </p:pic>
      <p:sp>
        <p:nvSpPr>
          <p:cNvPr id="200" name="Shape 200"/>
          <p:cNvSpPr/>
          <p:nvPr/>
        </p:nvSpPr>
        <p:spPr>
          <a:xfrm rot="5400000">
            <a:off x="3850012" y="-119531"/>
            <a:ext cx="1423500" cy="91440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Arial"/>
              <a:ea typeface="Arial"/>
              <a:cs typeface="Arial"/>
              <a:sym typeface="Arial"/>
            </a:endParaRPr>
          </a:p>
        </p:txBody>
      </p:sp>
      <p:sp>
        <p:nvSpPr>
          <p:cNvPr id="201" name="Shape 201"/>
          <p:cNvSpPr/>
          <p:nvPr/>
        </p:nvSpPr>
        <p:spPr>
          <a:xfrm rot="5400000">
            <a:off x="5638361" y="1268795"/>
            <a:ext cx="1076699" cy="10644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Arial"/>
              <a:ea typeface="Arial"/>
              <a:cs typeface="Arial"/>
              <a:sym typeface="Arial"/>
            </a:endParaRPr>
          </a:p>
        </p:txBody>
      </p:sp>
      <p:pic>
        <p:nvPicPr>
          <p:cNvPr id="202" name="Shape 202" descr="C:\Users\jhodgins\Desktop\closingimage.jpg"/>
          <p:cNvPicPr preferRelativeResize="0"/>
          <p:nvPr/>
        </p:nvPicPr>
        <p:blipFill rotWithShape="1">
          <a:blip r:embed="rId4">
            <a:alphaModFix/>
          </a:blip>
          <a:srcRect/>
          <a:stretch/>
        </p:blipFill>
        <p:spPr>
          <a:xfrm>
            <a:off x="2093718" y="2040321"/>
            <a:ext cx="2251800" cy="1684499"/>
          </a:xfrm>
          <a:prstGeom prst="rect">
            <a:avLst/>
          </a:prstGeom>
          <a:noFill/>
          <a:ln>
            <a:noFill/>
          </a:ln>
        </p:spPr>
      </p:pic>
      <p:pic>
        <p:nvPicPr>
          <p:cNvPr id="203" name="Shape 203" descr="C:\Users\jhodgins\Desktop\asianbaby.jpg"/>
          <p:cNvPicPr preferRelativeResize="0"/>
          <p:nvPr/>
        </p:nvPicPr>
        <p:blipFill rotWithShape="1">
          <a:blip r:embed="rId5">
            <a:alphaModFix/>
          </a:blip>
          <a:srcRect/>
          <a:stretch/>
        </p:blipFill>
        <p:spPr>
          <a:xfrm>
            <a:off x="-1" y="0"/>
            <a:ext cx="2984700" cy="2040300"/>
          </a:xfrm>
          <a:prstGeom prst="rect">
            <a:avLst/>
          </a:prstGeom>
          <a:noFill/>
          <a:ln>
            <a:noFill/>
          </a:ln>
        </p:spPr>
      </p:pic>
      <p:pic>
        <p:nvPicPr>
          <p:cNvPr id="204" name="Shape 204" descr="C:\Users\jhodgins\Desktop\young-aa-family-puffyjacket.jpg"/>
          <p:cNvPicPr preferRelativeResize="0"/>
          <p:nvPr/>
        </p:nvPicPr>
        <p:blipFill rotWithShape="1">
          <a:blip r:embed="rId6">
            <a:alphaModFix/>
          </a:blip>
          <a:srcRect/>
          <a:stretch/>
        </p:blipFill>
        <p:spPr>
          <a:xfrm>
            <a:off x="2986754" y="-1895"/>
            <a:ext cx="1358700" cy="2022600"/>
          </a:xfrm>
          <a:prstGeom prst="rect">
            <a:avLst/>
          </a:prstGeom>
          <a:noFill/>
          <a:ln>
            <a:noFill/>
          </a:ln>
        </p:spPr>
      </p:pic>
      <p:sp>
        <p:nvSpPr>
          <p:cNvPr id="205" name="Shape 205"/>
          <p:cNvSpPr/>
          <p:nvPr/>
        </p:nvSpPr>
        <p:spPr>
          <a:xfrm rot="5400000">
            <a:off x="163274" y="1881168"/>
            <a:ext cx="1773300" cy="20916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dirty="0">
              <a:solidFill>
                <a:schemeClr val="lt1"/>
              </a:solidFill>
              <a:latin typeface="Arial"/>
              <a:ea typeface="Arial"/>
              <a:cs typeface="Arial"/>
              <a:sym typeface="Arial"/>
            </a:endParaRPr>
          </a:p>
        </p:txBody>
      </p:sp>
      <p:cxnSp>
        <p:nvCxnSpPr>
          <p:cNvPr id="206" name="Shape 206"/>
          <p:cNvCxnSpPr/>
          <p:nvPr/>
        </p:nvCxnSpPr>
        <p:spPr>
          <a:xfrm>
            <a:off x="2986754" y="0"/>
            <a:ext cx="0" cy="2040300"/>
          </a:xfrm>
          <a:prstGeom prst="straightConnector1">
            <a:avLst/>
          </a:prstGeom>
          <a:noFill/>
          <a:ln w="38100" cap="flat" cmpd="sng">
            <a:solidFill>
              <a:schemeClr val="lt1"/>
            </a:solidFill>
            <a:prstDash val="solid"/>
            <a:miter/>
            <a:headEnd type="none" w="med" len="med"/>
            <a:tailEnd type="none" w="med" len="med"/>
          </a:ln>
        </p:spPr>
      </p:cxnSp>
      <p:cxnSp>
        <p:nvCxnSpPr>
          <p:cNvPr id="207" name="Shape 207"/>
          <p:cNvCxnSpPr/>
          <p:nvPr/>
        </p:nvCxnSpPr>
        <p:spPr>
          <a:xfrm>
            <a:off x="2093718" y="2040320"/>
            <a:ext cx="0" cy="1684499"/>
          </a:xfrm>
          <a:prstGeom prst="straightConnector1">
            <a:avLst/>
          </a:prstGeom>
          <a:noFill/>
          <a:ln w="38100" cap="flat" cmpd="sng">
            <a:solidFill>
              <a:schemeClr val="lt1"/>
            </a:solidFill>
            <a:prstDash val="solid"/>
            <a:miter/>
            <a:headEnd type="none" w="med" len="med"/>
            <a:tailEnd type="none" w="med" len="med"/>
          </a:ln>
        </p:spPr>
      </p:cxnSp>
      <p:cxnSp>
        <p:nvCxnSpPr>
          <p:cNvPr id="208" name="Shape 208"/>
          <p:cNvCxnSpPr/>
          <p:nvPr/>
        </p:nvCxnSpPr>
        <p:spPr>
          <a:xfrm flipH="1">
            <a:off x="34" y="2020732"/>
            <a:ext cx="4345500" cy="19500"/>
          </a:xfrm>
          <a:prstGeom prst="straightConnector1">
            <a:avLst/>
          </a:prstGeom>
          <a:noFill/>
          <a:ln w="38100" cap="flat" cmpd="sng">
            <a:solidFill>
              <a:schemeClr val="lt1"/>
            </a:solidFill>
            <a:prstDash val="solid"/>
            <a:miter/>
            <a:headEnd type="none" w="med" len="med"/>
            <a:tailEnd type="none" w="med" len="med"/>
          </a:ln>
        </p:spPr>
      </p:cxnSp>
      <p:cxnSp>
        <p:nvCxnSpPr>
          <p:cNvPr id="209" name="Shape 209"/>
          <p:cNvCxnSpPr/>
          <p:nvPr/>
        </p:nvCxnSpPr>
        <p:spPr>
          <a:xfrm rot="10800000">
            <a:off x="12600" y="3724679"/>
            <a:ext cx="9131400" cy="0"/>
          </a:xfrm>
          <a:prstGeom prst="straightConnector1">
            <a:avLst/>
          </a:prstGeom>
          <a:noFill/>
          <a:ln w="38100" cap="flat" cmpd="sng">
            <a:solidFill>
              <a:schemeClr val="lt1"/>
            </a:solidFill>
            <a:prstDash val="solid"/>
            <a:miter/>
            <a:headEnd type="none" w="med" len="med"/>
            <a:tailEnd type="none" w="med" len="med"/>
          </a:ln>
        </p:spPr>
      </p:cxnSp>
      <p:cxnSp>
        <p:nvCxnSpPr>
          <p:cNvPr id="211" name="Shape 211"/>
          <p:cNvCxnSpPr/>
          <p:nvPr/>
        </p:nvCxnSpPr>
        <p:spPr>
          <a:xfrm flipH="1">
            <a:off x="4345584" y="0"/>
            <a:ext cx="11700" cy="3734700"/>
          </a:xfrm>
          <a:prstGeom prst="straightConnector1">
            <a:avLst/>
          </a:prstGeom>
          <a:noFill/>
          <a:ln w="38100" cap="flat" cmpd="sng">
            <a:solidFill>
              <a:schemeClr val="lt1"/>
            </a:solidFill>
            <a:prstDash val="solid"/>
            <a:miter/>
            <a:headEnd type="none" w="med" len="med"/>
            <a:tailEnd type="none" w="med" len="med"/>
          </a:ln>
        </p:spPr>
      </p:cxnSp>
      <p:grpSp>
        <p:nvGrpSpPr>
          <p:cNvPr id="3" name="Group 2">
            <a:extLst>
              <a:ext uri="{FF2B5EF4-FFF2-40B4-BE49-F238E27FC236}">
                <a16:creationId xmlns:a16="http://schemas.microsoft.com/office/drawing/2014/main" id="{68912202-0633-40E9-A1F1-B8D0AF640C57}"/>
              </a:ext>
            </a:extLst>
          </p:cNvPr>
          <p:cNvGrpSpPr/>
          <p:nvPr/>
        </p:nvGrpSpPr>
        <p:grpSpPr>
          <a:xfrm>
            <a:off x="10238" y="3863270"/>
            <a:ext cx="9144000" cy="1134075"/>
            <a:chOff x="-4425" y="3763775"/>
            <a:chExt cx="9144000" cy="1134075"/>
          </a:xfrm>
        </p:grpSpPr>
        <p:sp>
          <p:nvSpPr>
            <p:cNvPr id="212" name="Shape 212"/>
            <p:cNvSpPr txBox="1"/>
            <p:nvPr/>
          </p:nvSpPr>
          <p:spPr>
            <a:xfrm>
              <a:off x="12599" y="3763775"/>
              <a:ext cx="9087300" cy="4845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2900" b="1" dirty="0">
                  <a:solidFill>
                    <a:schemeClr val="lt1"/>
                  </a:solidFill>
                </a:rPr>
                <a:t>Ensuring Health Care for North Carolina’s Children</a:t>
              </a:r>
            </a:p>
          </p:txBody>
        </p:sp>
        <p:sp>
          <p:nvSpPr>
            <p:cNvPr id="214" name="Shape 214"/>
            <p:cNvSpPr txBox="1"/>
            <p:nvPr/>
          </p:nvSpPr>
          <p:spPr>
            <a:xfrm>
              <a:off x="-4425" y="4623950"/>
              <a:ext cx="9144000" cy="273900"/>
            </a:xfrm>
            <a:prstGeom prst="rect">
              <a:avLst/>
            </a:prstGeom>
            <a:noFill/>
            <a:ln>
              <a:noFill/>
            </a:ln>
          </p:spPr>
          <p:txBody>
            <a:bodyPr lIns="68575" tIns="68575" rIns="68575" bIns="68575" anchor="t" anchorCtr="0">
              <a:noAutofit/>
            </a:bodyPr>
            <a:lstStyle/>
            <a:p>
              <a:pPr lvl="0" algn="ctr"/>
              <a:r>
                <a:rPr lang="en-US" sz="1100" dirty="0">
                  <a:solidFill>
                    <a:srgbClr val="FFFFFF"/>
                  </a:solidFill>
                </a:rPr>
                <a:t>Ciara Zachary, MPH, PhD </a:t>
              </a:r>
              <a:r>
                <a:rPr lang="en" sz="1100" i="1" dirty="0">
                  <a:solidFill>
                    <a:srgbClr val="FFFFFF"/>
                  </a:solidFill>
                </a:rPr>
                <a:t>| </a:t>
              </a:r>
              <a:r>
                <a:rPr lang="en-US" sz="1100" i="1" dirty="0">
                  <a:solidFill>
                    <a:srgbClr val="FFFFFF"/>
                  </a:solidFill>
                </a:rPr>
                <a:t>Health Program </a:t>
              </a:r>
              <a:r>
                <a:rPr lang="en" sz="1100" i="1" dirty="0">
                  <a:solidFill>
                    <a:srgbClr val="FFFFFF"/>
                  </a:solidFill>
                </a:rPr>
                <a:t>Director | </a:t>
              </a:r>
              <a:r>
                <a:rPr lang="en" sz="1100" dirty="0">
                  <a:solidFill>
                    <a:srgbClr val="FFFFFF"/>
                  </a:solidFill>
                </a:rPr>
                <a:t>NC Child</a:t>
              </a:r>
            </a:p>
          </p:txBody>
        </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8" y="2563034"/>
            <a:ext cx="2049137" cy="702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384500" y="244350"/>
            <a:ext cx="8327700" cy="4247700"/>
          </a:xfrm>
          <a:prstGeom prst="rect">
            <a:avLst/>
          </a:prstGeom>
          <a:solidFill>
            <a:srgbClr val="850C70"/>
          </a:solidFill>
          <a:ln>
            <a:noFill/>
          </a:ln>
        </p:spPr>
        <p:txBody>
          <a:bodyPr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9" name="Shape 429"/>
          <p:cNvSpPr txBox="1"/>
          <p:nvPr/>
        </p:nvSpPr>
        <p:spPr>
          <a:xfrm>
            <a:off x="1415312" y="1002030"/>
            <a:ext cx="6617400" cy="21639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5400" b="1" i="0" u="none" strike="noStrike" kern="0" cap="none" spc="0" normalizeH="0" baseline="0" noProof="0">
                <a:ln>
                  <a:noFill/>
                </a:ln>
                <a:solidFill>
                  <a:srgbClr val="FFFFFF"/>
                </a:solidFill>
                <a:effectLst/>
                <a:uLnTx/>
                <a:uFillTx/>
                <a:latin typeface="Arial"/>
                <a:cs typeface="Arial"/>
                <a:sym typeface="Arial"/>
              </a:rPr>
              <a:t>Medicaid Transformation</a:t>
            </a:r>
            <a:endParaRPr kumimoji="0" lang="en" sz="5400" b="1" i="0" u="none" strike="noStrike" kern="0" cap="none" spc="0" normalizeH="0" baseline="0" noProof="0">
              <a:ln>
                <a:noFill/>
              </a:ln>
              <a:solidFill>
                <a:srgbClr val="FFFFFF"/>
              </a:solidFill>
              <a:effectLst/>
              <a:uLnTx/>
              <a:uFillTx/>
              <a:latin typeface="Arial"/>
              <a:cs typeface="Arial"/>
              <a:sym typeface="Arial"/>
            </a:endParaRPr>
          </a:p>
        </p:txBody>
      </p:sp>
      <p:sp>
        <p:nvSpPr>
          <p:cNvPr id="430" name="Shape 430"/>
          <p:cNvSpPr txBox="1"/>
          <p:nvPr/>
        </p:nvSpPr>
        <p:spPr>
          <a:xfrm>
            <a:off x="278896" y="4715083"/>
            <a:ext cx="4954500" cy="2076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900" b="0" i="0" u="none" strike="noStrike" kern="0" cap="none" spc="0" normalizeH="0" baseline="0" noProof="0">
                <a:ln>
                  <a:noFill/>
                </a:ln>
                <a:solidFill>
                  <a:srgbClr val="A5A5A5"/>
                </a:solidFill>
                <a:effectLst/>
                <a:uLnTx/>
                <a:uFillTx/>
                <a:latin typeface="Arial"/>
                <a:ea typeface="Arial"/>
                <a:cs typeface="Arial"/>
                <a:sym typeface="Arial"/>
              </a:rPr>
              <a:t>www.ncchild.org  | NC CHILD |  </a:t>
            </a:r>
            <a:fld id="{00000000-1234-1234-1234-123412341234}" type="slidenum">
              <a:rPr kumimoji="0" lang="en" sz="900" b="0" i="0" u="none" strike="noStrike" kern="0" cap="none" spc="0" normalizeH="0" baseline="0" noProof="0">
                <a:ln>
                  <a:noFill/>
                </a:ln>
                <a:solidFill>
                  <a:srgbClr val="A5A5A5"/>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Pct val="25000"/>
                <a:buFontTx/>
                <a:buNone/>
                <a:tabLst/>
                <a:defRPr/>
              </a:pPr>
              <a:t>10</a:t>
            </a:fld>
            <a:r>
              <a:rPr kumimoji="0" lang="en" sz="900" b="0" i="0" u="none" strike="noStrike" kern="0" cap="none" spc="0" normalizeH="0" baseline="0" noProof="0">
                <a:ln>
                  <a:noFill/>
                </a:ln>
                <a:solidFill>
                  <a:srgbClr val="A5A5A5"/>
                </a:solidFill>
                <a:effectLst/>
                <a:uLnTx/>
                <a:uFillTx/>
                <a:latin typeface="Arial"/>
                <a:ea typeface="Arial"/>
                <a:cs typeface="Arial"/>
                <a:sym typeface="Arial"/>
              </a:rPr>
              <a:t>  </a:t>
            </a:r>
          </a:p>
        </p:txBody>
      </p:sp>
      <p:cxnSp>
        <p:nvCxnSpPr>
          <p:cNvPr id="431" name="Shape 431"/>
          <p:cNvCxnSpPr/>
          <p:nvPr/>
        </p:nvCxnSpPr>
        <p:spPr>
          <a:xfrm>
            <a:off x="2980112" y="4820052"/>
            <a:ext cx="5052600" cy="0"/>
          </a:xfrm>
          <a:prstGeom prst="straightConnector1">
            <a:avLst/>
          </a:prstGeom>
          <a:noFill/>
          <a:ln w="9525" cap="flat" cmpd="sng">
            <a:solidFill>
              <a:srgbClr val="BFBFBF"/>
            </a:solidFill>
            <a:prstDash val="solid"/>
            <a:miter/>
            <a:headEnd type="none" w="med" len="med"/>
            <a:tailEnd type="none" w="med" len="med"/>
          </a:ln>
        </p:spPr>
      </p:cxnSp>
      <p:pic>
        <p:nvPicPr>
          <p:cNvPr id="432" name="Shape 432"/>
          <p:cNvPicPr preferRelativeResize="0"/>
          <p:nvPr/>
        </p:nvPicPr>
        <p:blipFill>
          <a:blip r:embed="rId3">
            <a:extLst>
              <a:ext uri="{28A0092B-C50C-407E-A947-70E740481C1C}">
                <a14:useLocalDpi xmlns:a14="http://schemas.microsoft.com/office/drawing/2010/main" val="0"/>
              </a:ext>
            </a:extLst>
          </a:blip>
          <a:stretch>
            <a:fillRect/>
          </a:stretch>
        </p:blipFill>
        <p:spPr>
          <a:xfrm>
            <a:off x="8306281" y="4608331"/>
            <a:ext cx="528299" cy="423300"/>
          </a:xfrm>
          <a:prstGeom prst="rect">
            <a:avLst/>
          </a:prstGeom>
          <a:noFill/>
          <a:ln>
            <a:noFill/>
          </a:ln>
        </p:spPr>
      </p:pic>
    </p:spTree>
    <p:extLst>
      <p:ext uri="{BB962C8B-B14F-4D97-AF65-F5344CB8AC3E}">
        <p14:creationId xmlns:p14="http://schemas.microsoft.com/office/powerpoint/2010/main" val="2565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611475" y="205999"/>
            <a:ext cx="3114000" cy="43623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255" name="Shape 255"/>
          <p:cNvSpPr txBox="1"/>
          <p:nvPr/>
        </p:nvSpPr>
        <p:spPr>
          <a:xfrm>
            <a:off x="391883" y="458366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a:t>
            </a:r>
            <a:fld id="{00000000-1234-1234-1234-123412341234}" type="slidenum">
              <a:rPr lang="en" sz="900">
                <a:solidFill>
                  <a:srgbClr val="A5A5A5"/>
                </a:solidFill>
                <a:latin typeface="Arial"/>
                <a:ea typeface="Arial"/>
                <a:cs typeface="Arial"/>
                <a:sym typeface="Arial"/>
              </a:rPr>
              <a:t>11</a:t>
            </a:fld>
            <a:r>
              <a:rPr lang="en" sz="900">
                <a:solidFill>
                  <a:srgbClr val="A5A5A5"/>
                </a:solidFill>
                <a:latin typeface="Arial"/>
                <a:ea typeface="Arial"/>
                <a:cs typeface="Arial"/>
                <a:sym typeface="Aria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59" name="Shape 259"/>
          <p:cNvSpPr/>
          <p:nvPr/>
        </p:nvSpPr>
        <p:spPr>
          <a:xfrm>
            <a:off x="778252" y="708675"/>
            <a:ext cx="1926847" cy="2307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endParaRPr lang="en" sz="1100" b="1">
              <a:solidFill>
                <a:srgbClr val="FF690A"/>
              </a:solidFill>
            </a:endParaRPr>
          </a:p>
        </p:txBody>
      </p:sp>
      <p:sp>
        <p:nvSpPr>
          <p:cNvPr id="16" name="TextBox 15">
            <a:extLst>
              <a:ext uri="{FF2B5EF4-FFF2-40B4-BE49-F238E27FC236}">
                <a16:creationId xmlns:a16="http://schemas.microsoft.com/office/drawing/2014/main" id="{D65F7586-734C-4E2E-B6DE-44040663F79B}"/>
              </a:ext>
            </a:extLst>
          </p:cNvPr>
          <p:cNvSpPr txBox="1"/>
          <p:nvPr/>
        </p:nvSpPr>
        <p:spPr>
          <a:xfrm>
            <a:off x="3758920" y="241699"/>
            <a:ext cx="5311047" cy="830997"/>
          </a:xfrm>
          <a:prstGeom prst="rect">
            <a:avLst/>
          </a:prstGeom>
          <a:noFill/>
        </p:spPr>
        <p:txBody>
          <a:bodyPr wrap="square" rtlCol="0">
            <a:spAutoFit/>
          </a:bodyPr>
          <a:lstStyle/>
          <a:p>
            <a:r>
              <a:rPr lang="en-US" sz="2400" b="1" dirty="0">
                <a:solidFill>
                  <a:schemeClr val="tx1">
                    <a:lumMod val="65000"/>
                    <a:lumOff val="35000"/>
                  </a:schemeClr>
                </a:solidFill>
              </a:rPr>
              <a:t>Transformation </a:t>
            </a:r>
            <a:r>
              <a:rPr lang="en-US" sz="2400" b="1" dirty="0">
                <a:solidFill>
                  <a:srgbClr val="FF690A"/>
                </a:solidFill>
              </a:rPr>
              <a:t>Opportunity</a:t>
            </a:r>
            <a:r>
              <a:rPr lang="en-US" sz="2400" b="1" dirty="0">
                <a:solidFill>
                  <a:schemeClr val="tx1">
                    <a:lumMod val="65000"/>
                    <a:lumOff val="35000"/>
                  </a:schemeClr>
                </a:solidFill>
              </a:rPr>
              <a:t> #1: Fold CHIP Into Medicaid</a:t>
            </a:r>
          </a:p>
        </p:txBody>
      </p:sp>
      <p:pic>
        <p:nvPicPr>
          <p:cNvPr id="12" name="Content Placeholder 4">
            <a:extLst>
              <a:ext uri="{FF2B5EF4-FFF2-40B4-BE49-F238E27FC236}">
                <a16:creationId xmlns:a16="http://schemas.microsoft.com/office/drawing/2014/main" id="{02D6A354-69AD-461F-9F24-03636BFAB6B7}"/>
              </a:ext>
            </a:extLst>
          </p:cNvPr>
          <p:cNvPicPr>
            <a:picLocks noChangeAspect="1"/>
          </p:cNvPicPr>
          <p:nvPr/>
        </p:nvPicPr>
        <p:blipFill>
          <a:blip r:embed="rId4"/>
          <a:stretch>
            <a:fillRect/>
          </a:stretch>
        </p:blipFill>
        <p:spPr>
          <a:xfrm>
            <a:off x="757293" y="1391177"/>
            <a:ext cx="2822364" cy="1962015"/>
          </a:xfrm>
          <a:prstGeom prst="rect">
            <a:avLst/>
          </a:prstGeom>
          <a:noFill/>
          <a:ln>
            <a:noFill/>
          </a:ln>
        </p:spPr>
      </p:pic>
      <p:sp>
        <p:nvSpPr>
          <p:cNvPr id="8" name="Text Placeholder 7">
            <a:extLst>
              <a:ext uri="{FF2B5EF4-FFF2-40B4-BE49-F238E27FC236}">
                <a16:creationId xmlns:a16="http://schemas.microsoft.com/office/drawing/2014/main" id="{2B1E3DEA-519B-41F9-BEA7-C1911AEF0A52}"/>
              </a:ext>
            </a:extLst>
          </p:cNvPr>
          <p:cNvSpPr>
            <a:spLocks noGrp="1"/>
          </p:cNvSpPr>
          <p:nvPr>
            <p:ph type="body" idx="2"/>
          </p:nvPr>
        </p:nvSpPr>
        <p:spPr>
          <a:xfrm>
            <a:off x="3999025" y="1369218"/>
            <a:ext cx="4516325" cy="3263400"/>
          </a:xfrm>
        </p:spPr>
        <p:txBody>
          <a:bodyPr/>
          <a:lstStyle/>
          <a:p>
            <a:pPr>
              <a:buFont typeface="Wingdings" panose="05000000000000000000" pitchFamily="2" charset="2"/>
              <a:buChar char="v"/>
            </a:pPr>
            <a:r>
              <a:rPr lang="en-US" sz="1600" dirty="0">
                <a:solidFill>
                  <a:schemeClr val="tx1">
                    <a:lumMod val="65000"/>
                    <a:lumOff val="35000"/>
                  </a:schemeClr>
                </a:solidFill>
              </a:rPr>
              <a:t>Approximately 90,000 children are enrolled in NC Health Choice</a:t>
            </a:r>
          </a:p>
          <a:p>
            <a:pPr>
              <a:buFont typeface="Wingdings" panose="05000000000000000000" pitchFamily="2" charset="2"/>
              <a:buChar char="v"/>
            </a:pPr>
            <a:r>
              <a:rPr lang="en-US" sz="1600" dirty="0">
                <a:solidFill>
                  <a:schemeClr val="tx1">
                    <a:lumMod val="65000"/>
                    <a:lumOff val="35000"/>
                  </a:schemeClr>
                </a:solidFill>
              </a:rPr>
              <a:t>Four ways CHIP provides inferior care to Medicaid:</a:t>
            </a:r>
          </a:p>
          <a:p>
            <a:pPr lvl="1">
              <a:buFont typeface="Wingdings" panose="05000000000000000000" pitchFamily="2" charset="2"/>
              <a:buChar char="v"/>
            </a:pPr>
            <a:r>
              <a:rPr lang="en-US" sz="1600" dirty="0">
                <a:solidFill>
                  <a:schemeClr val="tx1">
                    <a:lumMod val="65000"/>
                    <a:lumOff val="35000"/>
                  </a:schemeClr>
                </a:solidFill>
              </a:rPr>
              <a:t>Inpatient  services</a:t>
            </a:r>
          </a:p>
          <a:p>
            <a:pPr lvl="1">
              <a:buFont typeface="Wingdings" panose="05000000000000000000" pitchFamily="2" charset="2"/>
              <a:buChar char="v"/>
            </a:pPr>
            <a:r>
              <a:rPr lang="en-US" sz="1600" dirty="0">
                <a:solidFill>
                  <a:schemeClr val="tx1">
                    <a:lumMod val="65000"/>
                    <a:lumOff val="35000"/>
                  </a:schemeClr>
                </a:solidFill>
              </a:rPr>
              <a:t>Services outside the US</a:t>
            </a:r>
          </a:p>
          <a:p>
            <a:pPr lvl="1">
              <a:buFont typeface="Wingdings" panose="05000000000000000000" pitchFamily="2" charset="2"/>
              <a:buChar char="v"/>
            </a:pPr>
            <a:r>
              <a:rPr lang="en-US" sz="1600" b="1" dirty="0">
                <a:solidFill>
                  <a:schemeClr val="tx1">
                    <a:lumMod val="65000"/>
                    <a:lumOff val="35000"/>
                  </a:schemeClr>
                </a:solidFill>
              </a:rPr>
              <a:t>ESPDT</a:t>
            </a:r>
          </a:p>
          <a:p>
            <a:pPr lvl="1">
              <a:buFont typeface="Wingdings" panose="05000000000000000000" pitchFamily="2" charset="2"/>
              <a:buChar char="v"/>
            </a:pPr>
            <a:r>
              <a:rPr lang="en-US" sz="1600" dirty="0">
                <a:solidFill>
                  <a:schemeClr val="tx1">
                    <a:lumMod val="65000"/>
                    <a:lumOff val="35000"/>
                  </a:schemeClr>
                </a:solidFill>
              </a:rPr>
              <a:t>Restricted dental services</a:t>
            </a:r>
          </a:p>
          <a:p>
            <a:endParaRPr lang="en-US" dirty="0"/>
          </a:p>
        </p:txBody>
      </p:sp>
    </p:spTree>
    <p:extLst>
      <p:ext uri="{BB962C8B-B14F-4D97-AF65-F5344CB8AC3E}">
        <p14:creationId xmlns:p14="http://schemas.microsoft.com/office/powerpoint/2010/main" val="286545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196434" y="241699"/>
            <a:ext cx="3529041" cy="43266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255" name="Shape 255"/>
          <p:cNvSpPr txBox="1"/>
          <p:nvPr/>
        </p:nvSpPr>
        <p:spPr>
          <a:xfrm>
            <a:off x="391883" y="458366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a:t>
            </a:r>
            <a:fld id="{00000000-1234-1234-1234-123412341234}" type="slidenum">
              <a:rPr lang="en" sz="900">
                <a:solidFill>
                  <a:srgbClr val="A5A5A5"/>
                </a:solidFill>
                <a:latin typeface="Arial"/>
                <a:ea typeface="Arial"/>
                <a:cs typeface="Arial"/>
                <a:sym typeface="Arial"/>
              </a:rPr>
              <a:t>12</a:t>
            </a:fld>
            <a:r>
              <a:rPr lang="en" sz="900">
                <a:solidFill>
                  <a:srgbClr val="A5A5A5"/>
                </a:solidFill>
                <a:latin typeface="Arial"/>
                <a:ea typeface="Arial"/>
                <a:cs typeface="Arial"/>
                <a:sym typeface="Aria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59" name="Shape 259"/>
          <p:cNvSpPr/>
          <p:nvPr/>
        </p:nvSpPr>
        <p:spPr>
          <a:xfrm>
            <a:off x="778252" y="708675"/>
            <a:ext cx="1926847" cy="2307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endParaRPr lang="en" sz="1100" b="1">
              <a:solidFill>
                <a:srgbClr val="FF690A"/>
              </a:solidFill>
            </a:endParaRPr>
          </a:p>
        </p:txBody>
      </p:sp>
      <p:sp>
        <p:nvSpPr>
          <p:cNvPr id="16" name="TextBox 15">
            <a:extLst>
              <a:ext uri="{FF2B5EF4-FFF2-40B4-BE49-F238E27FC236}">
                <a16:creationId xmlns:a16="http://schemas.microsoft.com/office/drawing/2014/main" id="{D65F7586-734C-4E2E-B6DE-44040663F79B}"/>
              </a:ext>
            </a:extLst>
          </p:cNvPr>
          <p:cNvSpPr txBox="1"/>
          <p:nvPr/>
        </p:nvSpPr>
        <p:spPr>
          <a:xfrm>
            <a:off x="3758920" y="241699"/>
            <a:ext cx="5311047" cy="830997"/>
          </a:xfrm>
          <a:prstGeom prst="rect">
            <a:avLst/>
          </a:prstGeom>
          <a:noFill/>
        </p:spPr>
        <p:txBody>
          <a:bodyPr wrap="square" rtlCol="0">
            <a:spAutoFit/>
          </a:bodyPr>
          <a:lstStyle/>
          <a:p>
            <a:r>
              <a:rPr lang="en-US" sz="2400" b="1" dirty="0">
                <a:solidFill>
                  <a:schemeClr val="tx1">
                    <a:lumMod val="65000"/>
                    <a:lumOff val="35000"/>
                  </a:schemeClr>
                </a:solidFill>
              </a:rPr>
              <a:t>Transformation </a:t>
            </a:r>
            <a:r>
              <a:rPr lang="en-US" sz="2400" b="1" dirty="0">
                <a:solidFill>
                  <a:srgbClr val="FF690A"/>
                </a:solidFill>
              </a:rPr>
              <a:t>Opportunity</a:t>
            </a:r>
            <a:r>
              <a:rPr lang="en-US" sz="2400" b="1" dirty="0">
                <a:solidFill>
                  <a:schemeClr val="tx1">
                    <a:lumMod val="65000"/>
                    <a:lumOff val="35000"/>
                  </a:schemeClr>
                </a:solidFill>
              </a:rPr>
              <a:t> #2: </a:t>
            </a:r>
          </a:p>
          <a:p>
            <a:r>
              <a:rPr lang="en-US" sz="2400" b="1" dirty="0">
                <a:solidFill>
                  <a:schemeClr val="tx1">
                    <a:lumMod val="65000"/>
                    <a:lumOff val="35000"/>
                  </a:schemeClr>
                </a:solidFill>
              </a:rPr>
              <a:t>Care for the youngest children</a:t>
            </a:r>
          </a:p>
        </p:txBody>
      </p:sp>
      <p:sp>
        <p:nvSpPr>
          <p:cNvPr id="8" name="Text Placeholder 7">
            <a:extLst>
              <a:ext uri="{FF2B5EF4-FFF2-40B4-BE49-F238E27FC236}">
                <a16:creationId xmlns:a16="http://schemas.microsoft.com/office/drawing/2014/main" id="{2B1E3DEA-519B-41F9-BEA7-C1911AEF0A52}"/>
              </a:ext>
            </a:extLst>
          </p:cNvPr>
          <p:cNvSpPr>
            <a:spLocks noGrp="1"/>
          </p:cNvSpPr>
          <p:nvPr>
            <p:ph type="body" idx="2"/>
          </p:nvPr>
        </p:nvSpPr>
        <p:spPr>
          <a:xfrm>
            <a:off x="3999025" y="1369218"/>
            <a:ext cx="4516325" cy="3263400"/>
          </a:xfrm>
        </p:spPr>
        <p:txBody>
          <a:bodyPr/>
          <a:lstStyle/>
          <a:p>
            <a:pPr>
              <a:buFont typeface="Wingdings" panose="05000000000000000000" pitchFamily="2" charset="2"/>
              <a:buChar char="v"/>
            </a:pPr>
            <a:r>
              <a:rPr lang="en-US" sz="1400" dirty="0"/>
              <a:t> </a:t>
            </a:r>
            <a:r>
              <a:rPr lang="en-US" sz="1600" dirty="0"/>
              <a:t>Standard Plan – medical home is keyed to physical health needs and other mental health/ behavioral health services may be provided as needed</a:t>
            </a:r>
            <a:br>
              <a:rPr lang="en-US" sz="1600" dirty="0"/>
            </a:br>
            <a:endParaRPr lang="en-US" sz="1600" dirty="0"/>
          </a:p>
          <a:p>
            <a:pPr>
              <a:buFont typeface="Wingdings" panose="05000000000000000000" pitchFamily="2" charset="2"/>
              <a:buChar char="v"/>
            </a:pPr>
            <a:r>
              <a:rPr lang="en-US" sz="1600" dirty="0"/>
              <a:t>Tailored Plan – medical home is keyed mental health/ behavioral health needs and physical health services may be provided as needed</a:t>
            </a:r>
          </a:p>
          <a:p>
            <a:pPr lvl="1">
              <a:buFont typeface="Wingdings" panose="05000000000000000000" pitchFamily="2" charset="2"/>
              <a:buChar char="v"/>
            </a:pPr>
            <a:r>
              <a:rPr lang="en-US" sz="1300" dirty="0"/>
              <a:t>LME/ MCOs are the sole provider</a:t>
            </a:r>
          </a:p>
          <a:p>
            <a:pPr marL="139700" indent="0">
              <a:buNone/>
            </a:pPr>
            <a:endParaRPr lang="en-US" dirty="0"/>
          </a:p>
        </p:txBody>
      </p:sp>
      <p:pic>
        <p:nvPicPr>
          <p:cNvPr id="3" name="Picture 2">
            <a:extLst>
              <a:ext uri="{FF2B5EF4-FFF2-40B4-BE49-F238E27FC236}">
                <a16:creationId xmlns:a16="http://schemas.microsoft.com/office/drawing/2014/main" id="{D476F927-C208-4E9E-93EE-E43F7C6D6AEB}"/>
              </a:ext>
            </a:extLst>
          </p:cNvPr>
          <p:cNvPicPr>
            <a:picLocks noChangeAspect="1"/>
          </p:cNvPicPr>
          <p:nvPr/>
        </p:nvPicPr>
        <p:blipFill>
          <a:blip r:embed="rId4"/>
          <a:stretch>
            <a:fillRect/>
          </a:stretch>
        </p:blipFill>
        <p:spPr>
          <a:xfrm>
            <a:off x="382550" y="708675"/>
            <a:ext cx="3145598" cy="3463116"/>
          </a:xfrm>
          <a:prstGeom prst="rect">
            <a:avLst/>
          </a:prstGeom>
        </p:spPr>
      </p:pic>
    </p:spTree>
    <p:extLst>
      <p:ext uri="{BB962C8B-B14F-4D97-AF65-F5344CB8AC3E}">
        <p14:creationId xmlns:p14="http://schemas.microsoft.com/office/powerpoint/2010/main" val="365257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5" name="Shape 255"/>
          <p:cNvSpPr txBox="1"/>
          <p:nvPr/>
        </p:nvSpPr>
        <p:spPr>
          <a:xfrm>
            <a:off x="391883" y="4583663"/>
            <a:ext cx="4954500" cy="207600"/>
          </a:xfrm>
          <a:prstGeom prst="rect">
            <a:avLst/>
          </a:prstGeom>
          <a:noFill/>
          <a:ln>
            <a:noFill/>
          </a:ln>
        </p:spPr>
        <p:txBody>
          <a:bodyPr lIns="68575" tIns="34275" rIns="68575" bIns="34275" anchor="t" anchorCtr="0">
            <a:noAutofit/>
          </a:bodyPr>
          <a:lstStyle/>
          <a:p>
            <a:pPr>
              <a:buSzPct val="25000"/>
            </a:pPr>
            <a:r>
              <a:rPr lang="en" sz="900">
                <a:solidFill>
                  <a:srgbClr val="A5A5A5"/>
                </a:solidFill>
              </a:rPr>
              <a:t>www.ncchild.org  | NC CHILD|  </a:t>
            </a:r>
            <a:fld id="{00000000-1234-1234-1234-123412341234}" type="slidenum">
              <a:rPr lang="en" sz="900">
                <a:solidFill>
                  <a:srgbClr val="A5A5A5"/>
                </a:solidFill>
              </a:rPr>
              <a:pPr>
                <a:buSzPct val="25000"/>
              </a:pPr>
              <a:t>13</a:t>
            </a:fld>
            <a:r>
              <a:rPr lang="en" sz="900">
                <a:solidFill>
                  <a:srgbClr val="A5A5A5"/>
                </a:solidFil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419268" y="4476911"/>
            <a:ext cx="528299" cy="423300"/>
          </a:xfrm>
          <a:prstGeom prst="rect">
            <a:avLst/>
          </a:prstGeom>
          <a:noFill/>
          <a:ln>
            <a:noFill/>
          </a:ln>
        </p:spPr>
      </p:pic>
      <p:sp>
        <p:nvSpPr>
          <p:cNvPr id="258" name="Shape 258"/>
          <p:cNvSpPr txBox="1"/>
          <p:nvPr/>
        </p:nvSpPr>
        <p:spPr>
          <a:xfrm>
            <a:off x="739820" y="954739"/>
            <a:ext cx="2954232" cy="1915800"/>
          </a:xfrm>
          <a:prstGeom prst="rect">
            <a:avLst/>
          </a:prstGeom>
          <a:noFill/>
          <a:ln>
            <a:noFill/>
          </a:ln>
        </p:spPr>
        <p:txBody>
          <a:bodyPr lIns="68575" tIns="34275" rIns="68575" bIns="34275" anchor="t" anchorCtr="0">
            <a:noAutofit/>
          </a:bodyPr>
          <a:lstStyle/>
          <a:p>
            <a:pPr lvl="0">
              <a:buClr>
                <a:schemeClr val="dk1"/>
              </a:buClr>
            </a:pPr>
            <a:r>
              <a:rPr lang="en-US" sz="1800" b="1">
                <a:solidFill>
                  <a:schemeClr val="bg1"/>
                </a:solidFill>
              </a:rPr>
              <a:t>Children without health insurance coverage are less likely than insured children to have a regular health care provider and to receive care when they need it.</a:t>
            </a:r>
          </a:p>
        </p:txBody>
      </p:sp>
      <p:sp>
        <p:nvSpPr>
          <p:cNvPr id="12" name="Shape 254"/>
          <p:cNvSpPr/>
          <p:nvPr/>
        </p:nvSpPr>
        <p:spPr>
          <a:xfrm>
            <a:off x="391884" y="223257"/>
            <a:ext cx="3589102" cy="4307921"/>
          </a:xfrm>
          <a:prstGeom prst="rect">
            <a:avLst/>
          </a:prstGeom>
          <a:solidFill>
            <a:srgbClr val="850C70"/>
          </a:solidFill>
          <a:ln>
            <a:noFill/>
          </a:ln>
        </p:spPr>
        <p:txBody>
          <a:bodyPr lIns="68575" tIns="34275" rIns="68575" bIns="34275" anchor="ctr" anchorCtr="0">
            <a:noAutofit/>
          </a:bodyPr>
          <a:lstStyle/>
          <a:p>
            <a:pPr algn="ctr"/>
            <a:endParaRPr>
              <a:solidFill>
                <a:schemeClr val="lt1"/>
              </a:solidFill>
              <a:latin typeface="Calibri"/>
              <a:ea typeface="Calibri"/>
              <a:cs typeface="Calibri"/>
              <a:sym typeface="Calibri"/>
            </a:endParaRPr>
          </a:p>
        </p:txBody>
      </p:sp>
      <p:sp>
        <p:nvSpPr>
          <p:cNvPr id="13" name="Shape 259"/>
          <p:cNvSpPr/>
          <p:nvPr/>
        </p:nvSpPr>
        <p:spPr>
          <a:xfrm>
            <a:off x="4088290" y="357864"/>
            <a:ext cx="4919479" cy="287818"/>
          </a:xfrm>
          <a:prstGeom prst="rect">
            <a:avLst/>
          </a:prstGeom>
          <a:noFill/>
          <a:ln>
            <a:noFill/>
          </a:ln>
        </p:spPr>
        <p:txBody>
          <a:bodyPr lIns="68575" tIns="34275" rIns="68575" bIns="34275" anchor="t" anchorCtr="0">
            <a:noAutofit/>
          </a:bodyPr>
          <a:lstStyle/>
          <a:p>
            <a:pPr>
              <a:buSzPct val="25000"/>
            </a:pPr>
            <a:r>
              <a:rPr lang="en-US" sz="2400" b="1" dirty="0">
                <a:solidFill>
                  <a:schemeClr val="tx1">
                    <a:lumMod val="65000"/>
                    <a:lumOff val="35000"/>
                  </a:schemeClr>
                </a:solidFill>
              </a:rPr>
              <a:t>Transformation</a:t>
            </a:r>
            <a:r>
              <a:rPr lang="en-US" sz="2400" b="1" dirty="0">
                <a:solidFill>
                  <a:srgbClr val="FF690A"/>
                </a:solidFill>
              </a:rPr>
              <a:t> Opportunity </a:t>
            </a:r>
            <a:r>
              <a:rPr lang="en-US" sz="2400" b="1" dirty="0">
                <a:solidFill>
                  <a:schemeClr val="tx1">
                    <a:lumMod val="65000"/>
                    <a:lumOff val="35000"/>
                  </a:schemeClr>
                </a:solidFill>
              </a:rPr>
              <a:t>#3:</a:t>
            </a:r>
            <a:endParaRPr lang="en" sz="2400" b="1" dirty="0">
              <a:solidFill>
                <a:schemeClr val="tx1">
                  <a:lumMod val="65000"/>
                  <a:lumOff val="35000"/>
                </a:schemeClr>
              </a:solidFill>
            </a:endParaRPr>
          </a:p>
          <a:p>
            <a:pPr>
              <a:buSzPct val="25000"/>
            </a:pPr>
            <a:endParaRPr lang="en" sz="1100" b="1" dirty="0">
              <a:solidFill>
                <a:srgbClr val="FF690A"/>
              </a:solidFill>
            </a:endParaRPr>
          </a:p>
        </p:txBody>
      </p:sp>
      <p:sp>
        <p:nvSpPr>
          <p:cNvPr id="14" name="Shape 258"/>
          <p:cNvSpPr txBox="1"/>
          <p:nvPr/>
        </p:nvSpPr>
        <p:spPr>
          <a:xfrm>
            <a:off x="4115191" y="712588"/>
            <a:ext cx="4330977" cy="433353"/>
          </a:xfrm>
          <a:prstGeom prst="rect">
            <a:avLst/>
          </a:prstGeom>
          <a:noFill/>
          <a:ln>
            <a:noFill/>
          </a:ln>
        </p:spPr>
        <p:txBody>
          <a:bodyPr lIns="68575" tIns="34275" rIns="68575" bIns="34275" anchor="t" anchorCtr="0">
            <a:noAutofit/>
          </a:bodyPr>
          <a:lstStyle/>
          <a:p>
            <a:pPr>
              <a:buClr>
                <a:schemeClr val="dk1"/>
              </a:buClr>
            </a:pPr>
            <a:r>
              <a:rPr lang="en-US" sz="2400" b="1" dirty="0">
                <a:solidFill>
                  <a:schemeClr val="bg2"/>
                </a:solidFill>
              </a:rPr>
              <a:t>Healthy Opportunities</a:t>
            </a:r>
            <a:endParaRPr sz="2400" b="1" dirty="0">
              <a:solidFill>
                <a:schemeClr val="bg2"/>
              </a:solidFill>
            </a:endParaRPr>
          </a:p>
        </p:txBody>
      </p:sp>
      <p:sp>
        <p:nvSpPr>
          <p:cNvPr id="3" name="Text Placeholder 2">
            <a:extLst>
              <a:ext uri="{FF2B5EF4-FFF2-40B4-BE49-F238E27FC236}">
                <a16:creationId xmlns:a16="http://schemas.microsoft.com/office/drawing/2014/main" id="{F7C51CB7-6523-441D-BB92-9E9DEE5A7CD0}"/>
              </a:ext>
            </a:extLst>
          </p:cNvPr>
          <p:cNvSpPr>
            <a:spLocks noGrp="1"/>
          </p:cNvSpPr>
          <p:nvPr>
            <p:ph type="body" idx="1"/>
          </p:nvPr>
        </p:nvSpPr>
        <p:spPr>
          <a:xfrm>
            <a:off x="4115191" y="1301453"/>
            <a:ext cx="4919479" cy="3229724"/>
          </a:xfrm>
        </p:spPr>
        <p:txBody>
          <a:bodyPr numCol="2"/>
          <a:lstStyle/>
          <a:p>
            <a:pPr marL="457200" lvl="1" indent="0">
              <a:buNone/>
            </a:pPr>
            <a:endParaRPr lang="en-US" sz="1400" dirty="0"/>
          </a:p>
        </p:txBody>
      </p:sp>
      <p:pic>
        <p:nvPicPr>
          <p:cNvPr id="15" name="Picture 14">
            <a:extLst>
              <a:ext uri="{FF2B5EF4-FFF2-40B4-BE49-F238E27FC236}">
                <a16:creationId xmlns:a16="http://schemas.microsoft.com/office/drawing/2014/main" id="{6AC56BCE-D9EE-4851-B58B-DF08CD811142}"/>
              </a:ext>
            </a:extLst>
          </p:cNvPr>
          <p:cNvPicPr>
            <a:picLocks noChangeAspect="1"/>
          </p:cNvPicPr>
          <p:nvPr/>
        </p:nvPicPr>
        <p:blipFill>
          <a:blip r:embed="rId4"/>
          <a:stretch>
            <a:fillRect/>
          </a:stretch>
        </p:blipFill>
        <p:spPr>
          <a:xfrm>
            <a:off x="196433" y="1239361"/>
            <a:ext cx="8947567" cy="3396786"/>
          </a:xfrm>
          <a:prstGeom prst="rect">
            <a:avLst/>
          </a:prstGeom>
        </p:spPr>
      </p:pic>
    </p:spTree>
    <p:extLst>
      <p:ext uri="{BB962C8B-B14F-4D97-AF65-F5344CB8AC3E}">
        <p14:creationId xmlns:p14="http://schemas.microsoft.com/office/powerpoint/2010/main" val="388704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5" name="Shape 255"/>
          <p:cNvSpPr txBox="1"/>
          <p:nvPr/>
        </p:nvSpPr>
        <p:spPr>
          <a:xfrm>
            <a:off x="391883" y="4583663"/>
            <a:ext cx="4954500" cy="207600"/>
          </a:xfrm>
          <a:prstGeom prst="rect">
            <a:avLst/>
          </a:prstGeom>
          <a:noFill/>
          <a:ln>
            <a:noFill/>
          </a:ln>
        </p:spPr>
        <p:txBody>
          <a:bodyPr lIns="68575" tIns="34275" rIns="68575" bIns="34275" anchor="t" anchorCtr="0">
            <a:noAutofit/>
          </a:bodyPr>
          <a:lstStyle/>
          <a:p>
            <a:pPr>
              <a:buSzPct val="25000"/>
            </a:pPr>
            <a:r>
              <a:rPr lang="en" sz="900">
                <a:solidFill>
                  <a:srgbClr val="A5A5A5"/>
                </a:solidFill>
              </a:rPr>
              <a:t>www.ncchild.org  | NC CHILD|  </a:t>
            </a:r>
            <a:fld id="{00000000-1234-1234-1234-123412341234}" type="slidenum">
              <a:rPr lang="en" sz="900">
                <a:solidFill>
                  <a:srgbClr val="A5A5A5"/>
                </a:solidFill>
              </a:rPr>
              <a:pPr>
                <a:buSzPct val="25000"/>
              </a:pPr>
              <a:t>14</a:t>
            </a:fld>
            <a:r>
              <a:rPr lang="en" sz="900">
                <a:solidFill>
                  <a:srgbClr val="A5A5A5"/>
                </a:solidFil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419268" y="4476911"/>
            <a:ext cx="528299" cy="423300"/>
          </a:xfrm>
          <a:prstGeom prst="rect">
            <a:avLst/>
          </a:prstGeom>
          <a:noFill/>
          <a:ln>
            <a:noFill/>
          </a:ln>
        </p:spPr>
      </p:pic>
      <p:sp>
        <p:nvSpPr>
          <p:cNvPr id="258" name="Shape 258"/>
          <p:cNvSpPr txBox="1"/>
          <p:nvPr/>
        </p:nvSpPr>
        <p:spPr>
          <a:xfrm>
            <a:off x="739820" y="954739"/>
            <a:ext cx="2954232" cy="1915800"/>
          </a:xfrm>
          <a:prstGeom prst="rect">
            <a:avLst/>
          </a:prstGeom>
          <a:noFill/>
          <a:ln>
            <a:noFill/>
          </a:ln>
        </p:spPr>
        <p:txBody>
          <a:bodyPr lIns="68575" tIns="34275" rIns="68575" bIns="34275" anchor="t" anchorCtr="0">
            <a:noAutofit/>
          </a:bodyPr>
          <a:lstStyle/>
          <a:p>
            <a:pPr lvl="0">
              <a:buClr>
                <a:schemeClr val="dk1"/>
              </a:buClr>
            </a:pPr>
            <a:r>
              <a:rPr lang="en-US" sz="1800" b="1">
                <a:solidFill>
                  <a:schemeClr val="bg1"/>
                </a:solidFill>
              </a:rPr>
              <a:t>Children without health insurance coverage are less likely than insured children to have a regular health care provider and to receive care when they need it.</a:t>
            </a:r>
          </a:p>
        </p:txBody>
      </p:sp>
      <p:sp>
        <p:nvSpPr>
          <p:cNvPr id="12" name="Shape 254"/>
          <p:cNvSpPr/>
          <p:nvPr/>
        </p:nvSpPr>
        <p:spPr>
          <a:xfrm>
            <a:off x="391883" y="223257"/>
            <a:ext cx="8386357" cy="973227"/>
          </a:xfrm>
          <a:prstGeom prst="rect">
            <a:avLst/>
          </a:prstGeom>
          <a:solidFill>
            <a:srgbClr val="850C70"/>
          </a:solidFill>
          <a:ln>
            <a:noFill/>
          </a:ln>
        </p:spPr>
        <p:txBody>
          <a:bodyPr lIns="68575" tIns="34275" rIns="68575" bIns="34275" anchor="ctr" anchorCtr="0">
            <a:noAutofit/>
          </a:bodyPr>
          <a:lstStyle/>
          <a:p>
            <a:pPr algn="ctr"/>
            <a:endParaRPr>
              <a:solidFill>
                <a:schemeClr val="lt1"/>
              </a:solidFill>
              <a:latin typeface="Calibri"/>
              <a:ea typeface="Calibri"/>
              <a:cs typeface="Calibri"/>
              <a:sym typeface="Calibri"/>
            </a:endParaRPr>
          </a:p>
        </p:txBody>
      </p:sp>
      <p:sp>
        <p:nvSpPr>
          <p:cNvPr id="13" name="Shape 259"/>
          <p:cNvSpPr/>
          <p:nvPr/>
        </p:nvSpPr>
        <p:spPr>
          <a:xfrm>
            <a:off x="499189" y="357864"/>
            <a:ext cx="2787490" cy="235334"/>
          </a:xfrm>
          <a:prstGeom prst="rect">
            <a:avLst/>
          </a:prstGeom>
          <a:noFill/>
          <a:ln>
            <a:noFill/>
          </a:ln>
        </p:spPr>
        <p:txBody>
          <a:bodyPr lIns="68575" tIns="34275" rIns="68575" bIns="34275" anchor="t" anchorCtr="0">
            <a:noAutofit/>
          </a:bodyPr>
          <a:lstStyle/>
          <a:p>
            <a:pPr>
              <a:buSzPct val="25000"/>
            </a:pPr>
            <a:r>
              <a:rPr lang="en-US" sz="1600" b="1">
                <a:solidFill>
                  <a:srgbClr val="FF690A"/>
                </a:solidFill>
              </a:rPr>
              <a:t>Medicaid Transformation</a:t>
            </a:r>
            <a:endParaRPr lang="en" sz="1600" b="1" dirty="0">
              <a:solidFill>
                <a:srgbClr val="FF690A"/>
              </a:solidFill>
            </a:endParaRPr>
          </a:p>
          <a:p>
            <a:pPr>
              <a:buSzPct val="25000"/>
            </a:pPr>
            <a:endParaRPr lang="en" sz="1100" b="1" dirty="0">
              <a:solidFill>
                <a:srgbClr val="FF690A"/>
              </a:solidFill>
            </a:endParaRPr>
          </a:p>
        </p:txBody>
      </p:sp>
      <p:sp>
        <p:nvSpPr>
          <p:cNvPr id="14" name="Shape 258"/>
          <p:cNvSpPr txBox="1"/>
          <p:nvPr/>
        </p:nvSpPr>
        <p:spPr>
          <a:xfrm>
            <a:off x="499189" y="645682"/>
            <a:ext cx="7946980" cy="433353"/>
          </a:xfrm>
          <a:prstGeom prst="rect">
            <a:avLst/>
          </a:prstGeom>
          <a:noFill/>
          <a:ln>
            <a:noFill/>
          </a:ln>
        </p:spPr>
        <p:txBody>
          <a:bodyPr lIns="68575" tIns="34275" rIns="68575" bIns="34275" anchor="t" anchorCtr="0">
            <a:noAutofit/>
          </a:bodyPr>
          <a:lstStyle/>
          <a:p>
            <a:pPr>
              <a:buClr>
                <a:schemeClr val="dk1"/>
              </a:buClr>
            </a:pPr>
            <a:r>
              <a:rPr lang="en-US" sz="2000" b="1">
                <a:solidFill>
                  <a:srgbClr val="FFFFFF"/>
                </a:solidFill>
              </a:rPr>
              <a:t>Advocacy in Action</a:t>
            </a:r>
            <a:endParaRPr sz="2000" b="1">
              <a:solidFill>
                <a:srgbClr val="FFFFFF"/>
              </a:solidFill>
            </a:endParaRPr>
          </a:p>
        </p:txBody>
      </p:sp>
      <p:sp>
        <p:nvSpPr>
          <p:cNvPr id="3" name="Text Placeholder 2">
            <a:extLst>
              <a:ext uri="{FF2B5EF4-FFF2-40B4-BE49-F238E27FC236}">
                <a16:creationId xmlns:a16="http://schemas.microsoft.com/office/drawing/2014/main" id="{F7C51CB7-6523-441D-BB92-9E9DEE5A7CD0}"/>
              </a:ext>
            </a:extLst>
          </p:cNvPr>
          <p:cNvSpPr>
            <a:spLocks noGrp="1"/>
          </p:cNvSpPr>
          <p:nvPr>
            <p:ph type="body" idx="1"/>
          </p:nvPr>
        </p:nvSpPr>
        <p:spPr>
          <a:xfrm>
            <a:off x="628650" y="1301453"/>
            <a:ext cx="7886700" cy="3263400"/>
          </a:xfrm>
        </p:spPr>
        <p:txBody>
          <a:bodyPr/>
          <a:lstStyle/>
          <a:p>
            <a:pPr>
              <a:buFont typeface="Wingdings" panose="05000000000000000000" pitchFamily="2" charset="2"/>
              <a:buChar char="v"/>
            </a:pPr>
            <a:r>
              <a:rPr lang="en-US" sz="1400" dirty="0"/>
              <a:t>Prepaid Health Plan (PHP) Outreach </a:t>
            </a:r>
          </a:p>
          <a:p>
            <a:pPr lvl="1">
              <a:buFont typeface="Wingdings" panose="05000000000000000000" pitchFamily="2" charset="2"/>
              <a:buChar char="v"/>
            </a:pPr>
            <a:r>
              <a:rPr lang="en-US" sz="1400" dirty="0"/>
              <a:t>Meetings with offerors pre-RFP submission</a:t>
            </a:r>
          </a:p>
          <a:p>
            <a:pPr lvl="2">
              <a:buFont typeface="Wingdings" panose="05000000000000000000" pitchFamily="2" charset="2"/>
              <a:buChar char="v"/>
            </a:pPr>
            <a:r>
              <a:rPr lang="en-US" sz="1400" dirty="0"/>
              <a:t>Will restart more focused engagement following contract awards</a:t>
            </a:r>
          </a:p>
          <a:p>
            <a:pPr lvl="1">
              <a:buFont typeface="Wingdings" panose="05000000000000000000" pitchFamily="2" charset="2"/>
              <a:buChar char="v"/>
            </a:pPr>
            <a:r>
              <a:rPr lang="en-US" sz="1400" dirty="0"/>
              <a:t>Submitted letters to PHPs during RFP comment period</a:t>
            </a:r>
          </a:p>
          <a:p>
            <a:pPr lvl="2">
              <a:buFont typeface="Wingdings" panose="05000000000000000000" pitchFamily="2" charset="2"/>
              <a:buChar char="v"/>
            </a:pPr>
            <a:r>
              <a:rPr lang="en-US" sz="1400" dirty="0"/>
              <a:t>NC Child’s priorities for Medicaid managed care for children and families</a:t>
            </a:r>
          </a:p>
          <a:p>
            <a:pPr>
              <a:buFont typeface="Wingdings" panose="05000000000000000000" pitchFamily="2" charset="2"/>
              <a:buChar char="v"/>
            </a:pPr>
            <a:r>
              <a:rPr lang="en-US" sz="1400" dirty="0"/>
              <a:t>NC DHHS Engagement</a:t>
            </a:r>
          </a:p>
          <a:p>
            <a:pPr lvl="1">
              <a:buFont typeface="Wingdings" panose="05000000000000000000" pitchFamily="2" charset="2"/>
              <a:buChar char="v"/>
            </a:pPr>
            <a:r>
              <a:rPr lang="en-US" sz="1400" dirty="0"/>
              <a:t>Meetings with key staff</a:t>
            </a:r>
          </a:p>
          <a:p>
            <a:pPr lvl="2">
              <a:buFont typeface="Wingdings" panose="05000000000000000000" pitchFamily="2" charset="2"/>
              <a:buChar char="v"/>
            </a:pPr>
            <a:r>
              <a:rPr lang="en-US" sz="1400" dirty="0"/>
              <a:t>Offer research and assistance</a:t>
            </a:r>
          </a:p>
          <a:p>
            <a:pPr lvl="2">
              <a:buFont typeface="Wingdings" panose="05000000000000000000" pitchFamily="2" charset="2"/>
              <a:buChar char="v"/>
            </a:pPr>
            <a:r>
              <a:rPr lang="en-US" sz="1400" dirty="0"/>
              <a:t>Comments</a:t>
            </a:r>
          </a:p>
          <a:p>
            <a:pPr>
              <a:buFont typeface="Wingdings" panose="05000000000000000000" pitchFamily="2" charset="2"/>
              <a:buChar char="v"/>
            </a:pPr>
            <a:r>
              <a:rPr lang="en-US" sz="1400" dirty="0"/>
              <a:t>Advocacy with Partner Groups</a:t>
            </a:r>
          </a:p>
          <a:p>
            <a:pPr lvl="1">
              <a:buFont typeface="Wingdings" panose="05000000000000000000" pitchFamily="2" charset="2"/>
              <a:buChar char="v"/>
            </a:pPr>
            <a:r>
              <a:rPr lang="en-US" sz="1400" dirty="0"/>
              <a:t>Monthly meetings with the Child Advocacy Network Health Work Group</a:t>
            </a:r>
          </a:p>
          <a:p>
            <a:pPr>
              <a:buFont typeface="Wingdings" panose="05000000000000000000" pitchFamily="2" charset="2"/>
              <a:buChar char="v"/>
            </a:pPr>
            <a:r>
              <a:rPr lang="en-US" sz="1400" dirty="0"/>
              <a:t>Advocacy with Parents and Caregivers</a:t>
            </a:r>
          </a:p>
          <a:p>
            <a:pPr lvl="1">
              <a:buFont typeface="Wingdings" panose="05000000000000000000" pitchFamily="2" charset="2"/>
              <a:buChar char="v"/>
            </a:pPr>
            <a:r>
              <a:rPr lang="en-US" sz="1400" dirty="0"/>
              <a:t>Parent Advisory Council</a:t>
            </a:r>
          </a:p>
        </p:txBody>
      </p:sp>
      <p:pic>
        <p:nvPicPr>
          <p:cNvPr id="2" name="Picture 1">
            <a:extLst>
              <a:ext uri="{FF2B5EF4-FFF2-40B4-BE49-F238E27FC236}">
                <a16:creationId xmlns:a16="http://schemas.microsoft.com/office/drawing/2014/main" id="{1D18698C-B88A-4006-ABBD-09636ED914EA}"/>
              </a:ext>
            </a:extLst>
          </p:cNvPr>
          <p:cNvPicPr>
            <a:picLocks noChangeAspect="1"/>
          </p:cNvPicPr>
          <p:nvPr/>
        </p:nvPicPr>
        <p:blipFill>
          <a:blip r:embed="rId4"/>
          <a:stretch>
            <a:fillRect/>
          </a:stretch>
        </p:blipFill>
        <p:spPr>
          <a:xfrm>
            <a:off x="6829230" y="2696705"/>
            <a:ext cx="2034057" cy="1630424"/>
          </a:xfrm>
          <a:prstGeom prst="rect">
            <a:avLst/>
          </a:prstGeom>
        </p:spPr>
      </p:pic>
    </p:spTree>
    <p:extLst>
      <p:ext uri="{BB962C8B-B14F-4D97-AF65-F5344CB8AC3E}">
        <p14:creationId xmlns:p14="http://schemas.microsoft.com/office/powerpoint/2010/main" val="206057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1132492" y="1956131"/>
            <a:ext cx="7320000" cy="922200"/>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 sz="4500" b="1">
                <a:solidFill>
                  <a:srgbClr val="850C70"/>
                </a:solidFill>
              </a:rPr>
              <a:t>Questions?</a:t>
            </a:r>
          </a:p>
        </p:txBody>
      </p:sp>
      <p:sp>
        <p:nvSpPr>
          <p:cNvPr id="488" name="Shape 488"/>
          <p:cNvSpPr txBox="1"/>
          <p:nvPr/>
        </p:nvSpPr>
        <p:spPr>
          <a:xfrm>
            <a:off x="278896" y="471508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  </a:t>
            </a:r>
            <a:fld id="{00000000-1234-1234-1234-123412341234}" type="slidenum">
              <a:rPr lang="en" sz="900">
                <a:solidFill>
                  <a:srgbClr val="A5A5A5"/>
                </a:solidFill>
                <a:latin typeface="Arial"/>
                <a:ea typeface="Arial"/>
                <a:cs typeface="Arial"/>
                <a:sym typeface="Arial"/>
              </a:rPr>
              <a:t>15</a:t>
            </a:fld>
            <a:r>
              <a:rPr lang="en" sz="900">
                <a:solidFill>
                  <a:srgbClr val="A5A5A5"/>
                </a:solidFill>
                <a:latin typeface="Arial"/>
                <a:ea typeface="Arial"/>
                <a:cs typeface="Arial"/>
                <a:sym typeface="Arial"/>
              </a:rPr>
              <a:t>  </a:t>
            </a:r>
          </a:p>
        </p:txBody>
      </p:sp>
      <p:cxnSp>
        <p:nvCxnSpPr>
          <p:cNvPr id="489" name="Shape 489"/>
          <p:cNvCxnSpPr/>
          <p:nvPr/>
        </p:nvCxnSpPr>
        <p:spPr>
          <a:xfrm>
            <a:off x="2980112" y="4820052"/>
            <a:ext cx="5052600" cy="0"/>
          </a:xfrm>
          <a:prstGeom prst="straightConnector1">
            <a:avLst/>
          </a:prstGeom>
          <a:noFill/>
          <a:ln w="9525" cap="flat" cmpd="sng">
            <a:solidFill>
              <a:srgbClr val="BFBFBF"/>
            </a:solidFill>
            <a:prstDash val="solid"/>
            <a:miter/>
            <a:headEnd type="none" w="med" len="med"/>
            <a:tailEnd type="none" w="med" len="med"/>
          </a:ln>
        </p:spPr>
      </p:cxnSp>
      <p:pic>
        <p:nvPicPr>
          <p:cNvPr id="490" name="Shape 490"/>
          <p:cNvPicPr preferRelativeResize="0"/>
          <p:nvPr/>
        </p:nvPicPr>
        <p:blipFill>
          <a:blip r:embed="rId3">
            <a:extLst>
              <a:ext uri="{28A0092B-C50C-407E-A947-70E740481C1C}">
                <a14:useLocalDpi xmlns:a14="http://schemas.microsoft.com/office/drawing/2010/main" val="0"/>
              </a:ext>
            </a:extLst>
          </a:blip>
          <a:stretch>
            <a:fillRect/>
          </a:stretch>
        </p:blipFill>
        <p:spPr>
          <a:xfrm>
            <a:off x="8306281" y="4608331"/>
            <a:ext cx="528299" cy="423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p:nvPr/>
        </p:nvSpPr>
        <p:spPr>
          <a:xfrm>
            <a:off x="451450" y="205999"/>
            <a:ext cx="3114000" cy="4377600"/>
          </a:xfrm>
          <a:prstGeom prst="rect">
            <a:avLst/>
          </a:prstGeom>
          <a:solidFill>
            <a:srgbClr val="850C70">
              <a:alpha val="74900"/>
            </a:srgbClr>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497" name="Shape 497"/>
          <p:cNvSpPr txBox="1"/>
          <p:nvPr/>
        </p:nvSpPr>
        <p:spPr>
          <a:xfrm>
            <a:off x="391883" y="458366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a:t>
            </a:r>
            <a:r>
              <a:rPr lang="en" sz="900">
                <a:solidFill>
                  <a:schemeClr val="accent3"/>
                </a:solidFill>
              </a:rPr>
              <a:t>NC CHILD</a:t>
            </a:r>
            <a:r>
              <a:rPr lang="en" sz="900">
                <a:solidFill>
                  <a:srgbClr val="A5A5A5"/>
                </a:solidFill>
                <a:latin typeface="Arial"/>
                <a:ea typeface="Arial"/>
                <a:cs typeface="Arial"/>
                <a:sym typeface="Arial"/>
              </a:rPr>
              <a:t> |  </a:t>
            </a:r>
            <a:fld id="{00000000-1234-1234-1234-123412341234}" type="slidenum">
              <a:rPr lang="en" sz="900">
                <a:solidFill>
                  <a:srgbClr val="A5A5A5"/>
                </a:solidFill>
                <a:latin typeface="Arial"/>
                <a:ea typeface="Arial"/>
                <a:cs typeface="Arial"/>
                <a:sym typeface="Arial"/>
              </a:rPr>
              <a:t>16</a:t>
            </a:fld>
            <a:r>
              <a:rPr lang="en" sz="900">
                <a:solidFill>
                  <a:srgbClr val="A5A5A5"/>
                </a:solidFill>
                <a:latin typeface="Arial"/>
                <a:ea typeface="Arial"/>
                <a:cs typeface="Arial"/>
                <a:sym typeface="Arial"/>
              </a:rPr>
              <a:t>  </a:t>
            </a:r>
          </a:p>
        </p:txBody>
      </p:sp>
      <p:cxnSp>
        <p:nvCxnSpPr>
          <p:cNvPr id="498" name="Shape 498"/>
          <p:cNvCxnSpPr/>
          <p:nvPr/>
        </p:nvCxnSpPr>
        <p:spPr>
          <a:xfrm>
            <a:off x="3093099" y="4688632"/>
            <a:ext cx="5052600" cy="0"/>
          </a:xfrm>
          <a:prstGeom prst="straightConnector1">
            <a:avLst/>
          </a:prstGeom>
          <a:noFill/>
          <a:ln w="9525" cap="flat" cmpd="sng">
            <a:solidFill>
              <a:srgbClr val="BFBFBF"/>
            </a:solidFill>
            <a:prstDash val="solid"/>
            <a:miter/>
            <a:headEnd type="none" w="med" len="med"/>
            <a:tailEnd type="none" w="med" len="med"/>
          </a:ln>
        </p:spPr>
      </p:cxnSp>
      <p:pic>
        <p:nvPicPr>
          <p:cNvPr id="499" name="Shape 499"/>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500" name="Shape 500"/>
          <p:cNvSpPr txBox="1"/>
          <p:nvPr/>
        </p:nvSpPr>
        <p:spPr>
          <a:xfrm>
            <a:off x="705258" y="1172934"/>
            <a:ext cx="2435100" cy="8310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2500" b="1">
                <a:solidFill>
                  <a:schemeClr val="lt1"/>
                </a:solidFill>
                <a:latin typeface="Arial"/>
                <a:ea typeface="Arial"/>
                <a:cs typeface="Arial"/>
                <a:sym typeface="Arial"/>
              </a:rPr>
              <a:t>Staff</a:t>
            </a:r>
          </a:p>
        </p:txBody>
      </p:sp>
      <p:sp>
        <p:nvSpPr>
          <p:cNvPr id="501" name="Shape 501"/>
          <p:cNvSpPr txBox="1"/>
          <p:nvPr/>
        </p:nvSpPr>
        <p:spPr>
          <a:xfrm>
            <a:off x="740249" y="1019081"/>
            <a:ext cx="1656600" cy="2307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100" b="1">
                <a:solidFill>
                  <a:srgbClr val="FF690A"/>
                </a:solidFill>
                <a:latin typeface="Arial"/>
                <a:ea typeface="Arial"/>
                <a:cs typeface="Arial"/>
                <a:sym typeface="Arial"/>
              </a:rPr>
              <a:t>NC CHILD</a:t>
            </a:r>
          </a:p>
        </p:txBody>
      </p:sp>
      <p:sp>
        <p:nvSpPr>
          <p:cNvPr id="502" name="Shape 502"/>
          <p:cNvSpPr txBox="1"/>
          <p:nvPr/>
        </p:nvSpPr>
        <p:spPr>
          <a:xfrm>
            <a:off x="4260099" y="1173487"/>
            <a:ext cx="3885600" cy="1177200"/>
          </a:xfrm>
          <a:prstGeom prst="rect">
            <a:avLst/>
          </a:prstGeom>
          <a:noFill/>
          <a:ln>
            <a:noFill/>
          </a:ln>
        </p:spPr>
        <p:txBody>
          <a:bodyPr lIns="68575" tIns="34275" rIns="68575" bIns="34275" anchor="t" anchorCtr="0">
            <a:noAutofit/>
          </a:bodyPr>
          <a:lstStyle/>
          <a:p>
            <a:pPr lvl="0" algn="ctr">
              <a:buSzPct val="25000"/>
            </a:pPr>
            <a:r>
              <a:rPr lang="en-US">
                <a:solidFill>
                  <a:srgbClr val="666666"/>
                </a:solidFill>
              </a:rPr>
              <a:t>Ciara Zachary, Health Program Director </a:t>
            </a:r>
          </a:p>
          <a:p>
            <a:pPr lvl="0" algn="ctr">
              <a:buSzPct val="25000"/>
            </a:pPr>
            <a:r>
              <a:rPr lang="en-US">
                <a:solidFill>
                  <a:srgbClr val="666666"/>
                </a:solidFill>
                <a:hlinkClick r:id="rId4"/>
              </a:rPr>
              <a:t>ciara@ncchild.org</a:t>
            </a:r>
            <a:r>
              <a:rPr lang="en-US">
                <a:solidFill>
                  <a:srgbClr val="666666"/>
                </a:solidFill>
              </a:rPr>
              <a:t> </a:t>
            </a:r>
          </a:p>
          <a:p>
            <a:pPr lvl="0" algn="ctr">
              <a:buSzPct val="25000"/>
            </a:pPr>
            <a:r>
              <a:rPr lang="en-US" sz="1200">
                <a:solidFill>
                  <a:srgbClr val="666666"/>
                </a:solidFill>
              </a:rPr>
              <a:t>@</a:t>
            </a:r>
            <a:r>
              <a:rPr lang="en-US" sz="1200" err="1">
                <a:solidFill>
                  <a:srgbClr val="666666"/>
                </a:solidFill>
              </a:rPr>
              <a:t>CiaraZachary</a:t>
            </a:r>
            <a:endParaRPr lang="en-US" sz="1200">
              <a:solidFill>
                <a:srgbClr val="666666"/>
              </a:solidFill>
            </a:endParaRPr>
          </a:p>
          <a:p>
            <a:pPr marL="0" marR="0" lvl="0" indent="0" algn="ctr" rtl="0">
              <a:spcBef>
                <a:spcPts val="0"/>
              </a:spcBef>
              <a:buNone/>
            </a:pPr>
            <a:endParaRPr sz="1200">
              <a:solidFill>
                <a:srgbClr val="595959"/>
              </a:solidFill>
              <a:latin typeface="Arial"/>
              <a:ea typeface="Arial"/>
              <a:cs typeface="Arial"/>
              <a:sym typeface="Arial"/>
            </a:endParaRPr>
          </a:p>
          <a:p>
            <a:pPr marL="0" marR="0" lvl="0" indent="0" algn="ctr" rtl="0">
              <a:spcBef>
                <a:spcPts val="0"/>
              </a:spcBef>
              <a:buNone/>
            </a:pPr>
            <a:endParaRPr sz="1200">
              <a:solidFill>
                <a:srgbClr val="595959"/>
              </a:solidFill>
              <a:latin typeface="Arial"/>
              <a:ea typeface="Arial"/>
              <a:cs typeface="Arial"/>
              <a:sym typeface="Arial"/>
            </a:endParaRPr>
          </a:p>
        </p:txBody>
      </p:sp>
      <p:sp>
        <p:nvSpPr>
          <p:cNvPr id="503" name="Shape 503"/>
          <p:cNvSpPr txBox="1"/>
          <p:nvPr/>
        </p:nvSpPr>
        <p:spPr>
          <a:xfrm>
            <a:off x="3869998" y="303021"/>
            <a:ext cx="4681500" cy="4845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a:solidFill>
                  <a:srgbClr val="595959"/>
                </a:solidFill>
                <a:latin typeface="Arial"/>
                <a:ea typeface="Arial"/>
                <a:cs typeface="Arial"/>
                <a:sym typeface="Arial"/>
              </a:rPr>
              <a:t>Contact NC Child for research, data, and analysis of the latest policy issues affecting children and families:</a:t>
            </a:r>
          </a:p>
        </p:txBody>
      </p:sp>
      <p:sp>
        <p:nvSpPr>
          <p:cNvPr id="504" name="Shape 504"/>
          <p:cNvSpPr txBox="1"/>
          <p:nvPr/>
        </p:nvSpPr>
        <p:spPr>
          <a:xfrm>
            <a:off x="705257" y="1707487"/>
            <a:ext cx="2860193" cy="4503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b="1">
                <a:solidFill>
                  <a:schemeClr val="bg1"/>
                </a:solidFill>
                <a:latin typeface="Arial"/>
                <a:ea typeface="Arial"/>
                <a:cs typeface="Arial"/>
                <a:sym typeface="Arial"/>
              </a:rPr>
              <a:t>@nc</a:t>
            </a:r>
            <a:r>
              <a:rPr lang="en-US" b="1">
                <a:solidFill>
                  <a:schemeClr val="bg1"/>
                </a:solidFill>
                <a:latin typeface="Arial"/>
                <a:ea typeface="Arial"/>
                <a:cs typeface="Arial"/>
                <a:sym typeface="Arial"/>
              </a:rPr>
              <a:t>child</a:t>
            </a:r>
            <a:endParaRPr lang="en" b="1">
              <a:solidFill>
                <a:schemeClr val="bg1"/>
              </a:solidFill>
              <a:latin typeface="Arial"/>
              <a:ea typeface="Arial"/>
              <a:cs typeface="Arial"/>
              <a:sym typeface="Arial"/>
            </a:endParaRPr>
          </a:p>
          <a:p>
            <a:pPr marL="0" marR="0" lvl="0" indent="0" algn="l" rtl="0">
              <a:spcBef>
                <a:spcPts val="0"/>
              </a:spcBef>
              <a:buSzPct val="25000"/>
              <a:buNone/>
            </a:pPr>
            <a:r>
              <a:rPr lang="en" b="1">
                <a:solidFill>
                  <a:schemeClr val="bg1"/>
                </a:solidFill>
                <a:latin typeface="Arial"/>
                <a:ea typeface="Arial"/>
                <a:cs typeface="Arial"/>
                <a:sym typeface="Arial"/>
              </a:rPr>
              <a:t>www.facebook.com/ncchildorg</a:t>
            </a:r>
          </a:p>
        </p:txBody>
      </p:sp>
      <p:sp>
        <p:nvSpPr>
          <p:cNvPr id="505" name="Shape 505"/>
          <p:cNvSpPr txBox="1"/>
          <p:nvPr/>
        </p:nvSpPr>
        <p:spPr>
          <a:xfrm>
            <a:off x="3869998" y="2311631"/>
            <a:ext cx="4904191" cy="24796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rgbClr val="666666"/>
                </a:solidFill>
              </a:rPr>
              <a:t>Michelle Hughes, Executive Director</a:t>
            </a:r>
          </a:p>
          <a:p>
            <a:pPr marL="0" marR="0" lvl="0" indent="0" algn="l" rtl="0">
              <a:spcBef>
                <a:spcPts val="0"/>
              </a:spcBef>
              <a:buSzPct val="25000"/>
              <a:buNone/>
            </a:pPr>
            <a:r>
              <a:rPr lang="en" sz="1200" u="sng">
                <a:solidFill>
                  <a:srgbClr val="666666"/>
                </a:solidFill>
                <a:hlinkClick r:id="rId5"/>
              </a:rPr>
              <a:t>michelle@ncchild.org</a:t>
            </a:r>
          </a:p>
          <a:p>
            <a:pPr marL="0" marR="0" lvl="0" indent="0" algn="l" rtl="0">
              <a:spcBef>
                <a:spcPts val="0"/>
              </a:spcBef>
              <a:buNone/>
            </a:pPr>
            <a:endParaRPr sz="1200">
              <a:solidFill>
                <a:srgbClr val="666666"/>
              </a:solidFill>
            </a:endParaRPr>
          </a:p>
          <a:p>
            <a:pPr lvl="0">
              <a:buSzPct val="25000"/>
            </a:pPr>
            <a:r>
              <a:rPr lang="en" sz="1200">
                <a:solidFill>
                  <a:srgbClr val="666666"/>
                </a:solidFill>
              </a:rPr>
              <a:t>Rob Thompson, Deputy Director</a:t>
            </a:r>
          </a:p>
          <a:p>
            <a:pPr lvl="0">
              <a:buSzPct val="25000"/>
            </a:pPr>
            <a:r>
              <a:rPr lang="en" sz="1200" u="sng">
                <a:solidFill>
                  <a:srgbClr val="666666"/>
                </a:solidFill>
                <a:hlinkClick r:id="rId6"/>
              </a:rPr>
              <a:t>Rob@ncchild.org</a:t>
            </a:r>
          </a:p>
          <a:p>
            <a:pPr marL="0" marR="0" lvl="0" indent="0" algn="l" rtl="0">
              <a:spcBef>
                <a:spcPts val="0"/>
              </a:spcBef>
              <a:buSzPct val="25000"/>
              <a:buNone/>
            </a:pPr>
            <a:endParaRPr lang="en" sz="1200">
              <a:solidFill>
                <a:srgbClr val="666666"/>
              </a:solidFill>
            </a:endParaRPr>
          </a:p>
          <a:p>
            <a:pPr marL="0" marR="0" lvl="0" indent="0" algn="l" rtl="0">
              <a:spcBef>
                <a:spcPts val="0"/>
              </a:spcBef>
              <a:buSzPct val="25000"/>
              <a:buNone/>
            </a:pPr>
            <a:r>
              <a:rPr lang="en-US" sz="1200">
                <a:solidFill>
                  <a:srgbClr val="666666"/>
                </a:solidFill>
              </a:rPr>
              <a:t>Whitney Tucker, Research Director </a:t>
            </a:r>
          </a:p>
          <a:p>
            <a:pPr marL="0" marR="0" lvl="0" indent="0" algn="l" rtl="0">
              <a:spcBef>
                <a:spcPts val="0"/>
              </a:spcBef>
              <a:buSzPct val="25000"/>
              <a:buNone/>
            </a:pPr>
            <a:r>
              <a:rPr lang="en-US" sz="1200">
                <a:solidFill>
                  <a:srgbClr val="666666"/>
                </a:solidFill>
                <a:hlinkClick r:id="rId7"/>
              </a:rPr>
              <a:t>whitney@ncchild.org</a:t>
            </a:r>
            <a:endParaRPr lang="en-US" sz="1200">
              <a:solidFill>
                <a:srgbClr val="666666"/>
              </a:solidFill>
            </a:endParaRPr>
          </a:p>
          <a:p>
            <a:pPr marL="0" marR="0" lvl="0" indent="0" algn="l" rtl="0">
              <a:spcBef>
                <a:spcPts val="0"/>
              </a:spcBef>
              <a:buSzPct val="25000"/>
              <a:buNone/>
            </a:pPr>
            <a:endParaRPr lang="en-US" sz="1200">
              <a:solidFill>
                <a:srgbClr val="666666"/>
              </a:solidFill>
            </a:endParaRPr>
          </a:p>
          <a:p>
            <a:pPr lvl="0">
              <a:buSzPct val="25000"/>
            </a:pPr>
            <a:r>
              <a:rPr lang="en-US" sz="1200">
                <a:solidFill>
                  <a:srgbClr val="595959"/>
                </a:solidFill>
              </a:rPr>
              <a:t>Adam Sotak</a:t>
            </a:r>
            <a:r>
              <a:rPr lang="en" sz="1200">
                <a:solidFill>
                  <a:srgbClr val="595959"/>
                </a:solidFill>
              </a:rPr>
              <a:t>, </a:t>
            </a:r>
            <a:r>
              <a:rPr lang="en-US" sz="1200">
                <a:solidFill>
                  <a:srgbClr val="595959"/>
                </a:solidFill>
              </a:rPr>
              <a:t>Public Engagement</a:t>
            </a:r>
            <a:r>
              <a:rPr lang="en" sz="1200">
                <a:solidFill>
                  <a:srgbClr val="595959"/>
                </a:solidFill>
              </a:rPr>
              <a:t> Director</a:t>
            </a:r>
          </a:p>
          <a:p>
            <a:pPr lvl="0">
              <a:buSzPct val="25000"/>
            </a:pPr>
            <a:r>
              <a:rPr lang="en" sz="1200">
                <a:solidFill>
                  <a:srgbClr val="595959"/>
                </a:solidFill>
                <a:hlinkClick r:id="rId8"/>
              </a:rPr>
              <a:t>adam@ncchild.org</a:t>
            </a:r>
            <a:r>
              <a:rPr lang="en" sz="1200">
                <a:solidFill>
                  <a:srgbClr val="595959"/>
                </a:solidFill>
              </a:rPr>
              <a:t> </a:t>
            </a:r>
          </a:p>
          <a:p>
            <a:pPr marL="0" marR="0" lvl="0" indent="0" algn="l" rtl="0">
              <a:spcBef>
                <a:spcPts val="0"/>
              </a:spcBef>
              <a:buSzPct val="25000"/>
              <a:buNone/>
            </a:pPr>
            <a:endParaRPr lang="en-US" sz="1200">
              <a:solidFill>
                <a:srgbClr val="666666"/>
              </a:solidFill>
            </a:endParaRPr>
          </a:p>
          <a:p>
            <a:pPr marL="0" marR="0" lvl="0" indent="0" algn="l" rtl="0">
              <a:spcBef>
                <a:spcPts val="0"/>
              </a:spcBef>
              <a:buSzPct val="25000"/>
              <a:buNone/>
            </a:pPr>
            <a:endParaRPr lang="en-US" sz="12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384500" y="244350"/>
            <a:ext cx="8327700" cy="42477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dirty="0">
              <a:solidFill>
                <a:schemeClr val="lt1"/>
              </a:solidFill>
              <a:latin typeface="Calibri"/>
              <a:ea typeface="Calibri"/>
              <a:cs typeface="Calibri"/>
              <a:sym typeface="Calibri"/>
            </a:endParaRPr>
          </a:p>
        </p:txBody>
      </p:sp>
      <p:sp>
        <p:nvSpPr>
          <p:cNvPr id="232" name="Shape 232"/>
          <p:cNvSpPr txBox="1"/>
          <p:nvPr/>
        </p:nvSpPr>
        <p:spPr>
          <a:xfrm>
            <a:off x="1339021" y="895350"/>
            <a:ext cx="6617400" cy="2163900"/>
          </a:xfrm>
          <a:prstGeom prst="rect">
            <a:avLst/>
          </a:prstGeom>
          <a:noFill/>
          <a:ln>
            <a:noFill/>
          </a:ln>
        </p:spPr>
        <p:txBody>
          <a:bodyPr lIns="68575" tIns="34275" rIns="68575" bIns="34275" anchor="t" anchorCtr="0">
            <a:noAutofit/>
          </a:bodyPr>
          <a:lstStyle/>
          <a:p>
            <a:pPr marL="0" marR="0" lvl="0" indent="0" algn="l" rtl="0">
              <a:spcBef>
                <a:spcPts val="0"/>
              </a:spcBef>
              <a:buNone/>
            </a:pPr>
            <a:endParaRPr sz="5400" dirty="0">
              <a:solidFill>
                <a:schemeClr val="dk1"/>
              </a:solidFill>
            </a:endParaRPr>
          </a:p>
          <a:p>
            <a:pPr marL="0" marR="0" lvl="0" indent="0" algn="ctr" rtl="0">
              <a:spcBef>
                <a:spcPts val="0"/>
              </a:spcBef>
              <a:buSzPct val="25000"/>
              <a:buNone/>
            </a:pPr>
            <a:r>
              <a:rPr lang="en" sz="5400" b="1" dirty="0">
                <a:solidFill>
                  <a:srgbClr val="FFFFFF"/>
                </a:solidFill>
              </a:rPr>
              <a:t>About NC Child</a:t>
            </a:r>
          </a:p>
        </p:txBody>
      </p:sp>
      <p:sp>
        <p:nvSpPr>
          <p:cNvPr id="233" name="Shape 233"/>
          <p:cNvSpPr txBox="1"/>
          <p:nvPr/>
        </p:nvSpPr>
        <p:spPr>
          <a:xfrm>
            <a:off x="278896" y="471508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dirty="0" err="1">
                <a:solidFill>
                  <a:srgbClr val="A5A5A5"/>
                </a:solidFill>
                <a:latin typeface="Arial"/>
                <a:ea typeface="Arial"/>
                <a:cs typeface="Arial"/>
                <a:sym typeface="Arial"/>
              </a:rPr>
              <a:t>www.ncchild.org</a:t>
            </a:r>
            <a:r>
              <a:rPr lang="en" sz="900">
                <a:solidFill>
                  <a:srgbClr val="A5A5A5"/>
                </a:solidFill>
                <a:latin typeface="Arial"/>
                <a:ea typeface="Arial"/>
                <a:cs typeface="Arial"/>
                <a:sym typeface="Arial"/>
              </a:rPr>
              <a:t>  | NC CHILD |  </a:t>
            </a:r>
            <a:fld id="{00000000-1234-1234-1234-123412341234}" type="slidenum">
              <a:rPr lang="en" sz="900">
                <a:solidFill>
                  <a:srgbClr val="A5A5A5"/>
                </a:solidFill>
                <a:latin typeface="Arial"/>
                <a:ea typeface="Arial"/>
                <a:cs typeface="Arial"/>
                <a:sym typeface="Arial"/>
              </a:rPr>
              <a:t>2</a:t>
            </a:fld>
            <a:r>
              <a:rPr lang="en" sz="900">
                <a:solidFill>
                  <a:srgbClr val="A5A5A5"/>
                </a:solidFill>
                <a:latin typeface="Arial"/>
                <a:ea typeface="Arial"/>
                <a:cs typeface="Arial"/>
                <a:sym typeface="Arial"/>
              </a:rPr>
              <a:t>  </a:t>
            </a:r>
          </a:p>
        </p:txBody>
      </p:sp>
      <p:cxnSp>
        <p:nvCxnSpPr>
          <p:cNvPr id="234" name="Shape 234"/>
          <p:cNvCxnSpPr/>
          <p:nvPr/>
        </p:nvCxnSpPr>
        <p:spPr>
          <a:xfrm>
            <a:off x="2980112" y="4820052"/>
            <a:ext cx="5052600" cy="0"/>
          </a:xfrm>
          <a:prstGeom prst="straightConnector1">
            <a:avLst/>
          </a:prstGeom>
          <a:noFill/>
          <a:ln w="9525" cap="flat" cmpd="sng">
            <a:solidFill>
              <a:srgbClr val="BFBFBF"/>
            </a:solidFill>
            <a:prstDash val="solid"/>
            <a:miter/>
            <a:headEnd type="none" w="med" len="med"/>
            <a:tailEnd type="none" w="med" len="med"/>
          </a:ln>
        </p:spPr>
      </p:cxnSp>
      <p:pic>
        <p:nvPicPr>
          <p:cNvPr id="235" name="Shape 235"/>
          <p:cNvPicPr preferRelativeResize="0"/>
          <p:nvPr/>
        </p:nvPicPr>
        <p:blipFill>
          <a:blip r:embed="rId3">
            <a:extLst>
              <a:ext uri="{28A0092B-C50C-407E-A947-70E740481C1C}">
                <a14:useLocalDpi xmlns:a14="http://schemas.microsoft.com/office/drawing/2010/main" val="0"/>
              </a:ext>
            </a:extLst>
          </a:blip>
          <a:stretch>
            <a:fillRect/>
          </a:stretch>
        </p:blipFill>
        <p:spPr>
          <a:xfrm>
            <a:off x="8306281" y="4608331"/>
            <a:ext cx="528299" cy="42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rotWithShape="1">
          <a:blip r:embed="rId3">
            <a:alphaModFix/>
          </a:blip>
          <a:srcRect/>
          <a:stretch/>
        </p:blipFill>
        <p:spPr>
          <a:xfrm>
            <a:off x="544009" y="243289"/>
            <a:ext cx="8055981" cy="4198720"/>
          </a:xfrm>
          <a:prstGeom prst="rect">
            <a:avLst/>
          </a:prstGeom>
          <a:noFill/>
          <a:ln>
            <a:noFill/>
          </a:ln>
        </p:spPr>
      </p:pic>
      <p:sp>
        <p:nvSpPr>
          <p:cNvPr id="242" name="Shape 242"/>
          <p:cNvSpPr/>
          <p:nvPr/>
        </p:nvSpPr>
        <p:spPr>
          <a:xfrm>
            <a:off x="544009" y="249607"/>
            <a:ext cx="3333861" cy="4192402"/>
          </a:xfrm>
          <a:prstGeom prst="rect">
            <a:avLst/>
          </a:prstGeom>
          <a:solidFill>
            <a:srgbClr val="850C70">
              <a:alpha val="74900"/>
            </a:srgbClr>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243" name="Shape 243"/>
          <p:cNvSpPr txBox="1"/>
          <p:nvPr/>
        </p:nvSpPr>
        <p:spPr>
          <a:xfrm>
            <a:off x="391883" y="458366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a:t>
            </a:r>
            <a:fld id="{00000000-1234-1234-1234-123412341234}" type="slidenum">
              <a:rPr lang="en" sz="900">
                <a:solidFill>
                  <a:srgbClr val="A5A5A5"/>
                </a:solidFill>
                <a:latin typeface="Arial"/>
                <a:ea typeface="Arial"/>
                <a:cs typeface="Arial"/>
                <a:sym typeface="Arial"/>
              </a:rPr>
              <a:t>3</a:t>
            </a:fld>
            <a:r>
              <a:rPr lang="en" sz="900">
                <a:solidFill>
                  <a:srgbClr val="A5A5A5"/>
                </a:solidFill>
                <a:latin typeface="Arial"/>
                <a:ea typeface="Arial"/>
                <a:cs typeface="Arial"/>
                <a:sym typeface="Arial"/>
              </a:rPr>
              <a:t>  </a:t>
            </a:r>
          </a:p>
        </p:txBody>
      </p:sp>
      <p:cxnSp>
        <p:nvCxnSpPr>
          <p:cNvPr id="244" name="Shape 244"/>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45" name="Shape 245"/>
          <p:cNvPicPr preferRelativeResize="0"/>
          <p:nvPr/>
        </p:nvPicPr>
        <p:blipFill>
          <a:blip r:embed="rId4">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46" name="Shape 246"/>
          <p:cNvSpPr txBox="1"/>
          <p:nvPr/>
        </p:nvSpPr>
        <p:spPr>
          <a:xfrm>
            <a:off x="813689" y="900225"/>
            <a:ext cx="2794500" cy="1915800"/>
          </a:xfrm>
          <a:prstGeom prst="rect">
            <a:avLst/>
          </a:prstGeom>
          <a:noFill/>
          <a:ln>
            <a:noFill/>
          </a:ln>
        </p:spPr>
        <p:txBody>
          <a:bodyPr lIns="68575" tIns="34275" rIns="68575" bIns="34275" anchor="t" anchorCtr="0">
            <a:noAutofit/>
          </a:bodyPr>
          <a:lstStyle/>
          <a:p>
            <a:pPr lvl="0">
              <a:buSzPct val="25000"/>
            </a:pPr>
            <a:endParaRPr lang="en-US" sz="1500" b="1">
              <a:solidFill>
                <a:schemeClr val="lt1"/>
              </a:solidFill>
            </a:endParaRPr>
          </a:p>
          <a:p>
            <a:pPr lvl="0">
              <a:buSzPct val="25000"/>
            </a:pPr>
            <a:r>
              <a:rPr lang="en-US" sz="1800" b="1">
                <a:solidFill>
                  <a:schemeClr val="lt1"/>
                </a:solidFill>
              </a:rPr>
              <a:t>NC Child builds a strong North Carolina by advancing public policies to ensure all children – regardless of race, ethnicity, or place of birth – have the opportunity to achieve their full potential.</a:t>
            </a:r>
          </a:p>
          <a:p>
            <a:pPr marL="0" marR="0" lvl="0" indent="0" algn="l" rtl="0">
              <a:spcBef>
                <a:spcPts val="0"/>
              </a:spcBef>
              <a:buSzPct val="25000"/>
              <a:buNone/>
            </a:pPr>
            <a:endParaRPr lang="en" sz="1500" b="1">
              <a:solidFill>
                <a:schemeClr val="lt1"/>
              </a:solidFill>
              <a:latin typeface="Arial"/>
              <a:ea typeface="Arial"/>
              <a:cs typeface="Arial"/>
              <a:sym typeface="Arial"/>
            </a:endParaRPr>
          </a:p>
        </p:txBody>
      </p:sp>
      <p:sp>
        <p:nvSpPr>
          <p:cNvPr id="247" name="Shape 247"/>
          <p:cNvSpPr/>
          <p:nvPr/>
        </p:nvSpPr>
        <p:spPr>
          <a:xfrm>
            <a:off x="930653" y="784875"/>
            <a:ext cx="1463400" cy="2307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100" b="1" i="0" u="none" strike="noStrike">
                <a:solidFill>
                  <a:srgbClr val="FF690A"/>
                </a:solidFill>
                <a:latin typeface="Arial"/>
                <a:ea typeface="Arial"/>
                <a:cs typeface="Arial"/>
                <a:sym typeface="Arial"/>
              </a:rPr>
              <a:t>OUR MISSION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p:nvPr/>
        </p:nvSpPr>
        <p:spPr>
          <a:xfrm>
            <a:off x="485859" y="229196"/>
            <a:ext cx="2936700" cy="4247700"/>
          </a:xfrm>
          <a:prstGeom prst="rect">
            <a:avLst/>
          </a:prstGeom>
          <a:solidFill>
            <a:srgbClr val="850C70"/>
          </a:solidFill>
          <a:ln>
            <a:noFill/>
          </a:ln>
        </p:spPr>
        <p:txBody>
          <a:bodyPr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3" name="Shape 393"/>
          <p:cNvSpPr txBox="1"/>
          <p:nvPr/>
        </p:nvSpPr>
        <p:spPr>
          <a:xfrm>
            <a:off x="391883" y="4583663"/>
            <a:ext cx="4954500" cy="2076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900" b="0" i="0" u="none" strike="noStrike" kern="0" cap="none" spc="0" normalizeH="0" baseline="0" noProof="0">
                <a:ln>
                  <a:noFill/>
                </a:ln>
                <a:solidFill>
                  <a:srgbClr val="A5A5A5"/>
                </a:solidFill>
                <a:effectLst/>
                <a:uLnTx/>
                <a:uFillTx/>
                <a:latin typeface="Arial"/>
                <a:ea typeface="Arial"/>
                <a:cs typeface="Arial"/>
                <a:sym typeface="Arial"/>
              </a:rPr>
              <a:t>www.ncchild.org  | NC CHILD |  </a:t>
            </a:r>
            <a:fld id="{00000000-1234-1234-1234-123412341234}" type="slidenum">
              <a:rPr kumimoji="0" lang="en" sz="900" b="0" i="0" u="none" strike="noStrike" kern="0" cap="none" spc="0" normalizeH="0" baseline="0" noProof="0">
                <a:ln>
                  <a:noFill/>
                </a:ln>
                <a:solidFill>
                  <a:srgbClr val="A5A5A5"/>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Pct val="25000"/>
                <a:buFontTx/>
                <a:buNone/>
                <a:tabLst/>
                <a:defRPr/>
              </a:pPr>
              <a:t>4</a:t>
            </a:fld>
            <a:r>
              <a:rPr kumimoji="0" lang="en" sz="900" b="0" i="0" u="none" strike="noStrike" kern="0" cap="none" spc="0" normalizeH="0" baseline="0" noProof="0">
                <a:ln>
                  <a:noFill/>
                </a:ln>
                <a:solidFill>
                  <a:srgbClr val="A5A5A5"/>
                </a:solidFill>
                <a:effectLst/>
                <a:uLnTx/>
                <a:uFillTx/>
                <a:latin typeface="Arial"/>
                <a:ea typeface="Arial"/>
                <a:cs typeface="Arial"/>
                <a:sym typeface="Arial"/>
              </a:rPr>
              <a:t>  </a:t>
            </a:r>
          </a:p>
        </p:txBody>
      </p:sp>
      <p:cxnSp>
        <p:nvCxnSpPr>
          <p:cNvPr id="394" name="Shape 394"/>
          <p:cNvCxnSpPr/>
          <p:nvPr/>
        </p:nvCxnSpPr>
        <p:spPr>
          <a:xfrm>
            <a:off x="3093099" y="4688632"/>
            <a:ext cx="5052600" cy="0"/>
          </a:xfrm>
          <a:prstGeom prst="straightConnector1">
            <a:avLst/>
          </a:prstGeom>
          <a:noFill/>
          <a:ln w="9525" cap="flat" cmpd="sng">
            <a:solidFill>
              <a:srgbClr val="BFBFBF"/>
            </a:solidFill>
            <a:prstDash val="solid"/>
            <a:miter/>
            <a:headEnd type="none" w="med" len="med"/>
            <a:tailEnd type="none" w="med" len="med"/>
          </a:ln>
        </p:spPr>
      </p:cxnSp>
      <p:pic>
        <p:nvPicPr>
          <p:cNvPr id="395" name="Shape 395"/>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396" name="Shape 396"/>
          <p:cNvSpPr txBox="1"/>
          <p:nvPr/>
        </p:nvSpPr>
        <p:spPr>
          <a:xfrm>
            <a:off x="657957" y="716205"/>
            <a:ext cx="2701199" cy="26544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2400" b="0" i="0" u="none" strike="noStrike" kern="0" cap="none" spc="0" normalizeH="0" baseline="0" noProof="0">
                <a:ln>
                  <a:noFill/>
                </a:ln>
                <a:solidFill>
                  <a:srgbClr val="FFFFFF"/>
                </a:solidFill>
                <a:effectLst/>
                <a:uLnTx/>
                <a:uFillTx/>
                <a:latin typeface="Calibri"/>
                <a:ea typeface="Calibri"/>
                <a:cs typeface="Calibri"/>
                <a:sym typeface="Calibri"/>
              </a:rPr>
              <a:t>NC Child focuses on policy areas that support children’s development and ensure the future prosperity of our state.</a:t>
            </a:r>
          </a:p>
        </p:txBody>
      </p:sp>
      <p:grpSp>
        <p:nvGrpSpPr>
          <p:cNvPr id="2" name="Group 1">
            <a:extLst>
              <a:ext uri="{FF2B5EF4-FFF2-40B4-BE49-F238E27FC236}">
                <a16:creationId xmlns:a16="http://schemas.microsoft.com/office/drawing/2014/main" id="{1EC4E617-5BDA-4DDF-B984-1427472121A3}"/>
              </a:ext>
            </a:extLst>
          </p:cNvPr>
          <p:cNvGrpSpPr/>
          <p:nvPr/>
        </p:nvGrpSpPr>
        <p:grpSpPr>
          <a:xfrm>
            <a:off x="3594657" y="431938"/>
            <a:ext cx="5549343" cy="4124659"/>
            <a:chOff x="3798381" y="711235"/>
            <a:chExt cx="4971885" cy="3591602"/>
          </a:xfrm>
        </p:grpSpPr>
        <p:pic>
          <p:nvPicPr>
            <p:cNvPr id="397" name="Shape 397" descr="icon-strong-start-bw"/>
            <p:cNvPicPr preferRelativeResize="0"/>
            <p:nvPr/>
          </p:nvPicPr>
          <p:blipFill rotWithShape="1">
            <a:blip r:embed="rId4">
              <a:alphaModFix/>
            </a:blip>
            <a:srcRect/>
            <a:stretch/>
          </p:blipFill>
          <p:spPr>
            <a:xfrm>
              <a:off x="3808640" y="711235"/>
              <a:ext cx="857400" cy="857400"/>
            </a:xfrm>
            <a:prstGeom prst="rect">
              <a:avLst/>
            </a:prstGeom>
            <a:noFill/>
            <a:ln>
              <a:noFill/>
            </a:ln>
          </p:spPr>
        </p:pic>
        <p:sp>
          <p:nvSpPr>
            <p:cNvPr id="398" name="Shape 398"/>
            <p:cNvSpPr/>
            <p:nvPr/>
          </p:nvSpPr>
          <p:spPr>
            <a:xfrm>
              <a:off x="4774483" y="1099334"/>
              <a:ext cx="1031400" cy="2307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100" b="1" i="0" u="none" strike="noStrike" kern="0" cap="none" spc="0" normalizeH="0" baseline="0" noProof="0">
                  <a:ln>
                    <a:noFill/>
                  </a:ln>
                  <a:solidFill>
                    <a:srgbClr val="FF6A0B"/>
                  </a:solidFill>
                  <a:effectLst/>
                  <a:uLnTx/>
                  <a:uFillTx/>
                  <a:latin typeface="Arial"/>
                  <a:ea typeface="Arial"/>
                  <a:cs typeface="Arial"/>
                  <a:sym typeface="Arial"/>
                </a:rPr>
                <a:t>A Strong Start</a:t>
              </a:r>
            </a:p>
          </p:txBody>
        </p:sp>
        <p:pic>
          <p:nvPicPr>
            <p:cNvPr id="399" name="Shape 399" descr="icon-healthy-children-bw"/>
            <p:cNvPicPr preferRelativeResize="0"/>
            <p:nvPr/>
          </p:nvPicPr>
          <p:blipFill rotWithShape="1">
            <a:blip r:embed="rId5">
              <a:alphaModFix/>
            </a:blip>
            <a:srcRect/>
            <a:stretch/>
          </p:blipFill>
          <p:spPr>
            <a:xfrm>
              <a:off x="3798381" y="2305217"/>
              <a:ext cx="779721" cy="770932"/>
            </a:xfrm>
            <a:prstGeom prst="rect">
              <a:avLst/>
            </a:prstGeom>
            <a:noFill/>
            <a:ln>
              <a:noFill/>
            </a:ln>
          </p:spPr>
        </p:pic>
        <p:sp>
          <p:nvSpPr>
            <p:cNvPr id="400" name="Shape 400"/>
            <p:cNvSpPr/>
            <p:nvPr/>
          </p:nvSpPr>
          <p:spPr>
            <a:xfrm>
              <a:off x="4774483" y="2502301"/>
              <a:ext cx="1227000" cy="420428"/>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100" b="1" i="0" u="none" strike="noStrike" kern="0" cap="none" spc="0" normalizeH="0" baseline="0" noProof="0">
                  <a:ln>
                    <a:noFill/>
                  </a:ln>
                  <a:solidFill>
                    <a:srgbClr val="FF6A0B"/>
                  </a:solidFill>
                  <a:effectLst/>
                  <a:uLnTx/>
                  <a:uFillTx/>
                  <a:latin typeface="Arial"/>
                  <a:ea typeface="Arial"/>
                  <a:cs typeface="Arial"/>
                  <a:sym typeface="Arial"/>
                </a:rPr>
                <a:t>Healthy Children</a:t>
              </a:r>
            </a:p>
          </p:txBody>
        </p:sp>
        <p:pic>
          <p:nvPicPr>
            <p:cNvPr id="401" name="Shape 401" descr="icon-stable-nurturing-homes-bw"/>
            <p:cNvPicPr preferRelativeResize="0"/>
            <p:nvPr/>
          </p:nvPicPr>
          <p:blipFill rotWithShape="1">
            <a:blip r:embed="rId6">
              <a:alphaModFix/>
            </a:blip>
            <a:srcRect/>
            <a:stretch/>
          </p:blipFill>
          <p:spPr>
            <a:xfrm>
              <a:off x="5190699" y="3445437"/>
              <a:ext cx="857400" cy="857400"/>
            </a:xfrm>
            <a:prstGeom prst="rect">
              <a:avLst/>
            </a:prstGeom>
            <a:noFill/>
            <a:ln>
              <a:noFill/>
            </a:ln>
          </p:spPr>
        </p:pic>
        <p:sp>
          <p:nvSpPr>
            <p:cNvPr id="402" name="Shape 402"/>
            <p:cNvSpPr/>
            <p:nvPr/>
          </p:nvSpPr>
          <p:spPr>
            <a:xfrm>
              <a:off x="6112266" y="3609480"/>
              <a:ext cx="1490400" cy="3924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100" b="1" i="0" u="none" strike="noStrike" kern="0" cap="none" spc="0" normalizeH="0" baseline="0" noProof="0">
                  <a:ln>
                    <a:noFill/>
                  </a:ln>
                  <a:solidFill>
                    <a:srgbClr val="FF6A0B"/>
                  </a:solidFill>
                  <a:effectLst/>
                  <a:uLnTx/>
                  <a:uFillTx/>
                  <a:latin typeface="Arial"/>
                  <a:ea typeface="Arial"/>
                  <a:cs typeface="Arial"/>
                  <a:sym typeface="Arial"/>
                </a:rPr>
                <a:t>Nurturing Homes and Communities</a:t>
              </a:r>
            </a:p>
          </p:txBody>
        </p:sp>
        <p:pic>
          <p:nvPicPr>
            <p:cNvPr id="403" name="Shape 403" descr="icon-family-economic-security-bw"/>
            <p:cNvPicPr preferRelativeResize="0"/>
            <p:nvPr/>
          </p:nvPicPr>
          <p:blipFill rotWithShape="1">
            <a:blip r:embed="rId7">
              <a:alphaModFix/>
            </a:blip>
            <a:srcRect/>
            <a:stretch/>
          </p:blipFill>
          <p:spPr>
            <a:xfrm>
              <a:off x="6580985" y="908441"/>
              <a:ext cx="793200" cy="793200"/>
            </a:xfrm>
            <a:prstGeom prst="rect">
              <a:avLst/>
            </a:prstGeom>
            <a:noFill/>
            <a:ln>
              <a:noFill/>
            </a:ln>
          </p:spPr>
        </p:pic>
        <p:pic>
          <p:nvPicPr>
            <p:cNvPr id="404" name="Shape 404" descr="icon-high-quality-education-bw"/>
            <p:cNvPicPr preferRelativeResize="0"/>
            <p:nvPr/>
          </p:nvPicPr>
          <p:blipFill rotWithShape="1">
            <a:blip r:embed="rId8">
              <a:alphaModFix/>
            </a:blip>
            <a:srcRect/>
            <a:stretch/>
          </p:blipFill>
          <p:spPr>
            <a:xfrm>
              <a:off x="6548885" y="2305217"/>
              <a:ext cx="857400" cy="857400"/>
            </a:xfrm>
            <a:prstGeom prst="rect">
              <a:avLst/>
            </a:prstGeom>
            <a:noFill/>
            <a:ln>
              <a:noFill/>
            </a:ln>
          </p:spPr>
        </p:pic>
        <p:sp>
          <p:nvSpPr>
            <p:cNvPr id="405" name="Shape 405"/>
            <p:cNvSpPr/>
            <p:nvPr/>
          </p:nvSpPr>
          <p:spPr>
            <a:xfrm>
              <a:off x="7558917" y="1036941"/>
              <a:ext cx="1035356" cy="5541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100" b="1" i="0" u="none" strike="noStrike" kern="0" cap="none" spc="0" normalizeH="0" baseline="0" noProof="0">
                  <a:ln>
                    <a:noFill/>
                  </a:ln>
                  <a:solidFill>
                    <a:srgbClr val="FF6A0B"/>
                  </a:solidFill>
                  <a:effectLst/>
                  <a:uLnTx/>
                  <a:uFillTx/>
                  <a:latin typeface="Arial"/>
                  <a:ea typeface="Arial"/>
                  <a:cs typeface="Arial"/>
                  <a:sym typeface="Arial"/>
                </a:rPr>
                <a:t>Family Economic Security</a:t>
              </a:r>
            </a:p>
          </p:txBody>
        </p:sp>
        <p:sp>
          <p:nvSpPr>
            <p:cNvPr id="406" name="Shape 406"/>
            <p:cNvSpPr/>
            <p:nvPr/>
          </p:nvSpPr>
          <p:spPr>
            <a:xfrm>
              <a:off x="7602666" y="2530329"/>
              <a:ext cx="1167600" cy="3924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100" b="1" i="0" u="none" strike="noStrike" kern="0" cap="none" spc="0" normalizeH="0" baseline="0" noProof="0">
                  <a:ln>
                    <a:noFill/>
                  </a:ln>
                  <a:solidFill>
                    <a:srgbClr val="FF6A0B"/>
                  </a:solidFill>
                  <a:effectLst/>
                  <a:uLnTx/>
                  <a:uFillTx/>
                  <a:latin typeface="Arial"/>
                  <a:ea typeface="Arial"/>
                  <a:cs typeface="Arial"/>
                  <a:sym typeface="Arial"/>
                </a:rPr>
                <a:t>High-Quality Education</a:t>
              </a:r>
            </a:p>
          </p:txBody>
        </p:sp>
      </p:grpSp>
    </p:spTree>
    <p:extLst>
      <p:ext uri="{BB962C8B-B14F-4D97-AF65-F5344CB8AC3E}">
        <p14:creationId xmlns:p14="http://schemas.microsoft.com/office/powerpoint/2010/main" val="32063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384500" y="244350"/>
            <a:ext cx="8327700" cy="42477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429" name="Shape 429"/>
          <p:cNvSpPr txBox="1"/>
          <p:nvPr/>
        </p:nvSpPr>
        <p:spPr>
          <a:xfrm>
            <a:off x="1339021" y="819150"/>
            <a:ext cx="6617400" cy="2163900"/>
          </a:xfrm>
          <a:prstGeom prst="rect">
            <a:avLst/>
          </a:prstGeom>
          <a:noFill/>
          <a:ln>
            <a:noFill/>
          </a:ln>
        </p:spPr>
        <p:txBody>
          <a:bodyPr lIns="68575" tIns="34275" rIns="68575" bIns="34275" anchor="t" anchorCtr="0">
            <a:noAutofit/>
          </a:bodyPr>
          <a:lstStyle/>
          <a:p>
            <a:pPr marL="0" marR="0" lvl="0" indent="0" algn="l" rtl="0">
              <a:spcBef>
                <a:spcPts val="0"/>
              </a:spcBef>
              <a:buNone/>
            </a:pPr>
            <a:endParaRPr sz="5400">
              <a:solidFill>
                <a:schemeClr val="dk1"/>
              </a:solidFill>
            </a:endParaRPr>
          </a:p>
          <a:p>
            <a:pPr marL="0" marR="0" lvl="0" indent="0" algn="ctr" rtl="0">
              <a:spcBef>
                <a:spcPts val="0"/>
              </a:spcBef>
              <a:buSzPct val="25000"/>
              <a:buNone/>
            </a:pPr>
            <a:r>
              <a:rPr lang="en-US" sz="5400" b="1">
                <a:solidFill>
                  <a:srgbClr val="FFFFFF"/>
                </a:solidFill>
              </a:rPr>
              <a:t>Medicaid Expansion</a:t>
            </a:r>
            <a:endParaRPr lang="en" sz="5400" b="1">
              <a:solidFill>
                <a:srgbClr val="FFFFFF"/>
              </a:solidFill>
            </a:endParaRPr>
          </a:p>
        </p:txBody>
      </p:sp>
      <p:sp>
        <p:nvSpPr>
          <p:cNvPr id="430" name="Shape 430"/>
          <p:cNvSpPr txBox="1"/>
          <p:nvPr/>
        </p:nvSpPr>
        <p:spPr>
          <a:xfrm>
            <a:off x="278896" y="4715083"/>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  </a:t>
            </a:r>
            <a:fld id="{00000000-1234-1234-1234-123412341234}" type="slidenum">
              <a:rPr lang="en" sz="900">
                <a:solidFill>
                  <a:srgbClr val="A5A5A5"/>
                </a:solidFill>
                <a:latin typeface="Arial"/>
                <a:ea typeface="Arial"/>
                <a:cs typeface="Arial"/>
                <a:sym typeface="Arial"/>
              </a:rPr>
              <a:t>5</a:t>
            </a:fld>
            <a:r>
              <a:rPr lang="en" sz="900">
                <a:solidFill>
                  <a:srgbClr val="A5A5A5"/>
                </a:solidFill>
                <a:latin typeface="Arial"/>
                <a:ea typeface="Arial"/>
                <a:cs typeface="Arial"/>
                <a:sym typeface="Arial"/>
              </a:rPr>
              <a:t>  </a:t>
            </a:r>
          </a:p>
        </p:txBody>
      </p:sp>
      <p:cxnSp>
        <p:nvCxnSpPr>
          <p:cNvPr id="431" name="Shape 431"/>
          <p:cNvCxnSpPr/>
          <p:nvPr/>
        </p:nvCxnSpPr>
        <p:spPr>
          <a:xfrm>
            <a:off x="2980112" y="4820052"/>
            <a:ext cx="5052600" cy="0"/>
          </a:xfrm>
          <a:prstGeom prst="straightConnector1">
            <a:avLst/>
          </a:prstGeom>
          <a:noFill/>
          <a:ln w="9525" cap="flat" cmpd="sng">
            <a:solidFill>
              <a:srgbClr val="BFBFBF"/>
            </a:solidFill>
            <a:prstDash val="solid"/>
            <a:miter/>
            <a:headEnd type="none" w="med" len="med"/>
            <a:tailEnd type="none" w="med" len="med"/>
          </a:ln>
        </p:spPr>
      </p:cxnSp>
      <p:pic>
        <p:nvPicPr>
          <p:cNvPr id="432" name="Shape 432"/>
          <p:cNvPicPr preferRelativeResize="0"/>
          <p:nvPr/>
        </p:nvPicPr>
        <p:blipFill>
          <a:blip r:embed="rId3">
            <a:extLst>
              <a:ext uri="{28A0092B-C50C-407E-A947-70E740481C1C}">
                <a14:useLocalDpi xmlns:a14="http://schemas.microsoft.com/office/drawing/2010/main" val="0"/>
              </a:ext>
            </a:extLst>
          </a:blip>
          <a:stretch>
            <a:fillRect/>
          </a:stretch>
        </p:blipFill>
        <p:spPr>
          <a:xfrm>
            <a:off x="8306281" y="4608331"/>
            <a:ext cx="528299" cy="42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611475" y="205999"/>
            <a:ext cx="3114000" cy="4362300"/>
          </a:xfrm>
          <a:prstGeom prst="rect">
            <a:avLst/>
          </a:prstGeom>
          <a:solidFill>
            <a:srgbClr val="850C70"/>
          </a:solidFill>
          <a:ln>
            <a:noFill/>
          </a:ln>
        </p:spPr>
        <p:txBody>
          <a:bodyPr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txBox="1"/>
          <p:nvPr/>
        </p:nvSpPr>
        <p:spPr>
          <a:xfrm>
            <a:off x="391883" y="4606523"/>
            <a:ext cx="4954500" cy="2076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900" b="0" i="0" u="none" strike="noStrike" kern="0" cap="none" spc="0" normalizeH="0" baseline="0" noProof="0">
                <a:ln>
                  <a:noFill/>
                </a:ln>
                <a:solidFill>
                  <a:srgbClr val="A5A5A5"/>
                </a:solidFill>
                <a:effectLst/>
                <a:uLnTx/>
                <a:uFillTx/>
                <a:latin typeface="Arial"/>
                <a:ea typeface="Arial"/>
                <a:cs typeface="Arial"/>
                <a:sym typeface="Arial"/>
              </a:rPr>
              <a:t>www.ncchild.org  | NC CHILD|  </a:t>
            </a:r>
            <a:fld id="{00000000-1234-1234-1234-123412341234}" type="slidenum">
              <a:rPr kumimoji="0" lang="en" sz="900" b="0" i="0" u="none" strike="noStrike" kern="0" cap="none" spc="0" normalizeH="0" baseline="0" noProof="0">
                <a:ln>
                  <a:noFill/>
                </a:ln>
                <a:solidFill>
                  <a:srgbClr val="A5A5A5"/>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Pct val="25000"/>
                <a:buFontTx/>
                <a:buNone/>
                <a:tabLst/>
                <a:defRPr/>
              </a:pPr>
              <a:t>6</a:t>
            </a:fld>
            <a:r>
              <a:rPr kumimoji="0" lang="en" sz="900" b="0" i="0" u="none" strike="noStrike" kern="0" cap="none" spc="0" normalizeH="0" baseline="0" noProof="0">
                <a:ln>
                  <a:noFill/>
                </a:ln>
                <a:solidFill>
                  <a:srgbClr val="A5A5A5"/>
                </a:solidFill>
                <a:effectLst/>
                <a:uLnTx/>
                <a:uFillTx/>
                <a:latin typeface="Arial"/>
                <a:ea typeface="Arial"/>
                <a:cs typeface="Arial"/>
                <a:sym typeface="Aria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58" name="Shape 258"/>
          <p:cNvSpPr txBox="1"/>
          <p:nvPr/>
        </p:nvSpPr>
        <p:spPr>
          <a:xfrm>
            <a:off x="771243" y="944010"/>
            <a:ext cx="2794500" cy="1915800"/>
          </a:xfrm>
          <a:prstGeom prst="rect">
            <a:avLst/>
          </a:prstGeom>
          <a:noFill/>
          <a:ln>
            <a:noFill/>
          </a:ln>
        </p:spPr>
        <p:txBody>
          <a:bodyPr lIns="68575" tIns="34275" rIns="68575" bIns="34275" anchor="t" anchorCtr="0">
            <a:noAutofit/>
          </a:bodyPr>
          <a:lstStyle/>
          <a:p>
            <a:pPr lvl="0">
              <a:buClr>
                <a:srgbClr val="000000"/>
              </a:buClr>
              <a:defRPr/>
            </a:pPr>
            <a:r>
              <a:rPr lang="en-US" b="1" dirty="0">
                <a:solidFill>
                  <a:srgbClr val="FFFFFF"/>
                </a:solidFill>
              </a:rPr>
              <a:t>More than 2,300,000 children under age 18 live in North Carolina</a:t>
            </a:r>
            <a:r>
              <a:rPr kumimoji="0" lang="en-US" b="1" i="0" u="none" strike="noStrike" kern="0" cap="none" spc="0" normalizeH="0" baseline="0" noProof="0" dirty="0">
                <a:ln>
                  <a:noFill/>
                </a:ln>
                <a:solidFill>
                  <a:srgbClr val="FFFFFF"/>
                </a:solidFill>
                <a:effectLst/>
                <a:uLnTx/>
                <a:uFillTx/>
                <a:latin typeface="Arial"/>
                <a:cs typeface="Arial"/>
                <a:sym typeface="Arial"/>
              </a:rPr>
              <a:t>.</a:t>
            </a:r>
          </a:p>
          <a:p>
            <a:pPr lvl="0">
              <a:buClr>
                <a:srgbClr val="000000"/>
              </a:buClr>
              <a:defRPr/>
            </a:pPr>
            <a:endParaRPr lang="en-US" b="1" dirty="0">
              <a:solidFill>
                <a:srgbClr val="FFFFFF"/>
              </a:solidFill>
            </a:endParaRPr>
          </a:p>
          <a:p>
            <a:pPr lvl="0">
              <a:buClr>
                <a:srgbClr val="000000"/>
              </a:buClr>
              <a:defRPr/>
            </a:pPr>
            <a:r>
              <a:rPr kumimoji="0" lang="en-US" b="1" i="0" u="none" strike="noStrike" kern="0" cap="none" spc="0" normalizeH="0" baseline="0" noProof="0" dirty="0">
                <a:ln>
                  <a:noFill/>
                </a:ln>
                <a:solidFill>
                  <a:srgbClr val="FFFFFF"/>
                </a:solidFill>
                <a:effectLst/>
                <a:uLnTx/>
                <a:uFillTx/>
                <a:latin typeface="Arial"/>
                <a:cs typeface="Arial"/>
                <a:sym typeface="Arial"/>
              </a:rPr>
              <a:t>Like most states, North Carolina had an uptick in the number of uninsured children.</a:t>
            </a:r>
            <a:endParaRPr kumimoji="0" lang="en"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FFFFFF"/>
                </a:solidFill>
                <a:effectLst/>
                <a:uLnTx/>
                <a:uFillTx/>
                <a:latin typeface="Arial"/>
                <a:cs typeface="Arial"/>
                <a:sym typeface="Arial"/>
              </a:rPr>
              <a:t>119,000 children lack coverage</a:t>
            </a:r>
          </a:p>
        </p:txBody>
      </p:sp>
      <p:sp>
        <p:nvSpPr>
          <p:cNvPr id="259" name="Shape 259"/>
          <p:cNvSpPr/>
          <p:nvPr/>
        </p:nvSpPr>
        <p:spPr>
          <a:xfrm>
            <a:off x="771243" y="511603"/>
            <a:ext cx="2639318" cy="235335"/>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1600" b="1" i="0" u="none" strike="noStrike" kern="0" cap="none" spc="0" normalizeH="0" baseline="0" noProof="0" dirty="0">
                <a:ln>
                  <a:noFill/>
                </a:ln>
                <a:solidFill>
                  <a:srgbClr val="FF690A"/>
                </a:solidFill>
                <a:effectLst/>
                <a:uLnTx/>
                <a:uFillTx/>
                <a:latin typeface="Arial"/>
                <a:ea typeface="Arial"/>
                <a:cs typeface="Arial"/>
                <a:sym typeface="Arial"/>
              </a:rPr>
              <a:t>Health and Wellness</a:t>
            </a:r>
            <a:endParaRPr kumimoji="0" lang="en" sz="1600" b="1" i="0" u="none" strike="noStrike" kern="0" cap="none" spc="0" normalizeH="0" baseline="0" noProof="0" dirty="0">
              <a:ln>
                <a:noFill/>
              </a:ln>
              <a:solidFill>
                <a:srgbClr val="FF690A"/>
              </a:solidFill>
              <a:effectLst/>
              <a:uLnTx/>
              <a:uFillTx/>
              <a:latin typeface="Arial"/>
              <a:cs typeface="Arial"/>
              <a:sym typeface="Arial"/>
            </a:endParaRPr>
          </a:p>
        </p:txBody>
      </p:sp>
      <p:sp>
        <p:nvSpPr>
          <p:cNvPr id="16" name="TextBox 15">
            <a:extLst>
              <a:ext uri="{FF2B5EF4-FFF2-40B4-BE49-F238E27FC236}">
                <a16:creationId xmlns:a16="http://schemas.microsoft.com/office/drawing/2014/main" id="{C64A921E-D4BA-4F66-A677-CC867CD8DEE9}"/>
              </a:ext>
            </a:extLst>
          </p:cNvPr>
          <p:cNvSpPr txBox="1"/>
          <p:nvPr/>
        </p:nvSpPr>
        <p:spPr>
          <a:xfrm>
            <a:off x="3758920" y="241699"/>
            <a:ext cx="5311047" cy="630942"/>
          </a:xfrm>
          <a:prstGeom prst="rect">
            <a:avLst/>
          </a:prstGeom>
          <a:noFill/>
        </p:spPr>
        <p:txBody>
          <a:bodyPr wrap="square" rtlCol="0">
            <a:spAutoFit/>
          </a:bodyPr>
          <a:lstStyle/>
          <a:p>
            <a:r>
              <a:rPr lang="en-US" sz="3500" b="1">
                <a:solidFill>
                  <a:schemeClr val="tx1">
                    <a:lumMod val="65000"/>
                    <a:lumOff val="35000"/>
                  </a:schemeClr>
                </a:solidFill>
              </a:rPr>
              <a:t>Child </a:t>
            </a:r>
            <a:r>
              <a:rPr lang="en-US" sz="3500" b="1">
                <a:solidFill>
                  <a:srgbClr val="FF690A"/>
                </a:solidFill>
              </a:rPr>
              <a:t>Health</a:t>
            </a:r>
            <a:r>
              <a:rPr lang="en-US" sz="3500" b="1">
                <a:solidFill>
                  <a:schemeClr val="tx1">
                    <a:lumMod val="65000"/>
                    <a:lumOff val="35000"/>
                  </a:schemeClr>
                </a:solidFill>
              </a:rPr>
              <a:t> Coverage:</a:t>
            </a:r>
          </a:p>
        </p:txBody>
      </p:sp>
      <p:pic>
        <p:nvPicPr>
          <p:cNvPr id="4" name="Picture 3">
            <a:extLst>
              <a:ext uri="{FF2B5EF4-FFF2-40B4-BE49-F238E27FC236}">
                <a16:creationId xmlns:a16="http://schemas.microsoft.com/office/drawing/2014/main" id="{BE183C2F-CF4D-4C09-AA2D-B2868BFBDFB6}"/>
              </a:ext>
            </a:extLst>
          </p:cNvPr>
          <p:cNvPicPr>
            <a:picLocks noChangeAspect="1"/>
          </p:cNvPicPr>
          <p:nvPr/>
        </p:nvPicPr>
        <p:blipFill>
          <a:blip r:embed="rId4"/>
          <a:stretch>
            <a:fillRect/>
          </a:stretch>
        </p:blipFill>
        <p:spPr>
          <a:xfrm>
            <a:off x="3758919" y="944009"/>
            <a:ext cx="5285690" cy="3350480"/>
          </a:xfrm>
          <a:prstGeom prst="rect">
            <a:avLst/>
          </a:prstGeom>
        </p:spPr>
      </p:pic>
    </p:spTree>
    <p:extLst>
      <p:ext uri="{BB962C8B-B14F-4D97-AF65-F5344CB8AC3E}">
        <p14:creationId xmlns:p14="http://schemas.microsoft.com/office/powerpoint/2010/main" val="387288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611475" y="205999"/>
            <a:ext cx="3114000" cy="4362300"/>
          </a:xfrm>
          <a:prstGeom prst="rect">
            <a:avLst/>
          </a:prstGeom>
          <a:solidFill>
            <a:srgbClr val="850C70"/>
          </a:solidFill>
          <a:ln>
            <a:noFill/>
          </a:ln>
        </p:spPr>
        <p:txBody>
          <a:bodyPr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5" name="Shape 255"/>
          <p:cNvSpPr txBox="1"/>
          <p:nvPr/>
        </p:nvSpPr>
        <p:spPr>
          <a:xfrm>
            <a:off x="391883" y="4606523"/>
            <a:ext cx="4954500" cy="207600"/>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 sz="900" b="0" i="0" u="none" strike="noStrike" kern="0" cap="none" spc="0" normalizeH="0" baseline="0" noProof="0">
                <a:ln>
                  <a:noFill/>
                </a:ln>
                <a:solidFill>
                  <a:srgbClr val="A5A5A5"/>
                </a:solidFill>
                <a:effectLst/>
                <a:uLnTx/>
                <a:uFillTx/>
                <a:latin typeface="Arial"/>
                <a:ea typeface="Arial"/>
                <a:cs typeface="Arial"/>
                <a:sym typeface="Arial"/>
              </a:rPr>
              <a:t>www.ncchild.org  | NC CHILD|  </a:t>
            </a:r>
            <a:fld id="{00000000-1234-1234-1234-123412341234}" type="slidenum">
              <a:rPr kumimoji="0" lang="en" sz="900" b="0" i="0" u="none" strike="noStrike" kern="0" cap="none" spc="0" normalizeH="0" baseline="0" noProof="0">
                <a:ln>
                  <a:noFill/>
                </a:ln>
                <a:solidFill>
                  <a:srgbClr val="A5A5A5"/>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Tx/>
                <a:buSzPct val="25000"/>
                <a:buFontTx/>
                <a:buNone/>
                <a:tabLst/>
                <a:defRPr/>
              </a:pPr>
              <a:t>7</a:t>
            </a:fld>
            <a:r>
              <a:rPr kumimoji="0" lang="en" sz="900" b="0" i="0" u="none" strike="noStrike" kern="0" cap="none" spc="0" normalizeH="0" baseline="0" noProof="0">
                <a:ln>
                  <a:noFill/>
                </a:ln>
                <a:solidFill>
                  <a:srgbClr val="A5A5A5"/>
                </a:solidFill>
                <a:effectLst/>
                <a:uLnTx/>
                <a:uFillTx/>
                <a:latin typeface="Arial"/>
                <a:ea typeface="Arial"/>
                <a:cs typeface="Arial"/>
                <a:sym typeface="Aria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58" name="Shape 258"/>
          <p:cNvSpPr txBox="1"/>
          <p:nvPr/>
        </p:nvSpPr>
        <p:spPr>
          <a:xfrm>
            <a:off x="771243" y="944010"/>
            <a:ext cx="2794500" cy="1915800"/>
          </a:xfrm>
          <a:prstGeom prst="rect">
            <a:avLst/>
          </a:prstGeom>
          <a:noFill/>
          <a:ln>
            <a:noFill/>
          </a:ln>
        </p:spPr>
        <p:txBody>
          <a:bodyPr lIns="68575" tIns="34275" rIns="68575" bIns="34275" anchor="t" anchorCtr="0">
            <a:noAutofit/>
          </a:bodyPr>
          <a:lstStyle/>
          <a:p>
            <a:pPr lvl="0">
              <a:buClr>
                <a:srgbClr val="000000"/>
              </a:buClr>
              <a:defRPr/>
            </a:pPr>
            <a:endParaRPr lang="en-US" sz="1800" b="1">
              <a:solidFill>
                <a:srgbClr val="FFFFFF"/>
              </a:solidFill>
            </a:endParaRPr>
          </a:p>
          <a:p>
            <a:pPr lvl="0">
              <a:buClr>
                <a:srgbClr val="000000"/>
              </a:buClr>
              <a:defRPr/>
            </a:pPr>
            <a:r>
              <a:rPr lang="en-US" sz="1600" b="1">
                <a:solidFill>
                  <a:srgbClr val="FFFFFF"/>
                </a:solidFill>
              </a:rPr>
              <a:t>Reduces infant mortality.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a:solidFill>
                  <a:srgbClr val="FFFFFF"/>
                </a:solidFill>
              </a:rPr>
              <a:t>Children with Medicaid coverage have higher educational attainment, get better jobs, and contribute to their communities.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a:solidFill>
                  <a:srgbClr val="FFFFFF"/>
                </a:solidFill>
              </a:rPr>
              <a:t>Reduces crippling family medical debt.</a:t>
            </a:r>
            <a:endParaRPr kumimoji="0" sz="1600" b="1" i="0" u="none" strike="noStrike" kern="0" cap="none" spc="0" normalizeH="0" baseline="0" noProof="0">
              <a:ln>
                <a:noFill/>
              </a:ln>
              <a:solidFill>
                <a:srgbClr val="FFFFFF"/>
              </a:solidFill>
              <a:effectLst/>
              <a:uLnTx/>
              <a:uFillTx/>
              <a:latin typeface="Arial"/>
              <a:cs typeface="Arial"/>
              <a:sym typeface="Arial"/>
            </a:endParaRPr>
          </a:p>
        </p:txBody>
      </p:sp>
      <p:sp>
        <p:nvSpPr>
          <p:cNvPr id="259" name="Shape 259"/>
          <p:cNvSpPr/>
          <p:nvPr/>
        </p:nvSpPr>
        <p:spPr>
          <a:xfrm>
            <a:off x="771243" y="439502"/>
            <a:ext cx="2639318" cy="235335"/>
          </a:xfrm>
          <a:prstGeom prst="rect">
            <a:avLst/>
          </a:prstGeom>
          <a:noFill/>
          <a:ln>
            <a:noFill/>
          </a:ln>
        </p:spPr>
        <p:txBody>
          <a:bodyPr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a:ln>
                  <a:noFill/>
                </a:ln>
                <a:solidFill>
                  <a:srgbClr val="FF690A"/>
                </a:solidFill>
                <a:effectLst/>
                <a:uLnTx/>
                <a:uFillTx/>
                <a:latin typeface="Arial"/>
                <a:ea typeface="Arial"/>
                <a:cs typeface="Arial"/>
                <a:sym typeface="Arial"/>
              </a:rPr>
              <a:t>How does Medicaid Expansion help children?</a:t>
            </a:r>
            <a:endParaRPr kumimoji="0" lang="en" sz="1600" b="1" i="0" u="none" strike="noStrike" kern="0" cap="none" spc="0" normalizeH="0" baseline="0" noProof="0">
              <a:ln>
                <a:noFill/>
              </a:ln>
              <a:solidFill>
                <a:srgbClr val="FF690A"/>
              </a:solidFill>
              <a:effectLst/>
              <a:uLnTx/>
              <a:uFillTx/>
              <a:latin typeface="Arial"/>
              <a:cs typeface="Arial"/>
              <a:sym typeface="Arial"/>
            </a:endParaRPr>
          </a:p>
        </p:txBody>
      </p:sp>
      <p:sp>
        <p:nvSpPr>
          <p:cNvPr id="16" name="TextBox 15">
            <a:extLst>
              <a:ext uri="{FF2B5EF4-FFF2-40B4-BE49-F238E27FC236}">
                <a16:creationId xmlns:a16="http://schemas.microsoft.com/office/drawing/2014/main" id="{C64A921E-D4BA-4F66-A677-CC867CD8DEE9}"/>
              </a:ext>
            </a:extLst>
          </p:cNvPr>
          <p:cNvSpPr txBox="1"/>
          <p:nvPr/>
        </p:nvSpPr>
        <p:spPr>
          <a:xfrm>
            <a:off x="3758920" y="241699"/>
            <a:ext cx="5311047" cy="630942"/>
          </a:xfrm>
          <a:prstGeom prst="rect">
            <a:avLst/>
          </a:prstGeom>
          <a:noFill/>
        </p:spPr>
        <p:txBody>
          <a:bodyPr wrap="square" rtlCol="0">
            <a:spAutoFit/>
          </a:bodyPr>
          <a:lstStyle/>
          <a:p>
            <a:r>
              <a:rPr lang="en-US" sz="3500" b="1">
                <a:solidFill>
                  <a:schemeClr val="tx1">
                    <a:lumMod val="65000"/>
                    <a:lumOff val="35000"/>
                  </a:schemeClr>
                </a:solidFill>
              </a:rPr>
              <a:t>Medicaid Expansion:</a:t>
            </a:r>
          </a:p>
        </p:txBody>
      </p:sp>
      <p:pic>
        <p:nvPicPr>
          <p:cNvPr id="2" name="Picture 1">
            <a:extLst>
              <a:ext uri="{FF2B5EF4-FFF2-40B4-BE49-F238E27FC236}">
                <a16:creationId xmlns:a16="http://schemas.microsoft.com/office/drawing/2014/main" id="{2B8C6CA4-1B0E-4586-B53F-5B356EEAD090}"/>
              </a:ext>
            </a:extLst>
          </p:cNvPr>
          <p:cNvPicPr>
            <a:picLocks noChangeAspect="1"/>
          </p:cNvPicPr>
          <p:nvPr/>
        </p:nvPicPr>
        <p:blipFill>
          <a:blip r:embed="rId4"/>
          <a:stretch>
            <a:fillRect/>
          </a:stretch>
        </p:blipFill>
        <p:spPr>
          <a:xfrm>
            <a:off x="4134036" y="1165109"/>
            <a:ext cx="4592521" cy="3015019"/>
          </a:xfrm>
          <a:prstGeom prst="rect">
            <a:avLst/>
          </a:prstGeom>
        </p:spPr>
      </p:pic>
    </p:spTree>
    <p:extLst>
      <p:ext uri="{BB962C8B-B14F-4D97-AF65-F5344CB8AC3E}">
        <p14:creationId xmlns:p14="http://schemas.microsoft.com/office/powerpoint/2010/main" val="83646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Shape 367"/>
          <p:cNvSpPr txBox="1"/>
          <p:nvPr/>
        </p:nvSpPr>
        <p:spPr>
          <a:xfrm>
            <a:off x="239483" y="4659863"/>
            <a:ext cx="4954500" cy="207600"/>
          </a:xfrm>
          <a:prstGeom prst="rect">
            <a:avLst/>
          </a:prstGeom>
          <a:noFill/>
          <a:ln>
            <a:noFill/>
          </a:ln>
        </p:spPr>
        <p:txBody>
          <a:bodyPr lIns="68575" tIns="34275" rIns="68575" bIns="34275" anchor="t" anchorCtr="0">
            <a:noAutofit/>
          </a:bodyPr>
          <a:lstStyle/>
          <a:p>
            <a:pPr defTabSz="914378">
              <a:buSzPct val="25000"/>
            </a:pPr>
            <a:r>
              <a:rPr lang="en" sz="900">
                <a:solidFill>
                  <a:srgbClr val="A5A5A5"/>
                </a:solidFill>
              </a:rPr>
              <a:t>www.ncchild.org  | NC CHILD |  </a:t>
            </a:r>
            <a:fld id="{00000000-1234-1234-1234-123412341234}" type="slidenum">
              <a:rPr lang="en" sz="900">
                <a:solidFill>
                  <a:srgbClr val="A5A5A5"/>
                </a:solidFill>
              </a:rPr>
              <a:pPr defTabSz="914378">
                <a:buSzPct val="25000"/>
              </a:pPr>
              <a:t>8</a:t>
            </a:fld>
            <a:r>
              <a:rPr lang="en" sz="900">
                <a:solidFill>
                  <a:srgbClr val="A5A5A5"/>
                </a:solidFill>
              </a:rPr>
              <a:t>  </a:t>
            </a:r>
          </a:p>
        </p:txBody>
      </p:sp>
      <p:cxnSp>
        <p:nvCxnSpPr>
          <p:cNvPr id="368" name="Shape 368"/>
          <p:cNvCxnSpPr/>
          <p:nvPr/>
        </p:nvCxnSpPr>
        <p:spPr>
          <a:xfrm>
            <a:off x="2940699" y="4764832"/>
            <a:ext cx="5052600" cy="0"/>
          </a:xfrm>
          <a:prstGeom prst="straightConnector1">
            <a:avLst/>
          </a:prstGeom>
          <a:noFill/>
          <a:ln w="9525" cap="flat" cmpd="sng">
            <a:solidFill>
              <a:srgbClr val="BFBFBF"/>
            </a:solidFill>
            <a:prstDash val="solid"/>
            <a:miter/>
            <a:headEnd type="none" w="med" len="med"/>
            <a:tailEnd type="none" w="med" len="med"/>
          </a:ln>
        </p:spPr>
      </p:cxnSp>
      <p:pic>
        <p:nvPicPr>
          <p:cNvPr id="369" name="Shape 369"/>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8266868" y="4553111"/>
            <a:ext cx="528299" cy="423300"/>
          </a:xfrm>
          <a:prstGeom prst="rect">
            <a:avLst/>
          </a:prstGeom>
          <a:noFill/>
          <a:ln>
            <a:noFill/>
          </a:ln>
        </p:spPr>
      </p:pic>
      <p:sp>
        <p:nvSpPr>
          <p:cNvPr id="366" name="Shape 366"/>
          <p:cNvSpPr txBox="1"/>
          <p:nvPr/>
        </p:nvSpPr>
        <p:spPr>
          <a:xfrm>
            <a:off x="835050" y="1071750"/>
            <a:ext cx="7473900" cy="3000000"/>
          </a:xfrm>
          <a:prstGeom prst="rect">
            <a:avLst/>
          </a:prstGeom>
          <a:noFill/>
          <a:ln>
            <a:noFill/>
          </a:ln>
        </p:spPr>
        <p:txBody>
          <a:bodyPr lIns="91425" tIns="91425" rIns="91425" bIns="91425" anchor="ctr" anchorCtr="0">
            <a:noAutofit/>
          </a:bodyPr>
          <a:lstStyle/>
          <a:p>
            <a:pPr algn="ctr" defTabSz="914378">
              <a:lnSpc>
                <a:spcPct val="115000"/>
              </a:lnSpc>
            </a:pPr>
            <a:r>
              <a:rPr lang="en-US" sz="2900" b="1" dirty="0">
                <a:solidFill>
                  <a:srgbClr val="000000">
                    <a:lumMod val="65000"/>
                    <a:lumOff val="35000"/>
                  </a:srgbClr>
                </a:solidFill>
              </a:rPr>
              <a:t>When parents have health insurance: they</a:t>
            </a:r>
            <a:r>
              <a:rPr lang="en-US" sz="2903" b="1" dirty="0">
                <a:solidFill>
                  <a:srgbClr val="850C70"/>
                </a:solidFill>
              </a:rPr>
              <a:t> have healthier babies</a:t>
            </a:r>
            <a:r>
              <a:rPr lang="en-US" sz="2900" b="1" dirty="0">
                <a:solidFill>
                  <a:srgbClr val="000000">
                    <a:lumMod val="65000"/>
                    <a:lumOff val="35000"/>
                  </a:srgbClr>
                </a:solidFill>
              </a:rPr>
              <a:t>, </a:t>
            </a:r>
          </a:p>
          <a:p>
            <a:pPr algn="ctr" defTabSz="914378">
              <a:lnSpc>
                <a:spcPct val="115000"/>
              </a:lnSpc>
            </a:pPr>
            <a:r>
              <a:rPr lang="en-US" sz="2900" b="1" dirty="0">
                <a:solidFill>
                  <a:srgbClr val="000000">
                    <a:lumMod val="65000"/>
                    <a:lumOff val="35000"/>
                  </a:srgbClr>
                </a:solidFill>
              </a:rPr>
              <a:t>are </a:t>
            </a:r>
            <a:r>
              <a:rPr lang="en-US" sz="2903" b="1" dirty="0">
                <a:solidFill>
                  <a:srgbClr val="850C70"/>
                </a:solidFill>
              </a:rPr>
              <a:t>better able to stay healthy </a:t>
            </a:r>
            <a:r>
              <a:rPr lang="en-US" sz="2900" b="1" dirty="0">
                <a:solidFill>
                  <a:srgbClr val="000000">
                    <a:lumMod val="65000"/>
                    <a:lumOff val="35000"/>
                  </a:srgbClr>
                </a:solidFill>
              </a:rPr>
              <a:t>and care for their children, </a:t>
            </a:r>
          </a:p>
          <a:p>
            <a:pPr algn="ctr" defTabSz="914378">
              <a:lnSpc>
                <a:spcPct val="115000"/>
              </a:lnSpc>
            </a:pPr>
            <a:r>
              <a:rPr lang="en-US" sz="2900" b="1" dirty="0">
                <a:solidFill>
                  <a:srgbClr val="000000">
                    <a:lumMod val="65000"/>
                    <a:lumOff val="35000"/>
                  </a:srgbClr>
                </a:solidFill>
              </a:rPr>
              <a:t>their </a:t>
            </a:r>
            <a:r>
              <a:rPr lang="en-US" sz="2903" b="1" dirty="0">
                <a:solidFill>
                  <a:srgbClr val="850C70"/>
                </a:solidFill>
              </a:rPr>
              <a:t>kids are more likely </a:t>
            </a:r>
            <a:r>
              <a:rPr lang="en-US" sz="2900" b="1" dirty="0">
                <a:solidFill>
                  <a:srgbClr val="000000">
                    <a:lumMod val="65000"/>
                    <a:lumOff val="35000"/>
                  </a:srgbClr>
                </a:solidFill>
              </a:rPr>
              <a:t>to have and use health coverage.</a:t>
            </a:r>
          </a:p>
          <a:p>
            <a:pPr algn="ctr" defTabSz="914378">
              <a:lnSpc>
                <a:spcPct val="115000"/>
              </a:lnSpc>
            </a:pPr>
            <a:endParaRPr lang="en" sz="2900" b="1" dirty="0">
              <a:solidFill>
                <a:srgbClr val="000000">
                  <a:lumMod val="65000"/>
                  <a:lumOff val="35000"/>
                </a:srgbClr>
              </a:solidFill>
            </a:endParaRPr>
          </a:p>
        </p:txBody>
      </p:sp>
    </p:spTree>
    <p:extLst>
      <p:ext uri="{BB962C8B-B14F-4D97-AF65-F5344CB8AC3E}">
        <p14:creationId xmlns:p14="http://schemas.microsoft.com/office/powerpoint/2010/main" val="394829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Shape 254"/>
          <p:cNvSpPr/>
          <p:nvPr/>
        </p:nvSpPr>
        <p:spPr>
          <a:xfrm>
            <a:off x="611475" y="205999"/>
            <a:ext cx="3114000" cy="4362300"/>
          </a:xfrm>
          <a:prstGeom prst="rect">
            <a:avLst/>
          </a:prstGeom>
          <a:solidFill>
            <a:srgbClr val="850C70"/>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255" name="Shape 255"/>
          <p:cNvSpPr txBox="1"/>
          <p:nvPr/>
        </p:nvSpPr>
        <p:spPr>
          <a:xfrm>
            <a:off x="391883" y="4620239"/>
            <a:ext cx="4954500" cy="2076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900">
                <a:solidFill>
                  <a:srgbClr val="A5A5A5"/>
                </a:solidFill>
                <a:latin typeface="Arial"/>
                <a:ea typeface="Arial"/>
                <a:cs typeface="Arial"/>
                <a:sym typeface="Arial"/>
              </a:rPr>
              <a:t>www.ncchild.org  | NC CHILD|  </a:t>
            </a:r>
            <a:fld id="{00000000-1234-1234-1234-123412341234}" type="slidenum">
              <a:rPr lang="en" sz="900">
                <a:solidFill>
                  <a:srgbClr val="A5A5A5"/>
                </a:solidFill>
                <a:latin typeface="Arial"/>
                <a:ea typeface="Arial"/>
                <a:cs typeface="Arial"/>
                <a:sym typeface="Arial"/>
              </a:rPr>
              <a:t>9</a:t>
            </a:fld>
            <a:r>
              <a:rPr lang="en" sz="900">
                <a:solidFill>
                  <a:srgbClr val="A5A5A5"/>
                </a:solidFill>
                <a:latin typeface="Arial"/>
                <a:ea typeface="Arial"/>
                <a:cs typeface="Arial"/>
                <a:sym typeface="Arial"/>
              </a:rPr>
              <a:t>  </a:t>
            </a:r>
          </a:p>
        </p:txBody>
      </p:sp>
      <p:cxnSp>
        <p:nvCxnSpPr>
          <p:cNvPr id="256" name="Shape 256"/>
          <p:cNvCxnSpPr/>
          <p:nvPr/>
        </p:nvCxnSpPr>
        <p:spPr>
          <a:xfrm>
            <a:off x="2320917" y="4688632"/>
            <a:ext cx="5824800" cy="0"/>
          </a:xfrm>
          <a:prstGeom prst="straightConnector1">
            <a:avLst/>
          </a:prstGeom>
          <a:noFill/>
          <a:ln w="9525" cap="flat" cmpd="sng">
            <a:solidFill>
              <a:srgbClr val="BFBFBF"/>
            </a:solidFill>
            <a:prstDash val="solid"/>
            <a:miter/>
            <a:headEnd type="none" w="med" len="med"/>
            <a:tailEnd type="none" w="med" len="med"/>
          </a:ln>
        </p:spPr>
      </p:cxnSp>
      <p:pic>
        <p:nvPicPr>
          <p:cNvPr id="257" name="Shape 257"/>
          <p:cNvPicPr preferRelativeResize="0"/>
          <p:nvPr/>
        </p:nvPicPr>
        <p:blipFill>
          <a:blip r:embed="rId3">
            <a:extLst>
              <a:ext uri="{28A0092B-C50C-407E-A947-70E740481C1C}">
                <a14:useLocalDpi xmlns:a14="http://schemas.microsoft.com/office/drawing/2010/main" val="0"/>
              </a:ext>
            </a:extLst>
          </a:blip>
          <a:stretch>
            <a:fillRect/>
          </a:stretch>
        </p:blipFill>
        <p:spPr>
          <a:xfrm>
            <a:off x="8419267" y="4476911"/>
            <a:ext cx="528299" cy="423300"/>
          </a:xfrm>
          <a:prstGeom prst="rect">
            <a:avLst/>
          </a:prstGeom>
          <a:noFill/>
          <a:ln>
            <a:noFill/>
          </a:ln>
        </p:spPr>
      </p:pic>
      <p:sp>
        <p:nvSpPr>
          <p:cNvPr id="258" name="Shape 258"/>
          <p:cNvSpPr txBox="1"/>
          <p:nvPr/>
        </p:nvSpPr>
        <p:spPr>
          <a:xfrm>
            <a:off x="1499122" y="580380"/>
            <a:ext cx="1566631" cy="1101204"/>
          </a:xfrm>
          <a:prstGeom prst="rect">
            <a:avLst/>
          </a:prstGeom>
          <a:noFill/>
          <a:ln>
            <a:noFill/>
          </a:ln>
        </p:spPr>
        <p:txBody>
          <a:bodyPr lIns="68575" tIns="34275" rIns="68575" bIns="34275" anchor="t" anchorCtr="0">
            <a:noAutofit/>
          </a:bodyPr>
          <a:lstStyle/>
          <a:p>
            <a:pPr lvl="0">
              <a:buClr>
                <a:schemeClr val="dk1"/>
              </a:buClr>
            </a:pPr>
            <a:endParaRPr b="1">
              <a:solidFill>
                <a:schemeClr val="bg1"/>
              </a:solidFill>
            </a:endParaRPr>
          </a:p>
        </p:txBody>
      </p:sp>
      <p:sp>
        <p:nvSpPr>
          <p:cNvPr id="259" name="Shape 259"/>
          <p:cNvSpPr/>
          <p:nvPr/>
        </p:nvSpPr>
        <p:spPr>
          <a:xfrm>
            <a:off x="905056" y="315661"/>
            <a:ext cx="2660687" cy="183395"/>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US" sz="1600" b="1" i="0" u="none" strike="noStrike">
                <a:solidFill>
                  <a:srgbClr val="FF690A"/>
                </a:solidFill>
                <a:latin typeface="Arial"/>
                <a:ea typeface="Arial"/>
                <a:cs typeface="Arial"/>
                <a:sym typeface="Arial"/>
              </a:rPr>
              <a:t>Child Care Providers</a:t>
            </a:r>
            <a:endParaRPr lang="en" sz="1600" b="1">
              <a:solidFill>
                <a:srgbClr val="FF690A"/>
              </a:solidFill>
            </a:endParaRPr>
          </a:p>
        </p:txBody>
      </p:sp>
      <p:sp>
        <p:nvSpPr>
          <p:cNvPr id="16" name="TextBox 15">
            <a:extLst>
              <a:ext uri="{FF2B5EF4-FFF2-40B4-BE49-F238E27FC236}">
                <a16:creationId xmlns:a16="http://schemas.microsoft.com/office/drawing/2014/main" id="{D65F7586-734C-4E2E-B6DE-44040663F79B}"/>
              </a:ext>
            </a:extLst>
          </p:cNvPr>
          <p:cNvSpPr txBox="1"/>
          <p:nvPr/>
        </p:nvSpPr>
        <p:spPr>
          <a:xfrm>
            <a:off x="3758920" y="241699"/>
            <a:ext cx="5311047" cy="630942"/>
          </a:xfrm>
          <a:prstGeom prst="rect">
            <a:avLst/>
          </a:prstGeom>
          <a:noFill/>
        </p:spPr>
        <p:txBody>
          <a:bodyPr wrap="square" rtlCol="0">
            <a:spAutoFit/>
          </a:bodyPr>
          <a:lstStyle/>
          <a:p>
            <a:r>
              <a:rPr lang="en-US" sz="3500" b="1" dirty="0">
                <a:solidFill>
                  <a:schemeClr val="tx1">
                    <a:lumMod val="65000"/>
                    <a:lumOff val="35000"/>
                  </a:schemeClr>
                </a:solidFill>
              </a:rPr>
              <a:t>Tara’s Story:</a:t>
            </a:r>
          </a:p>
        </p:txBody>
      </p:sp>
      <p:pic>
        <p:nvPicPr>
          <p:cNvPr id="1026" name="13DB58BF-AB85-4B48-BD32-C7A37E949274" descr="image1.jpeg">
            <a:extLst>
              <a:ext uri="{FF2B5EF4-FFF2-40B4-BE49-F238E27FC236}">
                <a16:creationId xmlns:a16="http://schemas.microsoft.com/office/drawing/2014/main" id="{8E01D4B1-E579-4EEC-A409-31C182C1B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60" y="1020116"/>
            <a:ext cx="2868889" cy="28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092CE2-F5E7-44ED-A60D-A10ACF29DE6E}"/>
              </a:ext>
            </a:extLst>
          </p:cNvPr>
          <p:cNvSpPr txBox="1"/>
          <p:nvPr/>
        </p:nvSpPr>
        <p:spPr>
          <a:xfrm>
            <a:off x="3962400" y="1020116"/>
            <a:ext cx="4954500" cy="2554545"/>
          </a:xfrm>
          <a:prstGeom prst="rect">
            <a:avLst/>
          </a:prstGeom>
          <a:noFill/>
        </p:spPr>
        <p:txBody>
          <a:bodyPr wrap="square" rtlCol="0">
            <a:spAutoFit/>
          </a:bodyPr>
          <a:lstStyle/>
          <a:p>
            <a:pPr marL="285750" indent="-285750">
              <a:buFont typeface="Wingdings" panose="05000000000000000000" pitchFamily="2" charset="2"/>
              <a:buChar char="v"/>
            </a:pPr>
            <a:r>
              <a:rPr lang="en-US" sz="2000" dirty="0">
                <a:solidFill>
                  <a:schemeClr val="tx1">
                    <a:lumMod val="65000"/>
                    <a:lumOff val="35000"/>
                  </a:schemeClr>
                </a:solidFill>
              </a:rPr>
              <a:t>Tara is a preschool teacher in Harnett County</a:t>
            </a:r>
          </a:p>
          <a:p>
            <a:pPr marL="285750" indent="-285750">
              <a:buFont typeface="Wingdings" panose="05000000000000000000" pitchFamily="2" charset="2"/>
              <a:buChar char="v"/>
            </a:pPr>
            <a:r>
              <a:rPr lang="en-US" sz="2000" dirty="0">
                <a:solidFill>
                  <a:schemeClr val="tx1">
                    <a:lumMod val="65000"/>
                    <a:lumOff val="35000"/>
                  </a:schemeClr>
                </a:solidFill>
              </a:rPr>
              <a:t>Tara’s children have Medicaid coverage</a:t>
            </a:r>
          </a:p>
          <a:p>
            <a:pPr marL="285750" indent="-285750">
              <a:buFont typeface="Wingdings" panose="05000000000000000000" pitchFamily="2" charset="2"/>
              <a:buChar char="v"/>
            </a:pPr>
            <a:r>
              <a:rPr lang="en-US" sz="2000" dirty="0">
                <a:solidFill>
                  <a:schemeClr val="tx1">
                    <a:lumMod val="65000"/>
                    <a:lumOff val="35000"/>
                  </a:schemeClr>
                </a:solidFill>
              </a:rPr>
              <a:t>Tara and her husband are self-employed and lack coverage</a:t>
            </a:r>
          </a:p>
          <a:p>
            <a:pPr marL="285750" indent="-285750">
              <a:buFont typeface="Wingdings" panose="05000000000000000000" pitchFamily="2" charset="2"/>
              <a:buChar char="v"/>
            </a:pPr>
            <a:r>
              <a:rPr lang="en-US" sz="2000" dirty="0">
                <a:solidFill>
                  <a:schemeClr val="tx1">
                    <a:lumMod val="65000"/>
                    <a:lumOff val="35000"/>
                  </a:schemeClr>
                </a:solidFill>
              </a:rPr>
              <a:t>Tara closed her daycare to seek a job with health benefits</a:t>
            </a:r>
          </a:p>
        </p:txBody>
      </p:sp>
    </p:spTree>
    <p:extLst>
      <p:ext uri="{BB962C8B-B14F-4D97-AF65-F5344CB8AC3E}">
        <p14:creationId xmlns:p14="http://schemas.microsoft.com/office/powerpoint/2010/main" val="139010483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1236</Words>
  <Application>Microsoft Office PowerPoint</Application>
  <PresentationFormat>On-screen Show (16:9)</PresentationFormat>
  <Paragraphs>148</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Bell</dc:creator>
  <cp:lastModifiedBy>Ciara Zachary</cp:lastModifiedBy>
  <cp:revision>162</cp:revision>
  <cp:lastPrinted>2017-04-26T12:52:26Z</cp:lastPrinted>
  <dcterms:modified xsi:type="dcterms:W3CDTF">2019-01-18T17:05:01Z</dcterms:modified>
</cp:coreProperties>
</file>