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6" r:id="rId2"/>
    <p:sldId id="257" r:id="rId3"/>
    <p:sldId id="259" r:id="rId4"/>
    <p:sldId id="261" r:id="rId5"/>
    <p:sldId id="260"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E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33"/>
    <p:restoredTop sz="94624"/>
  </p:normalViewPr>
  <p:slideViewPr>
    <p:cSldViewPr snapToGrid="0" snapToObjects="1">
      <p:cViewPr varScale="1">
        <p:scale>
          <a:sx n="106" d="100"/>
          <a:sy n="106" d="100"/>
        </p:scale>
        <p:origin x="159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41973-B396-A544-A483-D49959808152}" type="datetimeFigureOut">
              <a:rPr lang="en-US" smtClean="0"/>
              <a:t>1/18/19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BFE48-4D4D-8941-9EE6-DD54BDE717CF}" type="slidenum">
              <a:rPr lang="en-US" smtClean="0"/>
              <a:t>‹#›</a:t>
            </a:fld>
            <a:endParaRPr lang="en-US"/>
          </a:p>
        </p:txBody>
      </p:sp>
    </p:spTree>
    <p:extLst>
      <p:ext uri="{BB962C8B-B14F-4D97-AF65-F5344CB8AC3E}">
        <p14:creationId xmlns:p14="http://schemas.microsoft.com/office/powerpoint/2010/main" val="3819266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DBFE48-4D4D-8941-9EE6-DD54BDE717CF}" type="slidenum">
              <a:rPr lang="en-US" smtClean="0"/>
              <a:t>8</a:t>
            </a:fld>
            <a:endParaRPr lang="en-US"/>
          </a:p>
        </p:txBody>
      </p:sp>
    </p:spTree>
    <p:extLst>
      <p:ext uri="{BB962C8B-B14F-4D97-AF65-F5344CB8AC3E}">
        <p14:creationId xmlns:p14="http://schemas.microsoft.com/office/powerpoint/2010/main" val="1875285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DBFE48-4D4D-8941-9EE6-DD54BDE717CF}" type="slidenum">
              <a:rPr lang="en-US" smtClean="0"/>
              <a:t>9</a:t>
            </a:fld>
            <a:endParaRPr lang="en-US"/>
          </a:p>
        </p:txBody>
      </p:sp>
    </p:spTree>
    <p:extLst>
      <p:ext uri="{BB962C8B-B14F-4D97-AF65-F5344CB8AC3E}">
        <p14:creationId xmlns:p14="http://schemas.microsoft.com/office/powerpoint/2010/main" val="2097252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CAA447-75D6-914B-8F27-AA0D2E96832C}" type="datetimeFigureOut">
              <a:rPr lang="en-US" smtClean="0"/>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D7101-CB13-ED47-97C5-098BE5274632}" type="slidenum">
              <a:rPr lang="en-US" smtClean="0"/>
              <a:t>‹#›</a:t>
            </a:fld>
            <a:endParaRPr lang="en-US"/>
          </a:p>
        </p:txBody>
      </p:sp>
    </p:spTree>
    <p:extLst>
      <p:ext uri="{BB962C8B-B14F-4D97-AF65-F5344CB8AC3E}">
        <p14:creationId xmlns:p14="http://schemas.microsoft.com/office/powerpoint/2010/main" val="3554270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CAA447-75D6-914B-8F27-AA0D2E96832C}" type="datetimeFigureOut">
              <a:rPr lang="en-US" smtClean="0"/>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D7101-CB13-ED47-97C5-098BE5274632}" type="slidenum">
              <a:rPr lang="en-US" smtClean="0"/>
              <a:t>‹#›</a:t>
            </a:fld>
            <a:endParaRPr lang="en-US"/>
          </a:p>
        </p:txBody>
      </p:sp>
    </p:spTree>
    <p:extLst>
      <p:ext uri="{BB962C8B-B14F-4D97-AF65-F5344CB8AC3E}">
        <p14:creationId xmlns:p14="http://schemas.microsoft.com/office/powerpoint/2010/main" val="1872818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CAA447-75D6-914B-8F27-AA0D2E96832C}" type="datetimeFigureOut">
              <a:rPr lang="en-US" smtClean="0"/>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D7101-CB13-ED47-97C5-098BE5274632}" type="slidenum">
              <a:rPr lang="en-US" smtClean="0"/>
              <a:t>‹#›</a:t>
            </a:fld>
            <a:endParaRPr lang="en-US"/>
          </a:p>
        </p:txBody>
      </p:sp>
    </p:spTree>
    <p:extLst>
      <p:ext uri="{BB962C8B-B14F-4D97-AF65-F5344CB8AC3E}">
        <p14:creationId xmlns:p14="http://schemas.microsoft.com/office/powerpoint/2010/main" val="1293577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CAA447-75D6-914B-8F27-AA0D2E96832C}" type="datetimeFigureOut">
              <a:rPr lang="en-US" smtClean="0"/>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D7101-CB13-ED47-97C5-098BE5274632}" type="slidenum">
              <a:rPr lang="en-US" smtClean="0"/>
              <a:t>‹#›</a:t>
            </a:fld>
            <a:endParaRPr lang="en-US"/>
          </a:p>
        </p:txBody>
      </p:sp>
    </p:spTree>
    <p:extLst>
      <p:ext uri="{BB962C8B-B14F-4D97-AF65-F5344CB8AC3E}">
        <p14:creationId xmlns:p14="http://schemas.microsoft.com/office/powerpoint/2010/main" val="2425312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CAA447-75D6-914B-8F27-AA0D2E96832C}" type="datetimeFigureOut">
              <a:rPr lang="en-US" smtClean="0"/>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D7101-CB13-ED47-97C5-098BE5274632}" type="slidenum">
              <a:rPr lang="en-US" smtClean="0"/>
              <a:t>‹#›</a:t>
            </a:fld>
            <a:endParaRPr lang="en-US"/>
          </a:p>
        </p:txBody>
      </p:sp>
    </p:spTree>
    <p:extLst>
      <p:ext uri="{BB962C8B-B14F-4D97-AF65-F5344CB8AC3E}">
        <p14:creationId xmlns:p14="http://schemas.microsoft.com/office/powerpoint/2010/main" val="3695539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CAA447-75D6-914B-8F27-AA0D2E96832C}" type="datetimeFigureOut">
              <a:rPr lang="en-US" smtClean="0"/>
              <a:t>1/18/19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7D7101-CB13-ED47-97C5-098BE5274632}" type="slidenum">
              <a:rPr lang="en-US" smtClean="0"/>
              <a:t>‹#›</a:t>
            </a:fld>
            <a:endParaRPr lang="en-US"/>
          </a:p>
        </p:txBody>
      </p:sp>
    </p:spTree>
    <p:extLst>
      <p:ext uri="{BB962C8B-B14F-4D97-AF65-F5344CB8AC3E}">
        <p14:creationId xmlns:p14="http://schemas.microsoft.com/office/powerpoint/2010/main" val="326578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CAA447-75D6-914B-8F27-AA0D2E96832C}" type="datetimeFigureOut">
              <a:rPr lang="en-US" smtClean="0"/>
              <a:t>1/18/19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7D7101-CB13-ED47-97C5-098BE5274632}" type="slidenum">
              <a:rPr lang="en-US" smtClean="0"/>
              <a:t>‹#›</a:t>
            </a:fld>
            <a:endParaRPr lang="en-US"/>
          </a:p>
        </p:txBody>
      </p:sp>
    </p:spTree>
    <p:extLst>
      <p:ext uri="{BB962C8B-B14F-4D97-AF65-F5344CB8AC3E}">
        <p14:creationId xmlns:p14="http://schemas.microsoft.com/office/powerpoint/2010/main" val="305826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CAA447-75D6-914B-8F27-AA0D2E96832C}" type="datetimeFigureOut">
              <a:rPr lang="en-US" smtClean="0"/>
              <a:t>1/18/19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7D7101-CB13-ED47-97C5-098BE5274632}" type="slidenum">
              <a:rPr lang="en-US" smtClean="0"/>
              <a:t>‹#›</a:t>
            </a:fld>
            <a:endParaRPr lang="en-US"/>
          </a:p>
        </p:txBody>
      </p:sp>
    </p:spTree>
    <p:extLst>
      <p:ext uri="{BB962C8B-B14F-4D97-AF65-F5344CB8AC3E}">
        <p14:creationId xmlns:p14="http://schemas.microsoft.com/office/powerpoint/2010/main" val="3518467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AA447-75D6-914B-8F27-AA0D2E96832C}" type="datetimeFigureOut">
              <a:rPr lang="en-US" smtClean="0"/>
              <a:t>1/18/19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7D7101-CB13-ED47-97C5-098BE5274632}" type="slidenum">
              <a:rPr lang="en-US" smtClean="0"/>
              <a:t>‹#›</a:t>
            </a:fld>
            <a:endParaRPr lang="en-US"/>
          </a:p>
        </p:txBody>
      </p:sp>
    </p:spTree>
    <p:extLst>
      <p:ext uri="{BB962C8B-B14F-4D97-AF65-F5344CB8AC3E}">
        <p14:creationId xmlns:p14="http://schemas.microsoft.com/office/powerpoint/2010/main" val="3882346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CAA447-75D6-914B-8F27-AA0D2E96832C}" type="datetimeFigureOut">
              <a:rPr lang="en-US" smtClean="0"/>
              <a:t>1/18/19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7D7101-CB13-ED47-97C5-098BE5274632}" type="slidenum">
              <a:rPr lang="en-US" smtClean="0"/>
              <a:t>‹#›</a:t>
            </a:fld>
            <a:endParaRPr lang="en-US"/>
          </a:p>
        </p:txBody>
      </p:sp>
    </p:spTree>
    <p:extLst>
      <p:ext uri="{BB962C8B-B14F-4D97-AF65-F5344CB8AC3E}">
        <p14:creationId xmlns:p14="http://schemas.microsoft.com/office/powerpoint/2010/main" val="2874717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CAA447-75D6-914B-8F27-AA0D2E96832C}" type="datetimeFigureOut">
              <a:rPr lang="en-US" smtClean="0"/>
              <a:t>1/18/19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7D7101-CB13-ED47-97C5-098BE5274632}" type="slidenum">
              <a:rPr lang="en-US" smtClean="0"/>
              <a:t>‹#›</a:t>
            </a:fld>
            <a:endParaRPr lang="en-US"/>
          </a:p>
        </p:txBody>
      </p:sp>
    </p:spTree>
    <p:extLst>
      <p:ext uri="{BB962C8B-B14F-4D97-AF65-F5344CB8AC3E}">
        <p14:creationId xmlns:p14="http://schemas.microsoft.com/office/powerpoint/2010/main" val="609796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CAA447-75D6-914B-8F27-AA0D2E96832C}" type="datetimeFigureOut">
              <a:rPr lang="en-US" smtClean="0"/>
              <a:t>1/18/19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7D7101-CB13-ED47-97C5-098BE5274632}" type="slidenum">
              <a:rPr lang="en-US" smtClean="0"/>
              <a:t>‹#›</a:t>
            </a:fld>
            <a:endParaRPr lang="en-US"/>
          </a:p>
        </p:txBody>
      </p:sp>
    </p:spTree>
    <p:extLst>
      <p:ext uri="{BB962C8B-B14F-4D97-AF65-F5344CB8AC3E}">
        <p14:creationId xmlns:p14="http://schemas.microsoft.com/office/powerpoint/2010/main" val="21757081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1FB307-F85C-864C-A874-C0B1C13E505C}"/>
              </a:ext>
            </a:extLst>
          </p:cNvPr>
          <p:cNvSpPr/>
          <p:nvPr/>
        </p:nvSpPr>
        <p:spPr>
          <a:xfrm>
            <a:off x="945221" y="2031982"/>
            <a:ext cx="6873411" cy="1446550"/>
          </a:xfrm>
          <a:prstGeom prst="rect">
            <a:avLst/>
          </a:prstGeom>
        </p:spPr>
        <p:txBody>
          <a:bodyPr wrap="square">
            <a:spAutoFit/>
          </a:bodyPr>
          <a:lstStyle/>
          <a:p>
            <a:pPr algn="ctr"/>
            <a:r>
              <a:rPr lang="en-US" sz="4400" b="1" u="none" strike="noStrike" dirty="0">
                <a:solidFill>
                  <a:schemeClr val="bg1"/>
                </a:solidFill>
                <a:effectLst/>
                <a:latin typeface="Avenir Heavy" panose="02000503020000020003" pitchFamily="2" charset="0"/>
              </a:rPr>
              <a:t>THE FUTURE OF CHILDREN’S COVERAGE</a:t>
            </a:r>
            <a:endParaRPr lang="en-US" sz="4400" b="1" dirty="0">
              <a:solidFill>
                <a:schemeClr val="bg1"/>
              </a:solidFill>
              <a:latin typeface="Avenir Heavy" panose="02000503020000020003" pitchFamily="2" charset="0"/>
            </a:endParaRPr>
          </a:p>
        </p:txBody>
      </p:sp>
      <p:sp>
        <p:nvSpPr>
          <p:cNvPr id="5" name="Rectangle 4">
            <a:extLst>
              <a:ext uri="{FF2B5EF4-FFF2-40B4-BE49-F238E27FC236}">
                <a16:creationId xmlns:a16="http://schemas.microsoft.com/office/drawing/2014/main" id="{971B3104-7C9C-854D-8709-7E00176C8C87}"/>
              </a:ext>
            </a:extLst>
          </p:cNvPr>
          <p:cNvSpPr/>
          <p:nvPr/>
        </p:nvSpPr>
        <p:spPr>
          <a:xfrm>
            <a:off x="1087347" y="4300465"/>
            <a:ext cx="6873411" cy="707886"/>
          </a:xfrm>
          <a:prstGeom prst="rect">
            <a:avLst/>
          </a:prstGeom>
        </p:spPr>
        <p:txBody>
          <a:bodyPr wrap="square">
            <a:spAutoFit/>
          </a:bodyPr>
          <a:lstStyle/>
          <a:p>
            <a:pPr algn="ctr"/>
            <a:r>
              <a:rPr lang="en-US" sz="2000" u="none" strike="noStrike" dirty="0">
                <a:solidFill>
                  <a:schemeClr val="bg1"/>
                </a:solidFill>
                <a:effectLst/>
                <a:latin typeface="Avenir Light" panose="020B0402020203020204" pitchFamily="34" charset="77"/>
              </a:rPr>
              <a:t>CARRIE FITZGERALD,</a:t>
            </a:r>
            <a:br>
              <a:rPr lang="en-US" sz="2000" u="none" strike="noStrike" dirty="0">
                <a:solidFill>
                  <a:schemeClr val="bg1"/>
                </a:solidFill>
                <a:effectLst/>
                <a:latin typeface="Avenir Light" panose="020B0402020203020204" pitchFamily="34" charset="77"/>
              </a:rPr>
            </a:br>
            <a:r>
              <a:rPr lang="en-US" sz="2000" u="none" strike="noStrike" dirty="0">
                <a:solidFill>
                  <a:schemeClr val="bg1"/>
                </a:solidFill>
                <a:effectLst/>
                <a:latin typeface="Avenir Light" panose="020B0402020203020204" pitchFamily="34" charset="77"/>
              </a:rPr>
              <a:t>VICE PRESIDENT, CHILDREN’S HEALTH PROGRAMS</a:t>
            </a:r>
            <a:endParaRPr lang="en-US" sz="2000" dirty="0">
              <a:solidFill>
                <a:schemeClr val="bg1"/>
              </a:solidFill>
              <a:latin typeface="Avenir Light" panose="020B0402020203020204" pitchFamily="34" charset="77"/>
            </a:endParaRPr>
          </a:p>
        </p:txBody>
      </p:sp>
    </p:spTree>
    <p:extLst>
      <p:ext uri="{BB962C8B-B14F-4D97-AF65-F5344CB8AC3E}">
        <p14:creationId xmlns:p14="http://schemas.microsoft.com/office/powerpoint/2010/main" val="2713717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32C949-612D-2645-8E88-31D4DDEA122F}"/>
              </a:ext>
            </a:extLst>
          </p:cNvPr>
          <p:cNvSpPr/>
          <p:nvPr/>
        </p:nvSpPr>
        <p:spPr>
          <a:xfrm>
            <a:off x="1958408" y="2432675"/>
            <a:ext cx="6980111" cy="2246769"/>
          </a:xfrm>
          <a:prstGeom prst="rect">
            <a:avLst/>
          </a:prstGeom>
        </p:spPr>
        <p:txBody>
          <a:bodyPr wrap="square">
            <a:spAutoFit/>
          </a:bodyPr>
          <a:lstStyle/>
          <a:p>
            <a:r>
              <a:rPr lang="en-US" sz="2800" u="none" strike="noStrike" dirty="0">
                <a:solidFill>
                  <a:srgbClr val="000000"/>
                </a:solidFill>
                <a:effectLst/>
                <a:latin typeface="Avenir Light" panose="020B0402020203020204" pitchFamily="34" charset="77"/>
              </a:rPr>
              <a:t>The funding in the last year is tricky and could make CHIP harder to renew. Making CHIP permanent is a goal for us.</a:t>
            </a:r>
          </a:p>
          <a:p>
            <a:br>
              <a:rPr lang="en-US" sz="2800" u="none" strike="noStrike" dirty="0">
                <a:solidFill>
                  <a:srgbClr val="000000"/>
                </a:solidFill>
                <a:effectLst/>
                <a:latin typeface="Avenir Light" panose="020B0402020203020204" pitchFamily="34" charset="77"/>
              </a:rPr>
            </a:br>
            <a:endParaRPr lang="en-US" sz="2800" dirty="0">
              <a:latin typeface="Avenir Light" panose="020B0402020203020204" pitchFamily="34" charset="77"/>
            </a:endParaRPr>
          </a:p>
        </p:txBody>
      </p:sp>
    </p:spTree>
    <p:extLst>
      <p:ext uri="{BB962C8B-B14F-4D97-AF65-F5344CB8AC3E}">
        <p14:creationId xmlns:p14="http://schemas.microsoft.com/office/powerpoint/2010/main" val="1052528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32C949-612D-2645-8E88-31D4DDEA122F}"/>
              </a:ext>
            </a:extLst>
          </p:cNvPr>
          <p:cNvSpPr/>
          <p:nvPr/>
        </p:nvSpPr>
        <p:spPr>
          <a:xfrm>
            <a:off x="1937860" y="603875"/>
            <a:ext cx="6980111" cy="6124754"/>
          </a:xfrm>
          <a:prstGeom prst="rect">
            <a:avLst/>
          </a:prstGeom>
        </p:spPr>
        <p:txBody>
          <a:bodyPr wrap="square">
            <a:spAutoFit/>
          </a:bodyPr>
          <a:lstStyle/>
          <a:p>
            <a:r>
              <a:rPr lang="en-US" sz="2800" u="none" strike="noStrike" dirty="0">
                <a:solidFill>
                  <a:srgbClr val="000000"/>
                </a:solidFill>
                <a:effectLst/>
                <a:latin typeface="Avenir Light" panose="020B0402020203020204" pitchFamily="34" charset="77"/>
              </a:rPr>
              <a:t>Children’s coverage went down in 2017 for the first time in a decade. What can we do to prevent that from happening again?</a:t>
            </a:r>
          </a:p>
          <a:p>
            <a:pPr marL="457200" indent="-457200">
              <a:buFont typeface="Arial" panose="020B0604020202020204" pitchFamily="34" charset="0"/>
              <a:buChar char="•"/>
            </a:pPr>
            <a:endParaRPr lang="en-US" sz="2800" dirty="0">
              <a:solidFill>
                <a:srgbClr val="000000"/>
              </a:solidFill>
              <a:latin typeface="Avenir Light" panose="020B0402020203020204" pitchFamily="34" charset="77"/>
            </a:endParaRPr>
          </a:p>
          <a:p>
            <a:pPr marL="457200" indent="-457200">
              <a:buFont typeface="Arial" panose="020B0604020202020204" pitchFamily="34" charset="0"/>
              <a:buChar char="•"/>
            </a:pPr>
            <a:r>
              <a:rPr lang="en-US" sz="2800" u="none" strike="noStrike" dirty="0">
                <a:solidFill>
                  <a:srgbClr val="000000"/>
                </a:solidFill>
                <a:effectLst/>
                <a:latin typeface="Avenir Light" panose="020B0402020203020204" pitchFamily="34" charset="77"/>
              </a:rPr>
              <a:t>No cuts, block grants, or per capita caps to Medicaid</a:t>
            </a:r>
            <a:br>
              <a:rPr lang="en-US" sz="2800" u="none" strike="noStrike" dirty="0">
                <a:solidFill>
                  <a:srgbClr val="000000"/>
                </a:solidFill>
                <a:effectLst/>
                <a:latin typeface="Avenir Light" panose="020B0402020203020204" pitchFamily="34" charset="77"/>
              </a:rPr>
            </a:br>
            <a:endParaRPr lang="en-US" sz="2800" u="none" strike="noStrike" dirty="0">
              <a:solidFill>
                <a:srgbClr val="000000"/>
              </a:solidFill>
              <a:effectLst/>
              <a:latin typeface="Avenir Light" panose="020B0402020203020204" pitchFamily="34" charset="77"/>
            </a:endParaRPr>
          </a:p>
          <a:p>
            <a:pPr marL="457200" indent="-457200">
              <a:buFont typeface="Arial" panose="020B0604020202020204" pitchFamily="34" charset="0"/>
              <a:buChar char="•"/>
            </a:pPr>
            <a:r>
              <a:rPr lang="en-US" sz="2800" u="none" strike="noStrike" dirty="0">
                <a:solidFill>
                  <a:srgbClr val="000000"/>
                </a:solidFill>
                <a:effectLst/>
                <a:latin typeface="Avenir Light" panose="020B0402020203020204" pitchFamily="34" charset="77"/>
              </a:rPr>
              <a:t>Keep CHIP strong and stabl</a:t>
            </a:r>
            <a:r>
              <a:rPr lang="en-US" sz="2800" dirty="0">
                <a:solidFill>
                  <a:srgbClr val="000000"/>
                </a:solidFill>
                <a:latin typeface="Avenir Light" panose="020B0402020203020204" pitchFamily="34" charset="77"/>
              </a:rPr>
              <a:t>e</a:t>
            </a:r>
            <a:r>
              <a:rPr lang="en-US" sz="2800" u="none" strike="noStrike" dirty="0">
                <a:solidFill>
                  <a:srgbClr val="000000"/>
                </a:solidFill>
                <a:effectLst/>
                <a:latin typeface="Avenir Light" panose="020B0402020203020204" pitchFamily="34" charset="77"/>
              </a:rPr>
              <a:t> (no rescission) </a:t>
            </a:r>
            <a:br>
              <a:rPr lang="en-US" sz="2800" u="none" strike="noStrike" dirty="0">
                <a:solidFill>
                  <a:srgbClr val="000000"/>
                </a:solidFill>
                <a:effectLst/>
                <a:latin typeface="Avenir Light" panose="020B0402020203020204" pitchFamily="34" charset="77"/>
              </a:rPr>
            </a:br>
            <a:endParaRPr lang="en-US" sz="2800" u="none" strike="noStrike" dirty="0">
              <a:solidFill>
                <a:srgbClr val="000000"/>
              </a:solidFill>
              <a:effectLst/>
              <a:latin typeface="Avenir Light" panose="020B0402020203020204" pitchFamily="34" charset="77"/>
            </a:endParaRPr>
          </a:p>
          <a:p>
            <a:pPr marL="457200" indent="-457200">
              <a:buFont typeface="Arial" panose="020B0604020202020204" pitchFamily="34" charset="0"/>
              <a:buChar char="•"/>
            </a:pPr>
            <a:r>
              <a:rPr lang="en-US" sz="2800" u="none" strike="noStrike" dirty="0">
                <a:solidFill>
                  <a:srgbClr val="000000"/>
                </a:solidFill>
                <a:effectLst/>
                <a:latin typeface="Avenir Light" panose="020B0402020203020204" pitchFamily="34" charset="77"/>
              </a:rPr>
              <a:t>Ensure robust and active outreach and enrollment</a:t>
            </a:r>
          </a:p>
          <a:p>
            <a:br>
              <a:rPr lang="en-US" sz="2800" u="none" strike="noStrike" dirty="0">
                <a:solidFill>
                  <a:srgbClr val="000000"/>
                </a:solidFill>
                <a:effectLst/>
                <a:latin typeface="Avenir Light" panose="020B0402020203020204" pitchFamily="34" charset="77"/>
              </a:rPr>
            </a:br>
            <a:endParaRPr lang="en-US" sz="2800" dirty="0">
              <a:latin typeface="Avenir Light" panose="020B0402020203020204" pitchFamily="34" charset="77"/>
            </a:endParaRPr>
          </a:p>
        </p:txBody>
      </p:sp>
    </p:spTree>
    <p:extLst>
      <p:ext uri="{BB962C8B-B14F-4D97-AF65-F5344CB8AC3E}">
        <p14:creationId xmlns:p14="http://schemas.microsoft.com/office/powerpoint/2010/main" val="9282836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32C949-612D-2645-8E88-31D4DDEA122F}"/>
              </a:ext>
            </a:extLst>
          </p:cNvPr>
          <p:cNvSpPr/>
          <p:nvPr/>
        </p:nvSpPr>
        <p:spPr>
          <a:xfrm>
            <a:off x="1937860" y="480585"/>
            <a:ext cx="6980111" cy="6555641"/>
          </a:xfrm>
          <a:prstGeom prst="rect">
            <a:avLst/>
          </a:prstGeom>
        </p:spPr>
        <p:txBody>
          <a:bodyPr wrap="square">
            <a:spAutoFit/>
          </a:bodyPr>
          <a:lstStyle/>
          <a:p>
            <a:r>
              <a:rPr lang="en-US" sz="2800" u="none" strike="noStrike" dirty="0">
                <a:solidFill>
                  <a:srgbClr val="002E6D"/>
                </a:solidFill>
                <a:effectLst/>
                <a:latin typeface="Avenir Light" panose="020B0402020203020204" pitchFamily="34" charset="77"/>
              </a:rPr>
              <a:t>THREATS/OPPORTUNITIES FOR KIDS COVERAGE</a:t>
            </a:r>
            <a:br>
              <a:rPr lang="en-US" sz="2800" u="none" strike="noStrike" dirty="0">
                <a:solidFill>
                  <a:srgbClr val="002E6D"/>
                </a:solidFill>
                <a:effectLst/>
                <a:latin typeface="Avenir Light" panose="020B0402020203020204" pitchFamily="34" charset="77"/>
              </a:rPr>
            </a:br>
            <a:endParaRPr lang="en-US" sz="2800" u="none" strike="noStrike" dirty="0">
              <a:solidFill>
                <a:srgbClr val="002E6D"/>
              </a:solidFill>
              <a:effectLst/>
              <a:latin typeface="Avenir Light" panose="020B0402020203020204" pitchFamily="34" charset="77"/>
            </a:endParaRPr>
          </a:p>
          <a:p>
            <a:pPr marL="457200" indent="-457200">
              <a:buFont typeface="Arial" panose="020B0604020202020204" pitchFamily="34" charset="0"/>
              <a:buChar char="•"/>
            </a:pPr>
            <a:r>
              <a:rPr lang="en-US" sz="2800" u="none" strike="noStrike" dirty="0">
                <a:solidFill>
                  <a:srgbClr val="000000"/>
                </a:solidFill>
                <a:effectLst/>
                <a:latin typeface="Avenir Light" panose="020B0402020203020204" pitchFamily="34" charset="77"/>
              </a:rPr>
              <a:t>Proposed Public Charge Rule</a:t>
            </a:r>
            <a:br>
              <a:rPr lang="en-US" sz="2800" u="none" strike="noStrike" dirty="0">
                <a:solidFill>
                  <a:srgbClr val="000000"/>
                </a:solidFill>
                <a:effectLst/>
                <a:latin typeface="Avenir Light" panose="020B0402020203020204" pitchFamily="34" charset="77"/>
              </a:rPr>
            </a:br>
            <a:endParaRPr lang="en-US" sz="2800" u="none" strike="noStrike" dirty="0">
              <a:solidFill>
                <a:srgbClr val="000000"/>
              </a:solidFill>
              <a:effectLst/>
              <a:latin typeface="Avenir Light" panose="020B0402020203020204" pitchFamily="34" charset="77"/>
            </a:endParaRPr>
          </a:p>
          <a:p>
            <a:pPr marL="457200" indent="-457200">
              <a:buFont typeface="Arial" panose="020B0604020202020204" pitchFamily="34" charset="0"/>
              <a:buChar char="•"/>
            </a:pPr>
            <a:r>
              <a:rPr lang="en-US" sz="2800" u="none" strike="noStrike" dirty="0">
                <a:solidFill>
                  <a:srgbClr val="000000"/>
                </a:solidFill>
                <a:effectLst/>
                <a:latin typeface="Avenir Light" panose="020B0402020203020204" pitchFamily="34" charset="77"/>
              </a:rPr>
              <a:t>State options: </a:t>
            </a:r>
          </a:p>
          <a:p>
            <a:pPr marL="914400" lvl="1" indent="-457200">
              <a:buFont typeface="Arial" panose="020B0604020202020204" pitchFamily="34" charset="0"/>
              <a:buChar char="•"/>
            </a:pPr>
            <a:r>
              <a:rPr lang="en-US" sz="2800" u="none" strike="noStrike" dirty="0">
                <a:solidFill>
                  <a:srgbClr val="000000"/>
                </a:solidFill>
                <a:effectLst/>
                <a:latin typeface="Avenir Light" panose="020B0402020203020204" pitchFamily="34" charset="77"/>
              </a:rPr>
              <a:t>ICHIA (Immigrant Children’s Health Care Improvement Act)</a:t>
            </a:r>
          </a:p>
          <a:p>
            <a:pPr marL="914400" lvl="1" indent="-457200">
              <a:buFont typeface="Arial" panose="020B0604020202020204" pitchFamily="34" charset="0"/>
              <a:buChar char="•"/>
            </a:pPr>
            <a:r>
              <a:rPr lang="en-US" sz="2800" u="none" strike="noStrike" dirty="0">
                <a:solidFill>
                  <a:srgbClr val="000000"/>
                </a:solidFill>
                <a:effectLst/>
                <a:latin typeface="Avenir Light" panose="020B0402020203020204" pitchFamily="34" charset="77"/>
              </a:rPr>
              <a:t>Expand CHIP eligibility level</a:t>
            </a:r>
          </a:p>
          <a:p>
            <a:pPr marL="914400" lvl="1" indent="-457200">
              <a:buFont typeface="Arial" panose="020B0604020202020204" pitchFamily="34" charset="0"/>
              <a:buChar char="•"/>
            </a:pPr>
            <a:r>
              <a:rPr lang="en-US" sz="2800" dirty="0">
                <a:solidFill>
                  <a:srgbClr val="000000"/>
                </a:solidFill>
                <a:latin typeface="Avenir Light" panose="020B0402020203020204" pitchFamily="34" charset="77"/>
              </a:rPr>
              <a:t>Medicaid Expansion</a:t>
            </a:r>
            <a:br>
              <a:rPr lang="en-US" sz="2800" u="none" strike="noStrike" dirty="0">
                <a:solidFill>
                  <a:srgbClr val="000000"/>
                </a:solidFill>
                <a:effectLst/>
                <a:latin typeface="Avenir Light" panose="020B0402020203020204" pitchFamily="34" charset="77"/>
              </a:rPr>
            </a:br>
            <a:endParaRPr lang="en-US" sz="2800" u="none" strike="noStrike" dirty="0">
              <a:solidFill>
                <a:srgbClr val="000000"/>
              </a:solidFill>
              <a:effectLst/>
              <a:latin typeface="Avenir Light" panose="020B0402020203020204" pitchFamily="34" charset="77"/>
            </a:endParaRPr>
          </a:p>
          <a:p>
            <a:pPr marL="457200" indent="-457200">
              <a:buFont typeface="Arial" panose="020B0604020202020204" pitchFamily="34" charset="0"/>
              <a:buChar char="•"/>
            </a:pPr>
            <a:r>
              <a:rPr lang="en-US" sz="2800" u="none" strike="noStrike" dirty="0">
                <a:solidFill>
                  <a:srgbClr val="000000"/>
                </a:solidFill>
                <a:effectLst/>
                <a:latin typeface="Avenir Light" panose="020B0402020203020204" pitchFamily="34" charset="77"/>
              </a:rPr>
              <a:t>Medicaid for All bills – health care expansion bills</a:t>
            </a:r>
          </a:p>
          <a:p>
            <a:br>
              <a:rPr lang="en-US" sz="2800" u="none" strike="noStrike" dirty="0">
                <a:solidFill>
                  <a:srgbClr val="000000"/>
                </a:solidFill>
                <a:effectLst/>
                <a:latin typeface="Avenir Light" panose="020B0402020203020204" pitchFamily="34" charset="77"/>
              </a:rPr>
            </a:br>
            <a:endParaRPr lang="en-US" sz="2800" dirty="0">
              <a:latin typeface="Avenir Light" panose="020B0402020203020204" pitchFamily="34" charset="77"/>
            </a:endParaRPr>
          </a:p>
        </p:txBody>
      </p:sp>
    </p:spTree>
    <p:extLst>
      <p:ext uri="{BB962C8B-B14F-4D97-AF65-F5344CB8AC3E}">
        <p14:creationId xmlns:p14="http://schemas.microsoft.com/office/powerpoint/2010/main" val="301520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1FB307-F85C-864C-A874-C0B1C13E505C}"/>
              </a:ext>
            </a:extLst>
          </p:cNvPr>
          <p:cNvSpPr/>
          <p:nvPr/>
        </p:nvSpPr>
        <p:spPr>
          <a:xfrm>
            <a:off x="957253" y="2922319"/>
            <a:ext cx="6873411" cy="769441"/>
          </a:xfrm>
          <a:prstGeom prst="rect">
            <a:avLst/>
          </a:prstGeom>
        </p:spPr>
        <p:txBody>
          <a:bodyPr wrap="square">
            <a:spAutoFit/>
          </a:bodyPr>
          <a:lstStyle/>
          <a:p>
            <a:pPr algn="ctr"/>
            <a:r>
              <a:rPr lang="en-US" sz="4400" b="1" u="none" strike="noStrike" dirty="0">
                <a:solidFill>
                  <a:schemeClr val="bg1"/>
                </a:solidFill>
                <a:effectLst/>
                <a:latin typeface="Avenir Heavy" panose="02000503020000020003" pitchFamily="2" charset="0"/>
              </a:rPr>
              <a:t>Thank you!</a:t>
            </a:r>
            <a:endParaRPr lang="en-US" sz="4400" b="1" dirty="0">
              <a:solidFill>
                <a:schemeClr val="bg1"/>
              </a:solidFill>
              <a:latin typeface="Avenir Heavy" panose="02000503020000020003" pitchFamily="2" charset="0"/>
            </a:endParaRPr>
          </a:p>
        </p:txBody>
      </p:sp>
      <p:sp>
        <p:nvSpPr>
          <p:cNvPr id="5" name="Rectangle 4">
            <a:extLst>
              <a:ext uri="{FF2B5EF4-FFF2-40B4-BE49-F238E27FC236}">
                <a16:creationId xmlns:a16="http://schemas.microsoft.com/office/drawing/2014/main" id="{971B3104-7C9C-854D-8709-7E00176C8C87}"/>
              </a:ext>
            </a:extLst>
          </p:cNvPr>
          <p:cNvSpPr/>
          <p:nvPr/>
        </p:nvSpPr>
        <p:spPr>
          <a:xfrm>
            <a:off x="1075316" y="4047802"/>
            <a:ext cx="6873411" cy="707886"/>
          </a:xfrm>
          <a:prstGeom prst="rect">
            <a:avLst/>
          </a:prstGeom>
        </p:spPr>
        <p:txBody>
          <a:bodyPr wrap="square">
            <a:spAutoFit/>
          </a:bodyPr>
          <a:lstStyle/>
          <a:p>
            <a:pPr algn="ctr"/>
            <a:r>
              <a:rPr lang="en-US" sz="2000" u="none" strike="noStrike" dirty="0">
                <a:solidFill>
                  <a:schemeClr val="bg1"/>
                </a:solidFill>
                <a:effectLst/>
                <a:latin typeface="Avenir Light" panose="020B0402020203020204" pitchFamily="34" charset="77"/>
              </a:rPr>
              <a:t>CARRIE FITZGERALD</a:t>
            </a:r>
            <a:br>
              <a:rPr lang="en-US" sz="2000" u="none" strike="noStrike" dirty="0">
                <a:solidFill>
                  <a:schemeClr val="bg1"/>
                </a:solidFill>
                <a:effectLst/>
                <a:latin typeface="Avenir Light" panose="020B0402020203020204" pitchFamily="34" charset="77"/>
              </a:rPr>
            </a:br>
            <a:r>
              <a:rPr lang="en-US" sz="2000" u="none" strike="noStrike" dirty="0">
                <a:solidFill>
                  <a:schemeClr val="bg1"/>
                </a:solidFill>
                <a:effectLst/>
                <a:latin typeface="Avenir Light" panose="020B0402020203020204" pitchFamily="34" charset="77"/>
              </a:rPr>
              <a:t>CARRIEF@FIRSTFOCUS.ORG</a:t>
            </a:r>
            <a:endParaRPr lang="en-US" sz="2000" dirty="0">
              <a:solidFill>
                <a:schemeClr val="bg1"/>
              </a:solidFill>
              <a:latin typeface="Avenir Light" panose="020B0402020203020204" pitchFamily="34" charset="77"/>
            </a:endParaRPr>
          </a:p>
        </p:txBody>
      </p:sp>
    </p:spTree>
    <p:extLst>
      <p:ext uri="{BB962C8B-B14F-4D97-AF65-F5344CB8AC3E}">
        <p14:creationId xmlns:p14="http://schemas.microsoft.com/office/powerpoint/2010/main" val="813851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32C949-612D-2645-8E88-31D4DDEA122F}"/>
              </a:ext>
            </a:extLst>
          </p:cNvPr>
          <p:cNvSpPr/>
          <p:nvPr/>
        </p:nvSpPr>
        <p:spPr>
          <a:xfrm>
            <a:off x="1927585" y="2771722"/>
            <a:ext cx="6980111" cy="954107"/>
          </a:xfrm>
          <a:prstGeom prst="rect">
            <a:avLst/>
          </a:prstGeom>
        </p:spPr>
        <p:txBody>
          <a:bodyPr wrap="square">
            <a:spAutoFit/>
          </a:bodyPr>
          <a:lstStyle/>
          <a:p>
            <a:r>
              <a:rPr lang="en-US" sz="2800" u="none" strike="noStrike" dirty="0">
                <a:solidFill>
                  <a:srgbClr val="000000"/>
                </a:solidFill>
                <a:effectLst/>
                <a:latin typeface="Avenir Light" panose="020B0402020203020204" pitchFamily="34" charset="77"/>
              </a:rPr>
              <a:t>A look back at 2018 and what we got for CHIP:</a:t>
            </a:r>
            <a:endParaRPr lang="en-US" sz="2800" dirty="0">
              <a:latin typeface="Avenir Light" panose="020B0402020203020204" pitchFamily="34" charset="77"/>
            </a:endParaRPr>
          </a:p>
        </p:txBody>
      </p:sp>
    </p:spTree>
    <p:extLst>
      <p:ext uri="{BB962C8B-B14F-4D97-AF65-F5344CB8AC3E}">
        <p14:creationId xmlns:p14="http://schemas.microsoft.com/office/powerpoint/2010/main" val="903843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32C949-612D-2645-8E88-31D4DDEA122F}"/>
              </a:ext>
            </a:extLst>
          </p:cNvPr>
          <p:cNvSpPr/>
          <p:nvPr/>
        </p:nvSpPr>
        <p:spPr>
          <a:xfrm>
            <a:off x="2133068" y="2412126"/>
            <a:ext cx="6415031" cy="2677656"/>
          </a:xfrm>
          <a:prstGeom prst="rect">
            <a:avLst/>
          </a:prstGeom>
        </p:spPr>
        <p:txBody>
          <a:bodyPr wrap="square">
            <a:spAutoFit/>
          </a:bodyPr>
          <a:lstStyle/>
          <a:p>
            <a:r>
              <a:rPr lang="en-US" sz="2800" dirty="0">
                <a:latin typeface="Avenir Light" panose="020B0402020203020204" pitchFamily="34" charset="77"/>
              </a:rPr>
              <a:t>CHIP funding expired on September 30</a:t>
            </a:r>
            <a:r>
              <a:rPr lang="en-US" sz="2800" baseline="30000" dirty="0">
                <a:latin typeface="Avenir Light" panose="020B0402020203020204" pitchFamily="34" charset="77"/>
              </a:rPr>
              <a:t>th</a:t>
            </a:r>
            <a:r>
              <a:rPr lang="en-US" sz="2800" dirty="0">
                <a:latin typeface="Avenir Light" panose="020B0402020203020204" pitchFamily="34" charset="77"/>
              </a:rPr>
              <a:t>, 2017. Until January 23, 2018, states relied on carryover funds, redistribution funds, and partial fiscal 2018 allotment.</a:t>
            </a:r>
          </a:p>
          <a:p>
            <a:br>
              <a:rPr lang="en-US" sz="2800" dirty="0"/>
            </a:br>
            <a:endParaRPr lang="en-US" sz="2800" dirty="0">
              <a:latin typeface="Avenir Light" panose="020B0402020203020204" pitchFamily="34" charset="77"/>
            </a:endParaRPr>
          </a:p>
        </p:txBody>
      </p:sp>
    </p:spTree>
    <p:extLst>
      <p:ext uri="{BB962C8B-B14F-4D97-AF65-F5344CB8AC3E}">
        <p14:creationId xmlns:p14="http://schemas.microsoft.com/office/powerpoint/2010/main" val="166302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32C949-612D-2645-8E88-31D4DDEA122F}"/>
              </a:ext>
            </a:extLst>
          </p:cNvPr>
          <p:cNvSpPr/>
          <p:nvPr/>
        </p:nvSpPr>
        <p:spPr>
          <a:xfrm>
            <a:off x="2163891" y="829905"/>
            <a:ext cx="6415031" cy="5262979"/>
          </a:xfrm>
          <a:prstGeom prst="rect">
            <a:avLst/>
          </a:prstGeom>
        </p:spPr>
        <p:txBody>
          <a:bodyPr wrap="square">
            <a:spAutoFit/>
          </a:bodyPr>
          <a:lstStyle/>
          <a:p>
            <a:r>
              <a:rPr lang="en-US" sz="2800" dirty="0">
                <a:solidFill>
                  <a:srgbClr val="002E6D"/>
                </a:solidFill>
                <a:latin typeface="Avenir Light" panose="020B0402020203020204" pitchFamily="34" charset="77"/>
              </a:rPr>
              <a:t>MUCH TURMOIL</a:t>
            </a:r>
            <a:br>
              <a:rPr lang="en-US" sz="2800" dirty="0">
                <a:latin typeface="Avenir Light" panose="020B0402020203020204" pitchFamily="34" charset="77"/>
              </a:rPr>
            </a:br>
            <a:br>
              <a:rPr lang="en-US" sz="2800" dirty="0">
                <a:latin typeface="Avenir Light" panose="020B0402020203020204" pitchFamily="34" charset="77"/>
              </a:rPr>
            </a:br>
            <a:r>
              <a:rPr lang="en-US" sz="2800" dirty="0">
                <a:latin typeface="Avenir Light" panose="020B0402020203020204" pitchFamily="34" charset="77"/>
              </a:rPr>
              <a:t>During those months states reviewed their CHIP programs and enrollment very closely. Several states, Alabama, Colorado, Connecticut, Oklahoma, Utah, Virginia, Washington, and West Virginia determined they had to wind down their programs completely. Some states sent letters to families and some states prepared to freeze enrollment.</a:t>
            </a:r>
            <a:br>
              <a:rPr lang="en-US" sz="2800" dirty="0"/>
            </a:br>
            <a:endParaRPr lang="en-US" sz="2800" dirty="0">
              <a:latin typeface="Avenir Light" panose="020B0402020203020204" pitchFamily="34" charset="77"/>
            </a:endParaRPr>
          </a:p>
        </p:txBody>
      </p:sp>
    </p:spTree>
    <p:extLst>
      <p:ext uri="{BB962C8B-B14F-4D97-AF65-F5344CB8AC3E}">
        <p14:creationId xmlns:p14="http://schemas.microsoft.com/office/powerpoint/2010/main" val="90406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32C949-612D-2645-8E88-31D4DDEA122F}"/>
              </a:ext>
            </a:extLst>
          </p:cNvPr>
          <p:cNvSpPr/>
          <p:nvPr/>
        </p:nvSpPr>
        <p:spPr>
          <a:xfrm>
            <a:off x="1907037" y="2114176"/>
            <a:ext cx="6980111" cy="2677656"/>
          </a:xfrm>
          <a:prstGeom prst="rect">
            <a:avLst/>
          </a:prstGeom>
        </p:spPr>
        <p:txBody>
          <a:bodyPr wrap="square">
            <a:spAutoFit/>
          </a:bodyPr>
          <a:lstStyle/>
          <a:p>
            <a:r>
              <a:rPr lang="en-US" sz="2800" u="none" strike="noStrike" dirty="0">
                <a:solidFill>
                  <a:srgbClr val="000000"/>
                </a:solidFill>
                <a:effectLst/>
                <a:latin typeface="Avenir Light" panose="020B0402020203020204" pitchFamily="34" charset="77"/>
              </a:rPr>
              <a:t>Between the HEALTHY KIDS Act and the ACCESS Act, CHIP was extended for ten years, through September 30, 2027. The HEALTHY KIDS Act extended CHIP for six years, and two weeks later, the ACCESS bill extended CHIP for four more years.</a:t>
            </a:r>
            <a:endParaRPr lang="en-US" sz="2800" dirty="0">
              <a:latin typeface="Avenir Light" panose="020B0402020203020204" pitchFamily="34" charset="77"/>
            </a:endParaRPr>
          </a:p>
        </p:txBody>
      </p:sp>
    </p:spTree>
    <p:extLst>
      <p:ext uri="{BB962C8B-B14F-4D97-AF65-F5344CB8AC3E}">
        <p14:creationId xmlns:p14="http://schemas.microsoft.com/office/powerpoint/2010/main" val="4265000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32C949-612D-2645-8E88-31D4DDEA122F}"/>
              </a:ext>
            </a:extLst>
          </p:cNvPr>
          <p:cNvSpPr/>
          <p:nvPr/>
        </p:nvSpPr>
        <p:spPr>
          <a:xfrm>
            <a:off x="1886488" y="1795677"/>
            <a:ext cx="6980111" cy="3108543"/>
          </a:xfrm>
          <a:prstGeom prst="rect">
            <a:avLst/>
          </a:prstGeom>
        </p:spPr>
        <p:txBody>
          <a:bodyPr wrap="square">
            <a:spAutoFit/>
          </a:bodyPr>
          <a:lstStyle/>
          <a:p>
            <a:r>
              <a:rPr lang="en-US" sz="2800" u="none" strike="noStrike" dirty="0">
                <a:solidFill>
                  <a:srgbClr val="000000"/>
                </a:solidFill>
                <a:effectLst/>
                <a:latin typeface="Avenir Light" panose="020B0402020203020204" pitchFamily="34" charset="77"/>
              </a:rPr>
              <a:t>The CHIP matching rate, which had been increased in the ACA by 23% and then extended in MACRA , remains through FFY 2019. In FY2020, the rate drops by 11.5% and in FY2021, the rate will drop to the state’s regular e-FMAP rate –reducing it by about 23%.</a:t>
            </a:r>
            <a:endParaRPr lang="en-US" sz="2800" dirty="0">
              <a:latin typeface="Avenir Light" panose="020B0402020203020204" pitchFamily="34" charset="77"/>
            </a:endParaRPr>
          </a:p>
        </p:txBody>
      </p:sp>
    </p:spTree>
    <p:extLst>
      <p:ext uri="{BB962C8B-B14F-4D97-AF65-F5344CB8AC3E}">
        <p14:creationId xmlns:p14="http://schemas.microsoft.com/office/powerpoint/2010/main" val="2419883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32C949-612D-2645-8E88-31D4DDEA122F}"/>
              </a:ext>
            </a:extLst>
          </p:cNvPr>
          <p:cNvSpPr/>
          <p:nvPr/>
        </p:nvSpPr>
        <p:spPr>
          <a:xfrm>
            <a:off x="1917311" y="1692936"/>
            <a:ext cx="6980111" cy="3539430"/>
          </a:xfrm>
          <a:prstGeom prst="rect">
            <a:avLst/>
          </a:prstGeom>
        </p:spPr>
        <p:txBody>
          <a:bodyPr wrap="square">
            <a:spAutoFit/>
          </a:bodyPr>
          <a:lstStyle/>
          <a:p>
            <a:r>
              <a:rPr lang="en-US" sz="2800" u="none" strike="noStrike" dirty="0">
                <a:solidFill>
                  <a:srgbClr val="000000"/>
                </a:solidFill>
                <a:effectLst/>
                <a:latin typeface="Avenir Light" panose="020B0402020203020204" pitchFamily="34" charset="77"/>
              </a:rPr>
              <a:t>Maintenance of Effort – MOE – The MOE from the Affordable Care Act (ACA) is extended through FY2027 but will be modified in certain states in FY2020. That change will allow states that cover children over 300% FPL to scale back on that eligibility or make it harder to enroll in coverage.</a:t>
            </a:r>
            <a:endParaRPr lang="en-US" sz="2800" dirty="0">
              <a:latin typeface="Avenir Light" panose="020B0402020203020204" pitchFamily="34" charset="77"/>
            </a:endParaRPr>
          </a:p>
        </p:txBody>
      </p:sp>
    </p:spTree>
    <p:extLst>
      <p:ext uri="{BB962C8B-B14F-4D97-AF65-F5344CB8AC3E}">
        <p14:creationId xmlns:p14="http://schemas.microsoft.com/office/powerpoint/2010/main" val="1380596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32C949-612D-2645-8E88-31D4DDEA122F}"/>
              </a:ext>
            </a:extLst>
          </p:cNvPr>
          <p:cNvSpPr/>
          <p:nvPr/>
        </p:nvSpPr>
        <p:spPr>
          <a:xfrm>
            <a:off x="1896763" y="1014841"/>
            <a:ext cx="6980111" cy="5262979"/>
          </a:xfrm>
          <a:prstGeom prst="rect">
            <a:avLst/>
          </a:prstGeom>
        </p:spPr>
        <p:txBody>
          <a:bodyPr wrap="square">
            <a:spAutoFit/>
          </a:bodyPr>
          <a:lstStyle/>
          <a:p>
            <a:r>
              <a:rPr lang="en-US" sz="2800" u="none" strike="noStrike" dirty="0">
                <a:solidFill>
                  <a:srgbClr val="000000"/>
                </a:solidFill>
                <a:effectLst/>
                <a:latin typeface="Avenir Light" panose="020B0402020203020204" pitchFamily="34" charset="77"/>
              </a:rPr>
              <a:t>Other CHIP-related extensions:</a:t>
            </a:r>
            <a:br>
              <a:rPr lang="en-US" sz="2800" u="none" strike="noStrike" dirty="0">
                <a:solidFill>
                  <a:srgbClr val="000000"/>
                </a:solidFill>
                <a:effectLst/>
                <a:latin typeface="Avenir Light" panose="020B0402020203020204" pitchFamily="34" charset="77"/>
              </a:rPr>
            </a:br>
            <a:endParaRPr lang="en-US" sz="2800" u="none" strike="noStrike" dirty="0">
              <a:solidFill>
                <a:srgbClr val="000000"/>
              </a:solidFill>
              <a:effectLst/>
              <a:latin typeface="Avenir Light" panose="020B0402020203020204" pitchFamily="34" charset="77"/>
            </a:endParaRPr>
          </a:p>
          <a:p>
            <a:pPr marL="457200" indent="-457200">
              <a:buFont typeface="Arial" panose="020B0604020202020204" pitchFamily="34" charset="0"/>
              <a:buChar char="•"/>
            </a:pPr>
            <a:r>
              <a:rPr lang="en-US" sz="2800" u="none" strike="noStrike" dirty="0">
                <a:solidFill>
                  <a:srgbClr val="000000"/>
                </a:solidFill>
                <a:effectLst/>
                <a:latin typeface="Avenir Light" panose="020B0402020203020204" pitchFamily="34" charset="77"/>
              </a:rPr>
              <a:t>Pediatric Quality Measures are extended though FY2027with an additional $150 million in funding over those years.</a:t>
            </a:r>
            <a:br>
              <a:rPr lang="en-US" sz="2800" u="none" strike="noStrike" dirty="0">
                <a:solidFill>
                  <a:srgbClr val="000000"/>
                </a:solidFill>
                <a:effectLst/>
                <a:latin typeface="Avenir Light" panose="020B0402020203020204" pitchFamily="34" charset="77"/>
              </a:rPr>
            </a:br>
            <a:endParaRPr lang="en-US" sz="2800" u="none" strike="noStrike" dirty="0">
              <a:solidFill>
                <a:srgbClr val="000000"/>
              </a:solidFill>
              <a:effectLst/>
              <a:latin typeface="Avenir Light" panose="020B0402020203020204" pitchFamily="34" charset="77"/>
            </a:endParaRPr>
          </a:p>
          <a:p>
            <a:pPr marL="457200" indent="-457200">
              <a:buFont typeface="Arial" panose="020B0604020202020204" pitchFamily="34" charset="0"/>
              <a:buChar char="•"/>
            </a:pPr>
            <a:r>
              <a:rPr lang="en-US" sz="2800" u="none" strike="noStrike" dirty="0">
                <a:solidFill>
                  <a:srgbClr val="000000"/>
                </a:solidFill>
                <a:effectLst/>
                <a:latin typeface="Avenir Light" panose="020B0402020203020204" pitchFamily="34" charset="77"/>
              </a:rPr>
              <a:t>Mandatory Quality Reporting – Starting in FY2024 -All states will be required to report the Child Core Set quality measures in Medicaid and CHIP (it is currently voluntary).</a:t>
            </a:r>
          </a:p>
        </p:txBody>
      </p:sp>
    </p:spTree>
    <p:extLst>
      <p:ext uri="{BB962C8B-B14F-4D97-AF65-F5344CB8AC3E}">
        <p14:creationId xmlns:p14="http://schemas.microsoft.com/office/powerpoint/2010/main" val="4087033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32C949-612D-2645-8E88-31D4DDEA122F}"/>
              </a:ext>
            </a:extLst>
          </p:cNvPr>
          <p:cNvSpPr/>
          <p:nvPr/>
        </p:nvSpPr>
        <p:spPr>
          <a:xfrm>
            <a:off x="1896762" y="1097034"/>
            <a:ext cx="6980111" cy="4401205"/>
          </a:xfrm>
          <a:prstGeom prst="rect">
            <a:avLst/>
          </a:prstGeom>
        </p:spPr>
        <p:txBody>
          <a:bodyPr wrap="square">
            <a:spAutoFit/>
          </a:bodyPr>
          <a:lstStyle/>
          <a:p>
            <a:pPr marL="342900" indent="-342900">
              <a:buFont typeface="Arial" panose="020B0604020202020204" pitchFamily="34" charset="0"/>
              <a:buChar char="•"/>
            </a:pPr>
            <a:r>
              <a:rPr lang="en-US" sz="2000" u="none" strike="noStrike" dirty="0">
                <a:solidFill>
                  <a:srgbClr val="000000"/>
                </a:solidFill>
                <a:effectLst/>
                <a:latin typeface="Avenir Light" panose="020B0402020203020204" pitchFamily="34" charset="77"/>
              </a:rPr>
              <a:t>CHIP look-alike plans</a:t>
            </a:r>
            <a:br>
              <a:rPr lang="en-US" sz="2000" u="none" strike="noStrike" dirty="0">
                <a:solidFill>
                  <a:srgbClr val="000000"/>
                </a:solidFill>
                <a:effectLst/>
                <a:latin typeface="Avenir Light" panose="020B0402020203020204" pitchFamily="34" charset="77"/>
              </a:rPr>
            </a:br>
            <a:endParaRPr lang="en-US" sz="2000" u="none" strike="noStrike" dirty="0">
              <a:solidFill>
                <a:srgbClr val="000000"/>
              </a:solidFill>
              <a:effectLst/>
              <a:latin typeface="Avenir Light" panose="020B0402020203020204" pitchFamily="34" charset="77"/>
            </a:endParaRPr>
          </a:p>
          <a:p>
            <a:pPr marL="457200" indent="-457200">
              <a:buFont typeface="Arial" panose="020B0604020202020204" pitchFamily="34" charset="0"/>
              <a:buChar char="•"/>
            </a:pPr>
            <a:r>
              <a:rPr lang="en-US" sz="2000" u="none" strike="noStrike" dirty="0">
                <a:solidFill>
                  <a:srgbClr val="000000"/>
                </a:solidFill>
                <a:effectLst/>
                <a:latin typeface="Avenir Light" panose="020B0402020203020204" pitchFamily="34" charset="77"/>
              </a:rPr>
              <a:t>Express Lane Eligibility – (ELE) is authorized through FY 2027 and allows states to use findings from other means-tested programs to determine eligibility and enroll kids in Medicaid and CHIP.</a:t>
            </a:r>
            <a:br>
              <a:rPr lang="en-US" sz="2000" u="none" strike="noStrike" dirty="0">
                <a:solidFill>
                  <a:srgbClr val="000000"/>
                </a:solidFill>
                <a:effectLst/>
                <a:latin typeface="Avenir Light" panose="020B0402020203020204" pitchFamily="34" charset="77"/>
              </a:rPr>
            </a:br>
            <a:endParaRPr lang="en-US" sz="2000" u="none" strike="noStrike" dirty="0">
              <a:solidFill>
                <a:srgbClr val="000000"/>
              </a:solidFill>
              <a:effectLst/>
              <a:latin typeface="Avenir Light" panose="020B0402020203020204" pitchFamily="34" charset="77"/>
            </a:endParaRPr>
          </a:p>
          <a:p>
            <a:pPr marL="457200" indent="-457200">
              <a:buFont typeface="Arial" panose="020B0604020202020204" pitchFamily="34" charset="0"/>
              <a:buChar char="•"/>
            </a:pPr>
            <a:r>
              <a:rPr lang="en-US" sz="2000" u="none" strike="noStrike" dirty="0">
                <a:solidFill>
                  <a:srgbClr val="000000"/>
                </a:solidFill>
                <a:effectLst/>
                <a:latin typeface="Avenir Light" panose="020B0402020203020204" pitchFamily="34" charset="77"/>
              </a:rPr>
              <a:t>Childhood Obesity Programs – Extends the CDC demo project through FY2023 with a $30 million appropriation</a:t>
            </a:r>
            <a:br>
              <a:rPr lang="en-US" sz="2000" u="none" strike="noStrike" dirty="0">
                <a:solidFill>
                  <a:srgbClr val="000000"/>
                </a:solidFill>
                <a:effectLst/>
                <a:latin typeface="Avenir Light" panose="020B0402020203020204" pitchFamily="34" charset="77"/>
              </a:rPr>
            </a:br>
            <a:endParaRPr lang="en-US" sz="2000" u="none" strike="noStrike" dirty="0">
              <a:solidFill>
                <a:srgbClr val="000000"/>
              </a:solidFill>
              <a:effectLst/>
              <a:latin typeface="Avenir Light" panose="020B0402020203020204" pitchFamily="34" charset="77"/>
            </a:endParaRPr>
          </a:p>
          <a:p>
            <a:pPr marL="457200" indent="-457200">
              <a:buFont typeface="Arial" panose="020B0604020202020204" pitchFamily="34" charset="0"/>
              <a:buChar char="•"/>
            </a:pPr>
            <a:r>
              <a:rPr lang="en-US" sz="2000" u="none" strike="noStrike" dirty="0">
                <a:solidFill>
                  <a:srgbClr val="000000"/>
                </a:solidFill>
                <a:effectLst/>
                <a:latin typeface="Avenir Light" panose="020B0402020203020204" pitchFamily="34" charset="77"/>
              </a:rPr>
              <a:t>Outreach and Enrollment: Program funded through FY2027 included $168 million in funding over those years, Included parent mentors as eligible means to do outreach.</a:t>
            </a:r>
          </a:p>
        </p:txBody>
      </p:sp>
    </p:spTree>
    <p:extLst>
      <p:ext uri="{BB962C8B-B14F-4D97-AF65-F5344CB8AC3E}">
        <p14:creationId xmlns:p14="http://schemas.microsoft.com/office/powerpoint/2010/main" val="19559486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TotalTime>
  <Words>295</Words>
  <Application>Microsoft Macintosh PowerPoint</Application>
  <PresentationFormat>On-screen Show (4:3)</PresentationFormat>
  <Paragraphs>36</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Avenir Heavy</vt:lpstr>
      <vt:lpstr>Avenir Light</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Jonny Yao</dc:creator>
  <cp:lastModifiedBy>Microsoft Office User</cp:lastModifiedBy>
  <cp:revision>11</cp:revision>
  <dcterms:created xsi:type="dcterms:W3CDTF">2019-01-18T19:22:34Z</dcterms:created>
  <dcterms:modified xsi:type="dcterms:W3CDTF">2019-01-18T21:16:58Z</dcterms:modified>
</cp:coreProperties>
</file>