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17"/>
  </p:notesMasterIdLst>
  <p:sldIdLst>
    <p:sldId id="325" r:id="rId2"/>
    <p:sldId id="258" r:id="rId3"/>
    <p:sldId id="353" r:id="rId4"/>
    <p:sldId id="354" r:id="rId5"/>
    <p:sldId id="355" r:id="rId6"/>
    <p:sldId id="356" r:id="rId7"/>
    <p:sldId id="357" r:id="rId8"/>
    <p:sldId id="358" r:id="rId9"/>
    <p:sldId id="363" r:id="rId10"/>
    <p:sldId id="349" r:id="rId11"/>
    <p:sldId id="359" r:id="rId12"/>
    <p:sldId id="360" r:id="rId13"/>
    <p:sldId id="362" r:id="rId14"/>
    <p:sldId id="361" r:id="rId15"/>
    <p:sldId id="352" r:id="rId16"/>
  </p:sldIdLst>
  <p:sldSz cx="12192000" cy="6858000"/>
  <p:notesSz cx="7010400" cy="9296400"/>
  <p:embeddedFontLst>
    <p:embeddedFont>
      <p:font typeface="Roboto" panose="020B0604020202020204"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Montserrat" panose="020B0604020202020204" charset="0"/>
      <p:regular r:id="rId3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n Gardenhire" initials="RG" lastIdx="6" clrIdx="0">
    <p:extLst/>
  </p:cmAuthor>
  <p:cmAuthor id="2" name="Stephani Becker" initials="SB" lastIdx="2" clrIdx="1">
    <p:extLst/>
  </p:cmAuthor>
  <p:cmAuthor id="3" name="KSzafranski" initials="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94660"/>
  </p:normalViewPr>
  <p:slideViewPr>
    <p:cSldViewPr>
      <p:cViewPr>
        <p:scale>
          <a:sx n="76" d="100"/>
          <a:sy n="76" d="100"/>
        </p:scale>
        <p:origin x="-6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FC415-CB90-49CC-854F-468B8EC1DCC1}"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E701849A-436A-49B8-8567-F9EBD4FDD7E0}">
      <dgm:prSet phldrT="[Text]"/>
      <dgm:spPr/>
      <dgm:t>
        <a:bodyPr/>
        <a:lstStyle/>
        <a:p>
          <a:r>
            <a:rPr lang="en-US" dirty="0" smtClean="0">
              <a:latin typeface="Montserrat" panose="020B0604020202020204" charset="0"/>
            </a:rPr>
            <a:t>VERY short timeframe</a:t>
          </a:r>
          <a:endParaRPr lang="en-US" dirty="0">
            <a:latin typeface="Montserrat" panose="020B0604020202020204" charset="0"/>
          </a:endParaRPr>
        </a:p>
      </dgm:t>
    </dgm:pt>
    <dgm:pt modelId="{B8170557-DBE1-430B-ACFB-991700BA4528}" type="parTrans" cxnId="{40A1AF5E-B17F-450A-A53B-FB5236492652}">
      <dgm:prSet/>
      <dgm:spPr/>
      <dgm:t>
        <a:bodyPr/>
        <a:lstStyle/>
        <a:p>
          <a:endParaRPr lang="en-US"/>
        </a:p>
      </dgm:t>
    </dgm:pt>
    <dgm:pt modelId="{41EEADDF-C1FE-4601-BD15-5AD578175EAD}" type="sibTrans" cxnId="{40A1AF5E-B17F-450A-A53B-FB5236492652}">
      <dgm:prSet/>
      <dgm:spPr/>
      <dgm:t>
        <a:bodyPr/>
        <a:lstStyle/>
        <a:p>
          <a:endParaRPr lang="en-US"/>
        </a:p>
      </dgm:t>
    </dgm:pt>
    <dgm:pt modelId="{11A99D6B-AAAC-49E2-AEB4-8A1784AA4579}">
      <dgm:prSet phldrT="[Text]"/>
      <dgm:spPr>
        <a:solidFill>
          <a:schemeClr val="accent3"/>
        </a:solidFill>
      </dgm:spPr>
      <dgm:t>
        <a:bodyPr/>
        <a:lstStyle/>
        <a:p>
          <a:r>
            <a:rPr lang="en-US" dirty="0" smtClean="0">
              <a:latin typeface="Montserrat" panose="020B0604020202020204" charset="0"/>
            </a:rPr>
            <a:t>Political landscape</a:t>
          </a:r>
          <a:endParaRPr lang="en-US" dirty="0">
            <a:latin typeface="Montserrat" panose="020B0604020202020204" charset="0"/>
          </a:endParaRPr>
        </a:p>
      </dgm:t>
    </dgm:pt>
    <dgm:pt modelId="{B1EC9748-5E31-4BE6-B029-64F27FE5D361}" type="parTrans" cxnId="{EACCBF6A-0480-490B-8821-255FD7BA55F5}">
      <dgm:prSet/>
      <dgm:spPr/>
      <dgm:t>
        <a:bodyPr/>
        <a:lstStyle/>
        <a:p>
          <a:endParaRPr lang="en-US"/>
        </a:p>
      </dgm:t>
    </dgm:pt>
    <dgm:pt modelId="{CA86BE46-EBD6-49A3-A94B-6E34D725FEB9}" type="sibTrans" cxnId="{EACCBF6A-0480-490B-8821-255FD7BA55F5}">
      <dgm:prSet/>
      <dgm:spPr/>
      <dgm:t>
        <a:bodyPr/>
        <a:lstStyle/>
        <a:p>
          <a:endParaRPr lang="en-US"/>
        </a:p>
      </dgm:t>
    </dgm:pt>
    <dgm:pt modelId="{4F3B0010-42A0-4519-8919-BB62AAA7835C}">
      <dgm:prSet phldrT="[Text]"/>
      <dgm:spPr>
        <a:solidFill>
          <a:schemeClr val="accent3"/>
        </a:solidFill>
      </dgm:spPr>
      <dgm:t>
        <a:bodyPr/>
        <a:lstStyle/>
        <a:p>
          <a:r>
            <a:rPr lang="en-US" dirty="0" smtClean="0">
              <a:latin typeface="Montserrat" panose="020B0604020202020204" charset="0"/>
            </a:rPr>
            <a:t>Negotiated bill</a:t>
          </a:r>
        </a:p>
      </dgm:t>
    </dgm:pt>
    <dgm:pt modelId="{82174073-1C6B-4F09-A74C-83C77DC7207F}" type="parTrans" cxnId="{16F9067C-2925-46A8-B3AB-B6E33325B5B4}">
      <dgm:prSet/>
      <dgm:spPr/>
      <dgm:t>
        <a:bodyPr/>
        <a:lstStyle/>
        <a:p>
          <a:endParaRPr lang="en-US"/>
        </a:p>
      </dgm:t>
    </dgm:pt>
    <dgm:pt modelId="{E9822471-EF5E-4F7F-9AD9-7CF407053BDC}" type="sibTrans" cxnId="{16F9067C-2925-46A8-B3AB-B6E33325B5B4}">
      <dgm:prSet/>
      <dgm:spPr/>
      <dgm:t>
        <a:bodyPr/>
        <a:lstStyle/>
        <a:p>
          <a:endParaRPr lang="en-US"/>
        </a:p>
      </dgm:t>
    </dgm:pt>
    <dgm:pt modelId="{4779260A-AEB7-4A7E-AC44-DF4E60B96D87}">
      <dgm:prSet phldrT="[Text]"/>
      <dgm:spPr>
        <a:solidFill>
          <a:schemeClr val="accent3"/>
        </a:solidFill>
      </dgm:spPr>
      <dgm:t>
        <a:bodyPr/>
        <a:lstStyle/>
        <a:p>
          <a:r>
            <a:rPr lang="en-US" dirty="0" smtClean="0">
              <a:latin typeface="Montserrat" panose="020B0604020202020204" charset="0"/>
            </a:rPr>
            <a:t>Bipartisan support</a:t>
          </a:r>
        </a:p>
        <a:p>
          <a:r>
            <a:rPr lang="en-US" dirty="0" smtClean="0">
              <a:latin typeface="Montserrat" panose="020B0604020202020204" charset="0"/>
              <a:sym typeface="Wingdings" panose="05000000000000000000" pitchFamily="2" charset="2"/>
            </a:rPr>
            <a:t></a:t>
          </a:r>
          <a:endParaRPr lang="en-US" dirty="0">
            <a:latin typeface="Montserrat" panose="020B0604020202020204" charset="0"/>
          </a:endParaRPr>
        </a:p>
      </dgm:t>
    </dgm:pt>
    <dgm:pt modelId="{BB9B76EC-06BE-4727-BF3B-F1A14CB1E300}" type="parTrans" cxnId="{40F6B7D2-0601-4E33-A81C-887BC1B308C5}">
      <dgm:prSet/>
      <dgm:spPr/>
      <dgm:t>
        <a:bodyPr/>
        <a:lstStyle/>
        <a:p>
          <a:endParaRPr lang="en-US"/>
        </a:p>
      </dgm:t>
    </dgm:pt>
    <dgm:pt modelId="{D69FAA98-385A-4C26-A918-BF7EFD1A4100}" type="sibTrans" cxnId="{40F6B7D2-0601-4E33-A81C-887BC1B308C5}">
      <dgm:prSet/>
      <dgm:spPr/>
      <dgm:t>
        <a:bodyPr/>
        <a:lstStyle/>
        <a:p>
          <a:endParaRPr lang="en-US"/>
        </a:p>
      </dgm:t>
    </dgm:pt>
    <dgm:pt modelId="{B8711BF7-4214-48D9-B50A-33BE0A4A8900}">
      <dgm:prSet phldrT="[Text]"/>
      <dgm:spPr>
        <a:solidFill>
          <a:schemeClr val="accent6"/>
        </a:solidFill>
      </dgm:spPr>
      <dgm:t>
        <a:bodyPr/>
        <a:lstStyle/>
        <a:p>
          <a:r>
            <a:rPr lang="en-US" dirty="0" smtClean="0">
              <a:latin typeface="Montserrat" panose="020B0604020202020204" charset="0"/>
            </a:rPr>
            <a:t>Industry interest</a:t>
          </a:r>
          <a:endParaRPr lang="en-US" dirty="0">
            <a:latin typeface="Montserrat" panose="020B0604020202020204" charset="0"/>
          </a:endParaRPr>
        </a:p>
      </dgm:t>
    </dgm:pt>
    <dgm:pt modelId="{320B70A1-11DE-4FFE-8992-D316C779D6EF}" type="parTrans" cxnId="{24884808-8575-4860-93C5-97B688D6D847}">
      <dgm:prSet/>
      <dgm:spPr/>
      <dgm:t>
        <a:bodyPr/>
        <a:lstStyle/>
        <a:p>
          <a:endParaRPr lang="en-US"/>
        </a:p>
      </dgm:t>
    </dgm:pt>
    <dgm:pt modelId="{6D3929C0-A37C-475B-8DD1-0CF222CF5956}" type="sibTrans" cxnId="{24884808-8575-4860-93C5-97B688D6D847}">
      <dgm:prSet/>
      <dgm:spPr/>
      <dgm:t>
        <a:bodyPr/>
        <a:lstStyle/>
        <a:p>
          <a:endParaRPr lang="en-US"/>
        </a:p>
      </dgm:t>
    </dgm:pt>
    <dgm:pt modelId="{C849C195-3173-467D-A73A-DDC18B046D95}">
      <dgm:prSet/>
      <dgm:spPr>
        <a:solidFill>
          <a:schemeClr val="accent3"/>
        </a:solidFill>
      </dgm:spPr>
      <dgm:t>
        <a:bodyPr/>
        <a:lstStyle/>
        <a:p>
          <a:r>
            <a:rPr lang="en-US" dirty="0" smtClean="0">
              <a:latin typeface="Montserrat" panose="020B0604020202020204" charset="0"/>
            </a:rPr>
            <a:t>Vetoed</a:t>
          </a:r>
        </a:p>
        <a:p>
          <a:r>
            <a:rPr lang="en-US" dirty="0" smtClean="0">
              <a:latin typeface="Montserrat" panose="020B0604020202020204" charset="0"/>
              <a:sym typeface="Wingdings" panose="05000000000000000000" pitchFamily="2" charset="2"/>
            </a:rPr>
            <a:t></a:t>
          </a:r>
          <a:endParaRPr lang="en-US" dirty="0">
            <a:latin typeface="Montserrat" panose="020B0604020202020204" charset="0"/>
          </a:endParaRPr>
        </a:p>
      </dgm:t>
    </dgm:pt>
    <dgm:pt modelId="{2F7E780A-8FFE-4B84-9053-00DEAF0DE189}" type="parTrans" cxnId="{6CB7C4DB-1B16-44F4-858F-3E02A581338A}">
      <dgm:prSet/>
      <dgm:spPr/>
      <dgm:t>
        <a:bodyPr/>
        <a:lstStyle/>
        <a:p>
          <a:endParaRPr lang="en-US"/>
        </a:p>
      </dgm:t>
    </dgm:pt>
    <dgm:pt modelId="{6CB2264F-C3D3-4171-8BCE-8C4599E0F8E5}" type="sibTrans" cxnId="{6CB7C4DB-1B16-44F4-858F-3E02A581338A}">
      <dgm:prSet/>
      <dgm:spPr/>
      <dgm:t>
        <a:bodyPr/>
        <a:lstStyle/>
        <a:p>
          <a:endParaRPr lang="en-US"/>
        </a:p>
      </dgm:t>
    </dgm:pt>
    <dgm:pt modelId="{35F62DAD-D29A-474B-89B6-A1B3E8D6A92C}">
      <dgm:prSet phldrT="[Text]"/>
      <dgm:spPr>
        <a:solidFill>
          <a:srgbClr val="FF9966"/>
        </a:solidFill>
      </dgm:spPr>
      <dgm:t>
        <a:bodyPr/>
        <a:lstStyle/>
        <a:p>
          <a:r>
            <a:rPr lang="en-US" dirty="0" smtClean="0">
              <a:latin typeface="Montserrat" panose="020B0604020202020204" charset="0"/>
            </a:rPr>
            <a:t>Existing Coalition and Grassroots Operation</a:t>
          </a:r>
          <a:endParaRPr lang="en-US" dirty="0">
            <a:latin typeface="Montserrat" panose="020B0604020202020204" charset="0"/>
          </a:endParaRPr>
        </a:p>
      </dgm:t>
    </dgm:pt>
    <dgm:pt modelId="{7DA709EA-F9CF-4DFC-86B0-86DD2140C09B}" type="sibTrans" cxnId="{02178782-2008-4D7B-9FE4-4BB942A6D6AC}">
      <dgm:prSet/>
      <dgm:spPr/>
      <dgm:t>
        <a:bodyPr/>
        <a:lstStyle/>
        <a:p>
          <a:endParaRPr lang="en-US"/>
        </a:p>
      </dgm:t>
    </dgm:pt>
    <dgm:pt modelId="{F2486E53-04B7-4187-813C-B1A32A47A18A}" type="parTrans" cxnId="{02178782-2008-4D7B-9FE4-4BB942A6D6AC}">
      <dgm:prSet/>
      <dgm:spPr/>
      <dgm:t>
        <a:bodyPr/>
        <a:lstStyle/>
        <a:p>
          <a:endParaRPr lang="en-US"/>
        </a:p>
      </dgm:t>
    </dgm:pt>
    <dgm:pt modelId="{CC2A04F7-5E0E-4F1E-83DC-C17F7753655C}" type="pres">
      <dgm:prSet presAssocID="{D05FC415-CB90-49CC-854F-468B8EC1DCC1}" presName="Name0" presStyleCnt="0">
        <dgm:presLayoutVars>
          <dgm:chPref val="1"/>
          <dgm:dir/>
          <dgm:animOne val="branch"/>
          <dgm:animLvl val="lvl"/>
          <dgm:resizeHandles/>
        </dgm:presLayoutVars>
      </dgm:prSet>
      <dgm:spPr/>
      <dgm:t>
        <a:bodyPr/>
        <a:lstStyle/>
        <a:p>
          <a:endParaRPr lang="en-US"/>
        </a:p>
      </dgm:t>
    </dgm:pt>
    <dgm:pt modelId="{CF5A04C8-6C5A-496A-B84B-39337379E887}" type="pres">
      <dgm:prSet presAssocID="{E701849A-436A-49B8-8567-F9EBD4FDD7E0}" presName="vertOne" presStyleCnt="0"/>
      <dgm:spPr/>
    </dgm:pt>
    <dgm:pt modelId="{4BC59E2C-6B51-44A0-89EB-A842F3DC1509}" type="pres">
      <dgm:prSet presAssocID="{E701849A-436A-49B8-8567-F9EBD4FDD7E0}" presName="txOne" presStyleLbl="node0" presStyleIdx="0" presStyleCnt="1" custLinFactNeighborX="-37" custLinFactNeighborY="-1425">
        <dgm:presLayoutVars>
          <dgm:chPref val="3"/>
        </dgm:presLayoutVars>
      </dgm:prSet>
      <dgm:spPr/>
      <dgm:t>
        <a:bodyPr/>
        <a:lstStyle/>
        <a:p>
          <a:endParaRPr lang="en-US"/>
        </a:p>
      </dgm:t>
    </dgm:pt>
    <dgm:pt modelId="{6CA87BD1-1057-491F-913E-15309B5718CA}" type="pres">
      <dgm:prSet presAssocID="{E701849A-436A-49B8-8567-F9EBD4FDD7E0}" presName="parTransOne" presStyleCnt="0"/>
      <dgm:spPr/>
    </dgm:pt>
    <dgm:pt modelId="{7D8C07D7-BB64-4538-B33F-C84B61AC3E94}" type="pres">
      <dgm:prSet presAssocID="{E701849A-436A-49B8-8567-F9EBD4FDD7E0}" presName="horzOne" presStyleCnt="0"/>
      <dgm:spPr/>
    </dgm:pt>
    <dgm:pt modelId="{BD9987C1-5C93-498C-BF18-1433AE8B343D}" type="pres">
      <dgm:prSet presAssocID="{11A99D6B-AAAC-49E2-AEB4-8A1784AA4579}" presName="vertTwo" presStyleCnt="0"/>
      <dgm:spPr/>
    </dgm:pt>
    <dgm:pt modelId="{2F4B82B3-FFA2-430A-BD20-CCE85EF203FC}" type="pres">
      <dgm:prSet presAssocID="{11A99D6B-AAAC-49E2-AEB4-8A1784AA4579}" presName="txTwo" presStyleLbl="node2" presStyleIdx="0" presStyleCnt="2">
        <dgm:presLayoutVars>
          <dgm:chPref val="3"/>
        </dgm:presLayoutVars>
      </dgm:prSet>
      <dgm:spPr/>
      <dgm:t>
        <a:bodyPr/>
        <a:lstStyle/>
        <a:p>
          <a:endParaRPr lang="en-US"/>
        </a:p>
      </dgm:t>
    </dgm:pt>
    <dgm:pt modelId="{D7B28681-E385-409F-AB03-9F9DED91E967}" type="pres">
      <dgm:prSet presAssocID="{11A99D6B-AAAC-49E2-AEB4-8A1784AA4579}" presName="parTransTwo" presStyleCnt="0"/>
      <dgm:spPr/>
    </dgm:pt>
    <dgm:pt modelId="{EC728C5D-B21D-4E7C-B674-51ACC3ADB571}" type="pres">
      <dgm:prSet presAssocID="{11A99D6B-AAAC-49E2-AEB4-8A1784AA4579}" presName="horzTwo" presStyleCnt="0"/>
      <dgm:spPr/>
    </dgm:pt>
    <dgm:pt modelId="{F1A61FB6-F684-4D13-84AB-0D51D2EE066E}" type="pres">
      <dgm:prSet presAssocID="{4F3B0010-42A0-4519-8919-BB62AAA7835C}" presName="vertThree" presStyleCnt="0"/>
      <dgm:spPr/>
    </dgm:pt>
    <dgm:pt modelId="{8499B0DA-7EAC-4380-BDD3-31E15137F6D7}" type="pres">
      <dgm:prSet presAssocID="{4F3B0010-42A0-4519-8919-BB62AAA7835C}" presName="txThree" presStyleLbl="node3" presStyleIdx="0" presStyleCnt="4">
        <dgm:presLayoutVars>
          <dgm:chPref val="3"/>
        </dgm:presLayoutVars>
      </dgm:prSet>
      <dgm:spPr/>
      <dgm:t>
        <a:bodyPr/>
        <a:lstStyle/>
        <a:p>
          <a:endParaRPr lang="en-US"/>
        </a:p>
      </dgm:t>
    </dgm:pt>
    <dgm:pt modelId="{1F293DBD-3269-4835-AB5E-DA87487242AD}" type="pres">
      <dgm:prSet presAssocID="{4F3B0010-42A0-4519-8919-BB62AAA7835C}" presName="horzThree" presStyleCnt="0"/>
      <dgm:spPr/>
    </dgm:pt>
    <dgm:pt modelId="{A5F30FE5-32CC-46DB-BFD2-877DE2814A74}" type="pres">
      <dgm:prSet presAssocID="{E9822471-EF5E-4F7F-9AD9-7CF407053BDC}" presName="sibSpaceThree" presStyleCnt="0"/>
      <dgm:spPr/>
    </dgm:pt>
    <dgm:pt modelId="{4AFAC6CE-A3DF-40FF-B421-86DA8EF6B218}" type="pres">
      <dgm:prSet presAssocID="{4779260A-AEB7-4A7E-AC44-DF4E60B96D87}" presName="vertThree" presStyleCnt="0"/>
      <dgm:spPr/>
    </dgm:pt>
    <dgm:pt modelId="{17A3B227-3513-44CA-8A6C-B901032AB261}" type="pres">
      <dgm:prSet presAssocID="{4779260A-AEB7-4A7E-AC44-DF4E60B96D87}" presName="txThree" presStyleLbl="node3" presStyleIdx="1" presStyleCnt="4">
        <dgm:presLayoutVars>
          <dgm:chPref val="3"/>
        </dgm:presLayoutVars>
      </dgm:prSet>
      <dgm:spPr/>
      <dgm:t>
        <a:bodyPr/>
        <a:lstStyle/>
        <a:p>
          <a:endParaRPr lang="en-US"/>
        </a:p>
      </dgm:t>
    </dgm:pt>
    <dgm:pt modelId="{96226AD2-A3AC-4173-B4F8-884FAA6156FE}" type="pres">
      <dgm:prSet presAssocID="{4779260A-AEB7-4A7E-AC44-DF4E60B96D87}" presName="horzThree" presStyleCnt="0"/>
      <dgm:spPr/>
    </dgm:pt>
    <dgm:pt modelId="{AF39D710-FFDB-4AB3-8121-D7C44617B3ED}" type="pres">
      <dgm:prSet presAssocID="{D69FAA98-385A-4C26-A918-BF7EFD1A4100}" presName="sibSpaceThree" presStyleCnt="0"/>
      <dgm:spPr/>
    </dgm:pt>
    <dgm:pt modelId="{D03F4C10-457D-4D6F-A51B-0C48C0838B94}" type="pres">
      <dgm:prSet presAssocID="{C849C195-3173-467D-A73A-DDC18B046D95}" presName="vertThree" presStyleCnt="0"/>
      <dgm:spPr/>
    </dgm:pt>
    <dgm:pt modelId="{56D6597F-CA14-42B7-90B1-0A0C0870FE33}" type="pres">
      <dgm:prSet presAssocID="{C849C195-3173-467D-A73A-DDC18B046D95}" presName="txThree" presStyleLbl="node3" presStyleIdx="2" presStyleCnt="4">
        <dgm:presLayoutVars>
          <dgm:chPref val="3"/>
        </dgm:presLayoutVars>
      </dgm:prSet>
      <dgm:spPr/>
      <dgm:t>
        <a:bodyPr/>
        <a:lstStyle/>
        <a:p>
          <a:endParaRPr lang="en-US"/>
        </a:p>
      </dgm:t>
    </dgm:pt>
    <dgm:pt modelId="{FD9347EE-6581-46BB-8B13-02B4FF8BA68F}" type="pres">
      <dgm:prSet presAssocID="{C849C195-3173-467D-A73A-DDC18B046D95}" presName="horzThree" presStyleCnt="0"/>
      <dgm:spPr/>
    </dgm:pt>
    <dgm:pt modelId="{F4607CB3-4E88-4B60-9876-08751E7E9440}" type="pres">
      <dgm:prSet presAssocID="{CA86BE46-EBD6-49A3-A94B-6E34D725FEB9}" presName="sibSpaceTwo" presStyleCnt="0"/>
      <dgm:spPr/>
    </dgm:pt>
    <dgm:pt modelId="{28194EC7-34C2-4D9E-A5F0-A9A7B760A7D2}" type="pres">
      <dgm:prSet presAssocID="{B8711BF7-4214-48D9-B50A-33BE0A4A8900}" presName="vertTwo" presStyleCnt="0"/>
      <dgm:spPr/>
    </dgm:pt>
    <dgm:pt modelId="{6767CE07-FCD5-4B91-93EA-0443AE8D1679}" type="pres">
      <dgm:prSet presAssocID="{B8711BF7-4214-48D9-B50A-33BE0A4A8900}" presName="txTwo" presStyleLbl="node2" presStyleIdx="1" presStyleCnt="2">
        <dgm:presLayoutVars>
          <dgm:chPref val="3"/>
        </dgm:presLayoutVars>
      </dgm:prSet>
      <dgm:spPr/>
      <dgm:t>
        <a:bodyPr/>
        <a:lstStyle/>
        <a:p>
          <a:endParaRPr lang="en-US"/>
        </a:p>
      </dgm:t>
    </dgm:pt>
    <dgm:pt modelId="{7BC027C2-9243-4C9F-99BE-2E1996D2D262}" type="pres">
      <dgm:prSet presAssocID="{B8711BF7-4214-48D9-B50A-33BE0A4A8900}" presName="parTransTwo" presStyleCnt="0"/>
      <dgm:spPr/>
    </dgm:pt>
    <dgm:pt modelId="{6F31F18D-3E59-433B-9F3C-FEC19F392E53}" type="pres">
      <dgm:prSet presAssocID="{B8711BF7-4214-48D9-B50A-33BE0A4A8900}" presName="horzTwo" presStyleCnt="0"/>
      <dgm:spPr/>
    </dgm:pt>
    <dgm:pt modelId="{1168938A-AAAB-431F-984B-12A05DABF97F}" type="pres">
      <dgm:prSet presAssocID="{35F62DAD-D29A-474B-89B6-A1B3E8D6A92C}" presName="vertThree" presStyleCnt="0"/>
      <dgm:spPr/>
    </dgm:pt>
    <dgm:pt modelId="{7C715E68-9A66-4D7F-AB9E-E53620A2DD66}" type="pres">
      <dgm:prSet presAssocID="{35F62DAD-D29A-474B-89B6-A1B3E8D6A92C}" presName="txThree" presStyleLbl="node3" presStyleIdx="3" presStyleCnt="4">
        <dgm:presLayoutVars>
          <dgm:chPref val="3"/>
        </dgm:presLayoutVars>
      </dgm:prSet>
      <dgm:spPr/>
      <dgm:t>
        <a:bodyPr/>
        <a:lstStyle/>
        <a:p>
          <a:endParaRPr lang="en-US"/>
        </a:p>
      </dgm:t>
    </dgm:pt>
    <dgm:pt modelId="{F65BFC7F-DAF1-4A55-ACFD-5D4F951688B7}" type="pres">
      <dgm:prSet presAssocID="{35F62DAD-D29A-474B-89B6-A1B3E8D6A92C}" presName="horzThree" presStyleCnt="0"/>
      <dgm:spPr/>
    </dgm:pt>
  </dgm:ptLst>
  <dgm:cxnLst>
    <dgm:cxn modelId="{EACCBF6A-0480-490B-8821-255FD7BA55F5}" srcId="{E701849A-436A-49B8-8567-F9EBD4FDD7E0}" destId="{11A99D6B-AAAC-49E2-AEB4-8A1784AA4579}" srcOrd="0" destOrd="0" parTransId="{B1EC9748-5E31-4BE6-B029-64F27FE5D361}" sibTransId="{CA86BE46-EBD6-49A3-A94B-6E34D725FEB9}"/>
    <dgm:cxn modelId="{A7244FC0-BA8B-4D86-971D-2CA7DE7BAACB}" type="presOf" srcId="{E701849A-436A-49B8-8567-F9EBD4FDD7E0}" destId="{4BC59E2C-6B51-44A0-89EB-A842F3DC1509}" srcOrd="0" destOrd="0" presId="urn:microsoft.com/office/officeart/2005/8/layout/hierarchy4"/>
    <dgm:cxn modelId="{18D37917-FA9F-4667-A24E-D072185F1790}" type="presOf" srcId="{D05FC415-CB90-49CC-854F-468B8EC1DCC1}" destId="{CC2A04F7-5E0E-4F1E-83DC-C17F7753655C}" srcOrd="0" destOrd="0" presId="urn:microsoft.com/office/officeart/2005/8/layout/hierarchy4"/>
    <dgm:cxn modelId="{40A1AF5E-B17F-450A-A53B-FB5236492652}" srcId="{D05FC415-CB90-49CC-854F-468B8EC1DCC1}" destId="{E701849A-436A-49B8-8567-F9EBD4FDD7E0}" srcOrd="0" destOrd="0" parTransId="{B8170557-DBE1-430B-ACFB-991700BA4528}" sibTransId="{41EEADDF-C1FE-4601-BD15-5AD578175EAD}"/>
    <dgm:cxn modelId="{B32A816D-01A7-4C35-82FE-E171F4EBBB0A}" type="presOf" srcId="{B8711BF7-4214-48D9-B50A-33BE0A4A8900}" destId="{6767CE07-FCD5-4B91-93EA-0443AE8D1679}" srcOrd="0" destOrd="0" presId="urn:microsoft.com/office/officeart/2005/8/layout/hierarchy4"/>
    <dgm:cxn modelId="{62222AB8-CE7D-49AA-8915-6D8F2ED87030}" type="presOf" srcId="{C849C195-3173-467D-A73A-DDC18B046D95}" destId="{56D6597F-CA14-42B7-90B1-0A0C0870FE33}" srcOrd="0" destOrd="0" presId="urn:microsoft.com/office/officeart/2005/8/layout/hierarchy4"/>
    <dgm:cxn modelId="{04ED5701-FC83-457C-B244-E28E6CF02954}" type="presOf" srcId="{4F3B0010-42A0-4519-8919-BB62AAA7835C}" destId="{8499B0DA-7EAC-4380-BDD3-31E15137F6D7}" srcOrd="0" destOrd="0" presId="urn:microsoft.com/office/officeart/2005/8/layout/hierarchy4"/>
    <dgm:cxn modelId="{40F6B7D2-0601-4E33-A81C-887BC1B308C5}" srcId="{11A99D6B-AAAC-49E2-AEB4-8A1784AA4579}" destId="{4779260A-AEB7-4A7E-AC44-DF4E60B96D87}" srcOrd="1" destOrd="0" parTransId="{BB9B76EC-06BE-4727-BF3B-F1A14CB1E300}" sibTransId="{D69FAA98-385A-4C26-A918-BF7EFD1A4100}"/>
    <dgm:cxn modelId="{A37B9A6C-75AF-4024-B270-32326529B301}" type="presOf" srcId="{4779260A-AEB7-4A7E-AC44-DF4E60B96D87}" destId="{17A3B227-3513-44CA-8A6C-B901032AB261}" srcOrd="0" destOrd="0" presId="urn:microsoft.com/office/officeart/2005/8/layout/hierarchy4"/>
    <dgm:cxn modelId="{02178782-2008-4D7B-9FE4-4BB942A6D6AC}" srcId="{B8711BF7-4214-48D9-B50A-33BE0A4A8900}" destId="{35F62DAD-D29A-474B-89B6-A1B3E8D6A92C}" srcOrd="0" destOrd="0" parTransId="{F2486E53-04B7-4187-813C-B1A32A47A18A}" sibTransId="{7DA709EA-F9CF-4DFC-86B0-86DD2140C09B}"/>
    <dgm:cxn modelId="{16F9067C-2925-46A8-B3AB-B6E33325B5B4}" srcId="{11A99D6B-AAAC-49E2-AEB4-8A1784AA4579}" destId="{4F3B0010-42A0-4519-8919-BB62AAA7835C}" srcOrd="0" destOrd="0" parTransId="{82174073-1C6B-4F09-A74C-83C77DC7207F}" sibTransId="{E9822471-EF5E-4F7F-9AD9-7CF407053BDC}"/>
    <dgm:cxn modelId="{6BE4617E-31C6-431C-B8D9-D8F51604BF06}" type="presOf" srcId="{35F62DAD-D29A-474B-89B6-A1B3E8D6A92C}" destId="{7C715E68-9A66-4D7F-AB9E-E53620A2DD66}" srcOrd="0" destOrd="0" presId="urn:microsoft.com/office/officeart/2005/8/layout/hierarchy4"/>
    <dgm:cxn modelId="{24884808-8575-4860-93C5-97B688D6D847}" srcId="{E701849A-436A-49B8-8567-F9EBD4FDD7E0}" destId="{B8711BF7-4214-48D9-B50A-33BE0A4A8900}" srcOrd="1" destOrd="0" parTransId="{320B70A1-11DE-4FFE-8992-D316C779D6EF}" sibTransId="{6D3929C0-A37C-475B-8DD1-0CF222CF5956}"/>
    <dgm:cxn modelId="{6CB7C4DB-1B16-44F4-858F-3E02A581338A}" srcId="{11A99D6B-AAAC-49E2-AEB4-8A1784AA4579}" destId="{C849C195-3173-467D-A73A-DDC18B046D95}" srcOrd="2" destOrd="0" parTransId="{2F7E780A-8FFE-4B84-9053-00DEAF0DE189}" sibTransId="{6CB2264F-C3D3-4171-8BCE-8C4599E0F8E5}"/>
    <dgm:cxn modelId="{AB616A1B-9387-47BA-A095-23BBBADCD7C7}" type="presOf" srcId="{11A99D6B-AAAC-49E2-AEB4-8A1784AA4579}" destId="{2F4B82B3-FFA2-430A-BD20-CCE85EF203FC}" srcOrd="0" destOrd="0" presId="urn:microsoft.com/office/officeart/2005/8/layout/hierarchy4"/>
    <dgm:cxn modelId="{84FE16B7-0C46-4C90-A98D-7E256BA763B0}" type="presParOf" srcId="{CC2A04F7-5E0E-4F1E-83DC-C17F7753655C}" destId="{CF5A04C8-6C5A-496A-B84B-39337379E887}" srcOrd="0" destOrd="0" presId="urn:microsoft.com/office/officeart/2005/8/layout/hierarchy4"/>
    <dgm:cxn modelId="{19C95D5B-4BCA-421D-9890-9902A070CAD5}" type="presParOf" srcId="{CF5A04C8-6C5A-496A-B84B-39337379E887}" destId="{4BC59E2C-6B51-44A0-89EB-A842F3DC1509}" srcOrd="0" destOrd="0" presId="urn:microsoft.com/office/officeart/2005/8/layout/hierarchy4"/>
    <dgm:cxn modelId="{8DD6B671-0FD1-4152-BAE3-438816FCBCE0}" type="presParOf" srcId="{CF5A04C8-6C5A-496A-B84B-39337379E887}" destId="{6CA87BD1-1057-491F-913E-15309B5718CA}" srcOrd="1" destOrd="0" presId="urn:microsoft.com/office/officeart/2005/8/layout/hierarchy4"/>
    <dgm:cxn modelId="{5F325DD1-5AD7-40C2-B55F-4D1F64105C50}" type="presParOf" srcId="{CF5A04C8-6C5A-496A-B84B-39337379E887}" destId="{7D8C07D7-BB64-4538-B33F-C84B61AC3E94}" srcOrd="2" destOrd="0" presId="urn:microsoft.com/office/officeart/2005/8/layout/hierarchy4"/>
    <dgm:cxn modelId="{2F7357AA-152F-473C-B3AC-58CCDFAC8549}" type="presParOf" srcId="{7D8C07D7-BB64-4538-B33F-C84B61AC3E94}" destId="{BD9987C1-5C93-498C-BF18-1433AE8B343D}" srcOrd="0" destOrd="0" presId="urn:microsoft.com/office/officeart/2005/8/layout/hierarchy4"/>
    <dgm:cxn modelId="{65A05165-01BB-4722-9302-E067B55506E3}" type="presParOf" srcId="{BD9987C1-5C93-498C-BF18-1433AE8B343D}" destId="{2F4B82B3-FFA2-430A-BD20-CCE85EF203FC}" srcOrd="0" destOrd="0" presId="urn:microsoft.com/office/officeart/2005/8/layout/hierarchy4"/>
    <dgm:cxn modelId="{E6775EE9-FF64-438B-9E8F-BCBDBCB9E98C}" type="presParOf" srcId="{BD9987C1-5C93-498C-BF18-1433AE8B343D}" destId="{D7B28681-E385-409F-AB03-9F9DED91E967}" srcOrd="1" destOrd="0" presId="urn:microsoft.com/office/officeart/2005/8/layout/hierarchy4"/>
    <dgm:cxn modelId="{39372C97-A19F-44FF-A821-2E6EE85D7549}" type="presParOf" srcId="{BD9987C1-5C93-498C-BF18-1433AE8B343D}" destId="{EC728C5D-B21D-4E7C-B674-51ACC3ADB571}" srcOrd="2" destOrd="0" presId="urn:microsoft.com/office/officeart/2005/8/layout/hierarchy4"/>
    <dgm:cxn modelId="{F7C09A79-5C69-4EE2-B6B6-F6E7ECE4F26D}" type="presParOf" srcId="{EC728C5D-B21D-4E7C-B674-51ACC3ADB571}" destId="{F1A61FB6-F684-4D13-84AB-0D51D2EE066E}" srcOrd="0" destOrd="0" presId="urn:microsoft.com/office/officeart/2005/8/layout/hierarchy4"/>
    <dgm:cxn modelId="{0A9DA87D-9188-4474-94C7-6D4D164D53AA}" type="presParOf" srcId="{F1A61FB6-F684-4D13-84AB-0D51D2EE066E}" destId="{8499B0DA-7EAC-4380-BDD3-31E15137F6D7}" srcOrd="0" destOrd="0" presId="urn:microsoft.com/office/officeart/2005/8/layout/hierarchy4"/>
    <dgm:cxn modelId="{E2CAA5F5-DD92-4E9E-801A-ADEF2C63C0F0}" type="presParOf" srcId="{F1A61FB6-F684-4D13-84AB-0D51D2EE066E}" destId="{1F293DBD-3269-4835-AB5E-DA87487242AD}" srcOrd="1" destOrd="0" presId="urn:microsoft.com/office/officeart/2005/8/layout/hierarchy4"/>
    <dgm:cxn modelId="{7702682A-BB2A-4566-BCBF-D34DD285D464}" type="presParOf" srcId="{EC728C5D-B21D-4E7C-B674-51ACC3ADB571}" destId="{A5F30FE5-32CC-46DB-BFD2-877DE2814A74}" srcOrd="1" destOrd="0" presId="urn:microsoft.com/office/officeart/2005/8/layout/hierarchy4"/>
    <dgm:cxn modelId="{0C3D5868-206E-4D3E-8C8B-2A0595DC6243}" type="presParOf" srcId="{EC728C5D-B21D-4E7C-B674-51ACC3ADB571}" destId="{4AFAC6CE-A3DF-40FF-B421-86DA8EF6B218}" srcOrd="2" destOrd="0" presId="urn:microsoft.com/office/officeart/2005/8/layout/hierarchy4"/>
    <dgm:cxn modelId="{6CF3AF81-D302-498B-B77D-EBFA47DA7891}" type="presParOf" srcId="{4AFAC6CE-A3DF-40FF-B421-86DA8EF6B218}" destId="{17A3B227-3513-44CA-8A6C-B901032AB261}" srcOrd="0" destOrd="0" presId="urn:microsoft.com/office/officeart/2005/8/layout/hierarchy4"/>
    <dgm:cxn modelId="{DE016480-899B-4CE5-9092-55020583A1F1}" type="presParOf" srcId="{4AFAC6CE-A3DF-40FF-B421-86DA8EF6B218}" destId="{96226AD2-A3AC-4173-B4F8-884FAA6156FE}" srcOrd="1" destOrd="0" presId="urn:microsoft.com/office/officeart/2005/8/layout/hierarchy4"/>
    <dgm:cxn modelId="{64FF86AF-7EE0-4C98-AFA6-3E14EDF3B0FB}" type="presParOf" srcId="{EC728C5D-B21D-4E7C-B674-51ACC3ADB571}" destId="{AF39D710-FFDB-4AB3-8121-D7C44617B3ED}" srcOrd="3" destOrd="0" presId="urn:microsoft.com/office/officeart/2005/8/layout/hierarchy4"/>
    <dgm:cxn modelId="{8DCBE5C1-056E-45A4-B307-66C92E69F2BB}" type="presParOf" srcId="{EC728C5D-B21D-4E7C-B674-51ACC3ADB571}" destId="{D03F4C10-457D-4D6F-A51B-0C48C0838B94}" srcOrd="4" destOrd="0" presId="urn:microsoft.com/office/officeart/2005/8/layout/hierarchy4"/>
    <dgm:cxn modelId="{2E7F2352-7D86-4075-9427-804D9010BC72}" type="presParOf" srcId="{D03F4C10-457D-4D6F-A51B-0C48C0838B94}" destId="{56D6597F-CA14-42B7-90B1-0A0C0870FE33}" srcOrd="0" destOrd="0" presId="urn:microsoft.com/office/officeart/2005/8/layout/hierarchy4"/>
    <dgm:cxn modelId="{6E1A424A-F908-460A-ACB7-4E692CA48C43}" type="presParOf" srcId="{D03F4C10-457D-4D6F-A51B-0C48C0838B94}" destId="{FD9347EE-6581-46BB-8B13-02B4FF8BA68F}" srcOrd="1" destOrd="0" presId="urn:microsoft.com/office/officeart/2005/8/layout/hierarchy4"/>
    <dgm:cxn modelId="{B6B88C8C-7763-4553-8F24-B06F3BDF1918}" type="presParOf" srcId="{7D8C07D7-BB64-4538-B33F-C84B61AC3E94}" destId="{F4607CB3-4E88-4B60-9876-08751E7E9440}" srcOrd="1" destOrd="0" presId="urn:microsoft.com/office/officeart/2005/8/layout/hierarchy4"/>
    <dgm:cxn modelId="{B7C66976-7905-47D6-A19F-E9654BC72F27}" type="presParOf" srcId="{7D8C07D7-BB64-4538-B33F-C84B61AC3E94}" destId="{28194EC7-34C2-4D9E-A5F0-A9A7B760A7D2}" srcOrd="2" destOrd="0" presId="urn:microsoft.com/office/officeart/2005/8/layout/hierarchy4"/>
    <dgm:cxn modelId="{F8747779-0460-4082-BC3E-84516E3A669B}" type="presParOf" srcId="{28194EC7-34C2-4D9E-A5F0-A9A7B760A7D2}" destId="{6767CE07-FCD5-4B91-93EA-0443AE8D1679}" srcOrd="0" destOrd="0" presId="urn:microsoft.com/office/officeart/2005/8/layout/hierarchy4"/>
    <dgm:cxn modelId="{3DA2F2AE-1859-4A0A-9526-6D876326B190}" type="presParOf" srcId="{28194EC7-34C2-4D9E-A5F0-A9A7B760A7D2}" destId="{7BC027C2-9243-4C9F-99BE-2E1996D2D262}" srcOrd="1" destOrd="0" presId="urn:microsoft.com/office/officeart/2005/8/layout/hierarchy4"/>
    <dgm:cxn modelId="{4C73C580-193B-4ED6-B192-D9B268CC663E}" type="presParOf" srcId="{28194EC7-34C2-4D9E-A5F0-A9A7B760A7D2}" destId="{6F31F18D-3E59-433B-9F3C-FEC19F392E53}" srcOrd="2" destOrd="0" presId="urn:microsoft.com/office/officeart/2005/8/layout/hierarchy4"/>
    <dgm:cxn modelId="{49997DA2-DE31-460C-841F-38A8177DF496}" type="presParOf" srcId="{6F31F18D-3E59-433B-9F3C-FEC19F392E53}" destId="{1168938A-AAAB-431F-984B-12A05DABF97F}" srcOrd="0" destOrd="0" presId="urn:microsoft.com/office/officeart/2005/8/layout/hierarchy4"/>
    <dgm:cxn modelId="{A9853ECA-0485-4871-827F-9D48C859032A}" type="presParOf" srcId="{1168938A-AAAB-431F-984B-12A05DABF97F}" destId="{7C715E68-9A66-4D7F-AB9E-E53620A2DD66}" srcOrd="0" destOrd="0" presId="urn:microsoft.com/office/officeart/2005/8/layout/hierarchy4"/>
    <dgm:cxn modelId="{D41674D0-957F-454A-A7A7-EE79653CF1A4}" type="presParOf" srcId="{1168938A-AAAB-431F-984B-12A05DABF97F}" destId="{F65BFC7F-DAF1-4A55-ACFD-5D4F951688B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6919D-5F32-467A-B8DB-4BE5FD55B78F}" type="doc">
      <dgm:prSet loTypeId="urn:microsoft.com/office/officeart/2005/8/layout/hProcess9" loCatId="process" qsTypeId="urn:microsoft.com/office/officeart/2005/8/quickstyle/simple1" qsCatId="simple" csTypeId="urn:microsoft.com/office/officeart/2005/8/colors/accent1_2" csCatId="accent1" phldr="1"/>
      <dgm:spPr/>
    </dgm:pt>
    <dgm:pt modelId="{BEE624C8-1DC2-49F4-B532-CE12B95EE32C}">
      <dgm:prSet phldrT="[Text]"/>
      <dgm:spPr/>
      <dgm:t>
        <a:bodyPr/>
        <a:lstStyle/>
        <a:p>
          <a:r>
            <a:rPr lang="en-US" dirty="0" smtClean="0">
              <a:latin typeface="Montserrat" panose="020B0604020202020204" charset="0"/>
            </a:rPr>
            <a:t>Proposed rule</a:t>
          </a:r>
          <a:endParaRPr lang="en-US" dirty="0">
            <a:latin typeface="Montserrat" panose="020B0604020202020204" charset="0"/>
          </a:endParaRPr>
        </a:p>
      </dgm:t>
    </dgm:pt>
    <dgm:pt modelId="{0F90F990-3CE9-4C4C-B2BE-E09F88B6810B}" type="parTrans" cxnId="{1FD0D175-AA8D-4F66-B2D2-CD913CDC8D2C}">
      <dgm:prSet/>
      <dgm:spPr/>
      <dgm:t>
        <a:bodyPr/>
        <a:lstStyle/>
        <a:p>
          <a:endParaRPr lang="en-US"/>
        </a:p>
      </dgm:t>
    </dgm:pt>
    <dgm:pt modelId="{CDE2B1CF-6EFF-4C53-9420-3ED8F89D2C92}" type="sibTrans" cxnId="{1FD0D175-AA8D-4F66-B2D2-CD913CDC8D2C}">
      <dgm:prSet/>
      <dgm:spPr/>
      <dgm:t>
        <a:bodyPr/>
        <a:lstStyle/>
        <a:p>
          <a:endParaRPr lang="en-US"/>
        </a:p>
      </dgm:t>
    </dgm:pt>
    <dgm:pt modelId="{7D1A2533-C9B5-4FF4-B3CF-71204E028298}">
      <dgm:prSet phldrT="[Text]"/>
      <dgm:spPr/>
      <dgm:t>
        <a:bodyPr/>
        <a:lstStyle/>
        <a:p>
          <a:r>
            <a:rPr lang="en-US" dirty="0" smtClean="0">
              <a:latin typeface="Montserrat" panose="020B0604020202020204" charset="0"/>
            </a:rPr>
            <a:t>Demonstrated interest in STLD plans from industry</a:t>
          </a:r>
          <a:endParaRPr lang="en-US" dirty="0">
            <a:latin typeface="Montserrat" panose="020B0604020202020204" charset="0"/>
          </a:endParaRPr>
        </a:p>
      </dgm:t>
    </dgm:pt>
    <dgm:pt modelId="{91EFA21C-6F3F-4608-86D0-1D4C1CEA0B20}" type="parTrans" cxnId="{04ABDA47-99DA-4086-B379-7D8AA0AE99A1}">
      <dgm:prSet/>
      <dgm:spPr/>
      <dgm:t>
        <a:bodyPr/>
        <a:lstStyle/>
        <a:p>
          <a:endParaRPr lang="en-US"/>
        </a:p>
      </dgm:t>
    </dgm:pt>
    <dgm:pt modelId="{5896775E-2746-448F-A6F5-DB6F5DDA1942}" type="sibTrans" cxnId="{04ABDA47-99DA-4086-B379-7D8AA0AE99A1}">
      <dgm:prSet/>
      <dgm:spPr/>
      <dgm:t>
        <a:bodyPr/>
        <a:lstStyle/>
        <a:p>
          <a:endParaRPr lang="en-US"/>
        </a:p>
      </dgm:t>
    </dgm:pt>
    <dgm:pt modelId="{ABD22FA4-F0AA-458C-ABDF-E8DED39149F8}">
      <dgm:prSet phldrT="[Text]"/>
      <dgm:spPr/>
      <dgm:t>
        <a:bodyPr/>
        <a:lstStyle/>
        <a:p>
          <a:r>
            <a:rPr lang="en-US" dirty="0" smtClean="0">
              <a:latin typeface="Montserrat" panose="020B0604020202020204" charset="0"/>
            </a:rPr>
            <a:t>Time spent reviewing an actual plan</a:t>
          </a:r>
          <a:endParaRPr lang="en-US" dirty="0">
            <a:latin typeface="Montserrat" panose="020B0604020202020204" charset="0"/>
          </a:endParaRPr>
        </a:p>
      </dgm:t>
    </dgm:pt>
    <dgm:pt modelId="{CDD5CBB4-2556-47A0-80B6-A45A400A7D60}" type="parTrans" cxnId="{7E29E2CB-9C14-418A-B0A7-736A14DCA869}">
      <dgm:prSet/>
      <dgm:spPr/>
      <dgm:t>
        <a:bodyPr/>
        <a:lstStyle/>
        <a:p>
          <a:endParaRPr lang="en-US"/>
        </a:p>
      </dgm:t>
    </dgm:pt>
    <dgm:pt modelId="{D180320C-2030-4CA4-86B9-34B4B982CDAA}" type="sibTrans" cxnId="{7E29E2CB-9C14-418A-B0A7-736A14DCA869}">
      <dgm:prSet/>
      <dgm:spPr/>
      <dgm:t>
        <a:bodyPr/>
        <a:lstStyle/>
        <a:p>
          <a:endParaRPr lang="en-US"/>
        </a:p>
      </dgm:t>
    </dgm:pt>
    <dgm:pt modelId="{7581F372-8ABF-450A-B081-3F076DAE1E75}" type="pres">
      <dgm:prSet presAssocID="{D626919D-5F32-467A-B8DB-4BE5FD55B78F}" presName="CompostProcess" presStyleCnt="0">
        <dgm:presLayoutVars>
          <dgm:dir/>
          <dgm:resizeHandles val="exact"/>
        </dgm:presLayoutVars>
      </dgm:prSet>
      <dgm:spPr/>
    </dgm:pt>
    <dgm:pt modelId="{F1307FBF-3207-4ABF-92AF-4F098E283562}" type="pres">
      <dgm:prSet presAssocID="{D626919D-5F32-467A-B8DB-4BE5FD55B78F}" presName="arrow" presStyleLbl="bgShp" presStyleIdx="0" presStyleCnt="1"/>
      <dgm:spPr>
        <a:solidFill>
          <a:schemeClr val="accent3">
            <a:lumMod val="20000"/>
            <a:lumOff val="80000"/>
          </a:schemeClr>
        </a:solidFill>
      </dgm:spPr>
    </dgm:pt>
    <dgm:pt modelId="{3DE8E382-B874-4F71-A900-7E4B5F5DCF22}" type="pres">
      <dgm:prSet presAssocID="{D626919D-5F32-467A-B8DB-4BE5FD55B78F}" presName="linearProcess" presStyleCnt="0"/>
      <dgm:spPr/>
    </dgm:pt>
    <dgm:pt modelId="{4317983C-A691-46BE-85B5-5767A1AE2B12}" type="pres">
      <dgm:prSet presAssocID="{BEE624C8-1DC2-49F4-B532-CE12B95EE32C}" presName="textNode" presStyleLbl="node1" presStyleIdx="0" presStyleCnt="3">
        <dgm:presLayoutVars>
          <dgm:bulletEnabled val="1"/>
        </dgm:presLayoutVars>
      </dgm:prSet>
      <dgm:spPr/>
      <dgm:t>
        <a:bodyPr/>
        <a:lstStyle/>
        <a:p>
          <a:endParaRPr lang="en-US"/>
        </a:p>
      </dgm:t>
    </dgm:pt>
    <dgm:pt modelId="{2B125DB7-678E-4EB3-9FA2-8EC7F6AA066F}" type="pres">
      <dgm:prSet presAssocID="{CDE2B1CF-6EFF-4C53-9420-3ED8F89D2C92}" presName="sibTrans" presStyleCnt="0"/>
      <dgm:spPr/>
    </dgm:pt>
    <dgm:pt modelId="{1039A44D-2C6F-472B-9C01-EBD570919889}" type="pres">
      <dgm:prSet presAssocID="{7D1A2533-C9B5-4FF4-B3CF-71204E028298}" presName="textNode" presStyleLbl="node1" presStyleIdx="1" presStyleCnt="3">
        <dgm:presLayoutVars>
          <dgm:bulletEnabled val="1"/>
        </dgm:presLayoutVars>
      </dgm:prSet>
      <dgm:spPr/>
      <dgm:t>
        <a:bodyPr/>
        <a:lstStyle/>
        <a:p>
          <a:endParaRPr lang="en-US"/>
        </a:p>
      </dgm:t>
    </dgm:pt>
    <dgm:pt modelId="{1A38A798-EC14-4A03-911C-6B43BDBE9B70}" type="pres">
      <dgm:prSet presAssocID="{5896775E-2746-448F-A6F5-DB6F5DDA1942}" presName="sibTrans" presStyleCnt="0"/>
      <dgm:spPr/>
    </dgm:pt>
    <dgm:pt modelId="{640B025D-2AFC-4307-BB27-0EA8DA0DEC1F}" type="pres">
      <dgm:prSet presAssocID="{ABD22FA4-F0AA-458C-ABDF-E8DED39149F8}" presName="textNode" presStyleLbl="node1" presStyleIdx="2" presStyleCnt="3">
        <dgm:presLayoutVars>
          <dgm:bulletEnabled val="1"/>
        </dgm:presLayoutVars>
      </dgm:prSet>
      <dgm:spPr/>
      <dgm:t>
        <a:bodyPr/>
        <a:lstStyle/>
        <a:p>
          <a:endParaRPr lang="en-US"/>
        </a:p>
      </dgm:t>
    </dgm:pt>
  </dgm:ptLst>
  <dgm:cxnLst>
    <dgm:cxn modelId="{85DF9158-DF2D-4A44-8D4B-472674AC4E37}" type="presOf" srcId="{D626919D-5F32-467A-B8DB-4BE5FD55B78F}" destId="{7581F372-8ABF-450A-B081-3F076DAE1E75}" srcOrd="0" destOrd="0" presId="urn:microsoft.com/office/officeart/2005/8/layout/hProcess9"/>
    <dgm:cxn modelId="{04ABDA47-99DA-4086-B379-7D8AA0AE99A1}" srcId="{D626919D-5F32-467A-B8DB-4BE5FD55B78F}" destId="{7D1A2533-C9B5-4FF4-B3CF-71204E028298}" srcOrd="1" destOrd="0" parTransId="{91EFA21C-6F3F-4608-86D0-1D4C1CEA0B20}" sibTransId="{5896775E-2746-448F-A6F5-DB6F5DDA1942}"/>
    <dgm:cxn modelId="{F4B7FCD9-C571-47DB-9DB8-9227A7427980}" type="presOf" srcId="{7D1A2533-C9B5-4FF4-B3CF-71204E028298}" destId="{1039A44D-2C6F-472B-9C01-EBD570919889}" srcOrd="0" destOrd="0" presId="urn:microsoft.com/office/officeart/2005/8/layout/hProcess9"/>
    <dgm:cxn modelId="{117AA85C-9886-476A-83CB-11D406DB11BB}" type="presOf" srcId="{BEE624C8-1DC2-49F4-B532-CE12B95EE32C}" destId="{4317983C-A691-46BE-85B5-5767A1AE2B12}" srcOrd="0" destOrd="0" presId="urn:microsoft.com/office/officeart/2005/8/layout/hProcess9"/>
    <dgm:cxn modelId="{7E29E2CB-9C14-418A-B0A7-736A14DCA869}" srcId="{D626919D-5F32-467A-B8DB-4BE5FD55B78F}" destId="{ABD22FA4-F0AA-458C-ABDF-E8DED39149F8}" srcOrd="2" destOrd="0" parTransId="{CDD5CBB4-2556-47A0-80B6-A45A400A7D60}" sibTransId="{D180320C-2030-4CA4-86B9-34B4B982CDAA}"/>
    <dgm:cxn modelId="{8D2C6E99-AE47-47B7-A19A-A1C8D5E0AD85}" type="presOf" srcId="{ABD22FA4-F0AA-458C-ABDF-E8DED39149F8}" destId="{640B025D-2AFC-4307-BB27-0EA8DA0DEC1F}" srcOrd="0" destOrd="0" presId="urn:microsoft.com/office/officeart/2005/8/layout/hProcess9"/>
    <dgm:cxn modelId="{1FD0D175-AA8D-4F66-B2D2-CD913CDC8D2C}" srcId="{D626919D-5F32-467A-B8DB-4BE5FD55B78F}" destId="{BEE624C8-1DC2-49F4-B532-CE12B95EE32C}" srcOrd="0" destOrd="0" parTransId="{0F90F990-3CE9-4C4C-B2BE-E09F88B6810B}" sibTransId="{CDE2B1CF-6EFF-4C53-9420-3ED8F89D2C92}"/>
    <dgm:cxn modelId="{4108C449-9881-48FB-8D51-F6C230EE7BA8}" type="presParOf" srcId="{7581F372-8ABF-450A-B081-3F076DAE1E75}" destId="{F1307FBF-3207-4ABF-92AF-4F098E283562}" srcOrd="0" destOrd="0" presId="urn:microsoft.com/office/officeart/2005/8/layout/hProcess9"/>
    <dgm:cxn modelId="{CDE820DB-589E-45AF-A130-0E59B49BDD11}" type="presParOf" srcId="{7581F372-8ABF-450A-B081-3F076DAE1E75}" destId="{3DE8E382-B874-4F71-A900-7E4B5F5DCF22}" srcOrd="1" destOrd="0" presId="urn:microsoft.com/office/officeart/2005/8/layout/hProcess9"/>
    <dgm:cxn modelId="{67D5808F-CFF1-48FD-86B5-947B7AF637F1}" type="presParOf" srcId="{3DE8E382-B874-4F71-A900-7E4B5F5DCF22}" destId="{4317983C-A691-46BE-85B5-5767A1AE2B12}" srcOrd="0" destOrd="0" presId="urn:microsoft.com/office/officeart/2005/8/layout/hProcess9"/>
    <dgm:cxn modelId="{BFD2783A-E46B-47A3-A689-6DA02C7F457D}" type="presParOf" srcId="{3DE8E382-B874-4F71-A900-7E4B5F5DCF22}" destId="{2B125DB7-678E-4EB3-9FA2-8EC7F6AA066F}" srcOrd="1" destOrd="0" presId="urn:microsoft.com/office/officeart/2005/8/layout/hProcess9"/>
    <dgm:cxn modelId="{948E072D-F95D-49DF-B986-1445ADD8DB6E}" type="presParOf" srcId="{3DE8E382-B874-4F71-A900-7E4B5F5DCF22}" destId="{1039A44D-2C6F-472B-9C01-EBD570919889}" srcOrd="2" destOrd="0" presId="urn:microsoft.com/office/officeart/2005/8/layout/hProcess9"/>
    <dgm:cxn modelId="{11C2E1F1-5E61-47AE-AE12-EAE31790BCAC}" type="presParOf" srcId="{3DE8E382-B874-4F71-A900-7E4B5F5DCF22}" destId="{1A38A798-EC14-4A03-911C-6B43BDBE9B70}" srcOrd="3" destOrd="0" presId="urn:microsoft.com/office/officeart/2005/8/layout/hProcess9"/>
    <dgm:cxn modelId="{29B152F4-1C88-4443-8D3C-886B4FD15EA0}" type="presParOf" srcId="{3DE8E382-B874-4F71-A900-7E4B5F5DCF22}" destId="{640B025D-2AFC-4307-BB27-0EA8DA0DEC1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0D914E-9A49-4950-846F-E22044812F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5A5B703-4B33-468D-8D4D-DF8EF9BFAFA1}">
      <dgm:prSet phldrT="[Text]"/>
      <dgm:spPr/>
      <dgm:t>
        <a:bodyPr/>
        <a:lstStyle/>
        <a:p>
          <a:r>
            <a:rPr lang="en-US" dirty="0" smtClean="0">
              <a:latin typeface="Montserrat" panose="020B0604020202020204" charset="0"/>
            </a:rPr>
            <a:t>Pre-ex and consumer protections</a:t>
          </a:r>
          <a:endParaRPr lang="en-US" dirty="0">
            <a:latin typeface="Montserrat" panose="020B0604020202020204" charset="0"/>
          </a:endParaRPr>
        </a:p>
      </dgm:t>
    </dgm:pt>
    <dgm:pt modelId="{4A149780-5F59-4A4F-B615-58DA744446C5}" type="parTrans" cxnId="{009B267A-6491-46AA-8C5F-052875991A3E}">
      <dgm:prSet/>
      <dgm:spPr/>
      <dgm:t>
        <a:bodyPr/>
        <a:lstStyle/>
        <a:p>
          <a:endParaRPr lang="en-US"/>
        </a:p>
      </dgm:t>
    </dgm:pt>
    <dgm:pt modelId="{A642328B-D611-4D14-80D7-0D1A965B5060}" type="sibTrans" cxnId="{009B267A-6491-46AA-8C5F-052875991A3E}">
      <dgm:prSet/>
      <dgm:spPr/>
      <dgm:t>
        <a:bodyPr/>
        <a:lstStyle/>
        <a:p>
          <a:endParaRPr lang="en-US"/>
        </a:p>
      </dgm:t>
    </dgm:pt>
    <dgm:pt modelId="{3ADEABFC-AFCC-47DF-BB3C-0562F900B5CE}">
      <dgm:prSet phldrT="[Text]"/>
      <dgm:spPr>
        <a:solidFill>
          <a:schemeClr val="accent3"/>
        </a:solidFill>
        <a:ln>
          <a:solidFill>
            <a:schemeClr val="accent3"/>
          </a:solidFill>
        </a:ln>
      </dgm:spPr>
      <dgm:t>
        <a:bodyPr/>
        <a:lstStyle/>
        <a:p>
          <a:r>
            <a:rPr lang="en-US" dirty="0" smtClean="0">
              <a:latin typeface="Montserrat" panose="020B0604020202020204" charset="0"/>
            </a:rPr>
            <a:t>Fine print &amp; rescissions</a:t>
          </a:r>
          <a:endParaRPr lang="en-US" dirty="0">
            <a:latin typeface="Montserrat" panose="020B0604020202020204" charset="0"/>
          </a:endParaRPr>
        </a:p>
      </dgm:t>
    </dgm:pt>
    <dgm:pt modelId="{2D60A18D-1BE1-4B1A-822F-C06BF432AF9F}" type="parTrans" cxnId="{2A723335-BCB7-4006-8DAA-9F84B0F70434}">
      <dgm:prSet/>
      <dgm:spPr/>
      <dgm:t>
        <a:bodyPr/>
        <a:lstStyle/>
        <a:p>
          <a:endParaRPr lang="en-US"/>
        </a:p>
      </dgm:t>
    </dgm:pt>
    <dgm:pt modelId="{AD698DFD-2D01-43A8-BB36-9E432B86B12C}" type="sibTrans" cxnId="{2A723335-BCB7-4006-8DAA-9F84B0F70434}">
      <dgm:prSet/>
      <dgm:spPr/>
      <dgm:t>
        <a:bodyPr/>
        <a:lstStyle/>
        <a:p>
          <a:endParaRPr lang="en-US"/>
        </a:p>
      </dgm:t>
    </dgm:pt>
    <dgm:pt modelId="{E8B88827-1478-4581-B3D8-D5637E987745}">
      <dgm:prSet/>
      <dgm:spPr/>
      <dgm:t>
        <a:bodyPr/>
        <a:lstStyle/>
        <a:p>
          <a:r>
            <a:rPr lang="en-US" dirty="0" smtClean="0">
              <a:latin typeface="Montserrat" panose="020B0604020202020204" charset="0"/>
            </a:rPr>
            <a:t>ACA SEPs</a:t>
          </a:r>
          <a:endParaRPr lang="en-US" dirty="0">
            <a:latin typeface="Montserrat" panose="020B0604020202020204" charset="0"/>
          </a:endParaRPr>
        </a:p>
      </dgm:t>
    </dgm:pt>
    <dgm:pt modelId="{0D62BA12-0549-411D-976E-8911D722F48E}" type="parTrans" cxnId="{C492C42B-6ACC-4BE0-8327-3B0A59CB0115}">
      <dgm:prSet/>
      <dgm:spPr/>
      <dgm:t>
        <a:bodyPr/>
        <a:lstStyle/>
        <a:p>
          <a:endParaRPr lang="en-US"/>
        </a:p>
      </dgm:t>
    </dgm:pt>
    <dgm:pt modelId="{8B9460CE-DBBC-45D0-903E-AD0D52052569}" type="sibTrans" cxnId="{C492C42B-6ACC-4BE0-8327-3B0A59CB0115}">
      <dgm:prSet/>
      <dgm:spPr/>
      <dgm:t>
        <a:bodyPr/>
        <a:lstStyle/>
        <a:p>
          <a:endParaRPr lang="en-US"/>
        </a:p>
      </dgm:t>
    </dgm:pt>
    <dgm:pt modelId="{771EE550-1D76-49A6-A759-AA7373946BD8}">
      <dgm:prSet/>
      <dgm:spPr>
        <a:solidFill>
          <a:schemeClr val="accent3"/>
        </a:solidFill>
        <a:ln>
          <a:solidFill>
            <a:schemeClr val="accent3"/>
          </a:solidFill>
        </a:ln>
      </dgm:spPr>
      <dgm:t>
        <a:bodyPr/>
        <a:lstStyle/>
        <a:p>
          <a:r>
            <a:rPr lang="en-US" dirty="0" smtClean="0">
              <a:latin typeface="Montserrat" panose="020B0604020202020204" charset="0"/>
            </a:rPr>
            <a:t>STORIES </a:t>
          </a:r>
          <a:r>
            <a:rPr lang="en-US" dirty="0" err="1" smtClean="0">
              <a:latin typeface="Montserrat" panose="020B0604020202020204" charset="0"/>
            </a:rPr>
            <a:t>STORIES</a:t>
          </a:r>
          <a:r>
            <a:rPr lang="en-US" dirty="0" smtClean="0">
              <a:latin typeface="Montserrat" panose="020B0604020202020204" charset="0"/>
            </a:rPr>
            <a:t> </a:t>
          </a:r>
          <a:r>
            <a:rPr lang="en-US" dirty="0" err="1" smtClean="0">
              <a:latin typeface="Montserrat" panose="020B0604020202020204" charset="0"/>
            </a:rPr>
            <a:t>STORIES</a:t>
          </a:r>
          <a:endParaRPr lang="en-US" dirty="0">
            <a:latin typeface="Montserrat" panose="020B0604020202020204" charset="0"/>
          </a:endParaRPr>
        </a:p>
      </dgm:t>
    </dgm:pt>
    <dgm:pt modelId="{6A262390-E916-484B-8492-75BD9F29BAD1}" type="parTrans" cxnId="{40A32824-60C9-4AAC-B81A-F640EDE2A60F}">
      <dgm:prSet/>
      <dgm:spPr/>
      <dgm:t>
        <a:bodyPr/>
        <a:lstStyle/>
        <a:p>
          <a:endParaRPr lang="en-US"/>
        </a:p>
      </dgm:t>
    </dgm:pt>
    <dgm:pt modelId="{81ADC748-85CC-4EE5-9E65-97686A7DF3B3}" type="sibTrans" cxnId="{40A32824-60C9-4AAC-B81A-F640EDE2A60F}">
      <dgm:prSet/>
      <dgm:spPr/>
      <dgm:t>
        <a:bodyPr/>
        <a:lstStyle/>
        <a:p>
          <a:endParaRPr lang="en-US"/>
        </a:p>
      </dgm:t>
    </dgm:pt>
    <dgm:pt modelId="{62E80C50-CF08-401D-B1A9-8339ACD89B5F}">
      <dgm:prSet/>
      <dgm:spPr/>
      <dgm:t>
        <a:bodyPr/>
        <a:lstStyle/>
        <a:p>
          <a:r>
            <a:rPr lang="en-US" dirty="0" smtClean="0">
              <a:latin typeface="Montserrat" panose="020B0604020202020204" charset="0"/>
            </a:rPr>
            <a:t>Marketplace stability</a:t>
          </a:r>
          <a:endParaRPr lang="en-US" dirty="0">
            <a:latin typeface="Montserrat" panose="020B0604020202020204" charset="0"/>
          </a:endParaRPr>
        </a:p>
      </dgm:t>
    </dgm:pt>
    <dgm:pt modelId="{50EE5362-EAEB-4761-B8A9-26437AB72365}" type="parTrans" cxnId="{FAC94278-FDD6-4856-96DA-C316FBFCA230}">
      <dgm:prSet/>
      <dgm:spPr/>
      <dgm:t>
        <a:bodyPr/>
        <a:lstStyle/>
        <a:p>
          <a:endParaRPr lang="en-US"/>
        </a:p>
      </dgm:t>
    </dgm:pt>
    <dgm:pt modelId="{1A6E287D-9B8E-48F9-BCDF-0B197FCA3479}" type="sibTrans" cxnId="{FAC94278-FDD6-4856-96DA-C316FBFCA230}">
      <dgm:prSet/>
      <dgm:spPr/>
      <dgm:t>
        <a:bodyPr/>
        <a:lstStyle/>
        <a:p>
          <a:endParaRPr lang="en-US"/>
        </a:p>
      </dgm:t>
    </dgm:pt>
    <dgm:pt modelId="{3826604C-119F-43E7-BC37-B2E73DA8A23E}" type="pres">
      <dgm:prSet presAssocID="{370D914E-9A49-4950-846F-E22044812FCD}" presName="diagram" presStyleCnt="0">
        <dgm:presLayoutVars>
          <dgm:dir/>
          <dgm:resizeHandles val="exact"/>
        </dgm:presLayoutVars>
      </dgm:prSet>
      <dgm:spPr/>
      <dgm:t>
        <a:bodyPr/>
        <a:lstStyle/>
        <a:p>
          <a:endParaRPr lang="en-US"/>
        </a:p>
      </dgm:t>
    </dgm:pt>
    <dgm:pt modelId="{D4F4A171-1862-40FF-8261-5F4B28C960F7}" type="pres">
      <dgm:prSet presAssocID="{85A5B703-4B33-468D-8D4D-DF8EF9BFAFA1}" presName="node" presStyleLbl="node1" presStyleIdx="0" presStyleCnt="5">
        <dgm:presLayoutVars>
          <dgm:bulletEnabled val="1"/>
        </dgm:presLayoutVars>
      </dgm:prSet>
      <dgm:spPr/>
      <dgm:t>
        <a:bodyPr/>
        <a:lstStyle/>
        <a:p>
          <a:endParaRPr lang="en-US"/>
        </a:p>
      </dgm:t>
    </dgm:pt>
    <dgm:pt modelId="{082B9202-2A10-4D41-BBF3-CEC8F7C55EF7}" type="pres">
      <dgm:prSet presAssocID="{A642328B-D611-4D14-80D7-0D1A965B5060}" presName="sibTrans" presStyleCnt="0"/>
      <dgm:spPr/>
    </dgm:pt>
    <dgm:pt modelId="{7F7CBD43-EF2A-44D9-BAC6-95CA17E66A06}" type="pres">
      <dgm:prSet presAssocID="{62E80C50-CF08-401D-B1A9-8339ACD89B5F}" presName="node" presStyleLbl="node1" presStyleIdx="1" presStyleCnt="5">
        <dgm:presLayoutVars>
          <dgm:bulletEnabled val="1"/>
        </dgm:presLayoutVars>
      </dgm:prSet>
      <dgm:spPr/>
      <dgm:t>
        <a:bodyPr/>
        <a:lstStyle/>
        <a:p>
          <a:endParaRPr lang="en-US"/>
        </a:p>
      </dgm:t>
    </dgm:pt>
    <dgm:pt modelId="{19CACBBE-FBB6-4264-9008-75AAF9DAA39B}" type="pres">
      <dgm:prSet presAssocID="{1A6E287D-9B8E-48F9-BCDF-0B197FCA3479}" presName="sibTrans" presStyleCnt="0"/>
      <dgm:spPr/>
    </dgm:pt>
    <dgm:pt modelId="{CAA4EEE8-87A0-423D-9AC8-E06A62FC66BA}" type="pres">
      <dgm:prSet presAssocID="{E8B88827-1478-4581-B3D8-D5637E987745}" presName="node" presStyleLbl="node1" presStyleIdx="2" presStyleCnt="5">
        <dgm:presLayoutVars>
          <dgm:bulletEnabled val="1"/>
        </dgm:presLayoutVars>
      </dgm:prSet>
      <dgm:spPr/>
      <dgm:t>
        <a:bodyPr/>
        <a:lstStyle/>
        <a:p>
          <a:endParaRPr lang="en-US"/>
        </a:p>
      </dgm:t>
    </dgm:pt>
    <dgm:pt modelId="{AC9FB791-A569-403E-BA06-BCC517255A40}" type="pres">
      <dgm:prSet presAssocID="{8B9460CE-DBBC-45D0-903E-AD0D52052569}" presName="sibTrans" presStyleCnt="0"/>
      <dgm:spPr/>
    </dgm:pt>
    <dgm:pt modelId="{644DB986-3BDF-4841-AA4A-4A7870F34190}" type="pres">
      <dgm:prSet presAssocID="{3ADEABFC-AFCC-47DF-BB3C-0562F900B5CE}" presName="node" presStyleLbl="node1" presStyleIdx="3" presStyleCnt="5">
        <dgm:presLayoutVars>
          <dgm:bulletEnabled val="1"/>
        </dgm:presLayoutVars>
      </dgm:prSet>
      <dgm:spPr/>
      <dgm:t>
        <a:bodyPr/>
        <a:lstStyle/>
        <a:p>
          <a:endParaRPr lang="en-US"/>
        </a:p>
      </dgm:t>
    </dgm:pt>
    <dgm:pt modelId="{62F9EB98-3D68-44AF-8881-CC9549949715}" type="pres">
      <dgm:prSet presAssocID="{AD698DFD-2D01-43A8-BB36-9E432B86B12C}" presName="sibTrans" presStyleCnt="0"/>
      <dgm:spPr/>
    </dgm:pt>
    <dgm:pt modelId="{8FF0D481-E047-48B1-A6B2-B7EC510BE8AF}" type="pres">
      <dgm:prSet presAssocID="{771EE550-1D76-49A6-A759-AA7373946BD8}" presName="node" presStyleLbl="node1" presStyleIdx="4" presStyleCnt="5">
        <dgm:presLayoutVars>
          <dgm:bulletEnabled val="1"/>
        </dgm:presLayoutVars>
      </dgm:prSet>
      <dgm:spPr/>
      <dgm:t>
        <a:bodyPr/>
        <a:lstStyle/>
        <a:p>
          <a:endParaRPr lang="en-US"/>
        </a:p>
      </dgm:t>
    </dgm:pt>
  </dgm:ptLst>
  <dgm:cxnLst>
    <dgm:cxn modelId="{E220D5D3-8246-4FE6-B913-96342EF394F8}" type="presOf" srcId="{62E80C50-CF08-401D-B1A9-8339ACD89B5F}" destId="{7F7CBD43-EF2A-44D9-BAC6-95CA17E66A06}" srcOrd="0" destOrd="0" presId="urn:microsoft.com/office/officeart/2005/8/layout/default"/>
    <dgm:cxn modelId="{9123484D-684F-4978-BBFF-54D81B785CA5}" type="presOf" srcId="{771EE550-1D76-49A6-A759-AA7373946BD8}" destId="{8FF0D481-E047-48B1-A6B2-B7EC510BE8AF}" srcOrd="0" destOrd="0" presId="urn:microsoft.com/office/officeart/2005/8/layout/default"/>
    <dgm:cxn modelId="{448D5E3B-8078-41C2-BCDF-E29D62C81EA6}" type="presOf" srcId="{E8B88827-1478-4581-B3D8-D5637E987745}" destId="{CAA4EEE8-87A0-423D-9AC8-E06A62FC66BA}" srcOrd="0" destOrd="0" presId="urn:microsoft.com/office/officeart/2005/8/layout/default"/>
    <dgm:cxn modelId="{6F22845D-37A0-4EA5-839B-2C9E781CFFB3}" type="presOf" srcId="{85A5B703-4B33-468D-8D4D-DF8EF9BFAFA1}" destId="{D4F4A171-1862-40FF-8261-5F4B28C960F7}" srcOrd="0" destOrd="0" presId="urn:microsoft.com/office/officeart/2005/8/layout/default"/>
    <dgm:cxn modelId="{FAC94278-FDD6-4856-96DA-C316FBFCA230}" srcId="{370D914E-9A49-4950-846F-E22044812FCD}" destId="{62E80C50-CF08-401D-B1A9-8339ACD89B5F}" srcOrd="1" destOrd="0" parTransId="{50EE5362-EAEB-4761-B8A9-26437AB72365}" sibTransId="{1A6E287D-9B8E-48F9-BCDF-0B197FCA3479}"/>
    <dgm:cxn modelId="{755AFE1A-FEA7-4995-9D1B-4FEB99CC5C68}" type="presOf" srcId="{370D914E-9A49-4950-846F-E22044812FCD}" destId="{3826604C-119F-43E7-BC37-B2E73DA8A23E}" srcOrd="0" destOrd="0" presId="urn:microsoft.com/office/officeart/2005/8/layout/default"/>
    <dgm:cxn modelId="{40A32824-60C9-4AAC-B81A-F640EDE2A60F}" srcId="{370D914E-9A49-4950-846F-E22044812FCD}" destId="{771EE550-1D76-49A6-A759-AA7373946BD8}" srcOrd="4" destOrd="0" parTransId="{6A262390-E916-484B-8492-75BD9F29BAD1}" sibTransId="{81ADC748-85CC-4EE5-9E65-97686A7DF3B3}"/>
    <dgm:cxn modelId="{009B267A-6491-46AA-8C5F-052875991A3E}" srcId="{370D914E-9A49-4950-846F-E22044812FCD}" destId="{85A5B703-4B33-468D-8D4D-DF8EF9BFAFA1}" srcOrd="0" destOrd="0" parTransId="{4A149780-5F59-4A4F-B615-58DA744446C5}" sibTransId="{A642328B-D611-4D14-80D7-0D1A965B5060}"/>
    <dgm:cxn modelId="{C492C42B-6ACC-4BE0-8327-3B0A59CB0115}" srcId="{370D914E-9A49-4950-846F-E22044812FCD}" destId="{E8B88827-1478-4581-B3D8-D5637E987745}" srcOrd="2" destOrd="0" parTransId="{0D62BA12-0549-411D-976E-8911D722F48E}" sibTransId="{8B9460CE-DBBC-45D0-903E-AD0D52052569}"/>
    <dgm:cxn modelId="{2A723335-BCB7-4006-8DAA-9F84B0F70434}" srcId="{370D914E-9A49-4950-846F-E22044812FCD}" destId="{3ADEABFC-AFCC-47DF-BB3C-0562F900B5CE}" srcOrd="3" destOrd="0" parTransId="{2D60A18D-1BE1-4B1A-822F-C06BF432AF9F}" sibTransId="{AD698DFD-2D01-43A8-BB36-9E432B86B12C}"/>
    <dgm:cxn modelId="{2DBDC023-3DAB-4256-9523-4B2EBD40ED73}" type="presOf" srcId="{3ADEABFC-AFCC-47DF-BB3C-0562F900B5CE}" destId="{644DB986-3BDF-4841-AA4A-4A7870F34190}" srcOrd="0" destOrd="0" presId="urn:microsoft.com/office/officeart/2005/8/layout/default"/>
    <dgm:cxn modelId="{A5825B3D-5103-4FD8-B874-839D6A4FFDB0}" type="presParOf" srcId="{3826604C-119F-43E7-BC37-B2E73DA8A23E}" destId="{D4F4A171-1862-40FF-8261-5F4B28C960F7}" srcOrd="0" destOrd="0" presId="urn:microsoft.com/office/officeart/2005/8/layout/default"/>
    <dgm:cxn modelId="{DE1413F9-1AFD-4338-9171-103619318A51}" type="presParOf" srcId="{3826604C-119F-43E7-BC37-B2E73DA8A23E}" destId="{082B9202-2A10-4D41-BBF3-CEC8F7C55EF7}" srcOrd="1" destOrd="0" presId="urn:microsoft.com/office/officeart/2005/8/layout/default"/>
    <dgm:cxn modelId="{AFDEA1D7-E653-4240-8893-4E7E2BA48391}" type="presParOf" srcId="{3826604C-119F-43E7-BC37-B2E73DA8A23E}" destId="{7F7CBD43-EF2A-44D9-BAC6-95CA17E66A06}" srcOrd="2" destOrd="0" presId="urn:microsoft.com/office/officeart/2005/8/layout/default"/>
    <dgm:cxn modelId="{75E31CB3-BCD6-4AF4-9C4E-EA828DF52ECF}" type="presParOf" srcId="{3826604C-119F-43E7-BC37-B2E73DA8A23E}" destId="{19CACBBE-FBB6-4264-9008-75AAF9DAA39B}" srcOrd="3" destOrd="0" presId="urn:microsoft.com/office/officeart/2005/8/layout/default"/>
    <dgm:cxn modelId="{4AE73D55-8B39-4340-9E08-B842952E6627}" type="presParOf" srcId="{3826604C-119F-43E7-BC37-B2E73DA8A23E}" destId="{CAA4EEE8-87A0-423D-9AC8-E06A62FC66BA}" srcOrd="4" destOrd="0" presId="urn:microsoft.com/office/officeart/2005/8/layout/default"/>
    <dgm:cxn modelId="{7457EA11-4FEA-4E91-A7F9-D0B474FA0CDB}" type="presParOf" srcId="{3826604C-119F-43E7-BC37-B2E73DA8A23E}" destId="{AC9FB791-A569-403E-BA06-BCC517255A40}" srcOrd="5" destOrd="0" presId="urn:microsoft.com/office/officeart/2005/8/layout/default"/>
    <dgm:cxn modelId="{D9DC3BB3-A274-400C-BCEF-CF7E26F49311}" type="presParOf" srcId="{3826604C-119F-43E7-BC37-B2E73DA8A23E}" destId="{644DB986-3BDF-4841-AA4A-4A7870F34190}" srcOrd="6" destOrd="0" presId="urn:microsoft.com/office/officeart/2005/8/layout/default"/>
    <dgm:cxn modelId="{9C5A5759-6256-4BA7-ADBA-8E87311C8844}" type="presParOf" srcId="{3826604C-119F-43E7-BC37-B2E73DA8A23E}" destId="{62F9EB98-3D68-44AF-8881-CC9549949715}" srcOrd="7" destOrd="0" presId="urn:microsoft.com/office/officeart/2005/8/layout/default"/>
    <dgm:cxn modelId="{8263D76D-DB85-497E-82EE-E5843849F39E}" type="presParOf" srcId="{3826604C-119F-43E7-BC37-B2E73DA8A23E}" destId="{8FF0D481-E047-48B1-A6B2-B7EC510BE8A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1C122A-B2CE-498E-AEEE-6BCDABB8A3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A633A05-7384-4377-8816-AF3E8442AD41}">
      <dgm:prSet phldrT="[Text]"/>
      <dgm:spPr/>
      <dgm:t>
        <a:bodyPr/>
        <a:lstStyle/>
        <a:p>
          <a:r>
            <a:rPr lang="en-US" dirty="0" smtClean="0">
              <a:latin typeface="Montserrat" panose="020B0604020202020204" charset="0"/>
            </a:rPr>
            <a:t>Stakeholder/Field calls</a:t>
          </a:r>
          <a:endParaRPr lang="en-US" dirty="0">
            <a:latin typeface="Montserrat" panose="020B0604020202020204" charset="0"/>
          </a:endParaRPr>
        </a:p>
      </dgm:t>
    </dgm:pt>
    <dgm:pt modelId="{FF95ACF0-2699-4D25-A879-05D24FD615B6}" type="parTrans" cxnId="{0AC584CA-E5F5-4EA0-A72A-A22430F77C40}">
      <dgm:prSet/>
      <dgm:spPr/>
      <dgm:t>
        <a:bodyPr/>
        <a:lstStyle/>
        <a:p>
          <a:endParaRPr lang="en-US"/>
        </a:p>
      </dgm:t>
    </dgm:pt>
    <dgm:pt modelId="{14CAE49E-A1EF-46D1-84EE-4DFBB4FAE3E0}" type="sibTrans" cxnId="{0AC584CA-E5F5-4EA0-A72A-A22430F77C40}">
      <dgm:prSet/>
      <dgm:spPr/>
      <dgm:t>
        <a:bodyPr/>
        <a:lstStyle/>
        <a:p>
          <a:endParaRPr lang="en-US"/>
        </a:p>
      </dgm:t>
    </dgm:pt>
    <dgm:pt modelId="{0AEE0B3D-E38E-4D57-8048-CDEDB6282149}">
      <dgm:prSet phldrT="[Text]"/>
      <dgm:spPr>
        <a:solidFill>
          <a:schemeClr val="accent3"/>
        </a:solidFill>
        <a:ln>
          <a:solidFill>
            <a:schemeClr val="accent3"/>
          </a:solidFill>
        </a:ln>
      </dgm:spPr>
      <dgm:t>
        <a:bodyPr/>
        <a:lstStyle/>
        <a:p>
          <a:r>
            <a:rPr lang="en-US" dirty="0" smtClean="0">
              <a:latin typeface="Montserrat" panose="020B0604020202020204" charset="0"/>
            </a:rPr>
            <a:t>Phone 2 Action/Days of Action</a:t>
          </a:r>
          <a:endParaRPr lang="en-US" dirty="0">
            <a:latin typeface="Montserrat" panose="020B0604020202020204" charset="0"/>
          </a:endParaRPr>
        </a:p>
      </dgm:t>
    </dgm:pt>
    <dgm:pt modelId="{D1FB422C-B634-4F9E-9349-789976226B66}" type="parTrans" cxnId="{75ABC7A9-E1B7-4C53-A036-CDD328D5DC8B}">
      <dgm:prSet/>
      <dgm:spPr/>
      <dgm:t>
        <a:bodyPr/>
        <a:lstStyle/>
        <a:p>
          <a:endParaRPr lang="en-US"/>
        </a:p>
      </dgm:t>
    </dgm:pt>
    <dgm:pt modelId="{6113A058-2BF4-4557-B0AF-5783D448D15C}" type="sibTrans" cxnId="{75ABC7A9-E1B7-4C53-A036-CDD328D5DC8B}">
      <dgm:prSet/>
      <dgm:spPr/>
      <dgm:t>
        <a:bodyPr/>
        <a:lstStyle/>
        <a:p>
          <a:endParaRPr lang="en-US"/>
        </a:p>
      </dgm:t>
    </dgm:pt>
    <dgm:pt modelId="{3B528599-6F0D-4380-9B65-F1DFF1CB59D1}">
      <dgm:prSet phldrT="[Text]"/>
      <dgm:spPr/>
      <dgm:t>
        <a:bodyPr/>
        <a:lstStyle/>
        <a:p>
          <a:r>
            <a:rPr lang="en-US" dirty="0" smtClean="0">
              <a:latin typeface="Montserrat" panose="020B0604020202020204" charset="0"/>
            </a:rPr>
            <a:t>Social Media</a:t>
          </a:r>
          <a:endParaRPr lang="en-US" dirty="0">
            <a:latin typeface="Montserrat" panose="020B0604020202020204" charset="0"/>
          </a:endParaRPr>
        </a:p>
      </dgm:t>
    </dgm:pt>
    <dgm:pt modelId="{1569628B-4A0E-4090-8D38-EF6F7A5DC884}" type="parTrans" cxnId="{87B7DFAA-0132-4F4D-AB55-1AA262DB0EEB}">
      <dgm:prSet/>
      <dgm:spPr/>
      <dgm:t>
        <a:bodyPr/>
        <a:lstStyle/>
        <a:p>
          <a:endParaRPr lang="en-US"/>
        </a:p>
      </dgm:t>
    </dgm:pt>
    <dgm:pt modelId="{47882141-8BDE-4BD2-B8A4-F6E12E987580}" type="sibTrans" cxnId="{87B7DFAA-0132-4F4D-AB55-1AA262DB0EEB}">
      <dgm:prSet/>
      <dgm:spPr/>
      <dgm:t>
        <a:bodyPr/>
        <a:lstStyle/>
        <a:p>
          <a:endParaRPr lang="en-US"/>
        </a:p>
      </dgm:t>
    </dgm:pt>
    <dgm:pt modelId="{A80F81B0-4312-4155-A06A-ADD987264D4B}">
      <dgm:prSet phldrT="[Text]"/>
      <dgm:spPr>
        <a:solidFill>
          <a:schemeClr val="accent3"/>
        </a:solidFill>
        <a:ln>
          <a:solidFill>
            <a:schemeClr val="accent3"/>
          </a:solidFill>
        </a:ln>
      </dgm:spPr>
      <dgm:t>
        <a:bodyPr/>
        <a:lstStyle/>
        <a:p>
          <a:r>
            <a:rPr lang="en-US" dirty="0" smtClean="0">
              <a:latin typeface="Montserrat" panose="020B0604020202020204" charset="0"/>
            </a:rPr>
            <a:t>Earned</a:t>
          </a:r>
          <a:r>
            <a:rPr lang="en-US" dirty="0" smtClean="0"/>
            <a:t> Media</a:t>
          </a:r>
          <a:endParaRPr lang="en-US" dirty="0"/>
        </a:p>
      </dgm:t>
    </dgm:pt>
    <dgm:pt modelId="{794B829D-325A-4999-BDDB-968AD2416867}" type="parTrans" cxnId="{BEC33F7E-09BE-4FDE-91F7-0D7C5B9A489D}">
      <dgm:prSet/>
      <dgm:spPr/>
      <dgm:t>
        <a:bodyPr/>
        <a:lstStyle/>
        <a:p>
          <a:endParaRPr lang="en-US"/>
        </a:p>
      </dgm:t>
    </dgm:pt>
    <dgm:pt modelId="{C7A9A3C1-2D25-4D4E-9FFD-FB2448756B4A}" type="sibTrans" cxnId="{BEC33F7E-09BE-4FDE-91F7-0D7C5B9A489D}">
      <dgm:prSet/>
      <dgm:spPr/>
      <dgm:t>
        <a:bodyPr/>
        <a:lstStyle/>
        <a:p>
          <a:endParaRPr lang="en-US"/>
        </a:p>
      </dgm:t>
    </dgm:pt>
    <dgm:pt modelId="{04F3F641-246C-4389-949C-49804201A4AB}">
      <dgm:prSet phldrT="[Text]"/>
      <dgm:spPr>
        <a:solidFill>
          <a:schemeClr val="accent3"/>
        </a:solidFill>
        <a:ln>
          <a:solidFill>
            <a:schemeClr val="accent3"/>
          </a:solidFill>
        </a:ln>
      </dgm:spPr>
      <dgm:t>
        <a:bodyPr/>
        <a:lstStyle/>
        <a:p>
          <a:r>
            <a:rPr lang="en-US" dirty="0" smtClean="0">
              <a:latin typeface="Montserrat" panose="020B0604020202020204" charset="0"/>
            </a:rPr>
            <a:t>Letters and Witness Slips</a:t>
          </a:r>
          <a:endParaRPr lang="en-US" dirty="0">
            <a:latin typeface="Montserrat" panose="020B0604020202020204" charset="0"/>
          </a:endParaRPr>
        </a:p>
      </dgm:t>
    </dgm:pt>
    <dgm:pt modelId="{18AF7171-C5BA-4799-A5F0-7A3BCA75910A}" type="parTrans" cxnId="{D2D1227F-57B3-46F1-AA62-4F5EB39075C0}">
      <dgm:prSet/>
      <dgm:spPr/>
      <dgm:t>
        <a:bodyPr/>
        <a:lstStyle/>
        <a:p>
          <a:endParaRPr lang="en-US"/>
        </a:p>
      </dgm:t>
    </dgm:pt>
    <dgm:pt modelId="{573F2F75-0574-4193-9475-E603CE3F4718}" type="sibTrans" cxnId="{D2D1227F-57B3-46F1-AA62-4F5EB39075C0}">
      <dgm:prSet/>
      <dgm:spPr/>
      <dgm:t>
        <a:bodyPr/>
        <a:lstStyle/>
        <a:p>
          <a:endParaRPr lang="en-US"/>
        </a:p>
      </dgm:t>
    </dgm:pt>
    <dgm:pt modelId="{DCB3AEBB-1205-464F-9C63-637703ECF417}" type="pres">
      <dgm:prSet presAssocID="{4A1C122A-B2CE-498E-AEEE-6BCDABB8A379}" presName="diagram" presStyleCnt="0">
        <dgm:presLayoutVars>
          <dgm:dir/>
          <dgm:resizeHandles val="exact"/>
        </dgm:presLayoutVars>
      </dgm:prSet>
      <dgm:spPr/>
      <dgm:t>
        <a:bodyPr/>
        <a:lstStyle/>
        <a:p>
          <a:endParaRPr lang="en-US"/>
        </a:p>
      </dgm:t>
    </dgm:pt>
    <dgm:pt modelId="{5B04998D-4870-4820-9CC9-DD8B91913B55}" type="pres">
      <dgm:prSet presAssocID="{8A633A05-7384-4377-8816-AF3E8442AD41}" presName="node" presStyleLbl="node1" presStyleIdx="0" presStyleCnt="5">
        <dgm:presLayoutVars>
          <dgm:bulletEnabled val="1"/>
        </dgm:presLayoutVars>
      </dgm:prSet>
      <dgm:spPr/>
      <dgm:t>
        <a:bodyPr/>
        <a:lstStyle/>
        <a:p>
          <a:endParaRPr lang="en-US"/>
        </a:p>
      </dgm:t>
    </dgm:pt>
    <dgm:pt modelId="{C0094CE3-26FA-4485-A1D7-34E4765D56E3}" type="pres">
      <dgm:prSet presAssocID="{14CAE49E-A1EF-46D1-84EE-4DFBB4FAE3E0}" presName="sibTrans" presStyleCnt="0"/>
      <dgm:spPr/>
    </dgm:pt>
    <dgm:pt modelId="{9EF65789-4292-4D34-8245-FF29DC5E8063}" type="pres">
      <dgm:prSet presAssocID="{0AEE0B3D-E38E-4D57-8048-CDEDB6282149}" presName="node" presStyleLbl="node1" presStyleIdx="1" presStyleCnt="5">
        <dgm:presLayoutVars>
          <dgm:bulletEnabled val="1"/>
        </dgm:presLayoutVars>
      </dgm:prSet>
      <dgm:spPr/>
      <dgm:t>
        <a:bodyPr/>
        <a:lstStyle/>
        <a:p>
          <a:endParaRPr lang="en-US"/>
        </a:p>
      </dgm:t>
    </dgm:pt>
    <dgm:pt modelId="{9F08AE85-D9C0-4B3D-9F9F-52183D309596}" type="pres">
      <dgm:prSet presAssocID="{6113A058-2BF4-4557-B0AF-5783D448D15C}" presName="sibTrans" presStyleCnt="0"/>
      <dgm:spPr/>
    </dgm:pt>
    <dgm:pt modelId="{680B4E84-E169-45C7-9BCC-A34DC3BBED4F}" type="pres">
      <dgm:prSet presAssocID="{3B528599-6F0D-4380-9B65-F1DFF1CB59D1}" presName="node" presStyleLbl="node1" presStyleIdx="2" presStyleCnt="5">
        <dgm:presLayoutVars>
          <dgm:bulletEnabled val="1"/>
        </dgm:presLayoutVars>
      </dgm:prSet>
      <dgm:spPr/>
      <dgm:t>
        <a:bodyPr/>
        <a:lstStyle/>
        <a:p>
          <a:endParaRPr lang="en-US"/>
        </a:p>
      </dgm:t>
    </dgm:pt>
    <dgm:pt modelId="{4363F1E3-B527-46B8-BD0F-608D317133F5}" type="pres">
      <dgm:prSet presAssocID="{47882141-8BDE-4BD2-B8A4-F6E12E987580}" presName="sibTrans" presStyleCnt="0"/>
      <dgm:spPr/>
    </dgm:pt>
    <dgm:pt modelId="{80041575-72BB-409C-A794-2DBB7DFDFBF4}" type="pres">
      <dgm:prSet presAssocID="{A80F81B0-4312-4155-A06A-ADD987264D4B}" presName="node" presStyleLbl="node1" presStyleIdx="3" presStyleCnt="5">
        <dgm:presLayoutVars>
          <dgm:bulletEnabled val="1"/>
        </dgm:presLayoutVars>
      </dgm:prSet>
      <dgm:spPr/>
      <dgm:t>
        <a:bodyPr/>
        <a:lstStyle/>
        <a:p>
          <a:endParaRPr lang="en-US"/>
        </a:p>
      </dgm:t>
    </dgm:pt>
    <dgm:pt modelId="{9E304FA0-0C69-431A-B6DB-A803AEB3DA9E}" type="pres">
      <dgm:prSet presAssocID="{C7A9A3C1-2D25-4D4E-9FFD-FB2448756B4A}" presName="sibTrans" presStyleCnt="0"/>
      <dgm:spPr/>
    </dgm:pt>
    <dgm:pt modelId="{B395AC2B-199B-4EAE-9708-AB3BEDA060CD}" type="pres">
      <dgm:prSet presAssocID="{04F3F641-246C-4389-949C-49804201A4AB}" presName="node" presStyleLbl="node1" presStyleIdx="4" presStyleCnt="5">
        <dgm:presLayoutVars>
          <dgm:bulletEnabled val="1"/>
        </dgm:presLayoutVars>
      </dgm:prSet>
      <dgm:spPr/>
      <dgm:t>
        <a:bodyPr/>
        <a:lstStyle/>
        <a:p>
          <a:endParaRPr lang="en-US"/>
        </a:p>
      </dgm:t>
    </dgm:pt>
  </dgm:ptLst>
  <dgm:cxnLst>
    <dgm:cxn modelId="{31A62737-0BA1-4FD0-AB43-2107150BB2BD}" type="presOf" srcId="{04F3F641-246C-4389-949C-49804201A4AB}" destId="{B395AC2B-199B-4EAE-9708-AB3BEDA060CD}" srcOrd="0" destOrd="0" presId="urn:microsoft.com/office/officeart/2005/8/layout/default"/>
    <dgm:cxn modelId="{428D6D53-1736-4067-8B0B-DB556FBA7F9F}" type="presOf" srcId="{4A1C122A-B2CE-498E-AEEE-6BCDABB8A379}" destId="{DCB3AEBB-1205-464F-9C63-637703ECF417}" srcOrd="0" destOrd="0" presId="urn:microsoft.com/office/officeart/2005/8/layout/default"/>
    <dgm:cxn modelId="{6E485848-8D03-4393-9025-4E036CD476C4}" type="presOf" srcId="{8A633A05-7384-4377-8816-AF3E8442AD41}" destId="{5B04998D-4870-4820-9CC9-DD8B91913B55}" srcOrd="0" destOrd="0" presId="urn:microsoft.com/office/officeart/2005/8/layout/default"/>
    <dgm:cxn modelId="{87B7DFAA-0132-4F4D-AB55-1AA262DB0EEB}" srcId="{4A1C122A-B2CE-498E-AEEE-6BCDABB8A379}" destId="{3B528599-6F0D-4380-9B65-F1DFF1CB59D1}" srcOrd="2" destOrd="0" parTransId="{1569628B-4A0E-4090-8D38-EF6F7A5DC884}" sibTransId="{47882141-8BDE-4BD2-B8A4-F6E12E987580}"/>
    <dgm:cxn modelId="{D2D1227F-57B3-46F1-AA62-4F5EB39075C0}" srcId="{4A1C122A-B2CE-498E-AEEE-6BCDABB8A379}" destId="{04F3F641-246C-4389-949C-49804201A4AB}" srcOrd="4" destOrd="0" parTransId="{18AF7171-C5BA-4799-A5F0-7A3BCA75910A}" sibTransId="{573F2F75-0574-4193-9475-E603CE3F4718}"/>
    <dgm:cxn modelId="{DB1761D8-5A97-4B61-A570-6C0CD2A8F5A3}" type="presOf" srcId="{A80F81B0-4312-4155-A06A-ADD987264D4B}" destId="{80041575-72BB-409C-A794-2DBB7DFDFBF4}" srcOrd="0" destOrd="0" presId="urn:microsoft.com/office/officeart/2005/8/layout/default"/>
    <dgm:cxn modelId="{2D22965A-8EF5-47C7-990F-CE4F1190C833}" type="presOf" srcId="{3B528599-6F0D-4380-9B65-F1DFF1CB59D1}" destId="{680B4E84-E169-45C7-9BCC-A34DC3BBED4F}" srcOrd="0" destOrd="0" presId="urn:microsoft.com/office/officeart/2005/8/layout/default"/>
    <dgm:cxn modelId="{75ABC7A9-E1B7-4C53-A036-CDD328D5DC8B}" srcId="{4A1C122A-B2CE-498E-AEEE-6BCDABB8A379}" destId="{0AEE0B3D-E38E-4D57-8048-CDEDB6282149}" srcOrd="1" destOrd="0" parTransId="{D1FB422C-B634-4F9E-9349-789976226B66}" sibTransId="{6113A058-2BF4-4557-B0AF-5783D448D15C}"/>
    <dgm:cxn modelId="{BEC33F7E-09BE-4FDE-91F7-0D7C5B9A489D}" srcId="{4A1C122A-B2CE-498E-AEEE-6BCDABB8A379}" destId="{A80F81B0-4312-4155-A06A-ADD987264D4B}" srcOrd="3" destOrd="0" parTransId="{794B829D-325A-4999-BDDB-968AD2416867}" sibTransId="{C7A9A3C1-2D25-4D4E-9FFD-FB2448756B4A}"/>
    <dgm:cxn modelId="{0AC584CA-E5F5-4EA0-A72A-A22430F77C40}" srcId="{4A1C122A-B2CE-498E-AEEE-6BCDABB8A379}" destId="{8A633A05-7384-4377-8816-AF3E8442AD41}" srcOrd="0" destOrd="0" parTransId="{FF95ACF0-2699-4D25-A879-05D24FD615B6}" sibTransId="{14CAE49E-A1EF-46D1-84EE-4DFBB4FAE3E0}"/>
    <dgm:cxn modelId="{3872E770-FDB9-499D-967B-E1ECFA703CE3}" type="presOf" srcId="{0AEE0B3D-E38E-4D57-8048-CDEDB6282149}" destId="{9EF65789-4292-4D34-8245-FF29DC5E8063}" srcOrd="0" destOrd="0" presId="urn:microsoft.com/office/officeart/2005/8/layout/default"/>
    <dgm:cxn modelId="{7B72446A-602F-45A3-A472-C9E53D79EF83}" type="presParOf" srcId="{DCB3AEBB-1205-464F-9C63-637703ECF417}" destId="{5B04998D-4870-4820-9CC9-DD8B91913B55}" srcOrd="0" destOrd="0" presId="urn:microsoft.com/office/officeart/2005/8/layout/default"/>
    <dgm:cxn modelId="{91DB2D26-70D0-4BCC-9EB3-FFEDF5AC469A}" type="presParOf" srcId="{DCB3AEBB-1205-464F-9C63-637703ECF417}" destId="{C0094CE3-26FA-4485-A1D7-34E4765D56E3}" srcOrd="1" destOrd="0" presId="urn:microsoft.com/office/officeart/2005/8/layout/default"/>
    <dgm:cxn modelId="{DCB91E8A-F7B4-4BB6-B329-7D28586821D5}" type="presParOf" srcId="{DCB3AEBB-1205-464F-9C63-637703ECF417}" destId="{9EF65789-4292-4D34-8245-FF29DC5E8063}" srcOrd="2" destOrd="0" presId="urn:microsoft.com/office/officeart/2005/8/layout/default"/>
    <dgm:cxn modelId="{63B82077-2346-4DD6-8FD0-E6C8A473FA15}" type="presParOf" srcId="{DCB3AEBB-1205-464F-9C63-637703ECF417}" destId="{9F08AE85-D9C0-4B3D-9F9F-52183D309596}" srcOrd="3" destOrd="0" presId="urn:microsoft.com/office/officeart/2005/8/layout/default"/>
    <dgm:cxn modelId="{2891EB9F-7F21-4F25-9140-328085C31648}" type="presParOf" srcId="{DCB3AEBB-1205-464F-9C63-637703ECF417}" destId="{680B4E84-E169-45C7-9BCC-A34DC3BBED4F}" srcOrd="4" destOrd="0" presId="urn:microsoft.com/office/officeart/2005/8/layout/default"/>
    <dgm:cxn modelId="{90BC8127-A86C-4B9C-9308-3B84F51AF3A5}" type="presParOf" srcId="{DCB3AEBB-1205-464F-9C63-637703ECF417}" destId="{4363F1E3-B527-46B8-BD0F-608D317133F5}" srcOrd="5" destOrd="0" presId="urn:microsoft.com/office/officeart/2005/8/layout/default"/>
    <dgm:cxn modelId="{F160D438-D057-4E9E-BEEB-E2EEABB3E1A7}" type="presParOf" srcId="{DCB3AEBB-1205-464F-9C63-637703ECF417}" destId="{80041575-72BB-409C-A794-2DBB7DFDFBF4}" srcOrd="6" destOrd="0" presId="urn:microsoft.com/office/officeart/2005/8/layout/default"/>
    <dgm:cxn modelId="{4EA0765C-4D55-4A9C-94F5-D1A0CE729A6F}" type="presParOf" srcId="{DCB3AEBB-1205-464F-9C63-637703ECF417}" destId="{9E304FA0-0C69-431A-B6DB-A803AEB3DA9E}" srcOrd="7" destOrd="0" presId="urn:microsoft.com/office/officeart/2005/8/layout/default"/>
    <dgm:cxn modelId="{B9EFEED5-71C7-4AEF-949B-750DF9CC3F01}" type="presParOf" srcId="{DCB3AEBB-1205-464F-9C63-637703ECF417}" destId="{B395AC2B-199B-4EAE-9708-AB3BEDA060C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CD8874-928B-406C-9BD7-8C042CC1EE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0459537-B124-47D8-83B3-770C4D5CC921}">
      <dgm:prSet phldrT="[Text]"/>
      <dgm:spPr/>
      <dgm:t>
        <a:bodyPr/>
        <a:lstStyle/>
        <a:p>
          <a:r>
            <a:rPr lang="en-US" dirty="0" smtClean="0">
              <a:latin typeface="Montserrat" panose="020B0604020202020204" charset="0"/>
            </a:rPr>
            <a:t>Allies</a:t>
          </a:r>
          <a:endParaRPr lang="en-US" dirty="0">
            <a:latin typeface="Montserrat" panose="020B0604020202020204" charset="0"/>
          </a:endParaRPr>
        </a:p>
      </dgm:t>
    </dgm:pt>
    <dgm:pt modelId="{6B63FF28-21F0-4F17-BFC1-53D512940FC6}" type="parTrans" cxnId="{9562F61E-06C3-408B-8504-48EEB224C03D}">
      <dgm:prSet/>
      <dgm:spPr/>
      <dgm:t>
        <a:bodyPr/>
        <a:lstStyle/>
        <a:p>
          <a:endParaRPr lang="en-US">
            <a:latin typeface="Montserrat" panose="020B0604020202020204" charset="0"/>
          </a:endParaRPr>
        </a:p>
      </dgm:t>
    </dgm:pt>
    <dgm:pt modelId="{E692A69B-C29E-4A44-8891-A191BEF0B5AD}" type="sibTrans" cxnId="{9562F61E-06C3-408B-8504-48EEB224C03D}">
      <dgm:prSet/>
      <dgm:spPr/>
      <dgm:t>
        <a:bodyPr/>
        <a:lstStyle/>
        <a:p>
          <a:endParaRPr lang="en-US">
            <a:latin typeface="Montserrat" panose="020B0604020202020204" charset="0"/>
          </a:endParaRPr>
        </a:p>
      </dgm:t>
    </dgm:pt>
    <dgm:pt modelId="{2F9AA49C-F383-4E9C-9FB6-E66055506289}">
      <dgm:prSet phldrT="[Text]"/>
      <dgm:spPr/>
      <dgm:t>
        <a:bodyPr/>
        <a:lstStyle/>
        <a:p>
          <a:r>
            <a:rPr lang="en-US" dirty="0" smtClean="0">
              <a:latin typeface="Montserrat" panose="020B0604020202020204" charset="0"/>
            </a:rPr>
            <a:t>Disease Groups</a:t>
          </a:r>
          <a:endParaRPr lang="en-US" dirty="0">
            <a:latin typeface="Montserrat" panose="020B0604020202020204" charset="0"/>
          </a:endParaRPr>
        </a:p>
      </dgm:t>
    </dgm:pt>
    <dgm:pt modelId="{C995AB4C-E981-4189-B1D2-CEDEB9BABD31}" type="parTrans" cxnId="{6847623B-FE37-489D-8462-0170A3A7CEF3}">
      <dgm:prSet/>
      <dgm:spPr/>
      <dgm:t>
        <a:bodyPr/>
        <a:lstStyle/>
        <a:p>
          <a:endParaRPr lang="en-US">
            <a:latin typeface="Montserrat" panose="020B0604020202020204" charset="0"/>
          </a:endParaRPr>
        </a:p>
      </dgm:t>
    </dgm:pt>
    <dgm:pt modelId="{DEAA099E-492E-4AE5-8F63-3FCE2087ABC3}" type="sibTrans" cxnId="{6847623B-FE37-489D-8462-0170A3A7CEF3}">
      <dgm:prSet/>
      <dgm:spPr/>
      <dgm:t>
        <a:bodyPr/>
        <a:lstStyle/>
        <a:p>
          <a:endParaRPr lang="en-US">
            <a:latin typeface="Montserrat" panose="020B0604020202020204" charset="0"/>
          </a:endParaRPr>
        </a:p>
      </dgm:t>
    </dgm:pt>
    <dgm:pt modelId="{5460F6DA-D548-4896-91BA-0DB91E6CD8B3}">
      <dgm:prSet phldrT="[Text]"/>
      <dgm:spPr>
        <a:solidFill>
          <a:schemeClr val="accent3"/>
        </a:solidFill>
        <a:ln>
          <a:solidFill>
            <a:schemeClr val="accent3"/>
          </a:solidFill>
        </a:ln>
      </dgm:spPr>
      <dgm:t>
        <a:bodyPr/>
        <a:lstStyle/>
        <a:p>
          <a:r>
            <a:rPr lang="en-US" dirty="0" smtClean="0">
              <a:latin typeface="Montserrat" panose="020B0604020202020204" charset="0"/>
            </a:rPr>
            <a:t>Opposition</a:t>
          </a:r>
          <a:endParaRPr lang="en-US" dirty="0">
            <a:latin typeface="Montserrat" panose="020B0604020202020204" charset="0"/>
          </a:endParaRPr>
        </a:p>
      </dgm:t>
    </dgm:pt>
    <dgm:pt modelId="{56C8F4F4-F618-4CD0-9335-9698D1F2D396}" type="parTrans" cxnId="{568D59FB-81FB-4D76-848F-0C6B6F748551}">
      <dgm:prSet/>
      <dgm:spPr/>
      <dgm:t>
        <a:bodyPr/>
        <a:lstStyle/>
        <a:p>
          <a:endParaRPr lang="en-US">
            <a:latin typeface="Montserrat" panose="020B0604020202020204" charset="0"/>
          </a:endParaRPr>
        </a:p>
      </dgm:t>
    </dgm:pt>
    <dgm:pt modelId="{A29A14E8-0A24-40A7-8C5C-D6112BF8F232}" type="sibTrans" cxnId="{568D59FB-81FB-4D76-848F-0C6B6F748551}">
      <dgm:prSet/>
      <dgm:spPr/>
      <dgm:t>
        <a:bodyPr/>
        <a:lstStyle/>
        <a:p>
          <a:endParaRPr lang="en-US">
            <a:latin typeface="Montserrat" panose="020B0604020202020204" charset="0"/>
          </a:endParaRPr>
        </a:p>
      </dgm:t>
    </dgm:pt>
    <dgm:pt modelId="{EA55A63F-C41D-4B63-A512-47608A87709F}">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latin typeface="Montserrat" panose="020B0604020202020204" charset="0"/>
            </a:rPr>
            <a:t>Life insurers</a:t>
          </a:r>
          <a:endParaRPr lang="en-US" dirty="0">
            <a:latin typeface="Montserrat" panose="020B0604020202020204" charset="0"/>
          </a:endParaRPr>
        </a:p>
      </dgm:t>
    </dgm:pt>
    <dgm:pt modelId="{FF3D7CCC-4D7D-4216-9892-F4C547B2862D}" type="parTrans" cxnId="{CA96DB2F-489C-4BAB-8C30-DB8BA4719C50}">
      <dgm:prSet/>
      <dgm:spPr/>
      <dgm:t>
        <a:bodyPr/>
        <a:lstStyle/>
        <a:p>
          <a:endParaRPr lang="en-US">
            <a:latin typeface="Montserrat" panose="020B0604020202020204" charset="0"/>
          </a:endParaRPr>
        </a:p>
      </dgm:t>
    </dgm:pt>
    <dgm:pt modelId="{15EBF054-42DA-426E-ACF1-66E4616978F7}" type="sibTrans" cxnId="{CA96DB2F-489C-4BAB-8C30-DB8BA4719C50}">
      <dgm:prSet/>
      <dgm:spPr/>
      <dgm:t>
        <a:bodyPr/>
        <a:lstStyle/>
        <a:p>
          <a:endParaRPr lang="en-US">
            <a:latin typeface="Montserrat" panose="020B0604020202020204" charset="0"/>
          </a:endParaRPr>
        </a:p>
      </dgm:t>
    </dgm:pt>
    <dgm:pt modelId="{31892814-FF7E-4995-AFC1-9760DBE578A1}">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latin typeface="Montserrat" panose="020B0604020202020204" charset="0"/>
            </a:rPr>
            <a:t>Department of Insurance (at first)</a:t>
          </a:r>
          <a:endParaRPr lang="en-US" dirty="0">
            <a:latin typeface="Montserrat" panose="020B0604020202020204" charset="0"/>
          </a:endParaRPr>
        </a:p>
      </dgm:t>
    </dgm:pt>
    <dgm:pt modelId="{BDF1F2ED-C23E-4715-821D-402EB43A5F6F}" type="parTrans" cxnId="{177680BD-A807-4B0D-9C29-99D0A249D434}">
      <dgm:prSet/>
      <dgm:spPr/>
      <dgm:t>
        <a:bodyPr/>
        <a:lstStyle/>
        <a:p>
          <a:endParaRPr lang="en-US">
            <a:latin typeface="Montserrat" panose="020B0604020202020204" charset="0"/>
          </a:endParaRPr>
        </a:p>
      </dgm:t>
    </dgm:pt>
    <dgm:pt modelId="{5B84C2AF-2677-47A8-A132-3136D5C782A6}" type="sibTrans" cxnId="{177680BD-A807-4B0D-9C29-99D0A249D434}">
      <dgm:prSet/>
      <dgm:spPr/>
      <dgm:t>
        <a:bodyPr/>
        <a:lstStyle/>
        <a:p>
          <a:endParaRPr lang="en-US">
            <a:latin typeface="Montserrat" panose="020B0604020202020204" charset="0"/>
          </a:endParaRPr>
        </a:p>
      </dgm:t>
    </dgm:pt>
    <dgm:pt modelId="{406D553A-8799-4E5B-9A94-6B35C9853B61}">
      <dgm:prSet phldrT="[Text]"/>
      <dgm:spPr/>
      <dgm:t>
        <a:bodyPr/>
        <a:lstStyle/>
        <a:p>
          <a:r>
            <a:rPr lang="en-US" dirty="0" smtClean="0">
              <a:latin typeface="Montserrat" panose="020B0604020202020204" charset="0"/>
            </a:rPr>
            <a:t>Consumers Advocates</a:t>
          </a:r>
          <a:endParaRPr lang="en-US" dirty="0">
            <a:latin typeface="Montserrat" panose="020B0604020202020204" charset="0"/>
          </a:endParaRPr>
        </a:p>
      </dgm:t>
    </dgm:pt>
    <dgm:pt modelId="{8A4EF7C0-CEBB-4B93-AC93-C9885EF77AEF}" type="parTrans" cxnId="{768178E7-8BBC-474E-B3D7-A34627603EF9}">
      <dgm:prSet/>
      <dgm:spPr/>
      <dgm:t>
        <a:bodyPr/>
        <a:lstStyle/>
        <a:p>
          <a:endParaRPr lang="en-US">
            <a:latin typeface="Montserrat" panose="020B0604020202020204" charset="0"/>
          </a:endParaRPr>
        </a:p>
      </dgm:t>
    </dgm:pt>
    <dgm:pt modelId="{D4E26C9E-85E9-4339-9DB9-1C51EAAEF143}" type="sibTrans" cxnId="{768178E7-8BBC-474E-B3D7-A34627603EF9}">
      <dgm:prSet/>
      <dgm:spPr/>
      <dgm:t>
        <a:bodyPr/>
        <a:lstStyle/>
        <a:p>
          <a:endParaRPr lang="en-US">
            <a:latin typeface="Montserrat" panose="020B0604020202020204" charset="0"/>
          </a:endParaRPr>
        </a:p>
      </dgm:t>
    </dgm:pt>
    <dgm:pt modelId="{9220288A-B0C7-4335-9F12-B779D9D142C7}">
      <dgm:prSet phldrT="[Text]"/>
      <dgm:spPr/>
      <dgm:t>
        <a:bodyPr/>
        <a:lstStyle/>
        <a:p>
          <a:r>
            <a:rPr lang="en-US" dirty="0" smtClean="0">
              <a:latin typeface="Montserrat" panose="020B0604020202020204" charset="0"/>
            </a:rPr>
            <a:t>Carriers</a:t>
          </a:r>
          <a:endParaRPr lang="en-US" dirty="0">
            <a:latin typeface="Montserrat" panose="020B0604020202020204" charset="0"/>
          </a:endParaRPr>
        </a:p>
      </dgm:t>
    </dgm:pt>
    <dgm:pt modelId="{08B95ABE-D41E-4B1C-9C90-CE23E4483AE5}" type="parTrans" cxnId="{615EC713-5FA8-4EFF-948B-A981BA39084E}">
      <dgm:prSet/>
      <dgm:spPr/>
      <dgm:t>
        <a:bodyPr/>
        <a:lstStyle/>
        <a:p>
          <a:endParaRPr lang="en-US">
            <a:latin typeface="Montserrat" panose="020B0604020202020204" charset="0"/>
          </a:endParaRPr>
        </a:p>
      </dgm:t>
    </dgm:pt>
    <dgm:pt modelId="{4089A01F-51C7-4A4F-A916-48851A1D546A}" type="sibTrans" cxnId="{615EC713-5FA8-4EFF-948B-A981BA39084E}">
      <dgm:prSet/>
      <dgm:spPr/>
      <dgm:t>
        <a:bodyPr/>
        <a:lstStyle/>
        <a:p>
          <a:endParaRPr lang="en-US">
            <a:latin typeface="Montserrat" panose="020B0604020202020204" charset="0"/>
          </a:endParaRPr>
        </a:p>
      </dgm:t>
    </dgm:pt>
    <dgm:pt modelId="{A07C33EC-F1B5-4B85-86F7-BCF1EA331A94}">
      <dgm:prSet/>
      <dgm:spPr>
        <a:solidFill>
          <a:srgbClr val="FF9966"/>
        </a:solidFill>
        <a:ln>
          <a:solidFill>
            <a:srgbClr val="FF9966"/>
          </a:solidFill>
        </a:ln>
      </dgm:spPr>
      <dgm:t>
        <a:bodyPr/>
        <a:lstStyle/>
        <a:p>
          <a:r>
            <a:rPr lang="en-US" dirty="0" smtClean="0">
              <a:latin typeface="Montserrat" panose="020B0604020202020204" charset="0"/>
            </a:rPr>
            <a:t>Neutral?</a:t>
          </a:r>
          <a:endParaRPr lang="en-US" dirty="0">
            <a:latin typeface="Montserrat" panose="020B0604020202020204" charset="0"/>
          </a:endParaRPr>
        </a:p>
      </dgm:t>
    </dgm:pt>
    <dgm:pt modelId="{5F0CF4E5-FAAA-4711-93C1-07A6E905DAE7}" type="parTrans" cxnId="{FD454719-DDE5-4CF1-89D0-6E56C0C7B5A8}">
      <dgm:prSet/>
      <dgm:spPr/>
      <dgm:t>
        <a:bodyPr/>
        <a:lstStyle/>
        <a:p>
          <a:endParaRPr lang="en-US">
            <a:latin typeface="Montserrat" panose="020B0604020202020204" charset="0"/>
          </a:endParaRPr>
        </a:p>
      </dgm:t>
    </dgm:pt>
    <dgm:pt modelId="{18020017-9A1B-4819-93D5-BC0F9FE4B24F}" type="sibTrans" cxnId="{FD454719-DDE5-4CF1-89D0-6E56C0C7B5A8}">
      <dgm:prSet/>
      <dgm:spPr/>
      <dgm:t>
        <a:bodyPr/>
        <a:lstStyle/>
        <a:p>
          <a:endParaRPr lang="en-US">
            <a:latin typeface="Montserrat" panose="020B0604020202020204" charset="0"/>
          </a:endParaRPr>
        </a:p>
      </dgm:t>
    </dgm:pt>
    <dgm:pt modelId="{559975AD-B0D2-4691-A0FA-45BD6942A8F3}">
      <dgm:prSet phldrT="[Text]"/>
      <dgm:spPr/>
      <dgm:t>
        <a:bodyPr/>
        <a:lstStyle/>
        <a:p>
          <a:r>
            <a:rPr lang="en-US" dirty="0" smtClean="0">
              <a:latin typeface="Montserrat" panose="020B0604020202020204" charset="0"/>
            </a:rPr>
            <a:t>Providers</a:t>
          </a:r>
          <a:endParaRPr lang="en-US" dirty="0">
            <a:latin typeface="Montserrat" panose="020B0604020202020204" charset="0"/>
          </a:endParaRPr>
        </a:p>
      </dgm:t>
    </dgm:pt>
    <dgm:pt modelId="{C46E600D-2655-430F-9CC2-5360CCC7C0F6}" type="parTrans" cxnId="{1ED2291F-E616-46B7-8CBD-72922700718A}">
      <dgm:prSet/>
      <dgm:spPr/>
      <dgm:t>
        <a:bodyPr/>
        <a:lstStyle/>
        <a:p>
          <a:endParaRPr lang="en-US">
            <a:latin typeface="Montserrat" panose="020B0604020202020204" charset="0"/>
          </a:endParaRPr>
        </a:p>
      </dgm:t>
    </dgm:pt>
    <dgm:pt modelId="{0FE6CBB9-8F2D-484D-AA93-88064A274C55}" type="sibTrans" cxnId="{1ED2291F-E616-46B7-8CBD-72922700718A}">
      <dgm:prSet/>
      <dgm:spPr/>
      <dgm:t>
        <a:bodyPr/>
        <a:lstStyle/>
        <a:p>
          <a:endParaRPr lang="en-US">
            <a:latin typeface="Montserrat" panose="020B0604020202020204" charset="0"/>
          </a:endParaRPr>
        </a:p>
      </dgm:t>
    </dgm:pt>
    <dgm:pt modelId="{C3BDC40C-AF76-4040-93EE-E77105D938D5}">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latin typeface="Montserrat" panose="020B0604020202020204" charset="0"/>
            </a:rPr>
            <a:t>Associations</a:t>
          </a:r>
          <a:endParaRPr lang="en-US" dirty="0">
            <a:latin typeface="Montserrat" panose="020B0604020202020204" charset="0"/>
          </a:endParaRPr>
        </a:p>
      </dgm:t>
    </dgm:pt>
    <dgm:pt modelId="{6D6CD3EA-A716-4BC0-B942-EC762DB204F2}" type="parTrans" cxnId="{5E8C83A9-3242-4C27-ADE8-29975A2D7776}">
      <dgm:prSet/>
      <dgm:spPr/>
      <dgm:t>
        <a:bodyPr/>
        <a:lstStyle/>
        <a:p>
          <a:endParaRPr lang="en-US">
            <a:latin typeface="Montserrat" panose="020B0604020202020204" charset="0"/>
          </a:endParaRPr>
        </a:p>
      </dgm:t>
    </dgm:pt>
    <dgm:pt modelId="{6088FD0A-384A-486A-ADF0-0E0B92F5FF24}" type="sibTrans" cxnId="{5E8C83A9-3242-4C27-ADE8-29975A2D7776}">
      <dgm:prSet/>
      <dgm:spPr/>
      <dgm:t>
        <a:bodyPr/>
        <a:lstStyle/>
        <a:p>
          <a:endParaRPr lang="en-US">
            <a:latin typeface="Montserrat" panose="020B0604020202020204" charset="0"/>
          </a:endParaRPr>
        </a:p>
      </dgm:t>
    </dgm:pt>
    <dgm:pt modelId="{37330336-C177-4483-A3FD-D5C906CA94A1}">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US" dirty="0" smtClean="0">
              <a:latin typeface="Montserrat" panose="020B0604020202020204" charset="0"/>
            </a:rPr>
            <a:t>Carriers</a:t>
          </a:r>
          <a:endParaRPr lang="en-US" dirty="0">
            <a:latin typeface="Montserrat" panose="020B0604020202020204" charset="0"/>
          </a:endParaRPr>
        </a:p>
      </dgm:t>
    </dgm:pt>
    <dgm:pt modelId="{A744E364-48C3-4403-AE2B-CD317453BEC2}" type="parTrans" cxnId="{2CC4BD0E-BEAD-4A01-993C-8D46734EB534}">
      <dgm:prSet/>
      <dgm:spPr/>
      <dgm:t>
        <a:bodyPr/>
        <a:lstStyle/>
        <a:p>
          <a:endParaRPr lang="en-US">
            <a:latin typeface="Montserrat" panose="020B0604020202020204" charset="0"/>
          </a:endParaRPr>
        </a:p>
      </dgm:t>
    </dgm:pt>
    <dgm:pt modelId="{EDAD17DF-A581-402F-BE3D-947926590158}" type="sibTrans" cxnId="{2CC4BD0E-BEAD-4A01-993C-8D46734EB534}">
      <dgm:prSet/>
      <dgm:spPr/>
      <dgm:t>
        <a:bodyPr/>
        <a:lstStyle/>
        <a:p>
          <a:endParaRPr lang="en-US">
            <a:latin typeface="Montserrat" panose="020B0604020202020204" charset="0"/>
          </a:endParaRPr>
        </a:p>
      </dgm:t>
    </dgm:pt>
    <dgm:pt modelId="{188F8566-E065-4E99-AB94-BC7B759596DA}">
      <dgm:prSet/>
      <dgm:spPr>
        <a:solidFill>
          <a:srgbClr val="FFCC99">
            <a:alpha val="89804"/>
          </a:srgbClr>
        </a:solidFill>
        <a:ln>
          <a:solidFill>
            <a:srgbClr val="FFCC99">
              <a:alpha val="90000"/>
            </a:srgbClr>
          </a:solidFill>
        </a:ln>
      </dgm:spPr>
      <dgm:t>
        <a:bodyPr/>
        <a:lstStyle/>
        <a:p>
          <a:r>
            <a:rPr lang="en-US" dirty="0" smtClean="0">
              <a:latin typeface="Montserrat" panose="020B0604020202020204" charset="0"/>
            </a:rPr>
            <a:t>Brokers and agents</a:t>
          </a:r>
          <a:endParaRPr lang="en-US" dirty="0">
            <a:latin typeface="Montserrat" panose="020B0604020202020204" charset="0"/>
          </a:endParaRPr>
        </a:p>
      </dgm:t>
    </dgm:pt>
    <dgm:pt modelId="{B475A531-1641-4B64-BA40-4E475283B966}" type="parTrans" cxnId="{6C2DC7D7-4F13-49D7-8320-CA367DD035D2}">
      <dgm:prSet/>
      <dgm:spPr/>
      <dgm:t>
        <a:bodyPr/>
        <a:lstStyle/>
        <a:p>
          <a:endParaRPr lang="en-US">
            <a:latin typeface="Montserrat" panose="020B0604020202020204" charset="0"/>
          </a:endParaRPr>
        </a:p>
      </dgm:t>
    </dgm:pt>
    <dgm:pt modelId="{87BCD5A8-A237-4171-94DC-1BD6BF802C91}" type="sibTrans" cxnId="{6C2DC7D7-4F13-49D7-8320-CA367DD035D2}">
      <dgm:prSet/>
      <dgm:spPr/>
      <dgm:t>
        <a:bodyPr/>
        <a:lstStyle/>
        <a:p>
          <a:endParaRPr lang="en-US">
            <a:latin typeface="Montserrat" panose="020B0604020202020204" charset="0"/>
          </a:endParaRPr>
        </a:p>
      </dgm:t>
    </dgm:pt>
    <dgm:pt modelId="{02A5E979-1025-427E-A119-F8A9B00C8948}" type="pres">
      <dgm:prSet presAssocID="{E1CD8874-928B-406C-9BD7-8C042CC1EE2E}" presName="Name0" presStyleCnt="0">
        <dgm:presLayoutVars>
          <dgm:dir/>
          <dgm:animLvl val="lvl"/>
          <dgm:resizeHandles val="exact"/>
        </dgm:presLayoutVars>
      </dgm:prSet>
      <dgm:spPr/>
      <dgm:t>
        <a:bodyPr/>
        <a:lstStyle/>
        <a:p>
          <a:endParaRPr lang="en-US"/>
        </a:p>
      </dgm:t>
    </dgm:pt>
    <dgm:pt modelId="{E2D68736-E497-45BA-BD17-A09DD95D9D55}" type="pres">
      <dgm:prSet presAssocID="{40459537-B124-47D8-83B3-770C4D5CC921}" presName="composite" presStyleCnt="0"/>
      <dgm:spPr/>
    </dgm:pt>
    <dgm:pt modelId="{82F825E2-E9F9-4178-BB60-A11ADDEDD5CE}" type="pres">
      <dgm:prSet presAssocID="{40459537-B124-47D8-83B3-770C4D5CC921}" presName="parTx" presStyleLbl="alignNode1" presStyleIdx="0" presStyleCnt="3">
        <dgm:presLayoutVars>
          <dgm:chMax val="0"/>
          <dgm:chPref val="0"/>
          <dgm:bulletEnabled val="1"/>
        </dgm:presLayoutVars>
      </dgm:prSet>
      <dgm:spPr/>
      <dgm:t>
        <a:bodyPr/>
        <a:lstStyle/>
        <a:p>
          <a:endParaRPr lang="en-US"/>
        </a:p>
      </dgm:t>
    </dgm:pt>
    <dgm:pt modelId="{5C85947B-2B38-4178-AA10-450BEAA5EEC3}" type="pres">
      <dgm:prSet presAssocID="{40459537-B124-47D8-83B3-770C4D5CC921}" presName="desTx" presStyleLbl="alignAccFollowNode1" presStyleIdx="0" presStyleCnt="3">
        <dgm:presLayoutVars>
          <dgm:bulletEnabled val="1"/>
        </dgm:presLayoutVars>
      </dgm:prSet>
      <dgm:spPr/>
      <dgm:t>
        <a:bodyPr/>
        <a:lstStyle/>
        <a:p>
          <a:endParaRPr lang="en-US"/>
        </a:p>
      </dgm:t>
    </dgm:pt>
    <dgm:pt modelId="{795449DB-4AAC-4FD1-B737-AA85F33C290D}" type="pres">
      <dgm:prSet presAssocID="{E692A69B-C29E-4A44-8891-A191BEF0B5AD}" presName="space" presStyleCnt="0"/>
      <dgm:spPr/>
    </dgm:pt>
    <dgm:pt modelId="{E6EB3DA1-9FC4-4DD1-93B4-23E4629F3750}" type="pres">
      <dgm:prSet presAssocID="{5460F6DA-D548-4896-91BA-0DB91E6CD8B3}" presName="composite" presStyleCnt="0"/>
      <dgm:spPr/>
    </dgm:pt>
    <dgm:pt modelId="{F5479A9E-49A4-487C-83FB-0E60F4C20E51}" type="pres">
      <dgm:prSet presAssocID="{5460F6DA-D548-4896-91BA-0DB91E6CD8B3}" presName="parTx" presStyleLbl="alignNode1" presStyleIdx="1" presStyleCnt="3">
        <dgm:presLayoutVars>
          <dgm:chMax val="0"/>
          <dgm:chPref val="0"/>
          <dgm:bulletEnabled val="1"/>
        </dgm:presLayoutVars>
      </dgm:prSet>
      <dgm:spPr/>
      <dgm:t>
        <a:bodyPr/>
        <a:lstStyle/>
        <a:p>
          <a:endParaRPr lang="en-US"/>
        </a:p>
      </dgm:t>
    </dgm:pt>
    <dgm:pt modelId="{0D99FA5F-20DB-423A-B47F-B6820C2B8C3F}" type="pres">
      <dgm:prSet presAssocID="{5460F6DA-D548-4896-91BA-0DB91E6CD8B3}" presName="desTx" presStyleLbl="alignAccFollowNode1" presStyleIdx="1" presStyleCnt="3">
        <dgm:presLayoutVars>
          <dgm:bulletEnabled val="1"/>
        </dgm:presLayoutVars>
      </dgm:prSet>
      <dgm:spPr/>
      <dgm:t>
        <a:bodyPr/>
        <a:lstStyle/>
        <a:p>
          <a:endParaRPr lang="en-US"/>
        </a:p>
      </dgm:t>
    </dgm:pt>
    <dgm:pt modelId="{F3CECDC0-3A36-47B4-9653-CB555ED0E52A}" type="pres">
      <dgm:prSet presAssocID="{A29A14E8-0A24-40A7-8C5C-D6112BF8F232}" presName="space" presStyleCnt="0"/>
      <dgm:spPr/>
    </dgm:pt>
    <dgm:pt modelId="{43F1E358-349A-4753-A02D-C11BD37DEEFB}" type="pres">
      <dgm:prSet presAssocID="{A07C33EC-F1B5-4B85-86F7-BCF1EA331A94}" presName="composite" presStyleCnt="0"/>
      <dgm:spPr/>
    </dgm:pt>
    <dgm:pt modelId="{1AB13362-2496-43E3-8EF4-6B88AD88F415}" type="pres">
      <dgm:prSet presAssocID="{A07C33EC-F1B5-4B85-86F7-BCF1EA331A94}" presName="parTx" presStyleLbl="alignNode1" presStyleIdx="2" presStyleCnt="3">
        <dgm:presLayoutVars>
          <dgm:chMax val="0"/>
          <dgm:chPref val="0"/>
          <dgm:bulletEnabled val="1"/>
        </dgm:presLayoutVars>
      </dgm:prSet>
      <dgm:spPr/>
      <dgm:t>
        <a:bodyPr/>
        <a:lstStyle/>
        <a:p>
          <a:endParaRPr lang="en-US"/>
        </a:p>
      </dgm:t>
    </dgm:pt>
    <dgm:pt modelId="{95E1BAF2-B85B-4F22-AAD6-05E52E233212}" type="pres">
      <dgm:prSet presAssocID="{A07C33EC-F1B5-4B85-86F7-BCF1EA331A94}" presName="desTx" presStyleLbl="alignAccFollowNode1" presStyleIdx="2" presStyleCnt="3">
        <dgm:presLayoutVars>
          <dgm:bulletEnabled val="1"/>
        </dgm:presLayoutVars>
      </dgm:prSet>
      <dgm:spPr/>
      <dgm:t>
        <a:bodyPr/>
        <a:lstStyle/>
        <a:p>
          <a:endParaRPr lang="en-US"/>
        </a:p>
      </dgm:t>
    </dgm:pt>
  </dgm:ptLst>
  <dgm:cxnLst>
    <dgm:cxn modelId="{7D545641-8358-46C2-A426-1B0ED579B2A4}" type="presOf" srcId="{EA55A63F-C41D-4B63-A512-47608A87709F}" destId="{0D99FA5F-20DB-423A-B47F-B6820C2B8C3F}" srcOrd="0" destOrd="0" presId="urn:microsoft.com/office/officeart/2005/8/layout/hList1"/>
    <dgm:cxn modelId="{6847623B-FE37-489D-8462-0170A3A7CEF3}" srcId="{40459537-B124-47D8-83B3-770C4D5CC921}" destId="{2F9AA49C-F383-4E9C-9FB6-E66055506289}" srcOrd="0" destOrd="0" parTransId="{C995AB4C-E981-4189-B1D2-CEDEB9BABD31}" sibTransId="{DEAA099E-492E-4AE5-8F63-3FCE2087ABC3}"/>
    <dgm:cxn modelId="{4B6B65F9-65AA-4D6F-AF0F-21C46B9D6D65}" type="presOf" srcId="{2F9AA49C-F383-4E9C-9FB6-E66055506289}" destId="{5C85947B-2B38-4178-AA10-450BEAA5EEC3}" srcOrd="0" destOrd="0" presId="urn:microsoft.com/office/officeart/2005/8/layout/hList1"/>
    <dgm:cxn modelId="{177680BD-A807-4B0D-9C29-99D0A249D434}" srcId="{5460F6DA-D548-4896-91BA-0DB91E6CD8B3}" destId="{31892814-FF7E-4995-AFC1-9760DBE578A1}" srcOrd="3" destOrd="0" parTransId="{BDF1F2ED-C23E-4715-821D-402EB43A5F6F}" sibTransId="{5B84C2AF-2677-47A8-A132-3136D5C782A6}"/>
    <dgm:cxn modelId="{CA96DB2F-489C-4BAB-8C30-DB8BA4719C50}" srcId="{5460F6DA-D548-4896-91BA-0DB91E6CD8B3}" destId="{EA55A63F-C41D-4B63-A512-47608A87709F}" srcOrd="0" destOrd="0" parTransId="{FF3D7CCC-4D7D-4216-9892-F4C547B2862D}" sibTransId="{15EBF054-42DA-426E-ACF1-66E4616978F7}"/>
    <dgm:cxn modelId="{5E8C83A9-3242-4C27-ADE8-29975A2D7776}" srcId="{5460F6DA-D548-4896-91BA-0DB91E6CD8B3}" destId="{C3BDC40C-AF76-4040-93EE-E77105D938D5}" srcOrd="1" destOrd="0" parTransId="{6D6CD3EA-A716-4BC0-B942-EC762DB204F2}" sibTransId="{6088FD0A-384A-486A-ADF0-0E0B92F5FF24}"/>
    <dgm:cxn modelId="{AB8FF234-9715-458D-A886-A8A7C2BADFA4}" type="presOf" srcId="{406D553A-8799-4E5B-9A94-6B35C9853B61}" destId="{5C85947B-2B38-4178-AA10-450BEAA5EEC3}" srcOrd="0" destOrd="1" presId="urn:microsoft.com/office/officeart/2005/8/layout/hList1"/>
    <dgm:cxn modelId="{F7A216EA-A166-4714-864C-0B305DDCE34B}" type="presOf" srcId="{A07C33EC-F1B5-4B85-86F7-BCF1EA331A94}" destId="{1AB13362-2496-43E3-8EF4-6B88AD88F415}" srcOrd="0" destOrd="0" presId="urn:microsoft.com/office/officeart/2005/8/layout/hList1"/>
    <dgm:cxn modelId="{2CC4BD0E-BEAD-4A01-993C-8D46734EB534}" srcId="{5460F6DA-D548-4896-91BA-0DB91E6CD8B3}" destId="{37330336-C177-4483-A3FD-D5C906CA94A1}" srcOrd="2" destOrd="0" parTransId="{A744E364-48C3-4403-AE2B-CD317453BEC2}" sibTransId="{EDAD17DF-A581-402F-BE3D-947926590158}"/>
    <dgm:cxn modelId="{D1F216AB-8773-43B9-B6A0-E3D91BC4243C}" type="presOf" srcId="{C3BDC40C-AF76-4040-93EE-E77105D938D5}" destId="{0D99FA5F-20DB-423A-B47F-B6820C2B8C3F}" srcOrd="0" destOrd="1" presId="urn:microsoft.com/office/officeart/2005/8/layout/hList1"/>
    <dgm:cxn modelId="{FA1B0DB4-4CD1-4720-A5D3-5A9BA9975C5C}" type="presOf" srcId="{9220288A-B0C7-4335-9F12-B779D9D142C7}" destId="{5C85947B-2B38-4178-AA10-450BEAA5EEC3}" srcOrd="0" destOrd="2" presId="urn:microsoft.com/office/officeart/2005/8/layout/hList1"/>
    <dgm:cxn modelId="{ECA03707-083E-46A6-A27A-6DE1B2B38312}" type="presOf" srcId="{5460F6DA-D548-4896-91BA-0DB91E6CD8B3}" destId="{F5479A9E-49A4-487C-83FB-0E60F4C20E51}" srcOrd="0" destOrd="0" presId="urn:microsoft.com/office/officeart/2005/8/layout/hList1"/>
    <dgm:cxn modelId="{FD454719-DDE5-4CF1-89D0-6E56C0C7B5A8}" srcId="{E1CD8874-928B-406C-9BD7-8C042CC1EE2E}" destId="{A07C33EC-F1B5-4B85-86F7-BCF1EA331A94}" srcOrd="2" destOrd="0" parTransId="{5F0CF4E5-FAAA-4711-93C1-07A6E905DAE7}" sibTransId="{18020017-9A1B-4819-93D5-BC0F9FE4B24F}"/>
    <dgm:cxn modelId="{9562F61E-06C3-408B-8504-48EEB224C03D}" srcId="{E1CD8874-928B-406C-9BD7-8C042CC1EE2E}" destId="{40459537-B124-47D8-83B3-770C4D5CC921}" srcOrd="0" destOrd="0" parTransId="{6B63FF28-21F0-4F17-BFC1-53D512940FC6}" sibTransId="{E692A69B-C29E-4A44-8891-A191BEF0B5AD}"/>
    <dgm:cxn modelId="{1ED2291F-E616-46B7-8CBD-72922700718A}" srcId="{40459537-B124-47D8-83B3-770C4D5CC921}" destId="{559975AD-B0D2-4691-A0FA-45BD6942A8F3}" srcOrd="3" destOrd="0" parTransId="{C46E600D-2655-430F-9CC2-5360CCC7C0F6}" sibTransId="{0FE6CBB9-8F2D-484D-AA93-88064A274C55}"/>
    <dgm:cxn modelId="{93E51C05-D5E8-47CD-B288-F88319AF360B}" type="presOf" srcId="{188F8566-E065-4E99-AB94-BC7B759596DA}" destId="{95E1BAF2-B85B-4F22-AAD6-05E52E233212}" srcOrd="0" destOrd="0" presId="urn:microsoft.com/office/officeart/2005/8/layout/hList1"/>
    <dgm:cxn modelId="{210291C1-4CD9-4060-9352-7B44498AB9AC}" type="presOf" srcId="{E1CD8874-928B-406C-9BD7-8C042CC1EE2E}" destId="{02A5E979-1025-427E-A119-F8A9B00C8948}" srcOrd="0" destOrd="0" presId="urn:microsoft.com/office/officeart/2005/8/layout/hList1"/>
    <dgm:cxn modelId="{2A8209FF-83CC-4574-AD8E-8D5CCCCC2BF7}" type="presOf" srcId="{37330336-C177-4483-A3FD-D5C906CA94A1}" destId="{0D99FA5F-20DB-423A-B47F-B6820C2B8C3F}" srcOrd="0" destOrd="2" presId="urn:microsoft.com/office/officeart/2005/8/layout/hList1"/>
    <dgm:cxn modelId="{AB937031-7C64-4CB9-B7EB-9327B7B1E5DA}" type="presOf" srcId="{31892814-FF7E-4995-AFC1-9760DBE578A1}" destId="{0D99FA5F-20DB-423A-B47F-B6820C2B8C3F}" srcOrd="0" destOrd="3" presId="urn:microsoft.com/office/officeart/2005/8/layout/hList1"/>
    <dgm:cxn modelId="{568D59FB-81FB-4D76-848F-0C6B6F748551}" srcId="{E1CD8874-928B-406C-9BD7-8C042CC1EE2E}" destId="{5460F6DA-D548-4896-91BA-0DB91E6CD8B3}" srcOrd="1" destOrd="0" parTransId="{56C8F4F4-F618-4CD0-9335-9698D1F2D396}" sibTransId="{A29A14E8-0A24-40A7-8C5C-D6112BF8F232}"/>
    <dgm:cxn modelId="{6C2DC7D7-4F13-49D7-8320-CA367DD035D2}" srcId="{A07C33EC-F1B5-4B85-86F7-BCF1EA331A94}" destId="{188F8566-E065-4E99-AB94-BC7B759596DA}" srcOrd="0" destOrd="0" parTransId="{B475A531-1641-4B64-BA40-4E475283B966}" sibTransId="{87BCD5A8-A237-4171-94DC-1BD6BF802C91}"/>
    <dgm:cxn modelId="{768178E7-8BBC-474E-B3D7-A34627603EF9}" srcId="{40459537-B124-47D8-83B3-770C4D5CC921}" destId="{406D553A-8799-4E5B-9A94-6B35C9853B61}" srcOrd="1" destOrd="0" parTransId="{8A4EF7C0-CEBB-4B93-AC93-C9885EF77AEF}" sibTransId="{D4E26C9E-85E9-4339-9DB9-1C51EAAEF143}"/>
    <dgm:cxn modelId="{9B585391-5419-490C-8AB7-C0122EA1C5FB}" type="presOf" srcId="{559975AD-B0D2-4691-A0FA-45BD6942A8F3}" destId="{5C85947B-2B38-4178-AA10-450BEAA5EEC3}" srcOrd="0" destOrd="3" presId="urn:microsoft.com/office/officeart/2005/8/layout/hList1"/>
    <dgm:cxn modelId="{615EC713-5FA8-4EFF-948B-A981BA39084E}" srcId="{40459537-B124-47D8-83B3-770C4D5CC921}" destId="{9220288A-B0C7-4335-9F12-B779D9D142C7}" srcOrd="2" destOrd="0" parTransId="{08B95ABE-D41E-4B1C-9C90-CE23E4483AE5}" sibTransId="{4089A01F-51C7-4A4F-A916-48851A1D546A}"/>
    <dgm:cxn modelId="{6DF00C67-052A-4BE0-A6F6-583C286E7618}" type="presOf" srcId="{40459537-B124-47D8-83B3-770C4D5CC921}" destId="{82F825E2-E9F9-4178-BB60-A11ADDEDD5CE}" srcOrd="0" destOrd="0" presId="urn:microsoft.com/office/officeart/2005/8/layout/hList1"/>
    <dgm:cxn modelId="{817FA9FB-6744-4DB2-A933-E8D605138D36}" type="presParOf" srcId="{02A5E979-1025-427E-A119-F8A9B00C8948}" destId="{E2D68736-E497-45BA-BD17-A09DD95D9D55}" srcOrd="0" destOrd="0" presId="urn:microsoft.com/office/officeart/2005/8/layout/hList1"/>
    <dgm:cxn modelId="{393C1DF8-1B58-4B14-B3A9-68DCEDABAF90}" type="presParOf" srcId="{E2D68736-E497-45BA-BD17-A09DD95D9D55}" destId="{82F825E2-E9F9-4178-BB60-A11ADDEDD5CE}" srcOrd="0" destOrd="0" presId="urn:microsoft.com/office/officeart/2005/8/layout/hList1"/>
    <dgm:cxn modelId="{98A78DB5-22EF-44DC-A979-7B595BD5E91E}" type="presParOf" srcId="{E2D68736-E497-45BA-BD17-A09DD95D9D55}" destId="{5C85947B-2B38-4178-AA10-450BEAA5EEC3}" srcOrd="1" destOrd="0" presId="urn:microsoft.com/office/officeart/2005/8/layout/hList1"/>
    <dgm:cxn modelId="{3F3E1832-2F4D-4022-9CC3-46C1A22594B9}" type="presParOf" srcId="{02A5E979-1025-427E-A119-F8A9B00C8948}" destId="{795449DB-4AAC-4FD1-B737-AA85F33C290D}" srcOrd="1" destOrd="0" presId="urn:microsoft.com/office/officeart/2005/8/layout/hList1"/>
    <dgm:cxn modelId="{B96C381E-C884-4E57-A48F-EFC6483D3008}" type="presParOf" srcId="{02A5E979-1025-427E-A119-F8A9B00C8948}" destId="{E6EB3DA1-9FC4-4DD1-93B4-23E4629F3750}" srcOrd="2" destOrd="0" presId="urn:microsoft.com/office/officeart/2005/8/layout/hList1"/>
    <dgm:cxn modelId="{A016F0BA-F1A4-4A2B-AFD3-C63C2F0363E0}" type="presParOf" srcId="{E6EB3DA1-9FC4-4DD1-93B4-23E4629F3750}" destId="{F5479A9E-49A4-487C-83FB-0E60F4C20E51}" srcOrd="0" destOrd="0" presId="urn:microsoft.com/office/officeart/2005/8/layout/hList1"/>
    <dgm:cxn modelId="{49990F2A-FDAC-4039-BB72-491165AE4E69}" type="presParOf" srcId="{E6EB3DA1-9FC4-4DD1-93B4-23E4629F3750}" destId="{0D99FA5F-20DB-423A-B47F-B6820C2B8C3F}" srcOrd="1" destOrd="0" presId="urn:microsoft.com/office/officeart/2005/8/layout/hList1"/>
    <dgm:cxn modelId="{26585BA2-E694-49DB-BBFD-83CDCE36EC2A}" type="presParOf" srcId="{02A5E979-1025-427E-A119-F8A9B00C8948}" destId="{F3CECDC0-3A36-47B4-9653-CB555ED0E52A}" srcOrd="3" destOrd="0" presId="urn:microsoft.com/office/officeart/2005/8/layout/hList1"/>
    <dgm:cxn modelId="{56525DAD-2F21-456E-898E-774D9CA48EF5}" type="presParOf" srcId="{02A5E979-1025-427E-A119-F8A9B00C8948}" destId="{43F1E358-349A-4753-A02D-C11BD37DEEFB}" srcOrd="4" destOrd="0" presId="urn:microsoft.com/office/officeart/2005/8/layout/hList1"/>
    <dgm:cxn modelId="{F90FA018-25F1-4DD3-A84F-8D139DE6EA4F}" type="presParOf" srcId="{43F1E358-349A-4753-A02D-C11BD37DEEFB}" destId="{1AB13362-2496-43E3-8EF4-6B88AD88F415}" srcOrd="0" destOrd="0" presId="urn:microsoft.com/office/officeart/2005/8/layout/hList1"/>
    <dgm:cxn modelId="{7DBBB29A-DA47-4BA5-9BD8-5B50CE9EB983}" type="presParOf" srcId="{43F1E358-349A-4753-A02D-C11BD37DEEFB}" destId="{95E1BAF2-B85B-4F22-AAD6-05E52E2332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59E2C-6B51-44A0-89EB-A842F3DC1509}">
      <dsp:nvSpPr>
        <dsp:cNvPr id="0" name=""/>
        <dsp:cNvSpPr/>
      </dsp:nvSpPr>
      <dsp:spPr>
        <a:xfrm>
          <a:off x="0" y="0"/>
          <a:ext cx="9365680" cy="1168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latin typeface="Montserrat" panose="020B0604020202020204" charset="0"/>
            </a:rPr>
            <a:t>VERY short timeframe</a:t>
          </a:r>
          <a:endParaRPr lang="en-US" sz="5100" kern="1200" dirty="0">
            <a:latin typeface="Montserrat" panose="020B0604020202020204" charset="0"/>
          </a:endParaRPr>
        </a:p>
      </dsp:txBody>
      <dsp:txXfrm>
        <a:off x="34215" y="34215"/>
        <a:ext cx="9297250" cy="1099749"/>
      </dsp:txXfrm>
    </dsp:sp>
    <dsp:sp modelId="{2F4B82B3-FFA2-430A-BD20-CCE85EF203FC}">
      <dsp:nvSpPr>
        <dsp:cNvPr id="0" name=""/>
        <dsp:cNvSpPr/>
      </dsp:nvSpPr>
      <dsp:spPr>
        <a:xfrm>
          <a:off x="3459" y="1329856"/>
          <a:ext cx="6929884" cy="116817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ontserrat" panose="020B0604020202020204" charset="0"/>
            </a:rPr>
            <a:t>Political landscape</a:t>
          </a:r>
          <a:endParaRPr lang="en-US" sz="3000" kern="1200" dirty="0">
            <a:latin typeface="Montserrat" panose="020B0604020202020204" charset="0"/>
          </a:endParaRPr>
        </a:p>
      </dsp:txBody>
      <dsp:txXfrm>
        <a:off x="37674" y="1364071"/>
        <a:ext cx="6861454" cy="1099749"/>
      </dsp:txXfrm>
    </dsp:sp>
    <dsp:sp modelId="{8499B0DA-7EAC-4380-BDD3-31E15137F6D7}">
      <dsp:nvSpPr>
        <dsp:cNvPr id="0" name=""/>
        <dsp:cNvSpPr/>
      </dsp:nvSpPr>
      <dsp:spPr>
        <a:xfrm>
          <a:off x="3459" y="2658212"/>
          <a:ext cx="2247044" cy="116817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ontserrat" panose="020B0604020202020204" charset="0"/>
            </a:rPr>
            <a:t>Negotiated bill</a:t>
          </a:r>
        </a:p>
      </dsp:txBody>
      <dsp:txXfrm>
        <a:off x="37674" y="2692427"/>
        <a:ext cx="2178614" cy="1099749"/>
      </dsp:txXfrm>
    </dsp:sp>
    <dsp:sp modelId="{17A3B227-3513-44CA-8A6C-B901032AB261}">
      <dsp:nvSpPr>
        <dsp:cNvPr id="0" name=""/>
        <dsp:cNvSpPr/>
      </dsp:nvSpPr>
      <dsp:spPr>
        <a:xfrm>
          <a:off x="2344879" y="2658212"/>
          <a:ext cx="2247044" cy="116817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ontserrat" panose="020B0604020202020204" charset="0"/>
            </a:rPr>
            <a:t>Bipartisan support</a:t>
          </a:r>
        </a:p>
        <a:p>
          <a:pPr lvl="0" algn="ctr" defTabSz="800100">
            <a:lnSpc>
              <a:spcPct val="90000"/>
            </a:lnSpc>
            <a:spcBef>
              <a:spcPct val="0"/>
            </a:spcBef>
            <a:spcAft>
              <a:spcPct val="35000"/>
            </a:spcAft>
          </a:pPr>
          <a:r>
            <a:rPr lang="en-US" sz="1800" kern="1200" dirty="0" smtClean="0">
              <a:latin typeface="Montserrat" panose="020B0604020202020204" charset="0"/>
              <a:sym typeface="Wingdings" panose="05000000000000000000" pitchFamily="2" charset="2"/>
            </a:rPr>
            <a:t></a:t>
          </a:r>
          <a:endParaRPr lang="en-US" sz="1800" kern="1200" dirty="0">
            <a:latin typeface="Montserrat" panose="020B0604020202020204" charset="0"/>
          </a:endParaRPr>
        </a:p>
      </dsp:txBody>
      <dsp:txXfrm>
        <a:off x="2379094" y="2692427"/>
        <a:ext cx="2178614" cy="1099749"/>
      </dsp:txXfrm>
    </dsp:sp>
    <dsp:sp modelId="{56D6597F-CA14-42B7-90B1-0A0C0870FE33}">
      <dsp:nvSpPr>
        <dsp:cNvPr id="0" name=""/>
        <dsp:cNvSpPr/>
      </dsp:nvSpPr>
      <dsp:spPr>
        <a:xfrm>
          <a:off x="4686300" y="2658212"/>
          <a:ext cx="2247044" cy="116817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ontserrat" panose="020B0604020202020204" charset="0"/>
            </a:rPr>
            <a:t>Vetoed</a:t>
          </a:r>
        </a:p>
        <a:p>
          <a:pPr lvl="0" algn="ctr" defTabSz="800100">
            <a:lnSpc>
              <a:spcPct val="90000"/>
            </a:lnSpc>
            <a:spcBef>
              <a:spcPct val="0"/>
            </a:spcBef>
            <a:spcAft>
              <a:spcPct val="35000"/>
            </a:spcAft>
          </a:pPr>
          <a:r>
            <a:rPr lang="en-US" sz="1800" kern="1200" dirty="0" smtClean="0">
              <a:latin typeface="Montserrat" panose="020B0604020202020204" charset="0"/>
              <a:sym typeface="Wingdings" panose="05000000000000000000" pitchFamily="2" charset="2"/>
            </a:rPr>
            <a:t></a:t>
          </a:r>
          <a:endParaRPr lang="en-US" sz="1800" kern="1200" dirty="0">
            <a:latin typeface="Montserrat" panose="020B0604020202020204" charset="0"/>
          </a:endParaRPr>
        </a:p>
      </dsp:txBody>
      <dsp:txXfrm>
        <a:off x="4720515" y="2692427"/>
        <a:ext cx="2178614" cy="1099749"/>
      </dsp:txXfrm>
    </dsp:sp>
    <dsp:sp modelId="{6767CE07-FCD5-4B91-93EA-0443AE8D1679}">
      <dsp:nvSpPr>
        <dsp:cNvPr id="0" name=""/>
        <dsp:cNvSpPr/>
      </dsp:nvSpPr>
      <dsp:spPr>
        <a:xfrm>
          <a:off x="7122095" y="1329856"/>
          <a:ext cx="2247044" cy="116817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ontserrat" panose="020B0604020202020204" charset="0"/>
            </a:rPr>
            <a:t>Industry interest</a:t>
          </a:r>
          <a:endParaRPr lang="en-US" sz="3000" kern="1200" dirty="0">
            <a:latin typeface="Montserrat" panose="020B0604020202020204" charset="0"/>
          </a:endParaRPr>
        </a:p>
      </dsp:txBody>
      <dsp:txXfrm>
        <a:off x="7156310" y="1364071"/>
        <a:ext cx="2178614" cy="1099749"/>
      </dsp:txXfrm>
    </dsp:sp>
    <dsp:sp modelId="{7C715E68-9A66-4D7F-AB9E-E53620A2DD66}">
      <dsp:nvSpPr>
        <dsp:cNvPr id="0" name=""/>
        <dsp:cNvSpPr/>
      </dsp:nvSpPr>
      <dsp:spPr>
        <a:xfrm>
          <a:off x="7122095" y="2658212"/>
          <a:ext cx="2247044" cy="1168179"/>
        </a:xfrm>
        <a:prstGeom prst="roundRect">
          <a:avLst>
            <a:gd name="adj" fmla="val 10000"/>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ontserrat" panose="020B0604020202020204" charset="0"/>
            </a:rPr>
            <a:t>Existing Coalition and Grassroots Operation</a:t>
          </a:r>
          <a:endParaRPr lang="en-US" sz="1800" kern="1200" dirty="0">
            <a:latin typeface="Montserrat" panose="020B0604020202020204" charset="0"/>
          </a:endParaRPr>
        </a:p>
      </dsp:txBody>
      <dsp:txXfrm>
        <a:off x="7156310" y="2692427"/>
        <a:ext cx="2178614" cy="1099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7FBF-3207-4ABF-92AF-4F098E283562}">
      <dsp:nvSpPr>
        <dsp:cNvPr id="0" name=""/>
        <dsp:cNvSpPr/>
      </dsp:nvSpPr>
      <dsp:spPr>
        <a:xfrm>
          <a:off x="617219" y="0"/>
          <a:ext cx="6995160" cy="452596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4317983C-A691-46BE-85B5-5767A1AE2B12}">
      <dsp:nvSpPr>
        <dsp:cNvPr id="0" name=""/>
        <dsp:cNvSpPr/>
      </dsp:nvSpPr>
      <dsp:spPr>
        <a:xfrm>
          <a:off x="8840"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ontserrat" panose="020B0604020202020204" charset="0"/>
            </a:rPr>
            <a:t>Proposed rule</a:t>
          </a:r>
          <a:endParaRPr lang="en-US" sz="2500" kern="1200" dirty="0">
            <a:latin typeface="Montserrat" panose="020B0604020202020204" charset="0"/>
          </a:endParaRPr>
        </a:p>
      </dsp:txBody>
      <dsp:txXfrm>
        <a:off x="97216" y="1446164"/>
        <a:ext cx="2472150" cy="1633633"/>
      </dsp:txXfrm>
    </dsp:sp>
    <dsp:sp modelId="{1039A44D-2C6F-472B-9C01-EBD570919889}">
      <dsp:nvSpPr>
        <dsp:cNvPr id="0" name=""/>
        <dsp:cNvSpPr/>
      </dsp:nvSpPr>
      <dsp:spPr>
        <a:xfrm>
          <a:off x="2790348"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ontserrat" panose="020B0604020202020204" charset="0"/>
            </a:rPr>
            <a:t>Demonstrated interest in STLD plans from industry</a:t>
          </a:r>
          <a:endParaRPr lang="en-US" sz="2500" kern="1200" dirty="0">
            <a:latin typeface="Montserrat" panose="020B0604020202020204" charset="0"/>
          </a:endParaRPr>
        </a:p>
      </dsp:txBody>
      <dsp:txXfrm>
        <a:off x="2878724" y="1446164"/>
        <a:ext cx="2472150" cy="1633633"/>
      </dsp:txXfrm>
    </dsp:sp>
    <dsp:sp modelId="{640B025D-2AFC-4307-BB27-0EA8DA0DEC1F}">
      <dsp:nvSpPr>
        <dsp:cNvPr id="0" name=""/>
        <dsp:cNvSpPr/>
      </dsp:nvSpPr>
      <dsp:spPr>
        <a:xfrm>
          <a:off x="5571857"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ontserrat" panose="020B0604020202020204" charset="0"/>
            </a:rPr>
            <a:t>Time spent reviewing an actual plan</a:t>
          </a:r>
          <a:endParaRPr lang="en-US" sz="2500" kern="1200" dirty="0">
            <a:latin typeface="Montserrat" panose="020B0604020202020204" charset="0"/>
          </a:endParaRPr>
        </a:p>
      </dsp:txBody>
      <dsp:txXfrm>
        <a:off x="5660233" y="1446164"/>
        <a:ext cx="2472150" cy="1633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4A171-1862-40FF-8261-5F4B28C960F7}">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ontserrat" panose="020B0604020202020204" charset="0"/>
            </a:rPr>
            <a:t>Pre-ex and consumer protections</a:t>
          </a:r>
          <a:endParaRPr lang="en-US" sz="2900" kern="1200" dirty="0">
            <a:latin typeface="Montserrat" panose="020B0604020202020204" charset="0"/>
          </a:endParaRPr>
        </a:p>
      </dsp:txBody>
      <dsp:txXfrm>
        <a:off x="0" y="591343"/>
        <a:ext cx="2571749" cy="1543050"/>
      </dsp:txXfrm>
    </dsp:sp>
    <dsp:sp modelId="{7F7CBD43-EF2A-44D9-BAC6-95CA17E66A06}">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ontserrat" panose="020B0604020202020204" charset="0"/>
            </a:rPr>
            <a:t>Marketplace stability</a:t>
          </a:r>
          <a:endParaRPr lang="en-US" sz="2900" kern="1200" dirty="0">
            <a:latin typeface="Montserrat" panose="020B0604020202020204" charset="0"/>
          </a:endParaRPr>
        </a:p>
      </dsp:txBody>
      <dsp:txXfrm>
        <a:off x="2828925" y="591343"/>
        <a:ext cx="2571749" cy="1543050"/>
      </dsp:txXfrm>
    </dsp:sp>
    <dsp:sp modelId="{CAA4EEE8-87A0-423D-9AC8-E06A62FC66BA}">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ontserrat" panose="020B0604020202020204" charset="0"/>
            </a:rPr>
            <a:t>ACA SEPs</a:t>
          </a:r>
          <a:endParaRPr lang="en-US" sz="2900" kern="1200" dirty="0">
            <a:latin typeface="Montserrat" panose="020B0604020202020204" charset="0"/>
          </a:endParaRPr>
        </a:p>
      </dsp:txBody>
      <dsp:txXfrm>
        <a:off x="5657849" y="591343"/>
        <a:ext cx="2571749" cy="1543050"/>
      </dsp:txXfrm>
    </dsp:sp>
    <dsp:sp modelId="{644DB986-3BDF-4841-AA4A-4A7870F34190}">
      <dsp:nvSpPr>
        <dsp:cNvPr id="0" name=""/>
        <dsp:cNvSpPr/>
      </dsp:nvSpPr>
      <dsp:spPr>
        <a:xfrm>
          <a:off x="1414462" y="2391569"/>
          <a:ext cx="2571749" cy="154305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ontserrat" panose="020B0604020202020204" charset="0"/>
            </a:rPr>
            <a:t>Fine print &amp; rescissions</a:t>
          </a:r>
          <a:endParaRPr lang="en-US" sz="2900" kern="1200" dirty="0">
            <a:latin typeface="Montserrat" panose="020B0604020202020204" charset="0"/>
          </a:endParaRPr>
        </a:p>
      </dsp:txBody>
      <dsp:txXfrm>
        <a:off x="1414462" y="2391569"/>
        <a:ext cx="2571749" cy="1543050"/>
      </dsp:txXfrm>
    </dsp:sp>
    <dsp:sp modelId="{8FF0D481-E047-48B1-A6B2-B7EC510BE8AF}">
      <dsp:nvSpPr>
        <dsp:cNvPr id="0" name=""/>
        <dsp:cNvSpPr/>
      </dsp:nvSpPr>
      <dsp:spPr>
        <a:xfrm>
          <a:off x="4243387" y="2391569"/>
          <a:ext cx="2571749" cy="154305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ontserrat" panose="020B0604020202020204" charset="0"/>
            </a:rPr>
            <a:t>STORIES </a:t>
          </a:r>
          <a:r>
            <a:rPr lang="en-US" sz="2900" kern="1200" dirty="0" err="1" smtClean="0">
              <a:latin typeface="Montserrat" panose="020B0604020202020204" charset="0"/>
            </a:rPr>
            <a:t>STORIES</a:t>
          </a:r>
          <a:r>
            <a:rPr lang="en-US" sz="2900" kern="1200" dirty="0" smtClean="0">
              <a:latin typeface="Montserrat" panose="020B0604020202020204" charset="0"/>
            </a:rPr>
            <a:t> </a:t>
          </a:r>
          <a:r>
            <a:rPr lang="en-US" sz="2900" kern="1200" dirty="0" err="1" smtClean="0">
              <a:latin typeface="Montserrat" panose="020B0604020202020204" charset="0"/>
            </a:rPr>
            <a:t>STORIES</a:t>
          </a:r>
          <a:endParaRPr lang="en-US" sz="2900" kern="1200" dirty="0">
            <a:latin typeface="Montserrat" panose="020B0604020202020204" charset="0"/>
          </a:endParaRPr>
        </a:p>
      </dsp:txBody>
      <dsp:txXfrm>
        <a:off x="4243387" y="2391569"/>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4998D-4870-4820-9CC9-DD8B91913B55}">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ontserrat" panose="020B0604020202020204" charset="0"/>
            </a:rPr>
            <a:t>Stakeholder/Field calls</a:t>
          </a:r>
          <a:endParaRPr lang="en-US" sz="2100" kern="1200" dirty="0">
            <a:latin typeface="Montserrat" panose="020B0604020202020204" charset="0"/>
          </a:endParaRPr>
        </a:p>
      </dsp:txBody>
      <dsp:txXfrm>
        <a:off x="0" y="591343"/>
        <a:ext cx="2571749" cy="1543050"/>
      </dsp:txXfrm>
    </dsp:sp>
    <dsp:sp modelId="{9EF65789-4292-4D34-8245-FF29DC5E8063}">
      <dsp:nvSpPr>
        <dsp:cNvPr id="0" name=""/>
        <dsp:cNvSpPr/>
      </dsp:nvSpPr>
      <dsp:spPr>
        <a:xfrm>
          <a:off x="2828925" y="591343"/>
          <a:ext cx="2571749" cy="154305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ontserrat" panose="020B0604020202020204" charset="0"/>
            </a:rPr>
            <a:t>Phone 2 Action/Days of Action</a:t>
          </a:r>
          <a:endParaRPr lang="en-US" sz="2100" kern="1200" dirty="0">
            <a:latin typeface="Montserrat" panose="020B0604020202020204" charset="0"/>
          </a:endParaRPr>
        </a:p>
      </dsp:txBody>
      <dsp:txXfrm>
        <a:off x="2828925" y="591343"/>
        <a:ext cx="2571749" cy="1543050"/>
      </dsp:txXfrm>
    </dsp:sp>
    <dsp:sp modelId="{680B4E84-E169-45C7-9BCC-A34DC3BBED4F}">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ontserrat" panose="020B0604020202020204" charset="0"/>
            </a:rPr>
            <a:t>Social Media</a:t>
          </a:r>
          <a:endParaRPr lang="en-US" sz="2100" kern="1200" dirty="0">
            <a:latin typeface="Montserrat" panose="020B0604020202020204" charset="0"/>
          </a:endParaRPr>
        </a:p>
      </dsp:txBody>
      <dsp:txXfrm>
        <a:off x="5657849" y="591343"/>
        <a:ext cx="2571749" cy="1543050"/>
      </dsp:txXfrm>
    </dsp:sp>
    <dsp:sp modelId="{80041575-72BB-409C-A794-2DBB7DFDFBF4}">
      <dsp:nvSpPr>
        <dsp:cNvPr id="0" name=""/>
        <dsp:cNvSpPr/>
      </dsp:nvSpPr>
      <dsp:spPr>
        <a:xfrm>
          <a:off x="1414462" y="2391569"/>
          <a:ext cx="2571749" cy="154305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ontserrat" panose="020B0604020202020204" charset="0"/>
            </a:rPr>
            <a:t>Earned</a:t>
          </a:r>
          <a:r>
            <a:rPr lang="en-US" sz="2100" kern="1200" dirty="0" smtClean="0"/>
            <a:t> Media</a:t>
          </a:r>
          <a:endParaRPr lang="en-US" sz="2100" kern="1200" dirty="0"/>
        </a:p>
      </dsp:txBody>
      <dsp:txXfrm>
        <a:off x="1414462" y="2391569"/>
        <a:ext cx="2571749" cy="1543050"/>
      </dsp:txXfrm>
    </dsp:sp>
    <dsp:sp modelId="{B395AC2B-199B-4EAE-9708-AB3BEDA060CD}">
      <dsp:nvSpPr>
        <dsp:cNvPr id="0" name=""/>
        <dsp:cNvSpPr/>
      </dsp:nvSpPr>
      <dsp:spPr>
        <a:xfrm>
          <a:off x="4243387" y="2391569"/>
          <a:ext cx="2571749" cy="154305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ontserrat" panose="020B0604020202020204" charset="0"/>
            </a:rPr>
            <a:t>Letters and Witness Slips</a:t>
          </a:r>
          <a:endParaRPr lang="en-US" sz="2100" kern="1200" dirty="0">
            <a:latin typeface="Montserrat" panose="020B0604020202020204" charset="0"/>
          </a:endParaRPr>
        </a:p>
      </dsp:txBody>
      <dsp:txXfrm>
        <a:off x="4243387" y="2391569"/>
        <a:ext cx="2571749" cy="1543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825E2-E9F9-4178-BB60-A11ADDEDD5CE}">
      <dsp:nvSpPr>
        <dsp:cNvPr id="0" name=""/>
        <dsp:cNvSpPr/>
      </dsp:nvSpPr>
      <dsp:spPr>
        <a:xfrm>
          <a:off x="2571" y="599106"/>
          <a:ext cx="2507456"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Montserrat" panose="020B0604020202020204" charset="0"/>
            </a:rPr>
            <a:t>Allies</a:t>
          </a:r>
          <a:endParaRPr lang="en-US" sz="2500" kern="1200" dirty="0">
            <a:latin typeface="Montserrat" panose="020B0604020202020204" charset="0"/>
          </a:endParaRPr>
        </a:p>
      </dsp:txBody>
      <dsp:txXfrm>
        <a:off x="2571" y="599106"/>
        <a:ext cx="2507456" cy="720000"/>
      </dsp:txXfrm>
    </dsp:sp>
    <dsp:sp modelId="{5C85947B-2B38-4178-AA10-450BEAA5EEC3}">
      <dsp:nvSpPr>
        <dsp:cNvPr id="0" name=""/>
        <dsp:cNvSpPr/>
      </dsp:nvSpPr>
      <dsp:spPr>
        <a:xfrm>
          <a:off x="2571" y="1319106"/>
          <a:ext cx="2507456" cy="2607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latin typeface="Montserrat" panose="020B0604020202020204" charset="0"/>
            </a:rPr>
            <a:t>Disease Groups</a:t>
          </a:r>
          <a:endParaRPr lang="en-US" sz="2500" kern="1200" dirty="0">
            <a:latin typeface="Montserrat" panose="020B0604020202020204" charset="0"/>
          </a:endParaRPr>
        </a:p>
        <a:p>
          <a:pPr marL="228600" lvl="1" indent="-228600" algn="l" defTabSz="1111250">
            <a:lnSpc>
              <a:spcPct val="90000"/>
            </a:lnSpc>
            <a:spcBef>
              <a:spcPct val="0"/>
            </a:spcBef>
            <a:spcAft>
              <a:spcPct val="15000"/>
            </a:spcAft>
            <a:buChar char="••"/>
          </a:pPr>
          <a:r>
            <a:rPr lang="en-US" sz="2500" kern="1200" dirty="0" smtClean="0">
              <a:latin typeface="Montserrat" panose="020B0604020202020204" charset="0"/>
            </a:rPr>
            <a:t>Consumers Advocates</a:t>
          </a:r>
          <a:endParaRPr lang="en-US" sz="2500" kern="1200" dirty="0">
            <a:latin typeface="Montserrat" panose="020B0604020202020204" charset="0"/>
          </a:endParaRPr>
        </a:p>
        <a:p>
          <a:pPr marL="228600" lvl="1" indent="-228600" algn="l" defTabSz="1111250">
            <a:lnSpc>
              <a:spcPct val="90000"/>
            </a:lnSpc>
            <a:spcBef>
              <a:spcPct val="0"/>
            </a:spcBef>
            <a:spcAft>
              <a:spcPct val="15000"/>
            </a:spcAft>
            <a:buChar char="••"/>
          </a:pPr>
          <a:r>
            <a:rPr lang="en-US" sz="2500" kern="1200" dirty="0" smtClean="0">
              <a:latin typeface="Montserrat" panose="020B0604020202020204" charset="0"/>
            </a:rPr>
            <a:t>Carriers</a:t>
          </a:r>
          <a:endParaRPr lang="en-US" sz="2500" kern="1200" dirty="0">
            <a:latin typeface="Montserrat" panose="020B0604020202020204" charset="0"/>
          </a:endParaRPr>
        </a:p>
        <a:p>
          <a:pPr marL="228600" lvl="1" indent="-228600" algn="l" defTabSz="1111250">
            <a:lnSpc>
              <a:spcPct val="90000"/>
            </a:lnSpc>
            <a:spcBef>
              <a:spcPct val="0"/>
            </a:spcBef>
            <a:spcAft>
              <a:spcPct val="15000"/>
            </a:spcAft>
            <a:buChar char="••"/>
          </a:pPr>
          <a:r>
            <a:rPr lang="en-US" sz="2500" kern="1200" dirty="0" smtClean="0">
              <a:latin typeface="Montserrat" panose="020B0604020202020204" charset="0"/>
            </a:rPr>
            <a:t>Providers</a:t>
          </a:r>
          <a:endParaRPr lang="en-US" sz="2500" kern="1200" dirty="0">
            <a:latin typeface="Montserrat" panose="020B0604020202020204" charset="0"/>
          </a:endParaRPr>
        </a:p>
      </dsp:txBody>
      <dsp:txXfrm>
        <a:off x="2571" y="1319106"/>
        <a:ext cx="2507456" cy="2607750"/>
      </dsp:txXfrm>
    </dsp:sp>
    <dsp:sp modelId="{F5479A9E-49A4-487C-83FB-0E60F4C20E51}">
      <dsp:nvSpPr>
        <dsp:cNvPr id="0" name=""/>
        <dsp:cNvSpPr/>
      </dsp:nvSpPr>
      <dsp:spPr>
        <a:xfrm>
          <a:off x="2861071" y="599106"/>
          <a:ext cx="2507456" cy="72000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Montserrat" panose="020B0604020202020204" charset="0"/>
            </a:rPr>
            <a:t>Opposition</a:t>
          </a:r>
          <a:endParaRPr lang="en-US" sz="2500" kern="1200" dirty="0">
            <a:latin typeface="Montserrat" panose="020B0604020202020204" charset="0"/>
          </a:endParaRPr>
        </a:p>
      </dsp:txBody>
      <dsp:txXfrm>
        <a:off x="2861071" y="599106"/>
        <a:ext cx="2507456" cy="720000"/>
      </dsp:txXfrm>
    </dsp:sp>
    <dsp:sp modelId="{0D99FA5F-20DB-423A-B47F-B6820C2B8C3F}">
      <dsp:nvSpPr>
        <dsp:cNvPr id="0" name=""/>
        <dsp:cNvSpPr/>
      </dsp:nvSpPr>
      <dsp:spPr>
        <a:xfrm>
          <a:off x="2861071" y="1319106"/>
          <a:ext cx="2507456" cy="2607750"/>
        </a:xfrm>
        <a:prstGeom prst="rect">
          <a:avLst/>
        </a:prstGeom>
        <a:solidFill>
          <a:schemeClr val="accent3">
            <a:lumMod val="20000"/>
            <a:lumOff val="80000"/>
            <a:alpha val="90000"/>
          </a:schemeClr>
        </a:solidFill>
        <a:ln w="25400" cap="flat" cmpd="sng" algn="ctr">
          <a:solidFill>
            <a:schemeClr val="accent3">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latin typeface="Montserrat" panose="020B0604020202020204" charset="0"/>
            </a:rPr>
            <a:t>Life insurers</a:t>
          </a:r>
          <a:endParaRPr lang="en-US" sz="2500" kern="1200" dirty="0">
            <a:latin typeface="Montserrat" panose="020B0604020202020204" charset="0"/>
          </a:endParaRPr>
        </a:p>
        <a:p>
          <a:pPr marL="228600" lvl="1" indent="-228600" algn="l" defTabSz="1111250">
            <a:lnSpc>
              <a:spcPct val="90000"/>
            </a:lnSpc>
            <a:spcBef>
              <a:spcPct val="0"/>
            </a:spcBef>
            <a:spcAft>
              <a:spcPct val="15000"/>
            </a:spcAft>
            <a:buChar char="••"/>
          </a:pPr>
          <a:r>
            <a:rPr lang="en-US" sz="2500" kern="1200" dirty="0" smtClean="0">
              <a:latin typeface="Montserrat" panose="020B0604020202020204" charset="0"/>
            </a:rPr>
            <a:t>Associations</a:t>
          </a:r>
          <a:endParaRPr lang="en-US" sz="2500" kern="1200" dirty="0">
            <a:latin typeface="Montserrat" panose="020B0604020202020204" charset="0"/>
          </a:endParaRPr>
        </a:p>
        <a:p>
          <a:pPr marL="228600" lvl="1" indent="-228600" algn="l" defTabSz="1111250">
            <a:lnSpc>
              <a:spcPct val="90000"/>
            </a:lnSpc>
            <a:spcBef>
              <a:spcPct val="0"/>
            </a:spcBef>
            <a:spcAft>
              <a:spcPct val="15000"/>
            </a:spcAft>
            <a:buChar char="••"/>
          </a:pPr>
          <a:r>
            <a:rPr lang="en-US" sz="2500" kern="1200" dirty="0" smtClean="0">
              <a:latin typeface="Montserrat" panose="020B0604020202020204" charset="0"/>
            </a:rPr>
            <a:t>Carriers</a:t>
          </a:r>
          <a:endParaRPr lang="en-US" sz="2500" kern="1200" dirty="0">
            <a:latin typeface="Montserrat" panose="020B0604020202020204" charset="0"/>
          </a:endParaRPr>
        </a:p>
        <a:p>
          <a:pPr marL="228600" lvl="1" indent="-228600" algn="l" defTabSz="1111250">
            <a:lnSpc>
              <a:spcPct val="90000"/>
            </a:lnSpc>
            <a:spcBef>
              <a:spcPct val="0"/>
            </a:spcBef>
            <a:spcAft>
              <a:spcPct val="15000"/>
            </a:spcAft>
            <a:buChar char="••"/>
          </a:pPr>
          <a:r>
            <a:rPr lang="en-US" sz="2500" kern="1200" dirty="0" smtClean="0">
              <a:latin typeface="Montserrat" panose="020B0604020202020204" charset="0"/>
            </a:rPr>
            <a:t>Department of Insurance (at first)</a:t>
          </a:r>
          <a:endParaRPr lang="en-US" sz="2500" kern="1200" dirty="0">
            <a:latin typeface="Montserrat" panose="020B0604020202020204" charset="0"/>
          </a:endParaRPr>
        </a:p>
      </dsp:txBody>
      <dsp:txXfrm>
        <a:off x="2861071" y="1319106"/>
        <a:ext cx="2507456" cy="2607750"/>
      </dsp:txXfrm>
    </dsp:sp>
    <dsp:sp modelId="{1AB13362-2496-43E3-8EF4-6B88AD88F415}">
      <dsp:nvSpPr>
        <dsp:cNvPr id="0" name=""/>
        <dsp:cNvSpPr/>
      </dsp:nvSpPr>
      <dsp:spPr>
        <a:xfrm>
          <a:off x="5719571" y="599106"/>
          <a:ext cx="2507456" cy="720000"/>
        </a:xfrm>
        <a:prstGeom prst="rect">
          <a:avLst/>
        </a:prstGeom>
        <a:solidFill>
          <a:srgbClr val="FF9966"/>
        </a:solidFill>
        <a:ln w="25400" cap="flat" cmpd="sng" algn="ctr">
          <a:solidFill>
            <a:srgbClr val="FF99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Montserrat" panose="020B0604020202020204" charset="0"/>
            </a:rPr>
            <a:t>Neutral?</a:t>
          </a:r>
          <a:endParaRPr lang="en-US" sz="2500" kern="1200" dirty="0">
            <a:latin typeface="Montserrat" panose="020B0604020202020204" charset="0"/>
          </a:endParaRPr>
        </a:p>
      </dsp:txBody>
      <dsp:txXfrm>
        <a:off x="5719571" y="599106"/>
        <a:ext cx="2507456" cy="720000"/>
      </dsp:txXfrm>
    </dsp:sp>
    <dsp:sp modelId="{95E1BAF2-B85B-4F22-AAD6-05E52E233212}">
      <dsp:nvSpPr>
        <dsp:cNvPr id="0" name=""/>
        <dsp:cNvSpPr/>
      </dsp:nvSpPr>
      <dsp:spPr>
        <a:xfrm>
          <a:off x="5719571" y="1319106"/>
          <a:ext cx="2507456" cy="2607750"/>
        </a:xfrm>
        <a:prstGeom prst="rect">
          <a:avLst/>
        </a:prstGeom>
        <a:solidFill>
          <a:srgbClr val="FFCC99">
            <a:alpha val="89804"/>
          </a:srgbClr>
        </a:solidFill>
        <a:ln w="25400" cap="flat" cmpd="sng" algn="ctr">
          <a:solidFill>
            <a:srgbClr val="FFCC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latin typeface="Montserrat" panose="020B0604020202020204" charset="0"/>
            </a:rPr>
            <a:t>Brokers and agents</a:t>
          </a:r>
          <a:endParaRPr lang="en-US" sz="2500" kern="1200" dirty="0">
            <a:latin typeface="Montserrat" panose="020B0604020202020204" charset="0"/>
          </a:endParaRPr>
        </a:p>
      </dsp:txBody>
      <dsp:txXfrm>
        <a:off x="5719571" y="1319106"/>
        <a:ext cx="2507456" cy="26077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643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643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6433"/>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62449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793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371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371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371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572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572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025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Protect Our Care – Illinois is a statewide coalition of health care advocates, providers, consumers, and workers, joining together to prevent the repeal of the Affordable Care Act (ACA), prevent disastrous changes to Medicaid, and protect and expand access to quality affordable health care. We know the crusade to undermine the ACA is not over whether there is a repeal vote this week, next week, or next year, so Protect Our Care – Illinois invites you to join Illinoisans across the state to defend access to quality affordable health care for all.</a:t>
            </a:r>
            <a:br>
              <a:rPr lang="en-US" sz="1200" b="1" i="0" u="none" strike="noStrike" cap="none" dirty="0">
                <a:solidFill>
                  <a:schemeClr val="dk1"/>
                </a:solidFill>
                <a:latin typeface="Calibri"/>
                <a:ea typeface="Calibri"/>
                <a:cs typeface="Calibri"/>
                <a:sym typeface="Calibri"/>
              </a:rPr>
            </a:b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All members of POCIL sign on to the following principles: </a:t>
            </a:r>
            <a:br>
              <a:rPr lang="en-US" sz="1200" b="1"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Roboto"/>
                <a:ea typeface="Roboto"/>
                <a:cs typeface="Roboto"/>
                <a:sym typeface="Roboto"/>
              </a:rPr>
              <a:t>We are committed to ensuring </a:t>
            </a:r>
            <a:r>
              <a:rPr lang="en-US" sz="1200" b="1" i="0" u="none" strike="noStrike" cap="none" dirty="0">
                <a:solidFill>
                  <a:schemeClr val="dk1"/>
                </a:solidFill>
                <a:latin typeface="Roboto"/>
                <a:ea typeface="Roboto"/>
                <a:cs typeface="Roboto"/>
                <a:sym typeface="Roboto"/>
              </a:rPr>
              <a:t>eligibility, coverage and access to affordable, comprehensive, and quality health insurance</a:t>
            </a:r>
            <a:r>
              <a:rPr lang="en-US" sz="1200" b="0" i="0" u="none" strike="noStrike" cap="none" dirty="0">
                <a:solidFill>
                  <a:schemeClr val="dk1"/>
                </a:solidFill>
                <a:latin typeface="Roboto"/>
                <a:ea typeface="Roboto"/>
                <a:cs typeface="Roboto"/>
                <a:sym typeface="Roboto"/>
              </a:rPr>
              <a:t> and will oppose and fight any proposal or policy that reduces them. </a:t>
            </a:r>
          </a:p>
          <a:p>
            <a:pPr marL="0" marR="0" lvl="0" indent="0" algn="l" rtl="0">
              <a:spcBef>
                <a:spcPts val="0"/>
              </a:spcBef>
              <a:buSzPct val="25000"/>
              <a:buNone/>
            </a:pPr>
            <a:r>
              <a:rPr lang="en-US" sz="1200" b="0" i="0" u="none" strike="noStrike" cap="none" dirty="0">
                <a:solidFill>
                  <a:schemeClr val="dk1"/>
                </a:solidFill>
                <a:latin typeface="Roboto"/>
                <a:ea typeface="Roboto"/>
                <a:cs typeface="Roboto"/>
                <a:sym typeface="Roboto"/>
              </a:rPr>
              <a:t>Any ACA replacement plan must provide health insurance coverage that is </a:t>
            </a:r>
            <a:r>
              <a:rPr lang="en-US" sz="1200" b="1" i="0" u="none" strike="noStrike" cap="none" dirty="0">
                <a:solidFill>
                  <a:schemeClr val="dk1"/>
                </a:solidFill>
                <a:latin typeface="Roboto"/>
                <a:ea typeface="Roboto"/>
                <a:cs typeface="Roboto"/>
                <a:sym typeface="Roboto"/>
              </a:rPr>
              <a:t>as comprehensive, or better than the current existing provisions under the ACA</a:t>
            </a:r>
            <a:r>
              <a:rPr lang="en-US" sz="1200" b="0" i="0" u="none" strike="noStrike" cap="none" dirty="0">
                <a:solidFill>
                  <a:schemeClr val="dk1"/>
                </a:solidFill>
                <a:latin typeface="Roboto"/>
                <a:ea typeface="Roboto"/>
                <a:cs typeface="Roboto"/>
                <a:sym typeface="Roboto"/>
              </a:rPr>
              <a:t>, to as many or more people.</a:t>
            </a:r>
          </a:p>
          <a:p>
            <a:pPr marL="0" marR="0" lvl="0" indent="0" algn="l" rtl="0">
              <a:spcBef>
                <a:spcPts val="0"/>
              </a:spcBef>
              <a:buSzPct val="25000"/>
              <a:buNone/>
            </a:pPr>
            <a:r>
              <a:rPr lang="en-US" sz="1200" b="1" i="0" u="none" strike="noStrike" cap="none" dirty="0">
                <a:solidFill>
                  <a:schemeClr val="dk1"/>
                </a:solidFill>
                <a:latin typeface="Roboto"/>
                <a:ea typeface="Roboto"/>
                <a:cs typeface="Roboto"/>
                <a:sym typeface="Roboto"/>
              </a:rPr>
              <a:t>Block grant/per capita limits are bad policies because they would severely cut Medicaid and thus block healthcare access for Illinois’ Medicaid consumers, harm the state budget, and destabilize health providers</a:t>
            </a:r>
            <a:r>
              <a:rPr lang="en-US" sz="1200" b="0" i="0" u="none" strike="noStrike" cap="none" dirty="0">
                <a:solidFill>
                  <a:schemeClr val="dk1"/>
                </a:solidFill>
                <a:latin typeface="Roboto"/>
                <a:ea typeface="Roboto"/>
                <a:cs typeface="Roboto"/>
                <a:sym typeface="Roboto"/>
              </a:rPr>
              <a:t>. We will oppose and fight all proposals and policies to block grant or add per capita limits to the Medicaid program.</a:t>
            </a:r>
          </a:p>
          <a:p>
            <a:pPr marL="0" marR="0" lvl="0" indent="0" algn="l" rtl="0">
              <a:spcBef>
                <a:spcPts val="0"/>
              </a:spcBef>
              <a:spcAft>
                <a:spcPts val="0"/>
              </a:spcAft>
              <a:buSzPct val="25000"/>
              <a:buNone/>
            </a:pPr>
            <a:r>
              <a:rPr lang="en-US" sz="1200" b="0" i="0" u="none" strike="noStrike" cap="none" dirty="0">
                <a:solidFill>
                  <a:schemeClr val="dk1"/>
                </a:solidFill>
                <a:latin typeface="Roboto"/>
                <a:ea typeface="Roboto"/>
                <a:cs typeface="Roboto"/>
                <a:sym typeface="Roboto"/>
              </a:rPr>
              <a:t>Elected officials must be held accountable for voting against these principles. </a:t>
            </a:r>
            <a:r>
              <a:rPr lang="en-US" sz="1200" b="1" i="0" u="none" strike="noStrike" cap="none" dirty="0">
                <a:solidFill>
                  <a:schemeClr val="dk1"/>
                </a:solidFill>
                <a:latin typeface="Roboto"/>
                <a:ea typeface="Roboto"/>
                <a:cs typeface="Roboto"/>
                <a:sym typeface="Roboto"/>
              </a:rPr>
              <a:t>Reductions to healthcare access will harm people’s health, and elected officials have a responsibility to protect the health of the public</a:t>
            </a:r>
            <a:r>
              <a:rPr lang="en-US" sz="1200" b="0" i="0" u="none" strike="noStrike" cap="none" dirty="0">
                <a:solidFill>
                  <a:schemeClr val="dk1"/>
                </a:solidFill>
                <a:latin typeface="Roboto"/>
                <a:ea typeface="Roboto"/>
                <a:cs typeface="Roboto"/>
                <a:sym typeface="Roboto"/>
              </a:rPr>
              <a:t>.</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070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Autofit/>
          </a:bodyPr>
          <a:lstStyle/>
          <a:p>
            <a:r>
              <a:rPr lang="en-US" dirty="0" smtClean="0"/>
              <a:t>Useful context</a:t>
            </a:r>
          </a:p>
          <a:p>
            <a:pPr marL="174708" indent="-174708">
              <a:buFont typeface="Arial" panose="020B0604020202020204" pitchFamily="34" charset="0"/>
              <a:buChar char="•"/>
            </a:pPr>
            <a:r>
              <a:rPr lang="en-US" dirty="0" smtClean="0"/>
              <a:t>March-May</a:t>
            </a:r>
          </a:p>
          <a:p>
            <a:pPr marL="174708" indent="-174708">
              <a:buFont typeface="Arial" panose="020B0604020202020204" pitchFamily="34" charset="0"/>
              <a:buChar char="•"/>
            </a:pPr>
            <a:r>
              <a:rPr lang="en-US" baseline="0" dirty="0" smtClean="0"/>
              <a:t>FFM with 4 carriers, med ex, some counties have one carrier, no bare counties, double digit premium increases on exchange for two years in a row</a:t>
            </a:r>
          </a:p>
          <a:p>
            <a:pPr marL="174708" indent="-174708">
              <a:buFont typeface="Arial" panose="020B0604020202020204" pitchFamily="34" charset="0"/>
              <a:buChar char="•"/>
            </a:pPr>
            <a:r>
              <a:rPr lang="en-US" baseline="0" dirty="0" smtClean="0"/>
              <a:t>Approached by BCBSIL with concerns about pending rule and rumors they heard that United and Life Insurers were preparing to expand STLD business</a:t>
            </a:r>
          </a:p>
          <a:p>
            <a:pPr marL="174708" indent="-174708">
              <a:buFont typeface="Arial" panose="020B0604020202020204" pitchFamily="34" charset="0"/>
              <a:buChar char="•"/>
            </a:pPr>
            <a:r>
              <a:rPr lang="en-US" baseline="0" dirty="0" smtClean="0"/>
              <a:t>We had an existing ACA defense coalition, Protect Our Care Illinois, with a pretty well established grassroots operation that we could tap</a:t>
            </a:r>
          </a:p>
          <a:p>
            <a:pPr marL="174708" indent="-174708">
              <a:buFont typeface="Arial" panose="020B0604020202020204" pitchFamily="34" charset="0"/>
              <a:buChar char="•"/>
            </a:pPr>
            <a:r>
              <a:rPr lang="en-US" baseline="0" dirty="0" smtClean="0"/>
              <a:t>Dem legislature, Rep Governor, DOI is super hands off---NOT a liberal </a:t>
            </a:r>
            <a:r>
              <a:rPr lang="en-US" baseline="0" dirty="0" err="1" smtClean="0"/>
              <a:t>bastion,but</a:t>
            </a:r>
            <a:r>
              <a:rPr lang="en-US" baseline="0" dirty="0" smtClean="0"/>
              <a:t> definitely some appetite among legislature to fight against ACA </a:t>
            </a:r>
            <a:r>
              <a:rPr lang="en-US" baseline="0" dirty="0" err="1" smtClean="0"/>
              <a:t>sabatoge</a:t>
            </a:r>
            <a:r>
              <a:rPr lang="en-US" baseline="0" dirty="0" smtClean="0"/>
              <a:t> in some way</a:t>
            </a:r>
          </a:p>
          <a:p>
            <a:pPr marL="174708" indent="-174708">
              <a:buFont typeface="Arial" panose="020B0604020202020204" pitchFamily="34" charset="0"/>
              <a:buChar char="•"/>
            </a:pPr>
            <a:r>
              <a:rPr lang="en-US" baseline="0" dirty="0" smtClean="0"/>
              <a:t>Introduced a STRONG bill (see the link at end) that would have limited STLD to 3 months, applied all ACA consumer protections, forced STLD to meet same filing and regulatory standards as individual coverage, prohibits </a:t>
            </a:r>
            <a:r>
              <a:rPr lang="en-US" baseline="0" dirty="0" err="1" smtClean="0"/>
              <a:t>recsissions</a:t>
            </a:r>
            <a:r>
              <a:rPr lang="en-US" baseline="0" dirty="0" smtClean="0"/>
              <a:t>, and enacted extremely strong disclosure requirements. In essence, we believe that the bill would have resulted in no STLD plans being sold in IL. </a:t>
            </a:r>
          </a:p>
          <a:p>
            <a:pPr marL="174708" indent="-174708">
              <a:buFont typeface="Arial" panose="020B0604020202020204" pitchFamily="34" charset="0"/>
              <a:buChar char="•"/>
            </a:pPr>
            <a:r>
              <a:rPr lang="en-US" baseline="0" dirty="0" smtClean="0"/>
              <a:t>We had to negotiate the bill in order to get any regulation of STLD. Final bill gave regulator authority to DOI, limited coverage period and renewals, and provided for strong consumer disclosures. Negotiation removed all opposition.</a:t>
            </a:r>
          </a:p>
          <a:p>
            <a:pPr marL="174708" indent="-174708">
              <a:buFont typeface="Arial" panose="020B0604020202020204" pitchFamily="34" charset="0"/>
              <a:buChar char="•"/>
            </a:pPr>
            <a:r>
              <a:rPr lang="en-US" baseline="0" dirty="0" smtClean="0"/>
              <a:t>The negotiated bill was approved with bipartisan support in both chambers and vetoed by our Governor. </a:t>
            </a:r>
            <a:endParaRPr lang="en-US" dirty="0"/>
          </a:p>
        </p:txBody>
      </p:sp>
      <p:sp>
        <p:nvSpPr>
          <p:cNvPr id="4" name="Slide Number Placeholder 3"/>
          <p:cNvSpPr>
            <a:spLocks noGrp="1"/>
          </p:cNvSpPr>
          <p:nvPr>
            <p:ph type="sldNum" sz="quarter" idx="10"/>
          </p:nvPr>
        </p:nvSpPr>
        <p:spPr/>
        <p:txBody>
          <a:bodyPr/>
          <a:lstStyle/>
          <a:p>
            <a:fld id="{E05D4676-05D3-4482-8B57-ACB92D68CE19}" type="slidenum">
              <a:rPr lang="en-US" smtClean="0"/>
              <a:pPr/>
              <a:t>3</a:t>
            </a:fld>
            <a:endParaRPr lang="en-US"/>
          </a:p>
        </p:txBody>
      </p:sp>
    </p:spTree>
    <p:extLst>
      <p:ext uri="{BB962C8B-B14F-4D97-AF65-F5344CB8AC3E}">
        <p14:creationId xmlns:p14="http://schemas.microsoft.com/office/powerpoint/2010/main" val="350772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Autofit/>
          </a:bodyPr>
          <a:lstStyle/>
          <a:p>
            <a:r>
              <a:rPr lang="en-US" dirty="0" smtClean="0"/>
              <a:t>Useful context</a:t>
            </a:r>
          </a:p>
          <a:p>
            <a:pPr marL="174708" indent="-174708">
              <a:buFont typeface="Arial" panose="020B0604020202020204" pitchFamily="34" charset="0"/>
              <a:buChar char="•"/>
            </a:pPr>
            <a:r>
              <a:rPr lang="en-US" dirty="0" smtClean="0"/>
              <a:t>March-May</a:t>
            </a:r>
          </a:p>
          <a:p>
            <a:pPr marL="174708" indent="-174708">
              <a:buFont typeface="Arial" panose="020B0604020202020204" pitchFamily="34" charset="0"/>
              <a:buChar char="•"/>
            </a:pPr>
            <a:r>
              <a:rPr lang="en-US" baseline="0" dirty="0" smtClean="0"/>
              <a:t>FFM with 4 carriers, med ex, some counties have one carrier, no bare counties, double digit premium increases on exchange for two years in a row</a:t>
            </a:r>
          </a:p>
          <a:p>
            <a:pPr marL="174708" indent="-174708">
              <a:buFont typeface="Arial" panose="020B0604020202020204" pitchFamily="34" charset="0"/>
              <a:buChar char="•"/>
            </a:pPr>
            <a:r>
              <a:rPr lang="en-US" baseline="0" dirty="0" smtClean="0"/>
              <a:t>Approached by BCBSIL with concerns about pending rule and rumors they heard that United and Life Insurers were preparing to expand STLD business</a:t>
            </a:r>
          </a:p>
          <a:p>
            <a:pPr marL="174708" indent="-174708">
              <a:buFont typeface="Arial" panose="020B0604020202020204" pitchFamily="34" charset="0"/>
              <a:buChar char="•"/>
            </a:pPr>
            <a:r>
              <a:rPr lang="en-US" baseline="0" dirty="0" smtClean="0"/>
              <a:t>We had an existing ACA defense coalition, Protect Our Care Illinois, with a pretty well established grassroots operation that we could tap</a:t>
            </a:r>
          </a:p>
          <a:p>
            <a:pPr marL="174708" indent="-174708">
              <a:buFont typeface="Arial" panose="020B0604020202020204" pitchFamily="34" charset="0"/>
              <a:buChar char="•"/>
            </a:pPr>
            <a:r>
              <a:rPr lang="en-US" baseline="0" dirty="0" smtClean="0"/>
              <a:t>Dem legislature, Rep Governor, DOI is super hands off---NOT a liberal </a:t>
            </a:r>
            <a:r>
              <a:rPr lang="en-US" baseline="0" dirty="0" err="1" smtClean="0"/>
              <a:t>bastion,but</a:t>
            </a:r>
            <a:r>
              <a:rPr lang="en-US" baseline="0" dirty="0" smtClean="0"/>
              <a:t> definitely some appetite among legislature to fight against ACA </a:t>
            </a:r>
            <a:r>
              <a:rPr lang="en-US" baseline="0" dirty="0" err="1" smtClean="0"/>
              <a:t>sabatoge</a:t>
            </a:r>
            <a:r>
              <a:rPr lang="en-US" baseline="0" dirty="0" smtClean="0"/>
              <a:t> in some way</a:t>
            </a:r>
          </a:p>
          <a:p>
            <a:pPr marL="174708" indent="-174708">
              <a:buFont typeface="Arial" panose="020B0604020202020204" pitchFamily="34" charset="0"/>
              <a:buChar char="•"/>
            </a:pPr>
            <a:r>
              <a:rPr lang="en-US" baseline="0" dirty="0" smtClean="0"/>
              <a:t>Introduced a STRONG bill (see the link at end) that would have limited STLD to 3 months, applied all ACA consumer protections, forced STLD to meet same filing and regulatory standards as individual coverage, prohibits </a:t>
            </a:r>
            <a:r>
              <a:rPr lang="en-US" baseline="0" dirty="0" err="1" smtClean="0"/>
              <a:t>recsissions</a:t>
            </a:r>
            <a:r>
              <a:rPr lang="en-US" baseline="0" dirty="0" smtClean="0"/>
              <a:t>, and enacted extremely strong disclosure requirements. In essence, we believe that the bill would have resulted in no STLD plans being sold in IL. </a:t>
            </a:r>
          </a:p>
          <a:p>
            <a:pPr marL="174708" indent="-174708">
              <a:buFont typeface="Arial" panose="020B0604020202020204" pitchFamily="34" charset="0"/>
              <a:buChar char="•"/>
            </a:pPr>
            <a:r>
              <a:rPr lang="en-US" baseline="0" dirty="0" smtClean="0"/>
              <a:t>We had to negotiate the bill in order to get any regulation of STLD. Final bill gave regulator authority to DOI, limited coverage period and renewals, and provided for strong consumer disclosures. Negotiation removed all opposition.</a:t>
            </a:r>
          </a:p>
          <a:p>
            <a:pPr marL="174708" indent="-174708">
              <a:buFont typeface="Arial" panose="020B0604020202020204" pitchFamily="34" charset="0"/>
              <a:buChar char="•"/>
            </a:pPr>
            <a:r>
              <a:rPr lang="en-US" baseline="0" dirty="0" smtClean="0"/>
              <a:t>The negotiated bill was approved with bipartisan support in both chambers and vetoed by our Governor. </a:t>
            </a:r>
            <a:endParaRPr lang="en-US" dirty="0"/>
          </a:p>
        </p:txBody>
      </p:sp>
      <p:sp>
        <p:nvSpPr>
          <p:cNvPr id="4" name="Slide Number Placeholder 3"/>
          <p:cNvSpPr>
            <a:spLocks noGrp="1"/>
          </p:cNvSpPr>
          <p:nvPr>
            <p:ph type="sldNum" sz="quarter" idx="10"/>
          </p:nvPr>
        </p:nvSpPr>
        <p:spPr/>
        <p:txBody>
          <a:bodyPr/>
          <a:lstStyle/>
          <a:p>
            <a:fld id="{E05D4676-05D3-4482-8B57-ACB92D68CE19}" type="slidenum">
              <a:rPr lang="en-US" smtClean="0"/>
              <a:pPr/>
              <a:t>4</a:t>
            </a:fld>
            <a:endParaRPr lang="en-US"/>
          </a:p>
        </p:txBody>
      </p:sp>
    </p:spTree>
    <p:extLst>
      <p:ext uri="{BB962C8B-B14F-4D97-AF65-F5344CB8AC3E}">
        <p14:creationId xmlns:p14="http://schemas.microsoft.com/office/powerpoint/2010/main" val="350772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572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Autofit/>
          </a:bodyPr>
          <a:lstStyle/>
          <a:p>
            <a:r>
              <a:rPr lang="en-US" dirty="0" smtClean="0"/>
              <a:t>Useful context</a:t>
            </a:r>
          </a:p>
          <a:p>
            <a:pPr marL="174708" indent="-174708">
              <a:buFont typeface="Arial" panose="020B0604020202020204" pitchFamily="34" charset="0"/>
              <a:buChar char="•"/>
            </a:pPr>
            <a:r>
              <a:rPr lang="en-US" dirty="0" smtClean="0"/>
              <a:t>March-May</a:t>
            </a:r>
          </a:p>
          <a:p>
            <a:pPr marL="174708" indent="-174708">
              <a:buFont typeface="Arial" panose="020B0604020202020204" pitchFamily="34" charset="0"/>
              <a:buChar char="•"/>
            </a:pPr>
            <a:r>
              <a:rPr lang="en-US" baseline="0" dirty="0" smtClean="0"/>
              <a:t>FFM with 4 carriers, med ex, some counties have one carrier, no bare counties, double digit premium increases on exchange for two years in a row</a:t>
            </a:r>
          </a:p>
          <a:p>
            <a:pPr marL="174708" indent="-174708">
              <a:buFont typeface="Arial" panose="020B0604020202020204" pitchFamily="34" charset="0"/>
              <a:buChar char="•"/>
            </a:pPr>
            <a:r>
              <a:rPr lang="en-US" baseline="0" dirty="0" smtClean="0"/>
              <a:t>Approached by BCBSIL with concerns about pending rule and rumors they heard that United and Life Insurers were preparing to expand STLD business</a:t>
            </a:r>
          </a:p>
          <a:p>
            <a:pPr marL="174708" indent="-174708">
              <a:buFont typeface="Arial" panose="020B0604020202020204" pitchFamily="34" charset="0"/>
              <a:buChar char="•"/>
            </a:pPr>
            <a:r>
              <a:rPr lang="en-US" baseline="0" dirty="0" smtClean="0"/>
              <a:t>We had an existing ACA defense coalition, Protect Our Care Illinois, with a pretty well established grassroots operation that we could tap</a:t>
            </a:r>
          </a:p>
          <a:p>
            <a:pPr marL="174708" indent="-174708">
              <a:buFont typeface="Arial" panose="020B0604020202020204" pitchFamily="34" charset="0"/>
              <a:buChar char="•"/>
            </a:pPr>
            <a:r>
              <a:rPr lang="en-US" baseline="0" dirty="0" smtClean="0"/>
              <a:t>Dem legislature, Rep Governor, DOI is super hands off---NOT a liberal </a:t>
            </a:r>
            <a:r>
              <a:rPr lang="en-US" baseline="0" dirty="0" err="1" smtClean="0"/>
              <a:t>bastion,but</a:t>
            </a:r>
            <a:r>
              <a:rPr lang="en-US" baseline="0" dirty="0" smtClean="0"/>
              <a:t> definitely some appetite among legislature to fight against ACA </a:t>
            </a:r>
            <a:r>
              <a:rPr lang="en-US" baseline="0" dirty="0" err="1" smtClean="0"/>
              <a:t>sabatoge</a:t>
            </a:r>
            <a:r>
              <a:rPr lang="en-US" baseline="0" dirty="0" smtClean="0"/>
              <a:t> in some way</a:t>
            </a:r>
          </a:p>
          <a:p>
            <a:pPr marL="174708" indent="-174708">
              <a:buFont typeface="Arial" panose="020B0604020202020204" pitchFamily="34" charset="0"/>
              <a:buChar char="•"/>
            </a:pPr>
            <a:r>
              <a:rPr lang="en-US" baseline="0" dirty="0" smtClean="0"/>
              <a:t>Introduced a STRONG bill (see the link at end) that would have limited STLD to 3 months, applied all ACA consumer protections, forced STLD to meet same filing and regulatory standards as individual coverage, prohibits </a:t>
            </a:r>
            <a:r>
              <a:rPr lang="en-US" baseline="0" dirty="0" err="1" smtClean="0"/>
              <a:t>recsissions</a:t>
            </a:r>
            <a:r>
              <a:rPr lang="en-US" baseline="0" dirty="0" smtClean="0"/>
              <a:t>, and enacted extremely strong disclosure requirements. In essence, we believe that the bill would have resulted in no STLD plans being sold in IL. </a:t>
            </a:r>
          </a:p>
          <a:p>
            <a:pPr marL="174708" indent="-174708">
              <a:buFont typeface="Arial" panose="020B0604020202020204" pitchFamily="34" charset="0"/>
              <a:buChar char="•"/>
            </a:pPr>
            <a:r>
              <a:rPr lang="en-US" baseline="0" dirty="0" smtClean="0"/>
              <a:t>We had to negotiate the bill in order to get any regulation of STLD. Final bill gave regulator authority to DOI, limited coverage period and renewals, and provided for strong consumer disclosures. Negotiation removed all opposition.</a:t>
            </a:r>
          </a:p>
          <a:p>
            <a:pPr marL="174708" indent="-174708">
              <a:buFont typeface="Arial" panose="020B0604020202020204" pitchFamily="34" charset="0"/>
              <a:buChar char="•"/>
            </a:pPr>
            <a:r>
              <a:rPr lang="en-US" baseline="0" dirty="0" smtClean="0"/>
              <a:t>The negotiated bill was approved with bipartisan support in both chambers and vetoed by our Governor. </a:t>
            </a:r>
            <a:endParaRPr lang="en-US" dirty="0"/>
          </a:p>
        </p:txBody>
      </p:sp>
      <p:sp>
        <p:nvSpPr>
          <p:cNvPr id="4" name="Slide Number Placeholder 3"/>
          <p:cNvSpPr>
            <a:spLocks noGrp="1"/>
          </p:cNvSpPr>
          <p:nvPr>
            <p:ph type="sldNum" sz="quarter" idx="10"/>
          </p:nvPr>
        </p:nvSpPr>
        <p:spPr/>
        <p:txBody>
          <a:bodyPr/>
          <a:lstStyle/>
          <a:p>
            <a:fld id="{E05D4676-05D3-4482-8B57-ACB92D68CE19}" type="slidenum">
              <a:rPr lang="en-US" smtClean="0"/>
              <a:pPr/>
              <a:t>6</a:t>
            </a:fld>
            <a:endParaRPr lang="en-US"/>
          </a:p>
        </p:txBody>
      </p:sp>
    </p:spTree>
    <p:extLst>
      <p:ext uri="{BB962C8B-B14F-4D97-AF65-F5344CB8AC3E}">
        <p14:creationId xmlns:p14="http://schemas.microsoft.com/office/powerpoint/2010/main" val="350772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Autofit/>
          </a:bodyPr>
          <a:lstStyle/>
          <a:p>
            <a:r>
              <a:rPr lang="en-US" dirty="0" smtClean="0"/>
              <a:t>Useful context</a:t>
            </a:r>
          </a:p>
          <a:p>
            <a:pPr marL="174708" indent="-174708">
              <a:buFont typeface="Arial" panose="020B0604020202020204" pitchFamily="34" charset="0"/>
              <a:buChar char="•"/>
            </a:pPr>
            <a:r>
              <a:rPr lang="en-US" dirty="0" smtClean="0"/>
              <a:t>March-May</a:t>
            </a:r>
          </a:p>
          <a:p>
            <a:pPr marL="174708" indent="-174708">
              <a:buFont typeface="Arial" panose="020B0604020202020204" pitchFamily="34" charset="0"/>
              <a:buChar char="•"/>
            </a:pPr>
            <a:r>
              <a:rPr lang="en-US" baseline="0" dirty="0" smtClean="0"/>
              <a:t>FFM with 4 carriers, med ex, some counties have one carrier, no bare counties, double digit premium increases on exchange for two years in a row</a:t>
            </a:r>
          </a:p>
          <a:p>
            <a:pPr marL="174708" indent="-174708">
              <a:buFont typeface="Arial" panose="020B0604020202020204" pitchFamily="34" charset="0"/>
              <a:buChar char="•"/>
            </a:pPr>
            <a:r>
              <a:rPr lang="en-US" baseline="0" dirty="0" smtClean="0"/>
              <a:t>Approached by BCBSIL with concerns about pending rule and rumors they heard that United and Life Insurers were preparing to expand STLD business</a:t>
            </a:r>
          </a:p>
          <a:p>
            <a:pPr marL="174708" indent="-174708">
              <a:buFont typeface="Arial" panose="020B0604020202020204" pitchFamily="34" charset="0"/>
              <a:buChar char="•"/>
            </a:pPr>
            <a:r>
              <a:rPr lang="en-US" baseline="0" dirty="0" smtClean="0"/>
              <a:t>We had an existing ACA defense coalition, Protect Our Care Illinois, with a pretty well established grassroots operation that we could tap</a:t>
            </a:r>
          </a:p>
          <a:p>
            <a:pPr marL="174708" indent="-174708">
              <a:buFont typeface="Arial" panose="020B0604020202020204" pitchFamily="34" charset="0"/>
              <a:buChar char="•"/>
            </a:pPr>
            <a:r>
              <a:rPr lang="en-US" baseline="0" dirty="0" smtClean="0"/>
              <a:t>Dem legislature, Rep Governor, DOI is super hands off---NOT a liberal </a:t>
            </a:r>
            <a:r>
              <a:rPr lang="en-US" baseline="0" dirty="0" err="1" smtClean="0"/>
              <a:t>bastion,but</a:t>
            </a:r>
            <a:r>
              <a:rPr lang="en-US" baseline="0" dirty="0" smtClean="0"/>
              <a:t> definitely some appetite among legislature to fight against ACA </a:t>
            </a:r>
            <a:r>
              <a:rPr lang="en-US" baseline="0" dirty="0" err="1" smtClean="0"/>
              <a:t>sabatoge</a:t>
            </a:r>
            <a:r>
              <a:rPr lang="en-US" baseline="0" dirty="0" smtClean="0"/>
              <a:t> in some way</a:t>
            </a:r>
          </a:p>
          <a:p>
            <a:pPr marL="174708" indent="-174708">
              <a:buFont typeface="Arial" panose="020B0604020202020204" pitchFamily="34" charset="0"/>
              <a:buChar char="•"/>
            </a:pPr>
            <a:r>
              <a:rPr lang="en-US" baseline="0" dirty="0" smtClean="0"/>
              <a:t>Introduced a STRONG bill (see the link at end) that would have limited STLD to 3 months, applied all ACA consumer protections, forced STLD to meet same filing and regulatory standards as individual coverage, prohibits </a:t>
            </a:r>
            <a:r>
              <a:rPr lang="en-US" baseline="0" dirty="0" err="1" smtClean="0"/>
              <a:t>recsissions</a:t>
            </a:r>
            <a:r>
              <a:rPr lang="en-US" baseline="0" dirty="0" smtClean="0"/>
              <a:t>, and enacted extremely strong disclosure requirements. In essence, we believe that the bill would have resulted in no STLD plans being sold in IL. </a:t>
            </a:r>
          </a:p>
          <a:p>
            <a:pPr marL="174708" indent="-174708">
              <a:buFont typeface="Arial" panose="020B0604020202020204" pitchFamily="34" charset="0"/>
              <a:buChar char="•"/>
            </a:pPr>
            <a:r>
              <a:rPr lang="en-US" baseline="0" dirty="0" smtClean="0"/>
              <a:t>We had to negotiate the bill in order to get any regulation of STLD. Final bill gave regulator authority to DOI, limited coverage period and renewals, and provided for strong consumer disclosures. Negotiation removed all opposition.</a:t>
            </a:r>
          </a:p>
          <a:p>
            <a:pPr marL="174708" indent="-174708">
              <a:buFont typeface="Arial" panose="020B0604020202020204" pitchFamily="34" charset="0"/>
              <a:buChar char="•"/>
            </a:pPr>
            <a:r>
              <a:rPr lang="en-US" baseline="0" dirty="0" smtClean="0"/>
              <a:t>The negotiated bill was approved with bipartisan support in both chambers and vetoed by our Governor. </a:t>
            </a:r>
            <a:endParaRPr lang="en-US" dirty="0"/>
          </a:p>
        </p:txBody>
      </p:sp>
      <p:sp>
        <p:nvSpPr>
          <p:cNvPr id="4" name="Slide Number Placeholder 3"/>
          <p:cNvSpPr>
            <a:spLocks noGrp="1"/>
          </p:cNvSpPr>
          <p:nvPr>
            <p:ph type="sldNum" sz="quarter" idx="10"/>
          </p:nvPr>
        </p:nvSpPr>
        <p:spPr/>
        <p:txBody>
          <a:bodyPr/>
          <a:lstStyle/>
          <a:p>
            <a:fld id="{E05D4676-05D3-4482-8B57-ACB92D68CE19}" type="slidenum">
              <a:rPr lang="en-US" smtClean="0"/>
              <a:pPr/>
              <a:t>7</a:t>
            </a:fld>
            <a:endParaRPr lang="en-US"/>
          </a:p>
        </p:txBody>
      </p:sp>
    </p:spTree>
    <p:extLst>
      <p:ext uri="{BB962C8B-B14F-4D97-AF65-F5344CB8AC3E}">
        <p14:creationId xmlns:p14="http://schemas.microsoft.com/office/powerpoint/2010/main" val="350772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Autofit/>
          </a:bodyPr>
          <a:lstStyle/>
          <a:p>
            <a:r>
              <a:rPr lang="en-US" dirty="0" smtClean="0"/>
              <a:t>Useful context</a:t>
            </a:r>
          </a:p>
          <a:p>
            <a:pPr marL="174708" indent="-174708">
              <a:buFont typeface="Arial" panose="020B0604020202020204" pitchFamily="34" charset="0"/>
              <a:buChar char="•"/>
            </a:pPr>
            <a:r>
              <a:rPr lang="en-US" dirty="0" smtClean="0"/>
              <a:t>March-May</a:t>
            </a:r>
          </a:p>
          <a:p>
            <a:pPr marL="174708" indent="-174708">
              <a:buFont typeface="Arial" panose="020B0604020202020204" pitchFamily="34" charset="0"/>
              <a:buChar char="•"/>
            </a:pPr>
            <a:r>
              <a:rPr lang="en-US" baseline="0" dirty="0" smtClean="0"/>
              <a:t>FFM with 4 carriers, med ex, some counties have one carrier, no bare counties, double digit premium increases on exchange for two years in a row</a:t>
            </a:r>
          </a:p>
          <a:p>
            <a:pPr marL="174708" indent="-174708">
              <a:buFont typeface="Arial" panose="020B0604020202020204" pitchFamily="34" charset="0"/>
              <a:buChar char="•"/>
            </a:pPr>
            <a:r>
              <a:rPr lang="en-US" baseline="0" dirty="0" smtClean="0"/>
              <a:t>Approached by BCBSIL with concerns about pending rule and rumors they heard that United and Life Insurers were preparing to expand STLD business</a:t>
            </a:r>
          </a:p>
          <a:p>
            <a:pPr marL="174708" indent="-174708">
              <a:buFont typeface="Arial" panose="020B0604020202020204" pitchFamily="34" charset="0"/>
              <a:buChar char="•"/>
            </a:pPr>
            <a:r>
              <a:rPr lang="en-US" baseline="0" dirty="0" smtClean="0"/>
              <a:t>We had an existing ACA defense coalition, Protect Our Care Illinois, with a pretty well established grassroots operation that we could tap</a:t>
            </a:r>
          </a:p>
          <a:p>
            <a:pPr marL="174708" indent="-174708">
              <a:buFont typeface="Arial" panose="020B0604020202020204" pitchFamily="34" charset="0"/>
              <a:buChar char="•"/>
            </a:pPr>
            <a:r>
              <a:rPr lang="en-US" baseline="0" dirty="0" smtClean="0"/>
              <a:t>Dem legislature, Rep Governor, DOI is super hands off---NOT a liberal </a:t>
            </a:r>
            <a:r>
              <a:rPr lang="en-US" baseline="0" dirty="0" err="1" smtClean="0"/>
              <a:t>bastion,but</a:t>
            </a:r>
            <a:r>
              <a:rPr lang="en-US" baseline="0" dirty="0" smtClean="0"/>
              <a:t> definitely some appetite among legislature to fight against ACA </a:t>
            </a:r>
            <a:r>
              <a:rPr lang="en-US" baseline="0" dirty="0" err="1" smtClean="0"/>
              <a:t>sabatoge</a:t>
            </a:r>
            <a:r>
              <a:rPr lang="en-US" baseline="0" dirty="0" smtClean="0"/>
              <a:t> in some way</a:t>
            </a:r>
          </a:p>
          <a:p>
            <a:pPr marL="174708" indent="-174708">
              <a:buFont typeface="Arial" panose="020B0604020202020204" pitchFamily="34" charset="0"/>
              <a:buChar char="•"/>
            </a:pPr>
            <a:r>
              <a:rPr lang="en-US" baseline="0" dirty="0" smtClean="0"/>
              <a:t>Introduced a STRONG bill (see the link at end) that would have limited STLD to 3 months, applied all ACA consumer protections, forced STLD to meet same filing and regulatory standards as individual coverage, prohibits </a:t>
            </a:r>
            <a:r>
              <a:rPr lang="en-US" baseline="0" dirty="0" err="1" smtClean="0"/>
              <a:t>recsissions</a:t>
            </a:r>
            <a:r>
              <a:rPr lang="en-US" baseline="0" dirty="0" smtClean="0"/>
              <a:t>, and enacted extremely strong disclosure requirements. In essence, we believe that the bill would have resulted in no STLD plans being sold in IL. </a:t>
            </a:r>
          </a:p>
          <a:p>
            <a:pPr marL="174708" indent="-174708">
              <a:buFont typeface="Arial" panose="020B0604020202020204" pitchFamily="34" charset="0"/>
              <a:buChar char="•"/>
            </a:pPr>
            <a:r>
              <a:rPr lang="en-US" baseline="0" dirty="0" smtClean="0"/>
              <a:t>We had to negotiate the bill in order to get any regulation of STLD. Final bill gave regulator authority to DOI, limited coverage period and renewals, and provided for strong consumer disclosures. Negotiation removed all opposition.</a:t>
            </a:r>
          </a:p>
          <a:p>
            <a:pPr marL="174708" indent="-174708">
              <a:buFont typeface="Arial" panose="020B0604020202020204" pitchFamily="34" charset="0"/>
              <a:buChar char="•"/>
            </a:pPr>
            <a:r>
              <a:rPr lang="en-US" baseline="0" dirty="0" smtClean="0"/>
              <a:t>The negotiated bill was approved with bipartisan support in both chambers and vetoed by our Governor. </a:t>
            </a:r>
            <a:endParaRPr lang="en-US" dirty="0"/>
          </a:p>
        </p:txBody>
      </p:sp>
      <p:sp>
        <p:nvSpPr>
          <p:cNvPr id="4" name="Slide Number Placeholder 3"/>
          <p:cNvSpPr>
            <a:spLocks noGrp="1"/>
          </p:cNvSpPr>
          <p:nvPr>
            <p:ph type="sldNum" sz="quarter" idx="10"/>
          </p:nvPr>
        </p:nvSpPr>
        <p:spPr/>
        <p:txBody>
          <a:bodyPr/>
          <a:lstStyle/>
          <a:p>
            <a:fld id="{E05D4676-05D3-4482-8B57-ACB92D68CE19}" type="slidenum">
              <a:rPr lang="en-US" smtClean="0"/>
              <a:pPr/>
              <a:t>8</a:t>
            </a:fld>
            <a:endParaRPr lang="en-US"/>
          </a:p>
        </p:txBody>
      </p:sp>
    </p:spTree>
    <p:extLst>
      <p:ext uri="{BB962C8B-B14F-4D97-AF65-F5344CB8AC3E}">
        <p14:creationId xmlns:p14="http://schemas.microsoft.com/office/powerpoint/2010/main" val="350772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Autofit/>
          </a:bodyPr>
          <a:lstStyle/>
          <a:p>
            <a:r>
              <a:rPr lang="en-US" dirty="0" smtClean="0"/>
              <a:t>Useful context</a:t>
            </a:r>
          </a:p>
          <a:p>
            <a:pPr marL="174708" indent="-174708">
              <a:buFont typeface="Arial" panose="020B0604020202020204" pitchFamily="34" charset="0"/>
              <a:buChar char="•"/>
            </a:pPr>
            <a:r>
              <a:rPr lang="en-US" dirty="0" smtClean="0"/>
              <a:t>March-May</a:t>
            </a:r>
          </a:p>
          <a:p>
            <a:pPr marL="174708" indent="-174708">
              <a:buFont typeface="Arial" panose="020B0604020202020204" pitchFamily="34" charset="0"/>
              <a:buChar char="•"/>
            </a:pPr>
            <a:r>
              <a:rPr lang="en-US" baseline="0" dirty="0" smtClean="0"/>
              <a:t>FFM with 4 carriers, med ex, some counties have one carrier, no bare counties, double digit premium increases on exchange for two years in a row</a:t>
            </a:r>
          </a:p>
          <a:p>
            <a:pPr marL="174708" indent="-174708">
              <a:buFont typeface="Arial" panose="020B0604020202020204" pitchFamily="34" charset="0"/>
              <a:buChar char="•"/>
            </a:pPr>
            <a:r>
              <a:rPr lang="en-US" baseline="0" dirty="0" smtClean="0"/>
              <a:t>Approached by BCBSIL with concerns about pending rule and rumors they heard that United and Life Insurers were preparing to expand STLD business</a:t>
            </a:r>
          </a:p>
          <a:p>
            <a:pPr marL="174708" indent="-174708">
              <a:buFont typeface="Arial" panose="020B0604020202020204" pitchFamily="34" charset="0"/>
              <a:buChar char="•"/>
            </a:pPr>
            <a:r>
              <a:rPr lang="en-US" baseline="0" dirty="0" smtClean="0"/>
              <a:t>We had an existing ACA defense coalition, Protect Our Care Illinois, with a pretty well established grassroots operation that we could tap</a:t>
            </a:r>
          </a:p>
          <a:p>
            <a:pPr marL="174708" indent="-174708">
              <a:buFont typeface="Arial" panose="020B0604020202020204" pitchFamily="34" charset="0"/>
              <a:buChar char="•"/>
            </a:pPr>
            <a:r>
              <a:rPr lang="en-US" baseline="0" dirty="0" smtClean="0"/>
              <a:t>Dem legislature, Rep Governor, DOI is super hands off---NOT a liberal </a:t>
            </a:r>
            <a:r>
              <a:rPr lang="en-US" baseline="0" dirty="0" err="1" smtClean="0"/>
              <a:t>bastion,but</a:t>
            </a:r>
            <a:r>
              <a:rPr lang="en-US" baseline="0" dirty="0" smtClean="0"/>
              <a:t> definitely some appetite among legislature to fight against ACA </a:t>
            </a:r>
            <a:r>
              <a:rPr lang="en-US" baseline="0" dirty="0" err="1" smtClean="0"/>
              <a:t>sabatoge</a:t>
            </a:r>
            <a:r>
              <a:rPr lang="en-US" baseline="0" dirty="0" smtClean="0"/>
              <a:t> in some way</a:t>
            </a:r>
          </a:p>
          <a:p>
            <a:pPr marL="174708" indent="-174708">
              <a:buFont typeface="Arial" panose="020B0604020202020204" pitchFamily="34" charset="0"/>
              <a:buChar char="•"/>
            </a:pPr>
            <a:r>
              <a:rPr lang="en-US" baseline="0" dirty="0" smtClean="0"/>
              <a:t>Introduced a STRONG bill (see the link at end) that would have limited STLD to 3 months, applied all ACA consumer protections, forced STLD to meet same filing and regulatory standards as individual coverage, prohibits </a:t>
            </a:r>
            <a:r>
              <a:rPr lang="en-US" baseline="0" dirty="0" err="1" smtClean="0"/>
              <a:t>recsissions</a:t>
            </a:r>
            <a:r>
              <a:rPr lang="en-US" baseline="0" dirty="0" smtClean="0"/>
              <a:t>, and enacted extremely strong disclosure requirements. In essence, we believe that the bill would have resulted in no STLD plans being sold in IL. </a:t>
            </a:r>
          </a:p>
          <a:p>
            <a:pPr marL="174708" indent="-174708">
              <a:buFont typeface="Arial" panose="020B0604020202020204" pitchFamily="34" charset="0"/>
              <a:buChar char="•"/>
            </a:pPr>
            <a:r>
              <a:rPr lang="en-US" baseline="0" dirty="0" smtClean="0"/>
              <a:t>We had to negotiate the bill in order to get any regulation of STLD. Final bill gave regulator authority to DOI, limited coverage period and renewals, and provided for strong consumer disclosures. Negotiation removed all opposition.</a:t>
            </a:r>
          </a:p>
          <a:p>
            <a:pPr marL="174708" indent="-174708">
              <a:buFont typeface="Arial" panose="020B0604020202020204" pitchFamily="34" charset="0"/>
              <a:buChar char="•"/>
            </a:pPr>
            <a:r>
              <a:rPr lang="en-US" baseline="0" dirty="0" smtClean="0"/>
              <a:t>The negotiated bill was approved with bipartisan support in both chambers and vetoed by our Governor. </a:t>
            </a:r>
            <a:endParaRPr lang="en-US" dirty="0"/>
          </a:p>
        </p:txBody>
      </p:sp>
      <p:sp>
        <p:nvSpPr>
          <p:cNvPr id="4" name="Slide Number Placeholder 3"/>
          <p:cNvSpPr>
            <a:spLocks noGrp="1"/>
          </p:cNvSpPr>
          <p:nvPr>
            <p:ph type="sldNum" sz="quarter" idx="10"/>
          </p:nvPr>
        </p:nvSpPr>
        <p:spPr/>
        <p:txBody>
          <a:bodyPr/>
          <a:lstStyle/>
          <a:p>
            <a:fld id="{E05D4676-05D3-4482-8B57-ACB92D68CE19}" type="slidenum">
              <a:rPr lang="en-US" smtClean="0"/>
              <a:pPr/>
              <a:t>9</a:t>
            </a:fld>
            <a:endParaRPr lang="en-US"/>
          </a:p>
        </p:txBody>
      </p:sp>
    </p:spTree>
    <p:extLst>
      <p:ext uri="{BB962C8B-B14F-4D97-AF65-F5344CB8AC3E}">
        <p14:creationId xmlns:p14="http://schemas.microsoft.com/office/powerpoint/2010/main" val="3507724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grpSp>
        <p:nvGrpSpPr>
          <p:cNvPr id="29" name="Shape 29"/>
          <p:cNvGrpSpPr/>
          <p:nvPr/>
        </p:nvGrpSpPr>
        <p:grpSpPr>
          <a:xfrm>
            <a:off x="0" y="-8466"/>
            <a:ext cx="12192000" cy="6866467"/>
            <a:chOff x="0" y="-8466"/>
            <a:chExt cx="12192000" cy="6866467"/>
          </a:xfrm>
        </p:grpSpPr>
        <p:cxnSp>
          <p:nvCxnSpPr>
            <p:cNvPr id="30" name="Shape 30"/>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31" name="Shape 31"/>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32" name="Shape 32"/>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33" name="Shape 33"/>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4" name="Shape 34"/>
            <p:cNvSpPr/>
            <p:nvPr/>
          </p:nvSpPr>
          <p:spPr>
            <a:xfrm>
              <a:off x="8932332" y="3048000"/>
              <a:ext cx="3259667" cy="3809999"/>
            </a:xfrm>
            <a:prstGeom prst="triangle">
              <a:avLst>
                <a:gd name="adj" fmla="val 100000"/>
              </a:avLst>
            </a:prstGeom>
            <a:solidFill>
              <a:schemeClr val="accent2">
                <a:alpha val="71764"/>
              </a:schemeClr>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CC1E10">
                <a:alpha val="69803"/>
              </a:srgbClr>
            </a:solidFill>
            <a:ln>
              <a:noFill/>
            </a:ln>
          </p:spPr>
        </p:sp>
        <p:sp>
          <p:nvSpPr>
            <p:cNvPr id="36" name="Shape 36"/>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F7A49E">
                <a:alpha val="69803"/>
              </a:srgbClr>
            </a:solidFill>
            <a:ln>
              <a:noFill/>
            </a:ln>
          </p:spPr>
        </p:sp>
        <p:sp>
          <p:nvSpPr>
            <p:cNvPr id="37" name="Shape 37"/>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38" name="Shape 38"/>
            <p:cNvSpPr/>
            <p:nvPr/>
          </p:nvSpPr>
          <p:spPr>
            <a:xfrm>
              <a:off x="10371665" y="3589867"/>
              <a:ext cx="1817159" cy="3268132"/>
            </a:xfrm>
            <a:prstGeom prst="triangle">
              <a:avLst>
                <a:gd name="adj" fmla="val 100000"/>
              </a:avLst>
            </a:prstGeom>
            <a:solidFill>
              <a:schemeClr val="accent1">
                <a:alpha val="80000"/>
              </a:schemeClr>
            </a:soli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rot="10800000">
              <a:off x="0" y="0"/>
              <a:ext cx="842596" cy="5666154"/>
            </a:xfrm>
            <a:prstGeom prst="triangle">
              <a:avLst>
                <a:gd name="adj" fmla="val 100000"/>
              </a:avLst>
            </a:prstGeom>
            <a:solidFill>
              <a:schemeClr val="accent1">
                <a:alpha val="84705"/>
              </a:schemeClr>
            </a:solidFill>
            <a:ln>
              <a:noFill/>
            </a:ln>
          </p:spPr>
          <p:txBody>
            <a:bodyPr lIns="91425" tIns="91425" rIns="91425" bIns="91425" anchor="ctr" anchorCtr="0">
              <a:noAutofit/>
            </a:bodyPr>
            <a:lstStyle/>
            <a:p>
              <a:pPr lvl="0">
                <a:spcBef>
                  <a:spcPts val="0"/>
                </a:spcBef>
                <a:buNone/>
              </a:pPr>
              <a:endParaRPr/>
            </a:p>
          </p:txBody>
        </p:sp>
      </p:grpSp>
      <p:sp>
        <p:nvSpPr>
          <p:cNvPr id="40" name="Shape 40"/>
          <p:cNvSpPr txBox="1">
            <a:spLocks noGrp="1"/>
          </p:cNvSpPr>
          <p:nvPr>
            <p:ph type="ctrTitle"/>
          </p:nvPr>
        </p:nvSpPr>
        <p:spPr>
          <a:xfrm>
            <a:off x="1507066" y="2404533"/>
            <a:ext cx="7766936" cy="1646301"/>
          </a:xfrm>
          <a:prstGeom prst="rect">
            <a:avLst/>
          </a:prstGeom>
          <a:noFill/>
          <a:ln>
            <a:noFill/>
          </a:ln>
        </p:spPr>
        <p:txBody>
          <a:bodyPr lIns="91425" tIns="91425" rIns="91425" bIns="91425" anchor="b" anchorCtr="0"/>
          <a:lstStyle>
            <a:lvl1pPr marL="0" marR="0" lvl="0" indent="0" algn="r" rtl="0">
              <a:spcBef>
                <a:spcPts val="0"/>
              </a:spcBef>
              <a:buClr>
                <a:schemeClr val="accent1"/>
              </a:buClr>
              <a:buFont typeface="Trebuchet MS"/>
              <a:buNone/>
              <a:defRPr sz="5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1" name="Shape 41"/>
          <p:cNvSpPr txBox="1">
            <a:spLocks noGrp="1"/>
          </p:cNvSpPr>
          <p:nvPr>
            <p:ph type="subTitle" idx="1"/>
          </p:nvPr>
        </p:nvSpPr>
        <p:spPr>
          <a:xfrm>
            <a:off x="1507066" y="4050832"/>
            <a:ext cx="7766936" cy="1096899"/>
          </a:xfrm>
          <a:prstGeom prst="rect">
            <a:avLst/>
          </a:prstGeom>
          <a:noFill/>
          <a:ln>
            <a:noFill/>
          </a:ln>
        </p:spPr>
        <p:txBody>
          <a:bodyPr lIns="91425" tIns="91425" rIns="91425" bIns="91425" anchor="t" anchorCtr="0"/>
          <a:lstStyle>
            <a:lvl1pPr marL="0" marR="0" lvl="0" indent="0" algn="r"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ctr"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2pPr>
            <a:lvl3pPr marL="914400" marR="0" lvl="2" indent="0" algn="ctr"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3pPr>
            <a:lvl4pPr marL="1371600" marR="0" lvl="3"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4pPr>
            <a:lvl5pPr marL="1828800" marR="0" lvl="4"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5pPr>
            <a:lvl6pPr marL="2286000" marR="0" lvl="5"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6pPr>
            <a:lvl7pPr marL="2743200" marR="0" lvl="6"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7pPr>
            <a:lvl8pPr marL="3200400" marR="0" lvl="7"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8pPr>
            <a:lvl9pPr marL="3657600" marR="0" lvl="8"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42" name="Shape 42"/>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3" name="Shape 43"/>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r" rtl="0">
              <a:spcBef>
                <a:spcPts val="0"/>
              </a:spcBef>
              <a:buNone/>
              <a:defRPr sz="20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 name="Shape 44"/>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pic>
        <p:nvPicPr>
          <p:cNvPr id="45" name="Shape 45"/>
          <p:cNvPicPr preferRelativeResize="0"/>
          <p:nvPr/>
        </p:nvPicPr>
        <p:blipFill rotWithShape="1">
          <a:blip r:embed="rId2">
            <a:alphaModFix/>
          </a:blip>
          <a:srcRect/>
          <a:stretch/>
        </p:blipFill>
        <p:spPr>
          <a:xfrm>
            <a:off x="2137884" y="540775"/>
            <a:ext cx="6499558" cy="1314518"/>
          </a:xfrm>
          <a:prstGeom prst="rect">
            <a:avLst/>
          </a:prstGeom>
          <a:noFill/>
          <a:ln>
            <a:noFill/>
          </a:ln>
        </p:spPr>
      </p:pic>
      <p:sp>
        <p:nvSpPr>
          <p:cNvPr id="46" name="Shape 46"/>
          <p:cNvSpPr txBox="1"/>
          <p:nvPr/>
        </p:nvSpPr>
        <p:spPr>
          <a:xfrm>
            <a:off x="601756" y="6114098"/>
            <a:ext cx="4237566" cy="5847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Trebuchet MS"/>
              <a:buNone/>
            </a:pPr>
            <a:r>
              <a:rPr lang="en-US" sz="3200" b="1" i="0" u="none" strike="noStrike" cap="none">
                <a:solidFill>
                  <a:srgbClr val="7F7F7F"/>
                </a:solidFill>
                <a:latin typeface="Trebuchet MS"/>
                <a:ea typeface="Trebuchet MS"/>
                <a:cs typeface="Trebuchet MS"/>
                <a:sym typeface="Trebuchet MS"/>
              </a:rPr>
              <a:t>protectourcareil.org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Name Car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77335" y="1931988"/>
            <a:ext cx="8596668" cy="2595459"/>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5" name="Shape 115"/>
          <p:cNvSpPr txBox="1">
            <a:spLocks noGrp="1"/>
          </p:cNvSpPr>
          <p:nvPr>
            <p:ph type="body" idx="1"/>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6" name="Shape 116"/>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7" name="Shape 117"/>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8" name="Shape 118"/>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931333" y="609600"/>
            <a:ext cx="8094134"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1" name="Shape 121"/>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2" name="Shape 122"/>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3" name="Shape 12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4" name="Shape 12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5" name="Shape 12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
        <p:nvSpPr>
          <p:cNvPr id="126" name="Shape 126"/>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F7A49E"/>
                </a:solidFill>
                <a:latin typeface="Arial"/>
                <a:ea typeface="Arial"/>
                <a:cs typeface="Arial"/>
                <a:sym typeface="Arial"/>
              </a:rPr>
              <a:t>“</a:t>
            </a:r>
          </a:p>
        </p:txBody>
      </p:sp>
      <p:sp>
        <p:nvSpPr>
          <p:cNvPr id="127" name="Shape 127"/>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F7A49E"/>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85799" y="609600"/>
            <a:ext cx="8588202"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0" name="Shape 130"/>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1" name="Shape 131"/>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32" name="Shape 132"/>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3" name="Shape 133"/>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4" name="Shape 134"/>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r"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7" name="Shape 137"/>
          <p:cNvSpPr txBox="1">
            <a:spLocks noGrp="1"/>
          </p:cNvSpPr>
          <p:nvPr>
            <p:ph type="body" idx="1"/>
          </p:nvPr>
        </p:nvSpPr>
        <p:spPr>
          <a:xfrm rot="5400000">
            <a:off x="3035281" y="-197358"/>
            <a:ext cx="3880773" cy="859666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8" name="Shape 138"/>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9" name="Shape 139"/>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0" name="Shape 140"/>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5994318" y="2582952"/>
            <a:ext cx="5251450" cy="1304742"/>
          </a:xfrm>
          <a:prstGeom prst="rect">
            <a:avLst/>
          </a:prstGeom>
          <a:noFill/>
          <a:ln>
            <a:noFill/>
          </a:ln>
        </p:spPr>
        <p:txBody>
          <a:bodyPr lIns="91425" tIns="91425" rIns="91425" bIns="91425" anchor="ctr" anchorCtr="0"/>
          <a:lstStyle>
            <a:lvl1pPr marL="0" marR="0" lvl="0" indent="0" algn="r"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3" name="Shape 143"/>
          <p:cNvSpPr txBox="1">
            <a:spLocks noGrp="1"/>
          </p:cNvSpPr>
          <p:nvPr>
            <p:ph type="body" idx="1"/>
          </p:nvPr>
        </p:nvSpPr>
        <p:spPr>
          <a:xfrm rot="5400000">
            <a:off x="1581685" y="-294750"/>
            <a:ext cx="5251449" cy="7060149"/>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4" name="Shape 14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5" name="Shape 14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6" name="Shape 14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r"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9" name="Shape 49"/>
          <p:cNvSpPr txBox="1">
            <a:spLocks noGrp="1"/>
          </p:cNvSpPr>
          <p:nvPr>
            <p:ph type="body" idx="1"/>
          </p:nvPr>
        </p:nvSpPr>
        <p:spPr>
          <a:xfrm>
            <a:off x="677333" y="2160589"/>
            <a:ext cx="8596668"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0" name="Shape 5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1" name="Shape 5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2" name="Shape 5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77335" y="2700866"/>
            <a:ext cx="8596668" cy="182658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4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2" name="Shape 62"/>
          <p:cNvSpPr txBox="1">
            <a:spLocks noGrp="1"/>
          </p:cNvSpPr>
          <p:nvPr>
            <p:ph type="body" idx="1"/>
          </p:nvPr>
        </p:nvSpPr>
        <p:spPr>
          <a:xfrm>
            <a:off x="677335" y="4527448"/>
            <a:ext cx="8596668"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63" name="Shape 6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4" name="Shape 6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Shape 6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r"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8" name="Shape 68"/>
          <p:cNvSpPr txBox="1">
            <a:spLocks noGrp="1"/>
          </p:cNvSpPr>
          <p:nvPr>
            <p:ph type="body" idx="1"/>
          </p:nvPr>
        </p:nvSpPr>
        <p:spPr>
          <a:xfrm>
            <a:off x="675745" y="2160983"/>
            <a:ext cx="418562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9" name="Shape 69"/>
          <p:cNvSpPr txBox="1">
            <a:spLocks noGrp="1"/>
          </p:cNvSpPr>
          <p:nvPr>
            <p:ph type="body" idx="2"/>
          </p:nvPr>
        </p:nvSpPr>
        <p:spPr>
          <a:xfrm>
            <a:off x="675745" y="2737244"/>
            <a:ext cx="4185622"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0" name="Shape 70"/>
          <p:cNvSpPr txBox="1">
            <a:spLocks noGrp="1"/>
          </p:cNvSpPr>
          <p:nvPr>
            <p:ph type="body" idx="3"/>
          </p:nvPr>
        </p:nvSpPr>
        <p:spPr>
          <a:xfrm>
            <a:off x="5088382" y="2160983"/>
            <a:ext cx="418561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71" name="Shape 71"/>
          <p:cNvSpPr txBox="1">
            <a:spLocks noGrp="1"/>
          </p:cNvSpPr>
          <p:nvPr>
            <p:ph type="body" idx="4"/>
          </p:nvPr>
        </p:nvSpPr>
        <p:spPr>
          <a:xfrm>
            <a:off x="5088383" y="2737244"/>
            <a:ext cx="4185616"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2" name="Shape 72"/>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3" name="Shape 73"/>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Shape 74"/>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2" name="Shape 82"/>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3" name="Shape 83"/>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77333" y="1498604"/>
            <a:ext cx="3854527" cy="1278465"/>
          </a:xfrm>
          <a:prstGeom prst="rect">
            <a:avLst/>
          </a:prstGeom>
          <a:noFill/>
          <a:ln>
            <a:noFill/>
          </a:ln>
        </p:spPr>
        <p:txBody>
          <a:bodyPr lIns="91425" tIns="91425" rIns="91425" bIns="91425" anchor="b" anchorCtr="0"/>
          <a:lstStyle>
            <a:lvl1pPr marL="0" marR="0" lvl="0" indent="0" algn="r" rtl="0">
              <a:spcBef>
                <a:spcPts val="0"/>
              </a:spcBef>
              <a:buClr>
                <a:schemeClr val="accent1"/>
              </a:buClr>
              <a:buFont typeface="Trebuchet MS"/>
              <a:buNone/>
              <a:defRPr sz="2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6" name="Shape 86"/>
          <p:cNvSpPr txBox="1">
            <a:spLocks noGrp="1"/>
          </p:cNvSpPr>
          <p:nvPr>
            <p:ph type="body" idx="1"/>
          </p:nvPr>
        </p:nvSpPr>
        <p:spPr>
          <a:xfrm>
            <a:off x="4760460" y="514924"/>
            <a:ext cx="4513540" cy="552643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7" name="Shape 87"/>
          <p:cNvSpPr txBox="1">
            <a:spLocks noGrp="1"/>
          </p:cNvSpPr>
          <p:nvPr>
            <p:ph type="body" idx="2"/>
          </p:nvPr>
        </p:nvSpPr>
        <p:spPr>
          <a:xfrm>
            <a:off x="677333" y="2777068"/>
            <a:ext cx="3854527" cy="258444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1pPr>
            <a:lvl2pPr marL="457063" marR="0" lvl="1" indent="-12562"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2pPr>
            <a:lvl3pPr marL="914126" marR="0" lvl="2" indent="-12425"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3pPr>
            <a:lvl4pPr marL="1371189" marR="0" lvl="3" indent="-12288"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4pPr>
            <a:lvl5pPr marL="1828251" marR="0" lvl="4" indent="-12151"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5pPr>
            <a:lvl6pPr marL="2285314" marR="0" lvl="5" indent="-12013"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6pPr>
            <a:lvl7pPr marL="2742377" marR="0" lvl="6" indent="-11876"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7pPr>
            <a:lvl8pPr marL="3199440" marR="0" lvl="7" indent="-11739"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8pPr>
            <a:lvl9pPr marL="3656503" marR="0" lvl="8" indent="-11603"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9pPr>
          </a:lstStyle>
          <a:p>
            <a:endParaRPr/>
          </a:p>
        </p:txBody>
      </p:sp>
      <p:sp>
        <p:nvSpPr>
          <p:cNvPr id="88" name="Shape 88"/>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9" name="Shape 89"/>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0" name="Shape 90"/>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77333" y="4800600"/>
            <a:ext cx="8596667" cy="566737"/>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2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3" name="Shape 93"/>
          <p:cNvSpPr>
            <a:spLocks noGrp="1"/>
          </p:cNvSpPr>
          <p:nvPr>
            <p:ph type="pic" idx="2"/>
          </p:nvPr>
        </p:nvSpPr>
        <p:spPr>
          <a:xfrm>
            <a:off x="677333" y="609600"/>
            <a:ext cx="8596668" cy="3845718"/>
          </a:xfrm>
          <a:prstGeom prst="rect">
            <a:avLst/>
          </a:prstGeom>
          <a:noFill/>
          <a:ln>
            <a:noFill/>
          </a:ln>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4" name="Shape 94"/>
          <p:cNvSpPr txBox="1">
            <a:spLocks noGrp="1"/>
          </p:cNvSpPr>
          <p:nvPr>
            <p:ph type="body" idx="1"/>
          </p:nvPr>
        </p:nvSpPr>
        <p:spPr>
          <a:xfrm>
            <a:off x="677333" y="5367337"/>
            <a:ext cx="8596667" cy="67402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95" name="Shape 95"/>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6" name="Shape 96"/>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7" name="Shape 97"/>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77335" y="609600"/>
            <a:ext cx="8596668" cy="3403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0" name="Shape 100"/>
          <p:cNvSpPr txBox="1">
            <a:spLocks noGrp="1"/>
          </p:cNvSpPr>
          <p:nvPr>
            <p:ph type="body" idx="1"/>
          </p:nvPr>
        </p:nvSpPr>
        <p:spPr>
          <a:xfrm>
            <a:off x="677335" y="4470400"/>
            <a:ext cx="8596668"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1" name="Shape 101"/>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2" name="Shape 102"/>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3" name="Shape 103"/>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931333" y="609600"/>
            <a:ext cx="8094134"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6" name="Shape 106"/>
          <p:cNvSpPr txBox="1">
            <a:spLocks noGrp="1"/>
          </p:cNvSpPr>
          <p:nvPr>
            <p:ph type="body" idx="1"/>
          </p:nvPr>
        </p:nvSpPr>
        <p:spPr>
          <a:xfrm>
            <a:off x="1366138" y="3632200"/>
            <a:ext cx="7224524" cy="3810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6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7" name="Shape 107"/>
          <p:cNvSpPr txBox="1">
            <a:spLocks noGrp="1"/>
          </p:cNvSpPr>
          <p:nvPr>
            <p:ph type="body" idx="2"/>
          </p:nvPr>
        </p:nvSpPr>
        <p:spPr>
          <a:xfrm>
            <a:off x="677335" y="4470400"/>
            <a:ext cx="8596668"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8" name="Shape 108"/>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9" name="Shape 109"/>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0" name="Shape 110"/>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
        <p:nvSpPr>
          <p:cNvPr id="111" name="Shape 111"/>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F7A49E"/>
                </a:solidFill>
                <a:latin typeface="Arial"/>
                <a:ea typeface="Arial"/>
                <a:cs typeface="Arial"/>
                <a:sym typeface="Arial"/>
              </a:rPr>
              <a:t>“</a:t>
            </a:r>
          </a:p>
        </p:txBody>
      </p:sp>
      <p:sp>
        <p:nvSpPr>
          <p:cNvPr id="112" name="Shape 112"/>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F7A49E"/>
                </a:solidFill>
                <a:latin typeface="Arial"/>
                <a:ea typeface="Arial"/>
                <a:cs typeface="Arial"/>
                <a:sym typeface="Arial"/>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8466"/>
            <a:ext cx="12192000" cy="6866467"/>
            <a:chOff x="0" y="-8466"/>
            <a:chExt cx="12192000" cy="6866467"/>
          </a:xfrm>
        </p:grpSpPr>
        <p:cxnSp>
          <p:nvCxnSpPr>
            <p:cNvPr id="11" name="Shape 11"/>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12" name="Shape 12"/>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13" name="Shape 13"/>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14" name="Shape 14"/>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Shape 15"/>
            <p:cNvSpPr/>
            <p:nvPr/>
          </p:nvSpPr>
          <p:spPr>
            <a:xfrm>
              <a:off x="8932332" y="3048000"/>
              <a:ext cx="3259667" cy="3809999"/>
            </a:xfrm>
            <a:prstGeom prst="triangle">
              <a:avLst>
                <a:gd name="adj" fmla="val 100000"/>
              </a:avLst>
            </a:prstGeom>
            <a:solidFill>
              <a:schemeClr val="accent2">
                <a:alpha val="71764"/>
              </a:scheme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CC1E10">
                <a:alpha val="69803"/>
              </a:srgbClr>
            </a:solidFill>
            <a:ln>
              <a:noFill/>
            </a:ln>
          </p:spPr>
        </p:sp>
        <p:sp>
          <p:nvSpPr>
            <p:cNvPr id="17" name="Shape 17"/>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F7A49E">
                <a:alpha val="69803"/>
              </a:srgbClr>
            </a:solidFill>
            <a:ln>
              <a:noFill/>
            </a:ln>
          </p:spPr>
        </p:sp>
        <p:sp>
          <p:nvSpPr>
            <p:cNvPr id="18" name="Shape 18"/>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19" name="Shape 19"/>
            <p:cNvSpPr/>
            <p:nvPr/>
          </p:nvSpPr>
          <p:spPr>
            <a:xfrm>
              <a:off x="10371665" y="3589867"/>
              <a:ext cx="1817159" cy="3268132"/>
            </a:xfrm>
            <a:prstGeom prst="triangle">
              <a:avLst>
                <a:gd name="adj" fmla="val 100000"/>
              </a:avLst>
            </a:prstGeom>
            <a:solidFill>
              <a:schemeClr val="accent1">
                <a:alpha val="80000"/>
              </a:schemeClr>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4013200"/>
              <a:ext cx="448732" cy="2844800"/>
            </a:xfrm>
            <a:prstGeom prst="triangle">
              <a:avLst>
                <a:gd name="adj" fmla="val 0"/>
              </a:avLst>
            </a:prstGeom>
            <a:solidFill>
              <a:schemeClr val="accent1">
                <a:alpha val="84705"/>
              </a:schemeClr>
            </a:solidFill>
            <a:ln>
              <a:noFill/>
            </a:ln>
          </p:spPr>
          <p:txBody>
            <a:bodyPr lIns="91425" tIns="91425" rIns="91425" bIns="91425" anchor="ctr" anchorCtr="0">
              <a:noAutofit/>
            </a:bodyPr>
            <a:lstStyle/>
            <a:p>
              <a:pPr lvl="0">
                <a:spcBef>
                  <a:spcPts val="0"/>
                </a:spcBef>
                <a:buNone/>
              </a:pPr>
              <a:endParaRPr/>
            </a:p>
          </p:txBody>
        </p:sp>
      </p:grpSp>
      <p:sp>
        <p:nvSpPr>
          <p:cNvPr id="21" name="Shape 21"/>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r"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2" name="Shape 22"/>
          <p:cNvSpPr txBox="1">
            <a:spLocks noGrp="1"/>
          </p:cNvSpPr>
          <p:nvPr>
            <p:ph type="body" idx="1"/>
          </p:nvPr>
        </p:nvSpPr>
        <p:spPr>
          <a:xfrm>
            <a:off x="677333" y="2160589"/>
            <a:ext cx="8596668"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Shape 2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Shape 2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20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Shape 2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pic>
        <p:nvPicPr>
          <p:cNvPr id="26" name="Shape 26"/>
          <p:cNvPicPr preferRelativeResize="0"/>
          <p:nvPr/>
        </p:nvPicPr>
        <p:blipFill rotWithShape="1">
          <a:blip r:embed="rId16">
            <a:alphaModFix/>
          </a:blip>
          <a:srcRect/>
          <a:stretch/>
        </p:blipFill>
        <p:spPr>
          <a:xfrm>
            <a:off x="224365" y="244475"/>
            <a:ext cx="1028191" cy="1517712"/>
          </a:xfrm>
          <a:prstGeom prst="rect">
            <a:avLst/>
          </a:prstGeom>
          <a:noFill/>
          <a:ln>
            <a:noFill/>
          </a:ln>
        </p:spPr>
      </p:pic>
      <p:sp>
        <p:nvSpPr>
          <p:cNvPr id="27" name="Shape 27"/>
          <p:cNvSpPr txBox="1"/>
          <p:nvPr/>
        </p:nvSpPr>
        <p:spPr>
          <a:xfrm>
            <a:off x="601756" y="6114098"/>
            <a:ext cx="4237566" cy="5847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Trebuchet MS"/>
              <a:buNone/>
            </a:pPr>
            <a:r>
              <a:rPr lang="en-US" sz="3200" b="1" i="0" u="none" strike="noStrike" cap="none">
                <a:solidFill>
                  <a:srgbClr val="7F7F7F"/>
                </a:solidFill>
                <a:latin typeface="Trebuchet MS"/>
                <a:ea typeface="Trebuchet MS"/>
                <a:cs typeface="Trebuchet MS"/>
                <a:sym typeface="Trebuchet MS"/>
              </a:rPr>
              <a:t>protectourcareil.org</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hicago.cbslocal.com/2018/05/07/short-term-insurance-leaves-man-in-financial-crisis-advocacy-groups-work-to-regulate-plans/" TargetMode="External"/><Relationship Id="rId3" Type="http://schemas.openxmlformats.org/officeDocument/2006/relationships/hyperlink" Target="https://docs.google.com/document/d/1F0SItEEzHLUBd8IWCZF5CbCiCUYXNeZlrdVw0IbWKpM/edit" TargetMode="External"/><Relationship Id="rId7" Type="http://schemas.openxmlformats.org/officeDocument/2006/relationships/hyperlink" Target="https://chicago.cbslocal.com/2018/02/02/1-million-cancer-bil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assets.documentcloud.org/documents/4448250/United-Golden-Rule-STLD-Plan-1.pdf" TargetMode="External"/><Relationship Id="rId5" Type="http://schemas.openxmlformats.org/officeDocument/2006/relationships/hyperlink" Target="http://ilga.gov/legislation/fulltext.asp?DocName=10000HB2624sam003&amp;GA=100&amp;SessionId=91&amp;DocTypeId=HB&amp;LegID=103894&amp;DocNum=2624&amp;GAID=14&amp;Session=" TargetMode="External"/><Relationship Id="rId10" Type="http://schemas.openxmlformats.org/officeDocument/2006/relationships/hyperlink" Target="https://www.chicagotribune.com/business/ct-biz-lawmakers-override-short-term-insurance-veto-1129-story.html" TargetMode="External"/><Relationship Id="rId4" Type="http://schemas.openxmlformats.org/officeDocument/2006/relationships/hyperlink" Target="http://ilga.gov/legislation/fulltext.asp?DocName=10000HB1337ham001&amp;GA=100&amp;SessionId=91&amp;DocTypeId=HB&amp;LegID=101817&amp;DocNum=1337&amp;GAID=14&amp;Session=" TargetMode="External"/><Relationship Id="rId9" Type="http://schemas.openxmlformats.org/officeDocument/2006/relationships/hyperlink" Target="http://www.latimes.com/business/hiltzik/la-fi-hiltzik-short-term-insurance-20180426-story.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429000"/>
            <a:ext cx="8763000" cy="2850046"/>
          </a:xfrm>
        </p:spPr>
        <p:txBody>
          <a:bodyPr/>
          <a:lstStyle/>
          <a:p>
            <a:pPr algn="ctr"/>
            <a:r>
              <a:rPr lang="en-US" sz="4000" b="1" dirty="0">
                <a:solidFill>
                  <a:srgbClr val="FF0000"/>
                </a:solidFill>
                <a:latin typeface="Montserrat" panose="020B0604020202020204" charset="0"/>
              </a:rPr>
              <a:t>Regulating Short Term Plans:</a:t>
            </a:r>
            <a:br>
              <a:rPr lang="en-US" sz="4000" b="1" dirty="0">
                <a:solidFill>
                  <a:srgbClr val="FF0000"/>
                </a:solidFill>
                <a:latin typeface="Montserrat" panose="020B0604020202020204" charset="0"/>
              </a:rPr>
            </a:br>
            <a:r>
              <a:rPr lang="en-US" sz="4000" b="1" dirty="0">
                <a:solidFill>
                  <a:srgbClr val="FF0000"/>
                </a:solidFill>
                <a:latin typeface="Montserrat" panose="020B0604020202020204" charset="0"/>
              </a:rPr>
              <a:t>The Illinois Experience</a:t>
            </a:r>
            <a:r>
              <a:rPr lang="en-US" sz="4000" dirty="0">
                <a:solidFill>
                  <a:schemeClr val="tx1"/>
                </a:solidFill>
                <a:latin typeface="Montserrat" panose="020B0604020202020204" charset="0"/>
              </a:rPr>
              <a:t/>
            </a:r>
            <a:br>
              <a:rPr lang="en-US" sz="4000" dirty="0">
                <a:solidFill>
                  <a:schemeClr val="tx1"/>
                </a:solidFill>
                <a:latin typeface="Montserrat" panose="020B0604020202020204" charset="0"/>
              </a:rPr>
            </a:br>
            <a:r>
              <a:rPr lang="en-US" sz="4000" dirty="0">
                <a:latin typeface="Montserrat" panose="020B0604020202020204" charset="0"/>
              </a:rPr>
              <a:t/>
            </a:r>
            <a:br>
              <a:rPr lang="en-US" sz="4000" dirty="0">
                <a:latin typeface="Montserrat" panose="020B0604020202020204" charset="0"/>
              </a:rPr>
            </a:br>
            <a:r>
              <a:rPr lang="en-US" sz="2800" dirty="0" smtClean="0">
                <a:latin typeface="Montserrat" panose="020B0604020202020204" charset="0"/>
              </a:rPr>
              <a:t>Graciela Guzman, Coalition Manager</a:t>
            </a:r>
            <a:r>
              <a:rPr lang="en-US" sz="2800" dirty="0">
                <a:latin typeface="Montserrat" panose="020B0604020202020204" charset="0"/>
              </a:rPr>
              <a:t/>
            </a:r>
            <a:br>
              <a:rPr lang="en-US" sz="2800" dirty="0">
                <a:latin typeface="Montserrat" panose="020B0604020202020204" charset="0"/>
              </a:rPr>
            </a:br>
            <a:r>
              <a:rPr lang="en-US" sz="2800" dirty="0" smtClean="0">
                <a:latin typeface="Montserrat" panose="020B0604020202020204" charset="0"/>
              </a:rPr>
              <a:t/>
            </a:r>
            <a:br>
              <a:rPr lang="en-US" sz="2800" dirty="0" smtClean="0">
                <a:latin typeface="Montserrat" panose="020B0604020202020204" charset="0"/>
              </a:rPr>
            </a:br>
            <a:r>
              <a:rPr lang="en-US" sz="2000" dirty="0" smtClean="0">
                <a:latin typeface="Montserrat" panose="020B0604020202020204" charset="0"/>
              </a:rPr>
              <a:t>Prepared for Families USA Health Access Conference</a:t>
            </a:r>
            <a:br>
              <a:rPr lang="en-US" sz="2000" dirty="0" smtClean="0">
                <a:latin typeface="Montserrat" panose="020B0604020202020204" charset="0"/>
              </a:rPr>
            </a:br>
            <a:r>
              <a:rPr lang="en-US" sz="2000" dirty="0" smtClean="0">
                <a:latin typeface="Montserrat" panose="020B0604020202020204" charset="0"/>
              </a:rPr>
              <a:t/>
            </a:r>
            <a:br>
              <a:rPr lang="en-US" sz="2000" dirty="0" smtClean="0">
                <a:latin typeface="Montserrat" panose="020B0604020202020204" charset="0"/>
              </a:rPr>
            </a:br>
            <a:r>
              <a:rPr lang="en-US" sz="2000" dirty="0" smtClean="0">
                <a:latin typeface="Montserrat" panose="020B0604020202020204" charset="0"/>
              </a:rPr>
              <a:t>January 24, 2019</a:t>
            </a:r>
            <a:r>
              <a:rPr lang="en-US" sz="2800" dirty="0">
                <a:latin typeface="Montserrat" panose="020B0604020202020204" charset="0"/>
              </a:rPr>
              <a:t/>
            </a:r>
            <a:br>
              <a:rPr lang="en-US" sz="2800" dirty="0">
                <a:latin typeface="Montserrat" panose="020B0604020202020204" charset="0"/>
              </a:rPr>
            </a:br>
            <a:endParaRPr lang="en-US" sz="2800" dirty="0">
              <a:latin typeface="Montserrat" panose="020B060402020202020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43" y="0"/>
            <a:ext cx="1239157" cy="202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6725"/>
            <a:ext cx="70104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821" y="211827"/>
            <a:ext cx="8458200" cy="1598785"/>
          </a:xfrm>
          <a:prstGeom prst="rect">
            <a:avLst/>
          </a:prstGeom>
        </p:spPr>
      </p:pic>
    </p:spTree>
    <p:extLst>
      <p:ext uri="{BB962C8B-B14F-4D97-AF65-F5344CB8AC3E}">
        <p14:creationId xmlns:p14="http://schemas.microsoft.com/office/powerpoint/2010/main" val="255762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848600" cy="685800"/>
          </a:xfrm>
        </p:spPr>
        <p:txBody>
          <a:bodyPr/>
          <a:lstStyle/>
          <a:p>
            <a:r>
              <a:rPr lang="en-US" b="1" dirty="0" smtClean="0">
                <a:latin typeface="Montserrat" panose="020B0604020202020204" charset="0"/>
              </a:rPr>
              <a:t>Campaign Impact </a:t>
            </a:r>
            <a:endParaRPr lang="en-US" b="1" dirty="0">
              <a:latin typeface="Montserrat" panose="020B0604020202020204" charset="0"/>
            </a:endParaRPr>
          </a:p>
        </p:txBody>
      </p:sp>
      <p:sp>
        <p:nvSpPr>
          <p:cNvPr id="4" name="Text Placeholder 3"/>
          <p:cNvSpPr>
            <a:spLocks noGrp="1"/>
          </p:cNvSpPr>
          <p:nvPr>
            <p:ph type="body" idx="1"/>
          </p:nvPr>
        </p:nvSpPr>
        <p:spPr>
          <a:xfrm>
            <a:off x="-1447800" y="2133600"/>
            <a:ext cx="389467" cy="3880773"/>
          </a:xfrm>
        </p:spPr>
        <p:txBody>
          <a:bodyPr/>
          <a:lstStyle/>
          <a:p>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95400"/>
            <a:ext cx="6091238" cy="481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36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848600" cy="685800"/>
          </a:xfrm>
        </p:spPr>
        <p:txBody>
          <a:bodyPr/>
          <a:lstStyle/>
          <a:p>
            <a:r>
              <a:rPr lang="en-US" b="1" dirty="0" smtClean="0">
                <a:latin typeface="Montserrat" panose="020B0604020202020204" charset="0"/>
              </a:rPr>
              <a:t>Tactics</a:t>
            </a:r>
            <a:endParaRPr lang="en-US" b="1" dirty="0">
              <a:latin typeface="Montserrat" panose="020B0604020202020204" charset="0"/>
            </a:endParaRPr>
          </a:p>
        </p:txBody>
      </p:sp>
      <p:sp>
        <p:nvSpPr>
          <p:cNvPr id="4" name="Text Placeholder 3"/>
          <p:cNvSpPr>
            <a:spLocks noGrp="1"/>
          </p:cNvSpPr>
          <p:nvPr>
            <p:ph type="body" idx="1"/>
          </p:nvPr>
        </p:nvSpPr>
        <p:spPr>
          <a:xfrm>
            <a:off x="-1447800" y="2133600"/>
            <a:ext cx="389467" cy="3880773"/>
          </a:xfrm>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185137698"/>
              </p:ext>
            </p:extLst>
          </p:nvPr>
        </p:nvGraphicFramePr>
        <p:xfrm>
          <a:off x="10668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35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848600" cy="685800"/>
          </a:xfrm>
        </p:spPr>
        <p:txBody>
          <a:bodyPr/>
          <a:lstStyle/>
          <a:p>
            <a:r>
              <a:rPr lang="en-US" b="1" dirty="0" smtClean="0">
                <a:latin typeface="Montserrat" panose="020B0604020202020204" charset="0"/>
              </a:rPr>
              <a:t>Influencers</a:t>
            </a:r>
            <a:endParaRPr lang="en-US" b="1" dirty="0">
              <a:latin typeface="Montserrat" panose="020B0604020202020204" charset="0"/>
            </a:endParaRPr>
          </a:p>
        </p:txBody>
      </p:sp>
      <p:sp>
        <p:nvSpPr>
          <p:cNvPr id="4" name="Text Placeholder 3"/>
          <p:cNvSpPr>
            <a:spLocks noGrp="1"/>
          </p:cNvSpPr>
          <p:nvPr>
            <p:ph type="body" idx="1"/>
          </p:nvPr>
        </p:nvSpPr>
        <p:spPr>
          <a:xfrm>
            <a:off x="-1447800" y="2133600"/>
            <a:ext cx="389467" cy="3880773"/>
          </a:xfrm>
        </p:spPr>
        <p:txBody>
          <a:bodyPr/>
          <a:lstStyle/>
          <a:p>
            <a:endParaRPr lang="en-US" dirty="0"/>
          </a:p>
        </p:txBody>
      </p:sp>
      <p:graphicFrame>
        <p:nvGraphicFramePr>
          <p:cNvPr id="6" name="Content Placeholder 7"/>
          <p:cNvGraphicFramePr>
            <a:graphicFrameLocks/>
          </p:cNvGraphicFramePr>
          <p:nvPr>
            <p:extLst>
              <p:ext uri="{D42A27DB-BD31-4B8C-83A1-F6EECF244321}">
                <p14:modId xmlns:p14="http://schemas.microsoft.com/office/powerpoint/2010/main" val="3738134336"/>
              </p:ext>
            </p:extLst>
          </p:nvPr>
        </p:nvGraphicFramePr>
        <p:xfrm>
          <a:off x="13716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79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012" y="228600"/>
            <a:ext cx="8143388" cy="685800"/>
          </a:xfrm>
        </p:spPr>
        <p:txBody>
          <a:bodyPr/>
          <a:lstStyle/>
          <a:p>
            <a:r>
              <a:rPr lang="en-US" b="1" dirty="0" smtClean="0">
                <a:latin typeface="Montserrat" panose="020B0604020202020204" charset="0"/>
              </a:rPr>
              <a:t>Veto Session VICTORY</a:t>
            </a:r>
            <a:endParaRPr lang="en-US" b="1" dirty="0">
              <a:latin typeface="Montserrat" panose="020B0604020202020204" charset="0"/>
            </a:endParaRPr>
          </a:p>
        </p:txBody>
      </p:sp>
      <p:sp>
        <p:nvSpPr>
          <p:cNvPr id="4" name="AutoShape 2" descr="https://pbs.twimg.com/media/DsAHrWMX0AICjXw.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pic>
        <p:nvPicPr>
          <p:cNvPr id="1030" name="Picture 6" descr="https://pbs.twimg.com/media/DtG0CH2VsAA5LQn.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63979"/>
            <a:ext cx="861060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9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012" y="228600"/>
            <a:ext cx="8143388" cy="685800"/>
          </a:xfrm>
        </p:spPr>
        <p:txBody>
          <a:bodyPr/>
          <a:lstStyle/>
          <a:p>
            <a:r>
              <a:rPr lang="en-US" b="1" dirty="0" smtClean="0">
                <a:latin typeface="Montserrat" panose="020B0604020202020204" charset="0"/>
              </a:rPr>
              <a:t>Resources</a:t>
            </a:r>
            <a:endParaRPr lang="en-US" b="1" dirty="0">
              <a:latin typeface="Montserrat" panose="020B0604020202020204" charset="0"/>
            </a:endParaRPr>
          </a:p>
        </p:txBody>
      </p:sp>
      <p:sp>
        <p:nvSpPr>
          <p:cNvPr id="3" name="Content Placeholder 2"/>
          <p:cNvSpPr>
            <a:spLocks noGrp="1"/>
          </p:cNvSpPr>
          <p:nvPr>
            <p:ph idx="1"/>
          </p:nvPr>
        </p:nvSpPr>
        <p:spPr>
          <a:xfrm>
            <a:off x="1219200" y="1295400"/>
            <a:ext cx="8596668" cy="3880773"/>
          </a:xfrm>
        </p:spPr>
        <p:txBody>
          <a:bodyPr/>
          <a:lstStyle/>
          <a:p>
            <a:r>
              <a:rPr lang="en-US" sz="2400" dirty="0">
                <a:hlinkClick r:id="rId3"/>
              </a:rPr>
              <a:t>HB2624 </a:t>
            </a:r>
            <a:r>
              <a:rPr lang="en-US" sz="2400" dirty="0" smtClean="0">
                <a:hlinkClick r:id="rId3"/>
              </a:rPr>
              <a:t>Action Toolkit</a:t>
            </a:r>
            <a:endParaRPr lang="en-US" sz="2400" dirty="0"/>
          </a:p>
          <a:p>
            <a:r>
              <a:rPr lang="en-US" sz="2400" dirty="0">
                <a:hlinkClick r:id="rId4"/>
              </a:rPr>
              <a:t>The bill language we started with </a:t>
            </a:r>
            <a:r>
              <a:rPr lang="en-US" sz="2400" dirty="0"/>
              <a:t>(HB1337 SA1)</a:t>
            </a:r>
          </a:p>
          <a:p>
            <a:r>
              <a:rPr lang="en-US" sz="2400" dirty="0">
                <a:hlinkClick r:id="rId5"/>
              </a:rPr>
              <a:t>The bill language that we passed </a:t>
            </a:r>
            <a:r>
              <a:rPr lang="en-US" sz="2400" dirty="0"/>
              <a:t>(HB2624 SA3)</a:t>
            </a:r>
          </a:p>
          <a:p>
            <a:r>
              <a:rPr lang="en-US" sz="2400" dirty="0">
                <a:hlinkClick r:id="rId6"/>
              </a:rPr>
              <a:t>United Golden Rule Short Term Plan document we worked from</a:t>
            </a:r>
            <a:endParaRPr lang="en-US" sz="2400" dirty="0"/>
          </a:p>
          <a:p>
            <a:r>
              <a:rPr lang="en-US" sz="2400" dirty="0"/>
              <a:t>Sam’s story </a:t>
            </a:r>
            <a:r>
              <a:rPr lang="en-US" sz="2400" dirty="0">
                <a:hlinkClick r:id="rId7"/>
              </a:rPr>
              <a:t>Part 1 </a:t>
            </a:r>
            <a:r>
              <a:rPr lang="en-US" sz="2400" dirty="0"/>
              <a:t>and </a:t>
            </a:r>
            <a:r>
              <a:rPr lang="en-US" sz="2400" dirty="0">
                <a:hlinkClick r:id="rId8"/>
              </a:rPr>
              <a:t>Part 2</a:t>
            </a:r>
            <a:endParaRPr lang="en-US" sz="2400" dirty="0"/>
          </a:p>
          <a:p>
            <a:r>
              <a:rPr lang="en-US" sz="2400" dirty="0">
                <a:hlinkClick r:id="rId9"/>
              </a:rPr>
              <a:t>LA Times story on fine </a:t>
            </a:r>
            <a:r>
              <a:rPr lang="en-US" sz="2400" dirty="0" smtClean="0">
                <a:hlinkClick r:id="rId9"/>
              </a:rPr>
              <a:t>print</a:t>
            </a:r>
            <a:endParaRPr lang="en-US" sz="2400" dirty="0" smtClean="0"/>
          </a:p>
          <a:p>
            <a:r>
              <a:rPr lang="en-US" sz="2400" dirty="0" smtClean="0"/>
              <a:t>Chicago Tribune </a:t>
            </a:r>
            <a:r>
              <a:rPr lang="en-US" sz="2400" dirty="0" smtClean="0">
                <a:hlinkClick r:id="rId10"/>
              </a:rPr>
              <a:t>coverage of bill passing</a:t>
            </a:r>
            <a:endParaRPr lang="en-US" sz="2400" dirty="0"/>
          </a:p>
          <a:p>
            <a:endParaRPr lang="en-US" sz="2400" dirty="0"/>
          </a:p>
        </p:txBody>
      </p:sp>
    </p:spTree>
    <p:extLst>
      <p:ext uri="{BB962C8B-B14F-4D97-AF65-F5344CB8AC3E}">
        <p14:creationId xmlns:p14="http://schemas.microsoft.com/office/powerpoint/2010/main" val="31093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24956C6-7C54-4975-A28F-51E6B184201A}"/>
              </a:ext>
            </a:extLst>
          </p:cNvPr>
          <p:cNvSpPr>
            <a:spLocks noGrp="1"/>
          </p:cNvSpPr>
          <p:nvPr>
            <p:ph type="body" idx="1"/>
          </p:nvPr>
        </p:nvSpPr>
        <p:spPr>
          <a:xfrm>
            <a:off x="152400" y="990600"/>
            <a:ext cx="10668000" cy="5023773"/>
          </a:xfrm>
        </p:spPr>
        <p:txBody>
          <a:bodyPr/>
          <a:lstStyle/>
          <a:p>
            <a:pPr marL="0" indent="0" algn="ctr">
              <a:spcBef>
                <a:spcPts val="0"/>
              </a:spcBef>
              <a:buNone/>
            </a:pPr>
            <a:endParaRPr lang="en-US" sz="4000" b="1" dirty="0">
              <a:solidFill>
                <a:schemeClr val="accent1"/>
              </a:solidFill>
              <a:latin typeface="Montserrat" panose="020B0604020202020204" charset="0"/>
            </a:endParaRPr>
          </a:p>
          <a:p>
            <a:pPr marL="0" indent="0" algn="ctr">
              <a:spcBef>
                <a:spcPts val="0"/>
              </a:spcBef>
              <a:buNone/>
            </a:pPr>
            <a:r>
              <a:rPr lang="en-US" sz="5400" b="1" dirty="0">
                <a:solidFill>
                  <a:schemeClr val="accent1"/>
                </a:solidFill>
                <a:latin typeface="Montserrat" panose="020B0604020202020204" charset="0"/>
              </a:rPr>
              <a:t>QUESTIONS</a:t>
            </a:r>
            <a:r>
              <a:rPr lang="en-US" sz="5400" b="1" dirty="0" smtClean="0">
                <a:solidFill>
                  <a:schemeClr val="accent1"/>
                </a:solidFill>
                <a:latin typeface="Montserrat" panose="020B0604020202020204" charset="0"/>
              </a:rPr>
              <a:t>?</a:t>
            </a:r>
          </a:p>
          <a:p>
            <a:pPr marL="0" indent="0" algn="ctr">
              <a:spcBef>
                <a:spcPts val="0"/>
              </a:spcBef>
              <a:buNone/>
            </a:pPr>
            <a:endParaRPr lang="en-US" sz="5400" b="1" dirty="0" smtClean="0">
              <a:solidFill>
                <a:schemeClr val="accent1"/>
              </a:solidFill>
              <a:latin typeface="Montserrat" panose="020B0604020202020204" charset="0"/>
            </a:endParaRPr>
          </a:p>
          <a:p>
            <a:pPr marL="0" indent="0" algn="ctr">
              <a:spcBef>
                <a:spcPts val="0"/>
              </a:spcBef>
              <a:buNone/>
            </a:pPr>
            <a:endParaRPr lang="en-US" sz="4000" b="1" dirty="0">
              <a:solidFill>
                <a:schemeClr val="accent1"/>
              </a:solidFill>
              <a:latin typeface="Montserrat" panose="020B0604020202020204" charset="0"/>
            </a:endParaRPr>
          </a:p>
          <a:p>
            <a:pPr marL="0" indent="0" algn="ctr">
              <a:spcBef>
                <a:spcPts val="0"/>
              </a:spcBef>
              <a:buNone/>
            </a:pPr>
            <a:r>
              <a:rPr lang="en-US" sz="4000" b="1" dirty="0" smtClean="0">
                <a:solidFill>
                  <a:schemeClr val="accent1"/>
                </a:solidFill>
                <a:latin typeface="Montserrat" panose="020B0604020202020204" charset="0"/>
              </a:rPr>
              <a:t>Graciela Guzman</a:t>
            </a:r>
          </a:p>
          <a:p>
            <a:pPr marL="0" indent="0" algn="ctr">
              <a:spcBef>
                <a:spcPts val="0"/>
              </a:spcBef>
              <a:buNone/>
            </a:pPr>
            <a:r>
              <a:rPr lang="en-US" sz="4000" b="1" dirty="0" smtClean="0">
                <a:solidFill>
                  <a:schemeClr val="accent1"/>
                </a:solidFill>
                <a:latin typeface="Montserrat" panose="020B0604020202020204" charset="0"/>
              </a:rPr>
              <a:t>ggguzman@heartlandalliance.org</a:t>
            </a:r>
          </a:p>
          <a:p>
            <a:pPr marL="0" indent="0" algn="ctr">
              <a:spcBef>
                <a:spcPts val="0"/>
              </a:spcBef>
              <a:buNone/>
            </a:pPr>
            <a:r>
              <a:rPr lang="en-US" sz="4000" b="1" dirty="0" smtClean="0">
                <a:solidFill>
                  <a:schemeClr val="accent1"/>
                </a:solidFill>
                <a:latin typeface="Montserrat" panose="020B0604020202020204" charset="0"/>
              </a:rPr>
              <a:t>773.270.2611</a:t>
            </a:r>
            <a:endParaRPr lang="en-US" sz="4000" b="1" dirty="0">
              <a:solidFill>
                <a:schemeClr val="accent1"/>
              </a:solidFill>
              <a:latin typeface="Montserrat" panose="020B0604020202020204" charset="0"/>
            </a:endParaRPr>
          </a:p>
        </p:txBody>
      </p:sp>
      <p:sp>
        <p:nvSpPr>
          <p:cNvPr id="4" name="Slide Number Placeholder 3">
            <a:extLst>
              <a:ext uri="{FF2B5EF4-FFF2-40B4-BE49-F238E27FC236}">
                <a16:creationId xmlns:a16="http://schemas.microsoft.com/office/drawing/2014/main" xmlns="" id="{FEA5FDE9-49F5-4941-B21F-753366B8226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chemeClr val="accent1"/>
                </a:solidFill>
                <a:latin typeface="Trebuchet MS"/>
                <a:ea typeface="Trebuchet MS"/>
                <a:cs typeface="Trebuchet MS"/>
                <a:sym typeface="Trebuchet MS"/>
              </a:rPr>
              <a:pPr marL="0" marR="0" lvl="0" indent="0" algn="r" rtl="0">
                <a:spcBef>
                  <a:spcPts val="0"/>
                </a:spcBef>
                <a:buSzPct val="25000"/>
                <a:buNone/>
              </a:pPr>
              <a:t>15</a:t>
            </a:fld>
            <a:endParaRPr lang="en-US" sz="900">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70198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52132" y="127000"/>
            <a:ext cx="8596668" cy="711200"/>
          </a:xfrm>
          <a:prstGeom prst="rect">
            <a:avLst/>
          </a:prstGeom>
          <a:noFill/>
          <a:ln>
            <a:noFill/>
          </a:ln>
        </p:spPr>
        <p:txBody>
          <a:bodyPr lIns="91425" tIns="45700" rIns="91425" bIns="45700" anchor="t" anchorCtr="0">
            <a:noAutofit/>
          </a:bodyPr>
          <a:lstStyle/>
          <a:p>
            <a:pPr marL="0" marR="0" lvl="0" indent="0" algn="r" rtl="0">
              <a:spcBef>
                <a:spcPts val="0"/>
              </a:spcBef>
              <a:buClr>
                <a:schemeClr val="accent1"/>
              </a:buClr>
              <a:buSzPct val="25000"/>
              <a:buFont typeface="Montserrat"/>
              <a:buNone/>
            </a:pPr>
            <a:r>
              <a:rPr lang="en-US" sz="3600" b="1" i="0" u="none" strike="noStrike" cap="none" dirty="0">
                <a:solidFill>
                  <a:srgbClr val="FF0000"/>
                </a:solidFill>
                <a:latin typeface="Montserrat"/>
                <a:ea typeface="Montserrat"/>
                <a:cs typeface="Montserrat"/>
                <a:sym typeface="Montserrat"/>
              </a:rPr>
              <a:t>About Protect Our Care Illinois</a:t>
            </a:r>
          </a:p>
        </p:txBody>
      </p:sp>
      <p:sp>
        <p:nvSpPr>
          <p:cNvPr id="169" name="Shape 169"/>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2</a:t>
            </a:fld>
            <a:endParaRPr lang="en-US" sz="900">
              <a:solidFill>
                <a:schemeClr val="accent1"/>
              </a:solidFill>
              <a:latin typeface="Trebuchet MS"/>
              <a:ea typeface="Trebuchet MS"/>
              <a:cs typeface="Trebuchet MS"/>
              <a:sym typeface="Trebuchet MS"/>
            </a:endParaRPr>
          </a:p>
        </p:txBody>
      </p:sp>
      <p:sp>
        <p:nvSpPr>
          <p:cNvPr id="170" name="Shape 170"/>
          <p:cNvSpPr txBox="1"/>
          <p:nvPr/>
        </p:nvSpPr>
        <p:spPr>
          <a:xfrm>
            <a:off x="2597736" y="5658633"/>
            <a:ext cx="2204255" cy="430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2200" dirty="0">
              <a:solidFill>
                <a:schemeClr val="dk1"/>
              </a:solidFill>
              <a:latin typeface="Trebuchet MS"/>
              <a:ea typeface="Trebuchet MS"/>
              <a:cs typeface="Trebuchet MS"/>
              <a:sym typeface="Trebuchet M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38200"/>
            <a:ext cx="8001000" cy="762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857" y="1759857"/>
            <a:ext cx="8001000" cy="685800"/>
          </a:xfrm>
          <a:prstGeom prst="rect">
            <a:avLst/>
          </a:prstGeom>
        </p:spPr>
      </p:pic>
      <p:pic>
        <p:nvPicPr>
          <p:cNvPr id="32" name="Picture 31">
            <a:extLst>
              <a:ext uri="{FF2B5EF4-FFF2-40B4-BE49-F238E27FC236}">
                <a16:creationId xmlns:a16="http://schemas.microsoft.com/office/drawing/2014/main" xmlns="" id="{F926354A-E249-4A76-981A-2A885A1E30BB}"/>
              </a:ext>
            </a:extLst>
          </p:cNvPr>
          <p:cNvPicPr>
            <a:picLocks noChangeAspect="1"/>
          </p:cNvPicPr>
          <p:nvPr/>
        </p:nvPicPr>
        <p:blipFill>
          <a:blip r:embed="rId5"/>
          <a:stretch>
            <a:fillRect/>
          </a:stretch>
        </p:blipFill>
        <p:spPr>
          <a:xfrm>
            <a:off x="1219200" y="3124200"/>
            <a:ext cx="8229600" cy="3149763"/>
          </a:xfrm>
          <a:prstGeom prst="rect">
            <a:avLst/>
          </a:prstGeom>
        </p:spPr>
      </p:pic>
      <p:sp>
        <p:nvSpPr>
          <p:cNvPr id="6" name="TextBox 5"/>
          <p:cNvSpPr txBox="1"/>
          <p:nvPr/>
        </p:nvSpPr>
        <p:spPr>
          <a:xfrm>
            <a:off x="1660606" y="2777253"/>
            <a:ext cx="8077200" cy="461665"/>
          </a:xfrm>
          <a:prstGeom prst="rect">
            <a:avLst/>
          </a:prstGeom>
          <a:noFill/>
        </p:spPr>
        <p:txBody>
          <a:bodyPr wrap="square" rtlCol="0">
            <a:spAutoFit/>
          </a:bodyPr>
          <a:lstStyle/>
          <a:p>
            <a:pPr algn="ctr"/>
            <a:r>
              <a:rPr lang="en-US" sz="2400" b="1" dirty="0">
                <a:latin typeface="Montserrat" panose="020B0604020202020204" charset="0"/>
              </a:rPr>
              <a:t>Steering Committee</a:t>
            </a:r>
          </a:p>
        </p:txBody>
      </p:sp>
    </p:spTree>
    <p:extLst>
      <p:ext uri="{BB962C8B-B14F-4D97-AF65-F5344CB8AC3E}">
        <p14:creationId xmlns:p14="http://schemas.microsoft.com/office/powerpoint/2010/main" val="371363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0"/>
            <a:ext cx="8847667" cy="1320800"/>
          </a:xfrm>
        </p:spPr>
        <p:txBody>
          <a:bodyPr/>
          <a:lstStyle/>
          <a:p>
            <a:r>
              <a:rPr lang="en-US" sz="4000" b="1" dirty="0" smtClean="0">
                <a:solidFill>
                  <a:srgbClr val="FF0000"/>
                </a:solidFill>
                <a:latin typeface="Montserrat" panose="020B0604020202020204" charset="0"/>
              </a:rPr>
              <a:t>Background</a:t>
            </a:r>
            <a:endParaRPr lang="en-US" sz="4000" b="1" dirty="0">
              <a:solidFill>
                <a:srgbClr val="FF0000"/>
              </a:solidFill>
              <a:latin typeface="Montserrat" panose="020B060402020202020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95106079"/>
              </p:ext>
            </p:extLst>
          </p:nvPr>
        </p:nvGraphicFramePr>
        <p:xfrm>
          <a:off x="838200" y="1676400"/>
          <a:ext cx="9372600" cy="382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55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847667" cy="1320800"/>
          </a:xfrm>
        </p:spPr>
        <p:txBody>
          <a:bodyPr/>
          <a:lstStyle/>
          <a:p>
            <a:r>
              <a:rPr lang="en-US" b="1" dirty="0" smtClean="0">
                <a:solidFill>
                  <a:srgbClr val="FF0000"/>
                </a:solidFill>
                <a:latin typeface="Montserrat" panose="020B0604020202020204" charset="0"/>
              </a:rPr>
              <a:t>Why Regulate Short-Term </a:t>
            </a:r>
            <a:r>
              <a:rPr lang="en-US" b="1" dirty="0">
                <a:solidFill>
                  <a:srgbClr val="FF0000"/>
                </a:solidFill>
                <a:latin typeface="Montserrat" panose="020B0604020202020204" charset="0"/>
              </a:rPr>
              <a:t>P</a:t>
            </a:r>
            <a:r>
              <a:rPr lang="en-US" b="1" dirty="0" smtClean="0">
                <a:solidFill>
                  <a:srgbClr val="FF0000"/>
                </a:solidFill>
                <a:latin typeface="Montserrat" panose="020B0604020202020204" charset="0"/>
              </a:rPr>
              <a:t>lans?</a:t>
            </a:r>
            <a:endParaRPr lang="en-US" b="1" dirty="0">
              <a:solidFill>
                <a:srgbClr val="FF0000"/>
              </a:solidFill>
              <a:latin typeface="Montserrat" panose="020B0604020202020204" charset="0"/>
            </a:endParaRPr>
          </a:p>
        </p:txBody>
      </p:sp>
      <p:sp>
        <p:nvSpPr>
          <p:cNvPr id="7" name="Rounded Rectangle 4"/>
          <p:cNvSpPr/>
          <p:nvPr/>
        </p:nvSpPr>
        <p:spPr>
          <a:xfrm>
            <a:off x="2530960" y="2696245"/>
            <a:ext cx="4720732" cy="1553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Proposed rule</a:t>
            </a:r>
            <a:endParaRPr lang="en-US" sz="2700" kern="1200" dirty="0"/>
          </a:p>
        </p:txBody>
      </p:sp>
      <p:graphicFrame>
        <p:nvGraphicFramePr>
          <p:cNvPr id="9" name="Content Placeholder 4"/>
          <p:cNvGraphicFramePr>
            <a:graphicFrameLocks/>
          </p:cNvGraphicFramePr>
          <p:nvPr>
            <p:extLst>
              <p:ext uri="{D42A27DB-BD31-4B8C-83A1-F6EECF244321}">
                <p14:modId xmlns:p14="http://schemas.microsoft.com/office/powerpoint/2010/main" val="1898114407"/>
              </p:ext>
            </p:extLst>
          </p:nvPr>
        </p:nvGraphicFramePr>
        <p:xfrm>
          <a:off x="12954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03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012" y="228600"/>
            <a:ext cx="8143388" cy="685800"/>
          </a:xfrm>
        </p:spPr>
        <p:txBody>
          <a:bodyPr/>
          <a:lstStyle/>
          <a:p>
            <a:r>
              <a:rPr lang="en-US" b="1" dirty="0" smtClean="0">
                <a:solidFill>
                  <a:srgbClr val="FF0000"/>
                </a:solidFill>
                <a:latin typeface="Montserrat" panose="020B0604020202020204" charset="0"/>
              </a:rPr>
              <a:t>Key Questions We Had to Ask</a:t>
            </a:r>
            <a:endParaRPr lang="en-US" b="1" dirty="0">
              <a:solidFill>
                <a:srgbClr val="FF0000"/>
              </a:solidFill>
              <a:latin typeface="Montserrat" panose="020B0604020202020204" charset="0"/>
            </a:endParaRPr>
          </a:p>
        </p:txBody>
      </p:sp>
      <p:sp>
        <p:nvSpPr>
          <p:cNvPr id="3" name="Content Placeholder 2"/>
          <p:cNvSpPr>
            <a:spLocks noGrp="1"/>
          </p:cNvSpPr>
          <p:nvPr>
            <p:ph idx="1"/>
          </p:nvPr>
        </p:nvSpPr>
        <p:spPr>
          <a:xfrm>
            <a:off x="1524000" y="1295400"/>
            <a:ext cx="8596668" cy="3880773"/>
          </a:xfrm>
        </p:spPr>
        <p:txBody>
          <a:bodyPr/>
          <a:lstStyle/>
          <a:p>
            <a:r>
              <a:rPr lang="en-US" sz="2400" dirty="0">
                <a:latin typeface="Montserrat" panose="020B0604020202020204" charset="0"/>
              </a:rPr>
              <a:t>Were there consumers who could derive even minimal protection </a:t>
            </a:r>
            <a:r>
              <a:rPr lang="en-US" sz="2400" dirty="0" smtClean="0">
                <a:latin typeface="Montserrat" panose="020B0604020202020204" charset="0"/>
              </a:rPr>
              <a:t>from a </a:t>
            </a:r>
            <a:r>
              <a:rPr lang="en-US" sz="2400" dirty="0">
                <a:latin typeface="Montserrat" panose="020B0604020202020204" charset="0"/>
              </a:rPr>
              <a:t>STLD plan</a:t>
            </a:r>
            <a:r>
              <a:rPr lang="en-US" sz="2400" dirty="0" smtClean="0">
                <a:latin typeface="Montserrat" panose="020B0604020202020204" charset="0"/>
              </a:rPr>
              <a:t>?</a:t>
            </a:r>
            <a:endParaRPr lang="en-US" sz="2400" dirty="0">
              <a:latin typeface="Montserrat" panose="020B0604020202020204" charset="0"/>
            </a:endParaRPr>
          </a:p>
          <a:p>
            <a:r>
              <a:rPr lang="en-US" sz="2400" dirty="0">
                <a:latin typeface="Montserrat" panose="020B0604020202020204" charset="0"/>
              </a:rPr>
              <a:t>How many people had STLD plans in IL?</a:t>
            </a:r>
          </a:p>
          <a:p>
            <a:r>
              <a:rPr lang="en-US" sz="2400" dirty="0">
                <a:latin typeface="Montserrat" panose="020B0604020202020204" charset="0"/>
              </a:rPr>
              <a:t>Who was selling STLD plans?</a:t>
            </a:r>
          </a:p>
          <a:p>
            <a:r>
              <a:rPr lang="en-US" sz="2400" dirty="0">
                <a:latin typeface="Montserrat" panose="020B0604020202020204" charset="0"/>
              </a:rPr>
              <a:t>Were we comfortable with actually limiting these plans?</a:t>
            </a:r>
          </a:p>
          <a:p>
            <a:r>
              <a:rPr lang="en-US" sz="2400" dirty="0">
                <a:latin typeface="Montserrat" panose="020B0604020202020204" charset="0"/>
              </a:rPr>
              <a:t>What was our actual goal?</a:t>
            </a:r>
          </a:p>
          <a:p>
            <a:endParaRPr lang="en-US" sz="1600" dirty="0">
              <a:latin typeface="Montserrat" panose="020B0604020202020204" charset="0"/>
            </a:endParaRPr>
          </a:p>
        </p:txBody>
      </p:sp>
    </p:spTree>
    <p:extLst>
      <p:ext uri="{BB962C8B-B14F-4D97-AF65-F5344CB8AC3E}">
        <p14:creationId xmlns:p14="http://schemas.microsoft.com/office/powerpoint/2010/main" val="325549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847667" cy="1320800"/>
          </a:xfrm>
        </p:spPr>
        <p:txBody>
          <a:bodyPr/>
          <a:lstStyle/>
          <a:p>
            <a:r>
              <a:rPr lang="en-US" b="1" dirty="0" smtClean="0">
                <a:solidFill>
                  <a:srgbClr val="FF0000"/>
                </a:solidFill>
                <a:latin typeface="Montserrat" panose="020B0604020202020204" charset="0"/>
              </a:rPr>
              <a:t>Lessons Learned: Messaging</a:t>
            </a:r>
            <a:endParaRPr lang="en-US" b="1" dirty="0">
              <a:solidFill>
                <a:srgbClr val="FF0000"/>
              </a:solidFill>
              <a:latin typeface="Montserrat" panose="020B0604020202020204" charset="0"/>
            </a:endParaRPr>
          </a:p>
        </p:txBody>
      </p:sp>
      <p:sp>
        <p:nvSpPr>
          <p:cNvPr id="7" name="Rounded Rectangle 4"/>
          <p:cNvSpPr/>
          <p:nvPr/>
        </p:nvSpPr>
        <p:spPr>
          <a:xfrm>
            <a:off x="2530960" y="2696245"/>
            <a:ext cx="4720732" cy="1553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Proposed rule</a:t>
            </a:r>
            <a:endParaRPr lang="en-US" sz="2700" kern="1200" dirty="0"/>
          </a:p>
        </p:txBody>
      </p:sp>
      <p:graphicFrame>
        <p:nvGraphicFramePr>
          <p:cNvPr id="5" name="Content Placeholder 8"/>
          <p:cNvGraphicFramePr>
            <a:graphicFrameLocks/>
          </p:cNvGraphicFramePr>
          <p:nvPr>
            <p:extLst>
              <p:ext uri="{D42A27DB-BD31-4B8C-83A1-F6EECF244321}">
                <p14:modId xmlns:p14="http://schemas.microsoft.com/office/powerpoint/2010/main" val="3692657747"/>
              </p:ext>
            </p:extLst>
          </p:nvPr>
        </p:nvGraphicFramePr>
        <p:xfrm>
          <a:off x="14478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42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847667" cy="1320800"/>
          </a:xfrm>
        </p:spPr>
        <p:txBody>
          <a:bodyPr/>
          <a:lstStyle/>
          <a:p>
            <a:r>
              <a:rPr lang="en-US" b="1" dirty="0" smtClean="0">
                <a:solidFill>
                  <a:srgbClr val="FF0000"/>
                </a:solidFill>
                <a:latin typeface="Montserrat" panose="020B0604020202020204" charset="0"/>
              </a:rPr>
              <a:t>Fine Print and Rescissions</a:t>
            </a:r>
            <a:endParaRPr lang="en-US" b="1" dirty="0">
              <a:solidFill>
                <a:srgbClr val="FF0000"/>
              </a:solidFill>
              <a:latin typeface="Montserrat" panose="020B0604020202020204" charset="0"/>
            </a:endParaRPr>
          </a:p>
        </p:txBody>
      </p:sp>
      <p:sp>
        <p:nvSpPr>
          <p:cNvPr id="7" name="Rounded Rectangle 4"/>
          <p:cNvSpPr/>
          <p:nvPr/>
        </p:nvSpPr>
        <p:spPr>
          <a:xfrm>
            <a:off x="2530960" y="2696245"/>
            <a:ext cx="4720732" cy="1553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Proposed rule</a:t>
            </a:r>
            <a:endParaRPr lang="en-US" sz="2700" kern="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447800"/>
            <a:ext cx="7714286" cy="4285714"/>
          </a:xfrm>
          <a:prstGeom prst="rect">
            <a:avLst/>
          </a:prstGeom>
        </p:spPr>
      </p:pic>
    </p:spTree>
    <p:extLst>
      <p:ext uri="{BB962C8B-B14F-4D97-AF65-F5344CB8AC3E}">
        <p14:creationId xmlns:p14="http://schemas.microsoft.com/office/powerpoint/2010/main" val="2809185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847667" cy="1320800"/>
          </a:xfrm>
        </p:spPr>
        <p:txBody>
          <a:bodyPr/>
          <a:lstStyle/>
          <a:p>
            <a:r>
              <a:rPr lang="en-US" b="1" dirty="0" smtClean="0">
                <a:solidFill>
                  <a:srgbClr val="FF0000"/>
                </a:solidFill>
                <a:latin typeface="Montserrat" panose="020B0604020202020204" charset="0"/>
              </a:rPr>
              <a:t>Stories</a:t>
            </a:r>
            <a:endParaRPr lang="en-US" b="1" dirty="0">
              <a:solidFill>
                <a:srgbClr val="FF0000"/>
              </a:solidFill>
              <a:latin typeface="Montserrat" panose="020B0604020202020204" charset="0"/>
            </a:endParaRPr>
          </a:p>
        </p:txBody>
      </p:sp>
      <p:sp>
        <p:nvSpPr>
          <p:cNvPr id="7" name="Rounded Rectangle 4"/>
          <p:cNvSpPr/>
          <p:nvPr/>
        </p:nvSpPr>
        <p:spPr>
          <a:xfrm>
            <a:off x="2530960" y="2696245"/>
            <a:ext cx="4720732" cy="1553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Proposed rule</a:t>
            </a:r>
            <a:endParaRPr lang="en-US" sz="2700" kern="1200"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738333"/>
            <a:ext cx="5381241" cy="5381241"/>
          </a:xfrm>
          <a:prstGeom prst="rect">
            <a:avLst/>
          </a:prstGeom>
          <a:noFill/>
          <a:ln>
            <a:noFill/>
          </a:ln>
        </p:spPr>
      </p:pic>
    </p:spTree>
    <p:extLst>
      <p:ext uri="{BB962C8B-B14F-4D97-AF65-F5344CB8AC3E}">
        <p14:creationId xmlns:p14="http://schemas.microsoft.com/office/powerpoint/2010/main" val="99501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847667" cy="1320800"/>
          </a:xfrm>
        </p:spPr>
        <p:txBody>
          <a:bodyPr/>
          <a:lstStyle/>
          <a:p>
            <a:r>
              <a:rPr lang="en-US" b="1" dirty="0" smtClean="0">
                <a:solidFill>
                  <a:srgbClr val="FF0000"/>
                </a:solidFill>
                <a:latin typeface="Montserrat" panose="020B0604020202020204" charset="0"/>
              </a:rPr>
              <a:t>Stories</a:t>
            </a:r>
            <a:endParaRPr lang="en-US" b="1" dirty="0">
              <a:solidFill>
                <a:srgbClr val="FF0000"/>
              </a:solidFill>
              <a:latin typeface="Montserrat" panose="020B0604020202020204" charset="0"/>
            </a:endParaRPr>
          </a:p>
        </p:txBody>
      </p:sp>
      <p:sp>
        <p:nvSpPr>
          <p:cNvPr id="7" name="Rounded Rectangle 4"/>
          <p:cNvSpPr/>
          <p:nvPr/>
        </p:nvSpPr>
        <p:spPr>
          <a:xfrm>
            <a:off x="2530960" y="2696245"/>
            <a:ext cx="4720732" cy="1553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Proposed rule</a:t>
            </a:r>
            <a:endParaRPr lang="en-US" sz="2700" kern="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524000"/>
            <a:ext cx="9144000" cy="4572000"/>
          </a:xfrm>
          <a:prstGeom prst="rect">
            <a:avLst/>
          </a:prstGeom>
        </p:spPr>
      </p:pic>
    </p:spTree>
    <p:extLst>
      <p:ext uri="{BB962C8B-B14F-4D97-AF65-F5344CB8AC3E}">
        <p14:creationId xmlns:p14="http://schemas.microsoft.com/office/powerpoint/2010/main" val="426874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rgbClr val="000000"/>
      </a:dk1>
      <a:lt1>
        <a:srgbClr val="FFFFFF"/>
      </a:lt1>
      <a:dk2>
        <a:srgbClr val="2C3C43"/>
      </a:dk2>
      <a:lt2>
        <a:srgbClr val="EBEBEB"/>
      </a:lt2>
      <a:accent1>
        <a:srgbClr val="F26A60"/>
      </a:accent1>
      <a:accent2>
        <a:srgbClr val="EF4537"/>
      </a:accent2>
      <a:accent3>
        <a:srgbClr val="E6B91E"/>
      </a:accent3>
      <a:accent4>
        <a:srgbClr val="E76618"/>
      </a:accent4>
      <a:accent5>
        <a:srgbClr val="C42F1A"/>
      </a:accent5>
      <a:accent6>
        <a:srgbClr val="E42112"/>
      </a:accent6>
      <a:hlink>
        <a:srgbClr val="F26E64"/>
      </a:hlink>
      <a:folHlink>
        <a:srgbClr val="F69B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5981</TotalTime>
  <Words>1779</Words>
  <Application>Microsoft Office PowerPoint</Application>
  <PresentationFormat>Custom</PresentationFormat>
  <Paragraphs>149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Wingdings</vt:lpstr>
      <vt:lpstr>Roboto</vt:lpstr>
      <vt:lpstr>Noto Sans Symbols</vt:lpstr>
      <vt:lpstr>Trebuchet MS</vt:lpstr>
      <vt:lpstr>Calibri</vt:lpstr>
      <vt:lpstr>Montserrat</vt:lpstr>
      <vt:lpstr>Facet</vt:lpstr>
      <vt:lpstr>Regulating Short Term Plans: The Illinois Experience  Graciela Guzman, Coalition Manager  Prepared for Families USA Health Access Conference  January 24, 2019 </vt:lpstr>
      <vt:lpstr>About Protect Our Care Illinois</vt:lpstr>
      <vt:lpstr>Background</vt:lpstr>
      <vt:lpstr>Why Regulate Short-Term Plans?</vt:lpstr>
      <vt:lpstr>Key Questions We Had to Ask</vt:lpstr>
      <vt:lpstr>Lessons Learned: Messaging</vt:lpstr>
      <vt:lpstr>Fine Print and Rescissions</vt:lpstr>
      <vt:lpstr>Stories</vt:lpstr>
      <vt:lpstr>Stories</vt:lpstr>
      <vt:lpstr>Campaign Impact </vt:lpstr>
      <vt:lpstr>Tactics</vt:lpstr>
      <vt:lpstr>Influencers</vt:lpstr>
      <vt:lpstr>Veto Session VICTORY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Efforts to Repeal and Replace the Affordable Care Act</dc:title>
  <dc:creator>Daniel Rabbitt</dc:creator>
  <cp:lastModifiedBy>Graciela Guzman</cp:lastModifiedBy>
  <cp:revision>58</cp:revision>
  <cp:lastPrinted>2018-06-18T12:36:58Z</cp:lastPrinted>
  <dcterms:modified xsi:type="dcterms:W3CDTF">2019-01-23T08:04:11Z</dcterms:modified>
</cp:coreProperties>
</file>