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682" r:id="rId2"/>
    <p:sldMasterId id="2147483668" r:id="rId3"/>
    <p:sldMasterId id="2147483673" r:id="rId4"/>
    <p:sldMasterId id="2147483678" r:id="rId5"/>
    <p:sldMasterId id="2147483680" r:id="rId6"/>
    <p:sldMasterId id="2147483694" r:id="rId7"/>
    <p:sldMasterId id="2147483708" r:id="rId8"/>
    <p:sldMasterId id="2147483721" r:id="rId9"/>
    <p:sldMasterId id="2147483743" r:id="rId10"/>
  </p:sldMasterIdLst>
  <p:notesMasterIdLst>
    <p:notesMasterId r:id="rId74"/>
  </p:notesMasterIdLst>
  <p:sldIdLst>
    <p:sldId id="474" r:id="rId11"/>
    <p:sldId id="473" r:id="rId12"/>
    <p:sldId id="477" r:id="rId13"/>
    <p:sldId id="479" r:id="rId14"/>
    <p:sldId id="478" r:id="rId15"/>
    <p:sldId id="480" r:id="rId16"/>
    <p:sldId id="490" r:id="rId17"/>
    <p:sldId id="489" r:id="rId18"/>
    <p:sldId id="486" r:id="rId19"/>
    <p:sldId id="488" r:id="rId20"/>
    <p:sldId id="481" r:id="rId21"/>
    <p:sldId id="283"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256" r:id="rId39"/>
    <p:sldId id="263" r:id="rId40"/>
    <p:sldId id="259" r:id="rId41"/>
    <p:sldId id="260" r:id="rId42"/>
    <p:sldId id="261" r:id="rId43"/>
    <p:sldId id="278" r:id="rId44"/>
    <p:sldId id="264" r:id="rId45"/>
    <p:sldId id="265" r:id="rId46"/>
    <p:sldId id="267" r:id="rId47"/>
    <p:sldId id="268" r:id="rId48"/>
    <p:sldId id="269" r:id="rId49"/>
    <p:sldId id="275" r:id="rId50"/>
    <p:sldId id="273" r:id="rId51"/>
    <p:sldId id="279" r:id="rId52"/>
    <p:sldId id="276" r:id="rId53"/>
    <p:sldId id="285" r:id="rId54"/>
    <p:sldId id="277" r:id="rId55"/>
    <p:sldId id="282" r:id="rId56"/>
    <p:sldId id="280" r:id="rId57"/>
    <p:sldId id="284" r:id="rId58"/>
    <p:sldId id="274" r:id="rId59"/>
    <p:sldId id="281" r:id="rId60"/>
    <p:sldId id="266" r:id="rId61"/>
    <p:sldId id="303" r:id="rId62"/>
    <p:sldId id="257" r:id="rId63"/>
    <p:sldId id="258" r:id="rId64"/>
    <p:sldId id="304" r:id="rId65"/>
    <p:sldId id="309" r:id="rId66"/>
    <p:sldId id="306" r:id="rId67"/>
    <p:sldId id="310" r:id="rId68"/>
    <p:sldId id="307" r:id="rId69"/>
    <p:sldId id="308" r:id="rId70"/>
    <p:sldId id="485" r:id="rId71"/>
    <p:sldId id="484" r:id="rId72"/>
    <p:sldId id="472"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Hagan" initials="EH" lastIdx="2" clrIdx="0">
    <p:extLst>
      <p:ext uri="{19B8F6BF-5375-455C-9EA6-DF929625EA0E}">
        <p15:presenceInfo xmlns:p15="http://schemas.microsoft.com/office/powerpoint/2012/main" userId="6416e728cb30e1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A7C"/>
    <a:srgbClr val="0077C8"/>
    <a:srgbClr val="323A45"/>
    <a:srgbClr val="85898F"/>
    <a:srgbClr val="55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09" d="100"/>
          <a:sy n="109" d="100"/>
        </p:scale>
        <p:origin x="171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89085372533926"/>
          <c:y val="8.3831938107575721E-2"/>
          <c:w val="0.46938561327711298"/>
          <c:h val="0.75505753521322805"/>
        </c:manualLayout>
      </c:layout>
      <c:pieChart>
        <c:varyColors val="1"/>
        <c:ser>
          <c:idx val="0"/>
          <c:order val="0"/>
          <c:tx>
            <c:strRef>
              <c:f>Sheet1!$B$1</c:f>
              <c:strCache>
                <c:ptCount val="1"/>
                <c:pt idx="0">
                  <c:v>Column1</c:v>
                </c:pt>
              </c:strCache>
            </c:strRef>
          </c:tx>
          <c:spPr>
            <a:ln>
              <a:solidFill>
                <a:schemeClr val="accent1"/>
              </a:solidFill>
            </a:ln>
          </c:spPr>
          <c:dPt>
            <c:idx val="0"/>
            <c:bubble3D val="0"/>
            <c:spPr>
              <a:solidFill>
                <a:schemeClr val="accent1"/>
              </a:solidFill>
              <a:ln>
                <a:solidFill>
                  <a:schemeClr val="accent1"/>
                </a:solidFill>
              </a:ln>
            </c:spPr>
            <c:extLst>
              <c:ext xmlns:c16="http://schemas.microsoft.com/office/drawing/2014/chart" uri="{C3380CC4-5D6E-409C-BE32-E72D297353CC}">
                <c16:uniqueId val="{00000001-F6AE-4277-99FD-190076C3F897}"/>
              </c:ext>
            </c:extLst>
          </c:dPt>
          <c:dPt>
            <c:idx val="1"/>
            <c:bubble3D val="0"/>
            <c:spPr>
              <a:solidFill>
                <a:schemeClr val="accent3"/>
              </a:solidFill>
              <a:ln>
                <a:solidFill>
                  <a:schemeClr val="accent1"/>
                </a:solidFill>
              </a:ln>
            </c:spPr>
            <c:extLst>
              <c:ext xmlns:c16="http://schemas.microsoft.com/office/drawing/2014/chart" uri="{C3380CC4-5D6E-409C-BE32-E72D297353CC}">
                <c16:uniqueId val="{00000003-F6AE-4277-99FD-190076C3F897}"/>
              </c:ext>
            </c:extLst>
          </c:dPt>
          <c:dPt>
            <c:idx val="2"/>
            <c:bubble3D val="0"/>
            <c:spPr>
              <a:solidFill>
                <a:schemeClr val="accent2"/>
              </a:solidFill>
              <a:ln>
                <a:solidFill>
                  <a:schemeClr val="accent1"/>
                </a:solidFill>
              </a:ln>
            </c:spPr>
            <c:extLst>
              <c:ext xmlns:c16="http://schemas.microsoft.com/office/drawing/2014/chart" uri="{C3380CC4-5D6E-409C-BE32-E72D297353CC}">
                <c16:uniqueId val="{00000005-F6AE-4277-99FD-190076C3F897}"/>
              </c:ext>
            </c:extLst>
          </c:dPt>
          <c:dPt>
            <c:idx val="3"/>
            <c:bubble3D val="0"/>
            <c:spPr>
              <a:solidFill>
                <a:schemeClr val="accent5"/>
              </a:solidFill>
              <a:ln>
                <a:solidFill>
                  <a:schemeClr val="accent1"/>
                </a:solidFill>
              </a:ln>
            </c:spPr>
            <c:extLst>
              <c:ext xmlns:c16="http://schemas.microsoft.com/office/drawing/2014/chart" uri="{C3380CC4-5D6E-409C-BE32-E72D297353CC}">
                <c16:uniqueId val="{00000007-F6AE-4277-99FD-190076C3F897}"/>
              </c:ext>
            </c:extLst>
          </c:dPt>
          <c:dPt>
            <c:idx val="4"/>
            <c:bubble3D val="0"/>
            <c:spPr>
              <a:solidFill>
                <a:schemeClr val="accent6"/>
              </a:solidFill>
              <a:ln>
                <a:solidFill>
                  <a:schemeClr val="accent1"/>
                </a:solidFill>
              </a:ln>
            </c:spPr>
            <c:extLst>
              <c:ext xmlns:c16="http://schemas.microsoft.com/office/drawing/2014/chart" uri="{C3380CC4-5D6E-409C-BE32-E72D297353CC}">
                <c16:uniqueId val="{00000009-F6AE-4277-99FD-190076C3F897}"/>
              </c:ext>
            </c:extLst>
          </c:dPt>
          <c:dPt>
            <c:idx val="5"/>
            <c:bubble3D val="0"/>
            <c:spPr>
              <a:solidFill>
                <a:schemeClr val="tx2">
                  <a:lumMod val="50000"/>
                </a:schemeClr>
              </a:solidFill>
              <a:ln>
                <a:solidFill>
                  <a:schemeClr val="accent1"/>
                </a:solidFill>
              </a:ln>
            </c:spPr>
            <c:extLst>
              <c:ext xmlns:c16="http://schemas.microsoft.com/office/drawing/2014/chart" uri="{C3380CC4-5D6E-409C-BE32-E72D297353CC}">
                <c16:uniqueId val="{0000000B-F6AE-4277-99FD-190076C3F897}"/>
              </c:ext>
            </c:extLst>
          </c:dPt>
          <c:dLbls>
            <c:dLbl>
              <c:idx val="0"/>
              <c:layout>
                <c:manualLayout>
                  <c:x val="-6.2912102323141678E-2"/>
                  <c:y val="0.12831547294672507"/>
                </c:manualLayout>
              </c:layout>
              <c:spPr/>
              <c:txPr>
                <a:bodyPr/>
                <a:lstStyle/>
                <a:p>
                  <a:pPr>
                    <a:defRPr sz="1250" b="1">
                      <a:solidFill>
                        <a:schemeClr val="bg1"/>
                      </a:solidFill>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6AE-4277-99FD-190076C3F897}"/>
                </c:ext>
              </c:extLst>
            </c:dLbl>
            <c:dLbl>
              <c:idx val="1"/>
              <c:layout>
                <c:manualLayout>
                  <c:x val="-4.7188810638770048E-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6AE-4277-99FD-190076C3F897}"/>
                </c:ext>
              </c:extLst>
            </c:dLbl>
            <c:dLbl>
              <c:idx val="2"/>
              <c:layout>
                <c:manualLayout>
                  <c:x val="-0.1981551030430197"/>
                  <c:y val="4.2046766443098925E-2"/>
                </c:manualLayout>
              </c:layout>
              <c:tx>
                <c:rich>
                  <a:bodyPr/>
                  <a:lstStyle/>
                  <a:p>
                    <a:r>
                      <a:rPr lang="en-US" dirty="0">
                        <a:solidFill>
                          <a:schemeClr val="bg1"/>
                        </a:solidFill>
                      </a:rPr>
                      <a:t>Federally Qualified Health Center (FQHC)
24</a:t>
                    </a:r>
                    <a:r>
                      <a:rPr lang="en-US" baseline="0" dirty="0">
                        <a:solidFill>
                          <a:schemeClr val="bg1"/>
                        </a:solidFill>
                      </a:rPr>
                      <a:t> </a:t>
                    </a:r>
                    <a:r>
                      <a:rPr lang="en-US" dirty="0">
                        <a:solidFill>
                          <a:schemeClr val="bg1"/>
                        </a:solidFill>
                      </a:rPr>
                      <a:t>%</a:t>
                    </a:r>
                  </a:p>
                </c:rich>
              </c:tx>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6AE-4277-99FD-190076C3F897}"/>
                </c:ext>
              </c:extLst>
            </c:dLbl>
            <c:dLbl>
              <c:idx val="3"/>
              <c:layout>
                <c:manualLayout>
                  <c:x val="0.1747250232983811"/>
                  <c:y val="-0.2161660282974482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6AE-4277-99FD-190076C3F897}"/>
                </c:ext>
              </c:extLst>
            </c:dLbl>
            <c:spPr>
              <a:noFill/>
              <a:ln>
                <a:noFill/>
              </a:ln>
              <a:effectLst/>
            </c:spPr>
            <c:txPr>
              <a:bodyPr/>
              <a:lstStyle/>
              <a:p>
                <a:pPr>
                  <a:defRPr sz="125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Sheet1!$A$2:$A$5</c:f>
              <c:strCache>
                <c:ptCount val="4"/>
                <c:pt idx="0">
                  <c:v>Navigator</c:v>
                </c:pt>
                <c:pt idx="1">
                  <c:v>Federal Enrollment Assistance Program (FEAP)</c:v>
                </c:pt>
                <c:pt idx="2">
                  <c:v>Federally Qualified Health Center (FQHC)</c:v>
                </c:pt>
                <c:pt idx="3">
                  <c:v>Certified Application Counselor (CAC)</c:v>
                </c:pt>
              </c:strCache>
            </c:strRef>
          </c:cat>
          <c:val>
            <c:numRef>
              <c:f>Sheet1!$B$2:$B$5</c:f>
              <c:numCache>
                <c:formatCode>0%</c:formatCode>
                <c:ptCount val="4"/>
                <c:pt idx="0">
                  <c:v>0.1</c:v>
                </c:pt>
                <c:pt idx="1">
                  <c:v>0.01</c:v>
                </c:pt>
                <c:pt idx="2">
                  <c:v>0.24</c:v>
                </c:pt>
                <c:pt idx="3">
                  <c:v>0.65</c:v>
                </c:pt>
              </c:numCache>
            </c:numRef>
          </c:val>
          <c:extLst>
            <c:ext xmlns:c16="http://schemas.microsoft.com/office/drawing/2014/chart" uri="{C3380CC4-5D6E-409C-BE32-E72D297353CC}">
              <c16:uniqueId val="{0000000C-F6AE-4277-99FD-190076C3F897}"/>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Share of Health Centers Experiencing Cuts to their Navigator Funding</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Share of Health Centers Experiencing Cuts to their Navigator Funding</c:v>
                </c:pt>
              </c:strCache>
            </c:strRef>
          </c:tx>
          <c:spPr>
            <a:solidFill>
              <a:schemeClr val="accent1"/>
            </a:solidFill>
            <a:ln>
              <a:noFill/>
            </a:ln>
            <a:effectLst/>
          </c:spPr>
          <c:invertIfNegative val="0"/>
          <c:dLbls>
            <c:dLbl>
              <c:idx val="2"/>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58-4A33-A204-506A840434C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Health
Centers</c:v>
                </c:pt>
                <c:pt idx="1">
                  <c:v>Health Centers
in Medicaid Expansion States</c:v>
                </c:pt>
                <c:pt idx="2">
                  <c:v>Health Centers in Non-expansion States</c:v>
                </c:pt>
              </c:strCache>
            </c:strRef>
          </c:cat>
          <c:val>
            <c:numRef>
              <c:f>Sheet1!$B$2:$B$4</c:f>
              <c:numCache>
                <c:formatCode>0%</c:formatCode>
                <c:ptCount val="3"/>
                <c:pt idx="0">
                  <c:v>0.34</c:v>
                </c:pt>
                <c:pt idx="1">
                  <c:v>0.39</c:v>
                </c:pt>
                <c:pt idx="2">
                  <c:v>0.2</c:v>
                </c:pt>
              </c:numCache>
            </c:numRef>
          </c:val>
          <c:extLst>
            <c:ext xmlns:c16="http://schemas.microsoft.com/office/drawing/2014/chart" uri="{C3380CC4-5D6E-409C-BE32-E72D297353CC}">
              <c16:uniqueId val="{00000000-9358-4A33-A204-506A840434C4}"/>
            </c:ext>
          </c:extLst>
        </c:ser>
        <c:dLbls>
          <c:showLegendKey val="0"/>
          <c:showVal val="0"/>
          <c:showCatName val="0"/>
          <c:showSerName val="0"/>
          <c:showPercent val="0"/>
          <c:showBubbleSize val="0"/>
        </c:dLbls>
        <c:gapWidth val="150"/>
        <c:overlap val="100"/>
        <c:axId val="37312768"/>
        <c:axId val="37322752"/>
      </c:barChart>
      <c:catAx>
        <c:axId val="37312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7322752"/>
        <c:crosses val="autoZero"/>
        <c:auto val="1"/>
        <c:lblAlgn val="ctr"/>
        <c:lblOffset val="100"/>
        <c:noMultiLvlLbl val="0"/>
      </c:catAx>
      <c:valAx>
        <c:axId val="37322752"/>
        <c:scaling>
          <c:orientation val="minMax"/>
          <c:max val="0.5"/>
        </c:scaling>
        <c:delete val="1"/>
        <c:axPos val="l"/>
        <c:numFmt formatCode="0%" sourceLinked="1"/>
        <c:majorTickMark val="out"/>
        <c:minorTickMark val="none"/>
        <c:tickLblPos val="nextTo"/>
        <c:crossAx val="37312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9484605236679113"/>
          <c:y val="0.11792132527898909"/>
          <c:w val="0.50515394763320887"/>
          <c:h val="0.81296674465051466"/>
        </c:manualLayout>
      </c:layout>
      <c:barChart>
        <c:barDir val="bar"/>
        <c:grouping val="clustered"/>
        <c:varyColors val="0"/>
        <c:ser>
          <c:idx val="0"/>
          <c:order val="0"/>
          <c:tx>
            <c:strRef>
              <c:f>Sheet1!$B$1</c:f>
              <c:strCache>
                <c:ptCount val="1"/>
                <c:pt idx="0">
                  <c:v>Actions Taken by Health Centers in Response to Navigator Funding Cuts</c:v>
                </c:pt>
              </c:strCache>
            </c:strRef>
          </c:tx>
          <c:spPr>
            <a:solidFill>
              <a:schemeClr val="tx2"/>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27FE-457B-B8A8-B84E2422295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Did not make any changes</c:v>
                </c:pt>
                <c:pt idx="1">
                  <c:v>Reduced service area</c:v>
                </c:pt>
                <c:pt idx="2">
                  <c:v>Limited time assisting with complex cases</c:v>
                </c:pt>
                <c:pt idx="3">
                  <c:v>Limited assistance to consumers who are not patients</c:v>
                </c:pt>
                <c:pt idx="4">
                  <c:v>Reduced the number of enrollment assistance appointments</c:v>
                </c:pt>
                <c:pt idx="5">
                  <c:v>Reduced the number of outreach activities</c:v>
                </c:pt>
                <c:pt idx="6">
                  <c:v>Reduced staff</c:v>
                </c:pt>
              </c:strCache>
            </c:strRef>
          </c:cat>
          <c:val>
            <c:numRef>
              <c:f>Sheet1!$B$2:$B$8</c:f>
              <c:numCache>
                <c:formatCode>0%</c:formatCode>
                <c:ptCount val="7"/>
                <c:pt idx="0">
                  <c:v>0.45</c:v>
                </c:pt>
                <c:pt idx="1">
                  <c:v>0.08</c:v>
                </c:pt>
                <c:pt idx="2">
                  <c:v>0.08</c:v>
                </c:pt>
                <c:pt idx="3">
                  <c:v>0.1</c:v>
                </c:pt>
                <c:pt idx="4">
                  <c:v>0.1</c:v>
                </c:pt>
                <c:pt idx="5">
                  <c:v>0.27</c:v>
                </c:pt>
                <c:pt idx="6">
                  <c:v>0.32</c:v>
                </c:pt>
              </c:numCache>
            </c:numRef>
          </c:val>
          <c:extLst>
            <c:ext xmlns:c16="http://schemas.microsoft.com/office/drawing/2014/chart" uri="{C3380CC4-5D6E-409C-BE32-E72D297353CC}">
              <c16:uniqueId val="{00000000-27FE-457B-B8A8-B84E24222957}"/>
            </c:ext>
          </c:extLst>
        </c:ser>
        <c:dLbls>
          <c:dLblPos val="outEnd"/>
          <c:showLegendKey val="0"/>
          <c:showVal val="1"/>
          <c:showCatName val="0"/>
          <c:showSerName val="0"/>
          <c:showPercent val="0"/>
          <c:showBubbleSize val="0"/>
        </c:dLbls>
        <c:gapWidth val="182"/>
        <c:axId val="37330304"/>
        <c:axId val="37350016"/>
      </c:barChart>
      <c:catAx>
        <c:axId val="3733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7350016"/>
        <c:crosses val="autoZero"/>
        <c:auto val="1"/>
        <c:lblAlgn val="ctr"/>
        <c:lblOffset val="100"/>
        <c:noMultiLvlLbl val="0"/>
      </c:catAx>
      <c:valAx>
        <c:axId val="37350016"/>
        <c:scaling>
          <c:orientation val="minMax"/>
        </c:scaling>
        <c:delete val="1"/>
        <c:axPos val="b"/>
        <c:numFmt formatCode="0%" sourceLinked="1"/>
        <c:majorTickMark val="none"/>
        <c:minorTickMark val="none"/>
        <c:tickLblPos val="nextTo"/>
        <c:crossAx val="37330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44935462089216"/>
          <c:y val="0.10150249349940257"/>
          <c:w val="0.43426653347991323"/>
          <c:h val="0.81836395900106917"/>
        </c:manualLayout>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3-A51D-42F7-8729-EFFD1C2AE3B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2-A51D-42F7-8729-EFFD1C2AE3BC}"/>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1-A51D-42F7-8729-EFFD1C2AE3BC}"/>
              </c:ext>
            </c:extLst>
          </c:dPt>
          <c:dLbls>
            <c:dLbl>
              <c:idx val="0"/>
              <c:layout>
                <c:manualLayout>
                  <c:x val="-0.1868151810577186"/>
                  <c:y val="-0.22801548743806749"/>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51D-42F7-8729-EFFD1C2AE3BC}"/>
                </c:ext>
              </c:extLst>
            </c:dLbl>
            <c:dLbl>
              <c:idx val="1"/>
              <c:layout>
                <c:manualLayout>
                  <c:x val="0.16014018091820734"/>
                  <c:y val="-3.9350409280516419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A51D-42F7-8729-EFFD1C2AE3BC}"/>
                </c:ext>
              </c:extLst>
            </c:dLbl>
            <c:dLbl>
              <c:idx val="2"/>
              <c:layout>
                <c:manualLayout>
                  <c:x val="0.13109694916767575"/>
                  <c:y val="0.2103270058678368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51D-42F7-8729-EFFD1C2AE3B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Stayed about the same</c:v>
                </c:pt>
                <c:pt idx="1">
                  <c:v>Increased</c:v>
                </c:pt>
                <c:pt idx="2">
                  <c:v>Decreased</c:v>
                </c:pt>
              </c:strCache>
            </c:strRef>
          </c:cat>
          <c:val>
            <c:numRef>
              <c:f>Sheet1!$B$2:$B$4</c:f>
              <c:numCache>
                <c:formatCode>0%</c:formatCode>
                <c:ptCount val="3"/>
                <c:pt idx="0">
                  <c:v>0.66</c:v>
                </c:pt>
                <c:pt idx="1">
                  <c:v>0.12</c:v>
                </c:pt>
                <c:pt idx="2">
                  <c:v>0.21</c:v>
                </c:pt>
              </c:numCache>
            </c:numRef>
          </c:val>
          <c:extLst>
            <c:ext xmlns:c16="http://schemas.microsoft.com/office/drawing/2014/chart" uri="{C3380CC4-5D6E-409C-BE32-E72D297353CC}">
              <c16:uniqueId val="{00000000-A51D-42F7-8729-EFFD1C2AE3B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Healthcare.gov</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_(* #,##0.0_);_(* \(#,##0.0\);_(* "-"??_);_(@_)</c:formatCode>
                <c:ptCount val="6"/>
                <c:pt idx="0">
                  <c:v>5.4</c:v>
                </c:pt>
                <c:pt idx="1">
                  <c:v>8.8000000000000007</c:v>
                </c:pt>
                <c:pt idx="2">
                  <c:v>9.6</c:v>
                </c:pt>
                <c:pt idx="3">
                  <c:v>9.1999999999999993</c:v>
                </c:pt>
                <c:pt idx="4">
                  <c:v>8.6999999999999993</c:v>
                </c:pt>
                <c:pt idx="5">
                  <c:v>8.4</c:v>
                </c:pt>
              </c:numCache>
            </c:numRef>
          </c:val>
          <c:extLst>
            <c:ext xmlns:c16="http://schemas.microsoft.com/office/drawing/2014/chart" uri="{C3380CC4-5D6E-409C-BE32-E72D297353CC}">
              <c16:uniqueId val="{00000000-CD9B-451E-BF90-2A2C7C140742}"/>
            </c:ext>
          </c:extLst>
        </c:ser>
        <c:ser>
          <c:idx val="1"/>
          <c:order val="1"/>
          <c:tx>
            <c:strRef>
              <c:f>Sheet1!$C$1</c:f>
              <c:strCache>
                <c:ptCount val="1"/>
                <c:pt idx="0">
                  <c:v>State-Based Marketplaces</c:v>
                </c:pt>
              </c:strCache>
            </c:strRef>
          </c:tx>
          <c:spPr>
            <a:solidFill>
              <a:schemeClr val="tx2"/>
            </a:solidFill>
            <a:ln>
              <a:noFill/>
            </a:ln>
            <a:effectLst/>
          </c:spPr>
          <c:invertIfNegative val="0"/>
          <c:dLbls>
            <c:dLbl>
              <c:idx val="5"/>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0C-4C5B-A885-1A9D276CF573}"/>
                </c:ext>
              </c:extLst>
            </c:dLbl>
            <c:spPr>
              <a:solidFill>
                <a:schemeClr val="tx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0.0</c:formatCode>
                <c:ptCount val="6"/>
                <c:pt idx="0">
                  <c:v>2.6</c:v>
                </c:pt>
                <c:pt idx="1">
                  <c:v>2.9</c:v>
                </c:pt>
                <c:pt idx="2">
                  <c:v>3.1</c:v>
                </c:pt>
                <c:pt idx="3">
                  <c:v>3</c:v>
                </c:pt>
                <c:pt idx="4" formatCode="General">
                  <c:v>3.1</c:v>
                </c:pt>
                <c:pt idx="5" formatCode="General">
                  <c:v>3</c:v>
                </c:pt>
              </c:numCache>
            </c:numRef>
          </c:val>
          <c:extLst>
            <c:ext xmlns:c16="http://schemas.microsoft.com/office/drawing/2014/chart" uri="{C3380CC4-5D6E-409C-BE32-E72D297353CC}">
              <c16:uniqueId val="{00000000-4EDB-4832-8D8A-24B30900D545}"/>
            </c:ext>
          </c:extLst>
        </c:ser>
        <c:dLbls>
          <c:dLblPos val="ctr"/>
          <c:showLegendKey val="0"/>
          <c:showVal val="1"/>
          <c:showCatName val="0"/>
          <c:showSerName val="0"/>
          <c:showPercent val="0"/>
          <c:showBubbleSize val="0"/>
        </c:dLbls>
        <c:gapWidth val="219"/>
        <c:overlap val="100"/>
        <c:axId val="292008616"/>
        <c:axId val="292005480"/>
      </c:barChart>
      <c:lineChart>
        <c:grouping val="standard"/>
        <c:varyColors val="0"/>
        <c:ser>
          <c:idx val="2"/>
          <c:order val="2"/>
          <c:tx>
            <c:strRef>
              <c:f>Sheet1!$D$1</c:f>
              <c:strCache>
                <c:ptCount val="1"/>
                <c:pt idx="0">
                  <c:v>Column1</c:v>
                </c:pt>
              </c:strCache>
            </c:strRef>
          </c:tx>
          <c:spPr>
            <a:ln w="28575" cap="rnd">
              <a:noFill/>
              <a:round/>
            </a:ln>
            <a:effectLst/>
          </c:spPr>
          <c:marker>
            <c:symbol val="none"/>
          </c:marker>
          <c:dLbls>
            <c:dLbl>
              <c:idx val="5"/>
              <c:delete val="1"/>
              <c:extLst>
                <c:ext xmlns:c15="http://schemas.microsoft.com/office/drawing/2012/chart" uri="{CE6537A1-D6FC-4f65-9D91-7224C49458BB}"/>
                <c:ext xmlns:c16="http://schemas.microsoft.com/office/drawing/2014/chart" uri="{C3380CC4-5D6E-409C-BE32-E72D297353CC}">
                  <c16:uniqueId val="{00000001-DF0E-4AF9-9F98-1C526762CB5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Sheet1!$D$2:$D$7</c:f>
              <c:numCache>
                <c:formatCode>General</c:formatCode>
                <c:ptCount val="6"/>
                <c:pt idx="0">
                  <c:v>8</c:v>
                </c:pt>
                <c:pt idx="1">
                  <c:v>11.700000000000001</c:v>
                </c:pt>
                <c:pt idx="2">
                  <c:v>12.7</c:v>
                </c:pt>
                <c:pt idx="3">
                  <c:v>12.2</c:v>
                </c:pt>
                <c:pt idx="4">
                  <c:v>11.799999999999999</c:v>
                </c:pt>
                <c:pt idx="5">
                  <c:v>11.4</c:v>
                </c:pt>
              </c:numCache>
            </c:numRef>
          </c:val>
          <c:smooth val="0"/>
          <c:extLst>
            <c:ext xmlns:c16="http://schemas.microsoft.com/office/drawing/2014/chart" uri="{C3380CC4-5D6E-409C-BE32-E72D297353CC}">
              <c16:uniqueId val="{00000000-DF0E-4AF9-9F98-1C526762CB59}"/>
            </c:ext>
          </c:extLst>
        </c:ser>
        <c:dLbls>
          <c:dLblPos val="ctr"/>
          <c:showLegendKey val="0"/>
          <c:showVal val="1"/>
          <c:showCatName val="0"/>
          <c:showSerName val="0"/>
          <c:showPercent val="0"/>
          <c:showBubbleSize val="0"/>
        </c:dLbls>
        <c:marker val="1"/>
        <c:smooth val="0"/>
        <c:axId val="292008616"/>
        <c:axId val="292005480"/>
      </c:lineChart>
      <c:catAx>
        <c:axId val="29200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92005480"/>
        <c:crosses val="autoZero"/>
        <c:auto val="1"/>
        <c:lblAlgn val="ctr"/>
        <c:lblOffset val="100"/>
        <c:noMultiLvlLbl val="0"/>
      </c:catAx>
      <c:valAx>
        <c:axId val="292005480"/>
        <c:scaling>
          <c:orientation val="minMax"/>
        </c:scaling>
        <c:delete val="1"/>
        <c:axPos val="l"/>
        <c:numFmt formatCode="_(* #,##0.0_);_(* \(#,##0.0\);_(* &quot;-&quot;??_);_(@_)" sourceLinked="1"/>
        <c:majorTickMark val="none"/>
        <c:minorTickMark val="none"/>
        <c:tickLblPos val="nextTo"/>
        <c:crossAx val="292008616"/>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800" b="1" dirty="0">
                <a:solidFill>
                  <a:schemeClr val="bg1"/>
                </a:solidFill>
              </a:rPr>
              <a:t>Converted</a:t>
            </a:r>
            <a:r>
              <a:rPr lang="en-US" sz="2800" b="1" baseline="0" dirty="0">
                <a:solidFill>
                  <a:schemeClr val="bg1"/>
                </a:solidFill>
              </a:rPr>
              <a:t> Leads</a:t>
            </a:r>
            <a:endParaRPr lang="en-US" sz="2800" b="1" dirty="0">
              <a:solidFill>
                <a:schemeClr val="bg1"/>
              </a:solidFill>
            </a:endParaRPr>
          </a:p>
        </c:rich>
      </c:tx>
      <c:layout>
        <c:manualLayout>
          <c:xMode val="edge"/>
          <c:yMode val="edge"/>
          <c:x val="0.1788598213223265"/>
          <c:y val="3.686359858966257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Consumers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803F-41A7-A1D2-EE2E838C49E4}"/>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803F-41A7-A1D2-EE2E838C49E4}"/>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03F-41A7-A1D2-EE2E838C49E4}"/>
              </c:ext>
            </c:extLst>
          </c:dPt>
          <c:dLbls>
            <c:dLbl>
              <c:idx val="1"/>
              <c:layout>
                <c:manualLayout>
                  <c:x val="0.11357368267048036"/>
                  <c:y val="-0.17464724874192084"/>
                </c:manualLayout>
              </c:layout>
              <c:tx>
                <c:rich>
                  <a:bodyPr/>
                  <a:lstStyle/>
                  <a:p>
                    <a:fld id="{F0AC5FE5-C926-44B2-94EA-716B503D7A12}" type="VALUE">
                      <a:rPr lang="en-US" smtClean="0"/>
                      <a:pPr/>
                      <a:t>[VALUE]</a:t>
                    </a:fld>
                    <a:endParaRPr lang="en-US"/>
                  </a:p>
                </c:rich>
              </c:tx>
              <c:showLegendKey val="0"/>
              <c:showVal val="0"/>
              <c:showCatName val="0"/>
              <c:showSerName val="0"/>
              <c:showPercent val="1"/>
              <c:showBubbleSize val="0"/>
              <c:extLst>
                <c:ext xmlns:c15="http://schemas.microsoft.com/office/drawing/2012/chart" uri="{CE6537A1-D6FC-4f65-9D91-7224C49458BB}">
                  <c15:layout>
                    <c:manualLayout>
                      <c:w val="0.26699774575492613"/>
                      <c:h val="0.17418050333615567"/>
                    </c:manualLayout>
                  </c15:layout>
                  <c15:dlblFieldTable/>
                  <c15:showDataLabelsRange val="0"/>
                </c:ext>
                <c:ext xmlns:c16="http://schemas.microsoft.com/office/drawing/2014/chart" uri="{C3380CC4-5D6E-409C-BE32-E72D297353CC}">
                  <c16:uniqueId val="{00000003-803F-41A7-A1D2-EE2E838C49E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Not Converted</c:v>
                </c:pt>
                <c:pt idx="1">
                  <c:v>Converted</c:v>
                </c:pt>
              </c:strCache>
            </c:strRef>
          </c:cat>
          <c:val>
            <c:numRef>
              <c:f>Sheet1!$B$2:$B$4</c:f>
              <c:numCache>
                <c:formatCode>0.0%</c:formatCode>
                <c:ptCount val="3"/>
                <c:pt idx="0">
                  <c:v>0.219</c:v>
                </c:pt>
                <c:pt idx="1">
                  <c:v>0.79100000000000004</c:v>
                </c:pt>
              </c:numCache>
            </c:numRef>
          </c:val>
          <c:extLst>
            <c:ext xmlns:c16="http://schemas.microsoft.com/office/drawing/2014/chart" uri="{C3380CC4-5D6E-409C-BE32-E72D297353CC}">
              <c16:uniqueId val="{00000006-803F-41A7-A1D2-EE2E838C49E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648896716129002"/>
          <c:y val="0.33004787148935461"/>
          <c:w val="0.24614115921777496"/>
          <c:h val="0.377187179711204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745927727538"/>
          <c:y val="0.20686548900498319"/>
          <c:w val="0.78047799132499518"/>
          <c:h val="0.72783807891492869"/>
        </c:manualLayout>
      </c:layout>
      <c:pieChart>
        <c:varyColors val="1"/>
        <c:ser>
          <c:idx val="0"/>
          <c:order val="0"/>
          <c:tx>
            <c:strRef>
              <c:f>Sheet1!$B$1</c:f>
              <c:strCache>
                <c:ptCount val="1"/>
                <c:pt idx="0">
                  <c:v>Programs</c:v>
                </c:pt>
              </c:strCache>
            </c:strRef>
          </c:tx>
          <c:spPr>
            <a:solidFill>
              <a:schemeClr val="accent1"/>
            </a:solidFill>
            <a:ln>
              <a:solidFill>
                <a:schemeClr val="tx1"/>
              </a:solidFill>
            </a:ln>
          </c:spPr>
          <c:dPt>
            <c:idx val="1"/>
            <c:bubble3D val="0"/>
            <c:spPr>
              <a:solidFill>
                <a:schemeClr val="accent2"/>
              </a:solidFill>
              <a:ln>
                <a:solidFill>
                  <a:schemeClr val="tx1"/>
                </a:solidFill>
              </a:ln>
            </c:spPr>
            <c:extLst>
              <c:ext xmlns:c16="http://schemas.microsoft.com/office/drawing/2014/chart" uri="{C3380CC4-5D6E-409C-BE32-E72D297353CC}">
                <c16:uniqueId val="{00000001-87D1-434A-8F64-2E732D284438}"/>
              </c:ext>
            </c:extLst>
          </c:dPt>
          <c:dPt>
            <c:idx val="2"/>
            <c:bubble3D val="0"/>
            <c:spPr>
              <a:solidFill>
                <a:schemeClr val="accent5"/>
              </a:solidFill>
              <a:ln>
                <a:solidFill>
                  <a:schemeClr val="tx1"/>
                </a:solidFill>
              </a:ln>
            </c:spPr>
            <c:extLst>
              <c:ext xmlns:c16="http://schemas.microsoft.com/office/drawing/2014/chart" uri="{C3380CC4-5D6E-409C-BE32-E72D297353CC}">
                <c16:uniqueId val="{00000003-87D1-434A-8F64-2E732D284438}"/>
              </c:ext>
            </c:extLst>
          </c:dPt>
          <c:dLbls>
            <c:dLbl>
              <c:idx val="0"/>
              <c:layout>
                <c:manualLayout>
                  <c:x val="-0.15905476187039466"/>
                  <c:y val="0.19970247528532065"/>
                </c:manualLayout>
              </c:layout>
              <c:tx>
                <c:rich>
                  <a:bodyPr/>
                  <a:lstStyle/>
                  <a:p>
                    <a:pPr>
                      <a:defRPr sz="1400" b="1">
                        <a:solidFill>
                          <a:schemeClr val="bg1"/>
                        </a:solidFill>
                      </a:defRPr>
                    </a:pPr>
                    <a:fld id="{09D220CE-C0F5-44C9-A152-2192F95B3BD2}" type="CATEGORYNAME">
                      <a:rPr lang="en-US" sz="1400" baseline="0" smtClean="0"/>
                      <a:pPr>
                        <a:defRPr sz="1400" b="1">
                          <a:solidFill>
                            <a:schemeClr val="bg1"/>
                          </a:solidFill>
                        </a:defRPr>
                      </a:pPr>
                      <a:t>[CATEGORY NAME]</a:t>
                    </a:fld>
                    <a:endParaRPr lang="en-US" sz="1400" baseline="0" dirty="0"/>
                  </a:p>
                  <a:p>
                    <a:pPr>
                      <a:defRPr sz="1400" b="1">
                        <a:solidFill>
                          <a:schemeClr val="bg1"/>
                        </a:solidFill>
                      </a:defRPr>
                    </a:pPr>
                    <a:fld id="{E5E79A1A-4EDF-4EDD-BD50-C5696D399510}" type="VALUE">
                      <a:rPr lang="en-US" sz="1400" baseline="0" smtClean="0"/>
                      <a:pPr>
                        <a:defRPr sz="1400" b="1">
                          <a:solidFill>
                            <a:schemeClr val="bg1"/>
                          </a:solidFill>
                        </a:defRPr>
                      </a:pPr>
                      <a:t>[VALUE]</a:t>
                    </a:fld>
                    <a:endParaRPr lang="en-US"/>
                  </a:p>
                </c:rich>
              </c:tx>
              <c:spPr/>
              <c:showLegendKey val="0"/>
              <c:showVal val="1"/>
              <c:showCatName val="1"/>
              <c:showSerName val="0"/>
              <c:showPercent val="0"/>
              <c:showBubbleSize val="0"/>
              <c:extLst>
                <c:ext xmlns:c15="http://schemas.microsoft.com/office/drawing/2012/chart" uri="{CE6537A1-D6FC-4f65-9D91-7224C49458BB}">
                  <c15:layout>
                    <c:manualLayout>
                      <c:w val="0.31726466703714662"/>
                      <c:h val="0.31218705062904833"/>
                    </c:manualLayout>
                  </c15:layout>
                  <c15:dlblFieldTable/>
                  <c15:showDataLabelsRange val="0"/>
                </c:ext>
                <c:ext xmlns:c16="http://schemas.microsoft.com/office/drawing/2014/chart" uri="{C3380CC4-5D6E-409C-BE32-E72D297353CC}">
                  <c16:uniqueId val="{00000004-87D1-434A-8F64-2E732D284438}"/>
                </c:ext>
              </c:extLst>
            </c:dLbl>
            <c:dLbl>
              <c:idx val="1"/>
              <c:layout>
                <c:manualLayout>
                  <c:x val="0.13977800070727994"/>
                  <c:y val="-0.12097263197479978"/>
                </c:manualLayout>
              </c:layout>
              <c:tx>
                <c:rich>
                  <a:bodyPr/>
                  <a:lstStyle/>
                  <a:p>
                    <a:pPr>
                      <a:defRPr sz="1400" b="1">
                        <a:solidFill>
                          <a:schemeClr val="bg1"/>
                        </a:solidFill>
                      </a:defRPr>
                    </a:pPr>
                    <a:fld id="{7A69A867-A371-4527-82F2-F6D42CE91386}" type="CATEGORYNAME">
                      <a:rPr lang="en-US" sz="1400" baseline="0" smtClean="0"/>
                      <a:pPr>
                        <a:defRPr sz="1400" b="1">
                          <a:solidFill>
                            <a:schemeClr val="bg1"/>
                          </a:solidFill>
                        </a:defRPr>
                      </a:pPr>
                      <a:t>[CATEGORY NAME]</a:t>
                    </a:fld>
                    <a:endParaRPr lang="en-US" sz="1400" baseline="0" dirty="0"/>
                  </a:p>
                  <a:p>
                    <a:pPr>
                      <a:defRPr sz="1400" b="1">
                        <a:solidFill>
                          <a:schemeClr val="bg1"/>
                        </a:solidFill>
                      </a:defRPr>
                    </a:pPr>
                    <a:fld id="{DD8542BC-2628-4E35-B3D2-12D7188F11E3}" type="VALUE">
                      <a:rPr lang="en-US" sz="1400" baseline="0" smtClean="0"/>
                      <a:pPr>
                        <a:defRPr sz="1400" b="1">
                          <a:solidFill>
                            <a:schemeClr val="bg1"/>
                          </a:solidFill>
                        </a:defRPr>
                      </a:pPr>
                      <a:t>[VALUE]</a:t>
                    </a:fld>
                    <a:endParaRPr lang="en-US"/>
                  </a:p>
                </c:rich>
              </c:tx>
              <c:spPr/>
              <c:showLegendKey val="0"/>
              <c:showVal val="1"/>
              <c:showCatName val="1"/>
              <c:showSerName val="0"/>
              <c:showPercent val="0"/>
              <c:showBubbleSize val="0"/>
              <c:extLst>
                <c:ext xmlns:c15="http://schemas.microsoft.com/office/drawing/2012/chart" uri="{CE6537A1-D6FC-4f65-9D91-7224C49458BB}">
                  <c15:layout>
                    <c:manualLayout>
                      <c:w val="0.29721454398487285"/>
                      <c:h val="0.27479139512926848"/>
                    </c:manualLayout>
                  </c15:layout>
                  <c15:dlblFieldTable/>
                  <c15:showDataLabelsRange val="0"/>
                </c:ext>
                <c:ext xmlns:c16="http://schemas.microsoft.com/office/drawing/2014/chart" uri="{C3380CC4-5D6E-409C-BE32-E72D297353CC}">
                  <c16:uniqueId val="{00000001-87D1-434A-8F64-2E732D284438}"/>
                </c:ext>
              </c:extLst>
            </c:dLbl>
            <c:dLbl>
              <c:idx val="2"/>
              <c:layout>
                <c:manualLayout>
                  <c:x val="0.1518080745386442"/>
                  <c:y val="0.24533484991154814"/>
                </c:manualLayout>
              </c:layout>
              <c:tx>
                <c:rich>
                  <a:bodyPr wrap="square" lIns="38100" tIns="19050" rIns="38100" bIns="19050" anchor="ctr">
                    <a:noAutofit/>
                  </a:bodyPr>
                  <a:lstStyle/>
                  <a:p>
                    <a:pPr>
                      <a:defRPr sz="1400" b="1"/>
                    </a:pPr>
                    <a:fld id="{5526A658-F4AA-4E01-8D64-6D6D7A3ADF32}" type="CATEGORYNAME">
                      <a:rPr lang="en-US" sz="1400" baseline="0" smtClean="0"/>
                      <a:pPr>
                        <a:defRPr sz="1400" b="1"/>
                      </a:pPr>
                      <a:t>[CATEGORY NAME]</a:t>
                    </a:fld>
                    <a:endParaRPr lang="en-US" sz="1400" baseline="0" dirty="0"/>
                  </a:p>
                  <a:p>
                    <a:pPr>
                      <a:defRPr sz="1400" b="1"/>
                    </a:pPr>
                    <a:fld id="{7A7C2592-19B9-495A-A278-E3448FA867AE}" type="VALUE">
                      <a:rPr lang="en-US" sz="1400" baseline="0" smtClean="0"/>
                      <a:pPr>
                        <a:defRPr sz="1400" b="1"/>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4729677429831335"/>
                      <c:h val="0.24507509943605754"/>
                    </c:manualLayout>
                  </c15:layout>
                  <c15:dlblFieldTable/>
                  <c15:showDataLabelsRange val="0"/>
                </c:ext>
                <c:ext xmlns:c16="http://schemas.microsoft.com/office/drawing/2014/chart" uri="{C3380CC4-5D6E-409C-BE32-E72D297353CC}">
                  <c16:uniqueId val="{00000003-87D1-434A-8F64-2E732D284438}"/>
                </c:ext>
              </c:extLst>
            </c:dLbl>
            <c:spPr>
              <a:noFill/>
              <a:ln>
                <a:noFill/>
              </a:ln>
              <a:effectLst/>
            </c:spPr>
            <c:txPr>
              <a:bodyPr wrap="square" lIns="38100" tIns="19050" rIns="38100" bIns="19050" anchor="ctr">
                <a:spAutoFit/>
              </a:bodyPr>
              <a:lstStyle/>
              <a:p>
                <a:pPr>
                  <a:defRPr sz="14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Small (Up to 100 helped)</c:v>
                </c:pt>
                <c:pt idx="1">
                  <c:v>Midsize (100-1,000 helped)</c:v>
                </c:pt>
                <c:pt idx="2">
                  <c:v>Large (&gt;1,000 helped)</c:v>
                </c:pt>
              </c:strCache>
            </c:strRef>
          </c:cat>
          <c:val>
            <c:numRef>
              <c:f>Sheet1!$B$2:$B$4</c:f>
              <c:numCache>
                <c:formatCode>0%</c:formatCode>
                <c:ptCount val="3"/>
                <c:pt idx="0">
                  <c:v>0.3</c:v>
                </c:pt>
                <c:pt idx="1">
                  <c:v>0.47</c:v>
                </c:pt>
                <c:pt idx="2">
                  <c:v>0.23</c:v>
                </c:pt>
              </c:numCache>
            </c:numRef>
          </c:val>
          <c:extLst>
            <c:ext xmlns:c16="http://schemas.microsoft.com/office/drawing/2014/chart" uri="{C3380CC4-5D6E-409C-BE32-E72D297353CC}">
              <c16:uniqueId val="{00000005-87D1-434A-8F64-2E732D284438}"/>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84354968902005"/>
          <c:y val="0.20734565931716542"/>
          <c:w val="0.77944859668277522"/>
          <c:h val="0.7268779486148359"/>
        </c:manualLayout>
      </c:layout>
      <c:pieChart>
        <c:varyColors val="1"/>
        <c:ser>
          <c:idx val="0"/>
          <c:order val="0"/>
          <c:tx>
            <c:strRef>
              <c:f>Sheet1!$B$1</c:f>
              <c:strCache>
                <c:ptCount val="1"/>
                <c:pt idx="0">
                  <c:v>% total helped</c:v>
                </c:pt>
              </c:strCache>
            </c:strRef>
          </c:tx>
          <c:spPr>
            <a:solidFill>
              <a:schemeClr val="accent2"/>
            </a:solidFill>
            <a:ln>
              <a:solidFill>
                <a:schemeClr val="tx1"/>
              </a:solidFill>
            </a:ln>
          </c:spPr>
          <c:dPt>
            <c:idx val="0"/>
            <c:bubble3D val="0"/>
            <c:spPr>
              <a:solidFill>
                <a:schemeClr val="accent1"/>
              </a:solidFill>
              <a:ln>
                <a:solidFill>
                  <a:schemeClr val="tx1"/>
                </a:solidFill>
              </a:ln>
            </c:spPr>
            <c:extLst>
              <c:ext xmlns:c16="http://schemas.microsoft.com/office/drawing/2014/chart" uri="{C3380CC4-5D6E-409C-BE32-E72D297353CC}">
                <c16:uniqueId val="{00000001-2ED8-4109-A89A-0A03A825E4A5}"/>
              </c:ext>
            </c:extLst>
          </c:dPt>
          <c:dPt>
            <c:idx val="2"/>
            <c:bubble3D val="0"/>
            <c:spPr>
              <a:solidFill>
                <a:schemeClr val="accent5"/>
              </a:solidFill>
              <a:ln>
                <a:solidFill>
                  <a:schemeClr val="tx1"/>
                </a:solidFill>
              </a:ln>
            </c:spPr>
            <c:extLst>
              <c:ext xmlns:c16="http://schemas.microsoft.com/office/drawing/2014/chart" uri="{C3380CC4-5D6E-409C-BE32-E72D297353CC}">
                <c16:uniqueId val="{00000003-2ED8-4109-A89A-0A03A825E4A5}"/>
              </c:ext>
            </c:extLst>
          </c:dPt>
          <c:dLbls>
            <c:dLbl>
              <c:idx val="0"/>
              <c:layout>
                <c:manualLayout>
                  <c:x val="-0.14482507109450465"/>
                  <c:y val="-0.23918475788416307"/>
                </c:manualLayout>
              </c:layout>
              <c:tx>
                <c:rich>
                  <a:bodyPr wrap="square" lIns="38100" tIns="19050" rIns="38100" bIns="19050" anchor="ctr">
                    <a:noAutofit/>
                  </a:bodyPr>
                  <a:lstStyle/>
                  <a:p>
                    <a:pPr>
                      <a:defRPr sz="1400" b="1">
                        <a:solidFill>
                          <a:schemeClr val="bg1"/>
                        </a:solidFill>
                      </a:defRPr>
                    </a:pPr>
                    <a:fld id="{14727188-76F4-4FD8-860A-03DFF1FC0460}" type="CATEGORYNAME">
                      <a:rPr lang="en-US" sz="1400" baseline="0" smtClean="0">
                        <a:solidFill>
                          <a:schemeClr val="bg1"/>
                        </a:solidFill>
                      </a:rPr>
                      <a:pPr>
                        <a:defRPr sz="1400" b="1">
                          <a:solidFill>
                            <a:schemeClr val="bg1"/>
                          </a:solidFill>
                        </a:defRPr>
                      </a:pPr>
                      <a:t>[CATEGORY NAME]</a:t>
                    </a:fld>
                    <a:endParaRPr lang="en-US" sz="1400" baseline="0" dirty="0">
                      <a:solidFill>
                        <a:schemeClr val="bg1"/>
                      </a:solidFill>
                    </a:endParaRPr>
                  </a:p>
                  <a:p>
                    <a:pPr>
                      <a:defRPr sz="1400" b="1">
                        <a:solidFill>
                          <a:schemeClr val="bg1"/>
                        </a:solidFill>
                      </a:defRPr>
                    </a:pPr>
                    <a:fld id="{E45EE5DB-E850-4CC3-990C-3108FCB8B680}" type="VALUE">
                      <a:rPr lang="en-US" sz="1400" baseline="0" smtClean="0">
                        <a:solidFill>
                          <a:schemeClr val="bg1"/>
                        </a:solidFill>
                      </a:rPr>
                      <a:pPr>
                        <a:defRPr sz="1400" b="1">
                          <a:solidFill>
                            <a:schemeClr val="bg1"/>
                          </a:solidFill>
                        </a:defRPr>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4304347404433178"/>
                      <c:h val="0.21869791187959861"/>
                    </c:manualLayout>
                  </c15:layout>
                  <c15:dlblFieldTable/>
                  <c15:showDataLabelsRange val="0"/>
                </c:ext>
                <c:ext xmlns:c16="http://schemas.microsoft.com/office/drawing/2014/chart" uri="{C3380CC4-5D6E-409C-BE32-E72D297353CC}">
                  <c16:uniqueId val="{00000001-2ED8-4109-A89A-0A03A825E4A5}"/>
                </c:ext>
              </c:extLst>
            </c:dLbl>
            <c:dLbl>
              <c:idx val="1"/>
              <c:layout>
                <c:manualLayout>
                  <c:x val="0.1102757016586124"/>
                  <c:y val="0.18096826143643485"/>
                </c:manualLayout>
              </c:layout>
              <c:tx>
                <c:rich>
                  <a:bodyPr/>
                  <a:lstStyle/>
                  <a:p>
                    <a:fld id="{3D3EBB7A-5B2F-4B62-BAF0-03FE13626F47}" type="CATEGORYNAME">
                      <a:rPr lang="en-US" baseline="0" smtClean="0">
                        <a:solidFill>
                          <a:schemeClr val="bg1"/>
                        </a:solidFill>
                      </a:rPr>
                      <a:pPr/>
                      <a:t>[CATEGORY NAME]</a:t>
                    </a:fld>
                    <a:endParaRPr lang="en-US" baseline="0" dirty="0">
                      <a:solidFill>
                        <a:schemeClr val="bg1"/>
                      </a:solidFill>
                    </a:endParaRPr>
                  </a:p>
                  <a:p>
                    <a:fld id="{DD101C11-A87D-40D8-8202-56C2C72E0882}" type="VALUE">
                      <a:rPr lang="en-US" baseline="0" smtClean="0">
                        <a:solidFill>
                          <a:schemeClr val="bg1"/>
                        </a:solidFill>
                      </a:rPr>
                      <a:pPr/>
                      <a:t>[VALUE]</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0.32585765040922332"/>
                      <c:h val="0.30150257762911126"/>
                    </c:manualLayout>
                  </c15:layout>
                  <c15:dlblFieldTable/>
                  <c15:showDataLabelsRange val="0"/>
                </c:ext>
                <c:ext xmlns:c16="http://schemas.microsoft.com/office/drawing/2014/chart" uri="{C3380CC4-5D6E-409C-BE32-E72D297353CC}">
                  <c16:uniqueId val="{00000004-2ED8-4109-A89A-0A03A825E4A5}"/>
                </c:ext>
              </c:extLst>
            </c:dLbl>
            <c:dLbl>
              <c:idx val="2"/>
              <c:layout>
                <c:manualLayout>
                  <c:x val="-7.4471902418803207E-2"/>
                  <c:y val="3.8731214624772026E-2"/>
                </c:manualLayout>
              </c:layout>
              <c:tx>
                <c:rich>
                  <a:bodyPr wrap="square" lIns="38100" tIns="19050" rIns="38100" bIns="19050" anchor="ctr">
                    <a:noAutofit/>
                  </a:bodyPr>
                  <a:lstStyle/>
                  <a:p>
                    <a:pPr>
                      <a:defRPr sz="1400" b="1"/>
                    </a:pPr>
                    <a:fld id="{D8A6E534-FC39-4DE0-A54E-4AF6EFD45AD9}" type="CATEGORYNAME">
                      <a:rPr lang="en-US" smtClean="0"/>
                      <a:pPr>
                        <a:defRPr sz="1400" b="1"/>
                      </a:pPr>
                      <a:t>[CATEGORY NAME]</a:t>
                    </a:fld>
                    <a:endParaRPr lang="en-US" baseline="0" dirty="0"/>
                  </a:p>
                  <a:p>
                    <a:pPr>
                      <a:defRPr sz="1400" b="1"/>
                    </a:pPr>
                    <a:fld id="{0191B342-C8A1-47AB-B772-38B2395AF0DA}" type="VALUE">
                      <a:rPr lang="en-US" baseline="0" smtClean="0"/>
                      <a:pPr>
                        <a:defRPr sz="1400" b="1"/>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7354102619214249"/>
                      <c:h val="0.19165273443637196"/>
                    </c:manualLayout>
                  </c15:layout>
                  <c15:dlblFieldTable/>
                  <c15:showDataLabelsRange val="0"/>
                </c:ext>
                <c:ext xmlns:c16="http://schemas.microsoft.com/office/drawing/2014/chart" uri="{C3380CC4-5D6E-409C-BE32-E72D297353CC}">
                  <c16:uniqueId val="{00000003-2ED8-4109-A89A-0A03A825E4A5}"/>
                </c:ext>
              </c:extLst>
            </c:dLbl>
            <c:spPr>
              <a:noFill/>
              <a:ln>
                <a:noFill/>
              </a:ln>
              <a:effectLst/>
            </c:spPr>
            <c:txPr>
              <a:bodyPr wrap="square" lIns="38100" tIns="19050" rIns="38100" bIns="19050" anchor="ctr">
                <a:spAutoFit/>
              </a:bodyPr>
              <a:lstStyle/>
              <a:p>
                <a:pPr>
                  <a:defRPr sz="14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Large (&gt;1,000 helped)</c:v>
                </c:pt>
                <c:pt idx="1">
                  <c:v>Midsize (100-1,000 helped)</c:v>
                </c:pt>
                <c:pt idx="2">
                  <c:v>Small (Up to 100  helped)</c:v>
                </c:pt>
              </c:strCache>
            </c:strRef>
          </c:cat>
          <c:val>
            <c:numRef>
              <c:f>Sheet1!$B$2:$B$4</c:f>
              <c:numCache>
                <c:formatCode>0%</c:formatCode>
                <c:ptCount val="3"/>
                <c:pt idx="0">
                  <c:v>0.8</c:v>
                </c:pt>
                <c:pt idx="1">
                  <c:v>0.19</c:v>
                </c:pt>
                <c:pt idx="2">
                  <c:v>0.01</c:v>
                </c:pt>
              </c:numCache>
            </c:numRef>
          </c:val>
          <c:extLst>
            <c:ext xmlns:c16="http://schemas.microsoft.com/office/drawing/2014/chart" uri="{C3380CC4-5D6E-409C-BE32-E72D297353CC}">
              <c16:uniqueId val="{00000005-2ED8-4109-A89A-0A03A825E4A5}"/>
            </c:ext>
          </c:extLst>
        </c:ser>
        <c:dLbls>
          <c:showLegendKey val="0"/>
          <c:showVal val="0"/>
          <c:showCatName val="0"/>
          <c:showSerName val="0"/>
          <c:showPercent val="0"/>
          <c:showBubbleSize val="0"/>
          <c:showLeaderLines val="1"/>
        </c:dLbls>
        <c:firstSliceAng val="335"/>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2014</c:v>
                </c:pt>
              </c:strCache>
            </c:strRef>
          </c:tx>
          <c:spPr>
            <a:solidFill>
              <a:schemeClr val="accent3"/>
            </a:solidFill>
            <a:ln>
              <a:solidFill>
                <a:schemeClr val="tx1"/>
              </a:solidFill>
            </a:ln>
          </c:spPr>
          <c:invertIfNegative val="0"/>
          <c:dPt>
            <c:idx val="0"/>
            <c:invertIfNegative val="0"/>
            <c:bubble3D val="0"/>
            <c:extLst>
              <c:ext xmlns:c16="http://schemas.microsoft.com/office/drawing/2014/chart" uri="{C3380CC4-5D6E-409C-BE32-E72D297353CC}">
                <c16:uniqueId val="{00000000-6595-486B-A07B-FC24F9A889D7}"/>
              </c:ext>
            </c:extLst>
          </c:dPt>
          <c:dPt>
            <c:idx val="1"/>
            <c:invertIfNegative val="0"/>
            <c:bubble3D val="0"/>
            <c:extLst>
              <c:ext xmlns:c16="http://schemas.microsoft.com/office/drawing/2014/chart" uri="{C3380CC4-5D6E-409C-BE32-E72D297353CC}">
                <c16:uniqueId val="{00000001-6595-486B-A07B-FC24F9A889D7}"/>
              </c:ext>
            </c:extLst>
          </c:dPt>
          <c:dPt>
            <c:idx val="2"/>
            <c:invertIfNegative val="0"/>
            <c:bubble3D val="0"/>
            <c:extLst>
              <c:ext xmlns:c16="http://schemas.microsoft.com/office/drawing/2014/chart" uri="{C3380CC4-5D6E-409C-BE32-E72D297353CC}">
                <c16:uniqueId val="{00000002-6595-486B-A07B-FC24F9A889D7}"/>
              </c:ext>
            </c:extLst>
          </c:dPt>
          <c:dPt>
            <c:idx val="3"/>
            <c:invertIfNegative val="0"/>
            <c:bubble3D val="0"/>
            <c:extLst>
              <c:ext xmlns:c16="http://schemas.microsoft.com/office/drawing/2014/chart" uri="{C3380CC4-5D6E-409C-BE32-E72D297353CC}">
                <c16:uniqueId val="{00000003-6595-486B-A07B-FC24F9A889D7}"/>
              </c:ext>
            </c:extLst>
          </c:dPt>
          <c:dPt>
            <c:idx val="4"/>
            <c:invertIfNegative val="0"/>
            <c:bubble3D val="0"/>
            <c:extLst>
              <c:ext xmlns:c16="http://schemas.microsoft.com/office/drawing/2014/chart" uri="{C3380CC4-5D6E-409C-BE32-E72D297353CC}">
                <c16:uniqueId val="{00000004-6595-486B-A07B-FC24F9A889D7}"/>
              </c:ext>
            </c:extLst>
          </c:dPt>
          <c:dPt>
            <c:idx val="5"/>
            <c:invertIfNegative val="0"/>
            <c:bubble3D val="0"/>
            <c:extLst>
              <c:ext xmlns:c16="http://schemas.microsoft.com/office/drawing/2014/chart" uri="{C3380CC4-5D6E-409C-BE32-E72D297353CC}">
                <c16:uniqueId val="{00000005-6595-486B-A07B-FC24F9A889D7}"/>
              </c:ext>
            </c:extLst>
          </c:dPt>
          <c:dPt>
            <c:idx val="6"/>
            <c:invertIfNegative val="0"/>
            <c:bubble3D val="0"/>
            <c:extLst>
              <c:ext xmlns:c16="http://schemas.microsoft.com/office/drawing/2014/chart" uri="{C3380CC4-5D6E-409C-BE32-E72D297353CC}">
                <c16:uniqueId val="{00000006-6595-486B-A07B-FC24F9A889D7}"/>
              </c:ext>
            </c:extLst>
          </c:dPt>
          <c:dPt>
            <c:idx val="7"/>
            <c:invertIfNegative val="0"/>
            <c:bubble3D val="0"/>
            <c:extLst>
              <c:ext xmlns:c16="http://schemas.microsoft.com/office/drawing/2014/chart" uri="{C3380CC4-5D6E-409C-BE32-E72D297353CC}">
                <c16:uniqueId val="{00000007-6595-486B-A07B-FC24F9A889D7}"/>
              </c:ext>
            </c:extLst>
          </c:dPt>
          <c:dPt>
            <c:idx val="8"/>
            <c:invertIfNegative val="0"/>
            <c:bubble3D val="0"/>
            <c:extLst>
              <c:ext xmlns:c16="http://schemas.microsoft.com/office/drawing/2014/chart" uri="{C3380CC4-5D6E-409C-BE32-E72D297353CC}">
                <c16:uniqueId val="{00000008-6595-486B-A07B-FC24F9A889D7}"/>
              </c:ext>
            </c:extLst>
          </c:dPt>
          <c:dLbls>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Needed translation services</c:v>
                </c:pt>
                <c:pt idx="1">
                  <c:v>*Technical problem with website</c:v>
                </c:pt>
                <c:pt idx="2">
                  <c:v>Lack internet at home</c:v>
                </c:pt>
                <c:pt idx="3">
                  <c:v>Medicaid-related questions</c:v>
                </c:pt>
                <c:pt idx="4">
                  <c:v>*Income/household questions</c:v>
                </c:pt>
                <c:pt idx="5">
                  <c:v>*Help renewing coverage</c:v>
                </c:pt>
                <c:pt idx="6">
                  <c:v>*Limited understanding of ACA</c:v>
                </c:pt>
                <c:pt idx="7">
                  <c:v>Help understanding plan choices</c:v>
                </c:pt>
                <c:pt idx="8">
                  <c:v>Lacked confidence to apply on their own</c:v>
                </c:pt>
              </c:strCache>
            </c:strRef>
          </c:cat>
          <c:val>
            <c:numRef>
              <c:f>Sheet1!$B$2:$B$10</c:f>
              <c:numCache>
                <c:formatCode>0%</c:formatCode>
                <c:ptCount val="9"/>
                <c:pt idx="0">
                  <c:v>0.18</c:v>
                </c:pt>
                <c:pt idx="1">
                  <c:v>0.65</c:v>
                </c:pt>
                <c:pt idx="2">
                  <c:v>0.41</c:v>
                </c:pt>
                <c:pt idx="3">
                  <c:v>0.49</c:v>
                </c:pt>
                <c:pt idx="4">
                  <c:v>0.61</c:v>
                </c:pt>
                <c:pt idx="6">
                  <c:v>0.87</c:v>
                </c:pt>
                <c:pt idx="7">
                  <c:v>0.83</c:v>
                </c:pt>
                <c:pt idx="8">
                  <c:v>0.8</c:v>
                </c:pt>
              </c:numCache>
            </c:numRef>
          </c:val>
          <c:extLst>
            <c:ext xmlns:c16="http://schemas.microsoft.com/office/drawing/2014/chart" uri="{C3380CC4-5D6E-409C-BE32-E72D297353CC}">
              <c16:uniqueId val="{00000009-6595-486B-A07B-FC24F9A889D7}"/>
            </c:ext>
          </c:extLst>
        </c:ser>
        <c:ser>
          <c:idx val="1"/>
          <c:order val="1"/>
          <c:tx>
            <c:strRef>
              <c:f>Sheet1!$C$1</c:f>
              <c:strCache>
                <c:ptCount val="1"/>
                <c:pt idx="0">
                  <c:v>2015</c:v>
                </c:pt>
              </c:strCache>
            </c:strRef>
          </c:tx>
          <c:spPr>
            <a:solidFill>
              <a:schemeClr val="accent1"/>
            </a:solidFill>
            <a:ln>
              <a:solidFill>
                <a:schemeClr val="accent1"/>
              </a:solidFill>
            </a:ln>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Needed translation services</c:v>
                </c:pt>
                <c:pt idx="1">
                  <c:v>*Technical problem with website</c:v>
                </c:pt>
                <c:pt idx="2">
                  <c:v>Lack internet at home</c:v>
                </c:pt>
                <c:pt idx="3">
                  <c:v>Medicaid-related questions</c:v>
                </c:pt>
                <c:pt idx="4">
                  <c:v>*Income/household questions</c:v>
                </c:pt>
                <c:pt idx="5">
                  <c:v>*Help renewing coverage</c:v>
                </c:pt>
                <c:pt idx="6">
                  <c:v>*Limited understanding of ACA</c:v>
                </c:pt>
                <c:pt idx="7">
                  <c:v>Help understanding plan choices</c:v>
                </c:pt>
                <c:pt idx="8">
                  <c:v>Lacked confidence to apply on their own</c:v>
                </c:pt>
              </c:strCache>
            </c:strRef>
          </c:cat>
          <c:val>
            <c:numRef>
              <c:f>Sheet1!$C$2:$C$10</c:f>
              <c:numCache>
                <c:formatCode>0%</c:formatCode>
                <c:ptCount val="9"/>
                <c:pt idx="0">
                  <c:v>0.18</c:v>
                </c:pt>
                <c:pt idx="1">
                  <c:v>0.38</c:v>
                </c:pt>
                <c:pt idx="2">
                  <c:v>0.35</c:v>
                </c:pt>
                <c:pt idx="3">
                  <c:v>0.44</c:v>
                </c:pt>
                <c:pt idx="4">
                  <c:v>0.51</c:v>
                </c:pt>
                <c:pt idx="5">
                  <c:v>0.42</c:v>
                </c:pt>
                <c:pt idx="6">
                  <c:v>0.76</c:v>
                </c:pt>
                <c:pt idx="7">
                  <c:v>0.82</c:v>
                </c:pt>
                <c:pt idx="8">
                  <c:v>0.79</c:v>
                </c:pt>
              </c:numCache>
            </c:numRef>
          </c:val>
          <c:extLst>
            <c:ext xmlns:c16="http://schemas.microsoft.com/office/drawing/2014/chart" uri="{C3380CC4-5D6E-409C-BE32-E72D297353CC}">
              <c16:uniqueId val="{0000000A-6595-486B-A07B-FC24F9A889D7}"/>
            </c:ext>
          </c:extLst>
        </c:ser>
        <c:ser>
          <c:idx val="2"/>
          <c:order val="2"/>
          <c:tx>
            <c:strRef>
              <c:f>Sheet1!$D$1</c:f>
              <c:strCache>
                <c:ptCount val="1"/>
                <c:pt idx="0">
                  <c:v>2016</c:v>
                </c:pt>
              </c:strCache>
            </c:strRef>
          </c:tx>
          <c:spPr>
            <a:solidFill>
              <a:schemeClr val="tx2"/>
            </a:solidFill>
            <a:ln>
              <a:solidFill>
                <a:schemeClr val="tx1"/>
              </a:solidFill>
            </a:ln>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Needed translation services</c:v>
                </c:pt>
                <c:pt idx="1">
                  <c:v>*Technical problem with website</c:v>
                </c:pt>
                <c:pt idx="2">
                  <c:v>Lack internet at home</c:v>
                </c:pt>
                <c:pt idx="3">
                  <c:v>Medicaid-related questions</c:v>
                </c:pt>
                <c:pt idx="4">
                  <c:v>*Income/household questions</c:v>
                </c:pt>
                <c:pt idx="5">
                  <c:v>*Help renewing coverage</c:v>
                </c:pt>
                <c:pt idx="6">
                  <c:v>*Limited understanding of ACA</c:v>
                </c:pt>
                <c:pt idx="7">
                  <c:v>Help understanding plan choices</c:v>
                </c:pt>
                <c:pt idx="8">
                  <c:v>Lacked confidence to apply on their own</c:v>
                </c:pt>
              </c:strCache>
            </c:strRef>
          </c:cat>
          <c:val>
            <c:numRef>
              <c:f>Sheet1!$D$2:$D$10</c:f>
              <c:numCache>
                <c:formatCode>0%</c:formatCode>
                <c:ptCount val="9"/>
                <c:pt idx="0">
                  <c:v>0.17</c:v>
                </c:pt>
                <c:pt idx="1">
                  <c:v>0.26</c:v>
                </c:pt>
                <c:pt idx="2">
                  <c:v>0.31</c:v>
                </c:pt>
                <c:pt idx="3">
                  <c:v>0.42</c:v>
                </c:pt>
                <c:pt idx="4">
                  <c:v>0.47</c:v>
                </c:pt>
                <c:pt idx="5">
                  <c:v>0.52</c:v>
                </c:pt>
                <c:pt idx="6">
                  <c:v>0.68</c:v>
                </c:pt>
                <c:pt idx="7">
                  <c:v>0.77</c:v>
                </c:pt>
                <c:pt idx="8">
                  <c:v>0.79</c:v>
                </c:pt>
              </c:numCache>
            </c:numRef>
          </c:val>
          <c:extLst>
            <c:ext xmlns:c16="http://schemas.microsoft.com/office/drawing/2014/chart" uri="{C3380CC4-5D6E-409C-BE32-E72D297353CC}">
              <c16:uniqueId val="{0000000B-6595-486B-A07B-FC24F9A889D7}"/>
            </c:ext>
          </c:extLst>
        </c:ser>
        <c:dLbls>
          <c:showLegendKey val="0"/>
          <c:showVal val="1"/>
          <c:showCatName val="0"/>
          <c:showSerName val="0"/>
          <c:showPercent val="0"/>
          <c:showBubbleSize val="0"/>
        </c:dLbls>
        <c:gapWidth val="150"/>
        <c:overlap val="-25"/>
        <c:axId val="182822672"/>
        <c:axId val="182823064"/>
      </c:barChart>
      <c:catAx>
        <c:axId val="182822672"/>
        <c:scaling>
          <c:orientation val="minMax"/>
        </c:scaling>
        <c:delete val="0"/>
        <c:axPos val="l"/>
        <c:numFmt formatCode="General" sourceLinked="0"/>
        <c:majorTickMark val="none"/>
        <c:minorTickMark val="none"/>
        <c:tickLblPos val="nextTo"/>
        <c:txPr>
          <a:bodyPr/>
          <a:lstStyle/>
          <a:p>
            <a:pPr>
              <a:defRPr sz="1400" b="1"/>
            </a:pPr>
            <a:endParaRPr lang="en-US"/>
          </a:p>
        </c:txPr>
        <c:crossAx val="182823064"/>
        <c:crosses val="autoZero"/>
        <c:auto val="1"/>
        <c:lblAlgn val="ctr"/>
        <c:lblOffset val="100"/>
        <c:noMultiLvlLbl val="0"/>
      </c:catAx>
      <c:valAx>
        <c:axId val="182823064"/>
        <c:scaling>
          <c:orientation val="minMax"/>
        </c:scaling>
        <c:delete val="1"/>
        <c:axPos val="b"/>
        <c:numFmt formatCode="0%" sourceLinked="1"/>
        <c:majorTickMark val="none"/>
        <c:minorTickMark val="none"/>
        <c:tickLblPos val="nextTo"/>
        <c:crossAx val="182822672"/>
        <c:crosses val="autoZero"/>
        <c:crossBetween val="between"/>
      </c:valAx>
    </c:plotArea>
    <c:legend>
      <c:legendPos val="r"/>
      <c:layout>
        <c:manualLayout>
          <c:xMode val="edge"/>
          <c:yMode val="edge"/>
          <c:x val="0.84123073984052466"/>
          <c:y val="0.74829075594124195"/>
          <c:w val="0.15354687682446128"/>
          <c:h val="0.24439474543068546"/>
        </c:manualLayout>
      </c:layout>
      <c:overlay val="0"/>
    </c:legend>
    <c:plotVisOnly val="1"/>
    <c:dispBlanksAs val="gap"/>
    <c:showDLblsOverMax val="0"/>
  </c:chart>
  <c:txPr>
    <a:bodyPr/>
    <a:lstStyle/>
    <a:p>
      <a:pPr>
        <a:defRPr sz="16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1633858267715E-2"/>
          <c:y val="0.18296935309556894"/>
          <c:w val="0.61054713473315836"/>
          <c:h val="0.72177667129844059"/>
        </c:manualLayout>
      </c:layout>
      <c:barChart>
        <c:barDir val="bar"/>
        <c:grouping val="percentStacked"/>
        <c:varyColors val="0"/>
        <c:ser>
          <c:idx val="0"/>
          <c:order val="0"/>
          <c:tx>
            <c:strRef>
              <c:f>Sheet1!$A$2</c:f>
              <c:strCache>
                <c:ptCount val="1"/>
                <c:pt idx="0">
                  <c:v>All or Nearly All </c:v>
                </c:pt>
              </c:strCache>
            </c:strRef>
          </c:tx>
          <c:spPr>
            <a:solidFill>
              <a:schemeClr val="accent1"/>
            </a:solidFill>
            <a:ln>
              <a:solidFill>
                <a:schemeClr val="tx1"/>
              </a:solidFill>
            </a:ln>
          </c:spPr>
          <c:invertIfNegative val="0"/>
          <c:dPt>
            <c:idx val="0"/>
            <c:invertIfNegative val="0"/>
            <c:bubble3D val="0"/>
            <c:extLst>
              <c:ext xmlns:c16="http://schemas.microsoft.com/office/drawing/2014/chart" uri="{C3380CC4-5D6E-409C-BE32-E72D297353CC}">
                <c16:uniqueId val="{00000000-A178-47D9-8C0D-6204664EDAC9}"/>
              </c:ext>
            </c:extLst>
          </c:dPt>
          <c:dPt>
            <c:idx val="1"/>
            <c:invertIfNegative val="0"/>
            <c:bubble3D val="0"/>
            <c:extLst>
              <c:ext xmlns:c16="http://schemas.microsoft.com/office/drawing/2014/chart" uri="{C3380CC4-5D6E-409C-BE32-E72D297353CC}">
                <c16:uniqueId val="{00000001-A178-47D9-8C0D-6204664EDAC9}"/>
              </c:ext>
            </c:extLst>
          </c:dPt>
          <c:dPt>
            <c:idx val="2"/>
            <c:invertIfNegative val="0"/>
            <c:bubble3D val="0"/>
            <c:extLst>
              <c:ext xmlns:c16="http://schemas.microsoft.com/office/drawing/2014/chart" uri="{C3380CC4-5D6E-409C-BE32-E72D297353CC}">
                <c16:uniqueId val="{00000002-A178-47D9-8C0D-6204664EDAC9}"/>
              </c:ext>
            </c:extLst>
          </c:dPt>
          <c:dPt>
            <c:idx val="3"/>
            <c:invertIfNegative val="0"/>
            <c:bubble3D val="0"/>
            <c:extLst>
              <c:ext xmlns:c16="http://schemas.microsoft.com/office/drawing/2014/chart" uri="{C3380CC4-5D6E-409C-BE32-E72D297353CC}">
                <c16:uniqueId val="{00000003-A178-47D9-8C0D-6204664EDAC9}"/>
              </c:ext>
            </c:extLst>
          </c:dPt>
          <c:dPt>
            <c:idx val="4"/>
            <c:invertIfNegative val="0"/>
            <c:bubble3D val="0"/>
            <c:extLst>
              <c:ext xmlns:c16="http://schemas.microsoft.com/office/drawing/2014/chart" uri="{C3380CC4-5D6E-409C-BE32-E72D297353CC}">
                <c16:uniqueId val="{00000004-A178-47D9-8C0D-6204664EDAC9}"/>
              </c:ext>
            </c:extLst>
          </c:dPt>
          <c:dLbls>
            <c:dLbl>
              <c:idx val="0"/>
              <c:tx>
                <c:rich>
                  <a:bodyPr/>
                  <a:lstStyle/>
                  <a:p>
                    <a:fld id="{55EDCD93-6E7C-40DB-A02A-8160B38AC47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178-47D9-8C0D-6204664EDAC9}"/>
                </c:ext>
              </c:extLst>
            </c:dLbl>
            <c:dLbl>
              <c:idx val="1"/>
              <c:tx>
                <c:rich>
                  <a:bodyPr/>
                  <a:lstStyle/>
                  <a:p>
                    <a:fld id="{7FA42775-A72D-408A-B5E7-5E729A6A8E3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178-47D9-8C0D-6204664EDAC9}"/>
                </c:ext>
              </c:extLst>
            </c:dLbl>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2015</c:v>
                </c:pt>
                <c:pt idx="1">
                  <c:v>2016</c:v>
                </c:pt>
              </c:strCache>
            </c:strRef>
          </c:cat>
          <c:val>
            <c:numRef>
              <c:f>Sheet1!$B$2:$C$2</c:f>
              <c:numCache>
                <c:formatCode>0%</c:formatCode>
                <c:ptCount val="2"/>
                <c:pt idx="0">
                  <c:v>0.3</c:v>
                </c:pt>
                <c:pt idx="1">
                  <c:v>0.25</c:v>
                </c:pt>
              </c:numCache>
            </c:numRef>
          </c:val>
          <c:extLst>
            <c:ext xmlns:c16="http://schemas.microsoft.com/office/drawing/2014/chart" uri="{C3380CC4-5D6E-409C-BE32-E72D297353CC}">
              <c16:uniqueId val="{00000005-A178-47D9-8C0D-6204664EDAC9}"/>
            </c:ext>
          </c:extLst>
        </c:ser>
        <c:ser>
          <c:idx val="1"/>
          <c:order val="1"/>
          <c:tx>
            <c:strRef>
              <c:f>Sheet1!$A$3</c:f>
              <c:strCache>
                <c:ptCount val="1"/>
                <c:pt idx="0">
                  <c:v>Most</c:v>
                </c:pt>
              </c:strCache>
            </c:strRef>
          </c:tx>
          <c:spPr>
            <a:solidFill>
              <a:schemeClr val="accent3"/>
            </a:solidFill>
            <a:ln>
              <a:solidFill>
                <a:schemeClr val="tx1"/>
              </a:solidFill>
            </a:ln>
          </c:spPr>
          <c:invertIfNegative val="0"/>
          <c:dLbls>
            <c:dLbl>
              <c:idx val="0"/>
              <c:tx>
                <c:rich>
                  <a:bodyPr/>
                  <a:lstStyle/>
                  <a:p>
                    <a:fld id="{8801E0F3-2B2F-46B2-B1FB-259233AE473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178-47D9-8C0D-6204664EDAC9}"/>
                </c:ext>
              </c:extLst>
            </c:dLbl>
            <c:dLbl>
              <c:idx val="1"/>
              <c:tx>
                <c:rich>
                  <a:bodyPr/>
                  <a:lstStyle/>
                  <a:p>
                    <a:fld id="{89DE2274-DB8E-48B1-B4B1-2F9FE908F66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178-47D9-8C0D-6204664EDAC9}"/>
                </c:ext>
              </c:extLst>
            </c:dLbl>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2015</c:v>
                </c:pt>
                <c:pt idx="1">
                  <c:v>2016</c:v>
                </c:pt>
              </c:strCache>
            </c:strRef>
          </c:cat>
          <c:val>
            <c:numRef>
              <c:f>Sheet1!$B$3:$C$3</c:f>
              <c:numCache>
                <c:formatCode>0%</c:formatCode>
                <c:ptCount val="2"/>
                <c:pt idx="0">
                  <c:v>0.44</c:v>
                </c:pt>
                <c:pt idx="1">
                  <c:v>0.37</c:v>
                </c:pt>
              </c:numCache>
            </c:numRef>
          </c:val>
          <c:extLst>
            <c:ext xmlns:c16="http://schemas.microsoft.com/office/drawing/2014/chart" uri="{C3380CC4-5D6E-409C-BE32-E72D297353CC}">
              <c16:uniqueId val="{00000008-A178-47D9-8C0D-6204664EDAC9}"/>
            </c:ext>
          </c:extLst>
        </c:ser>
        <c:ser>
          <c:idx val="2"/>
          <c:order val="2"/>
          <c:tx>
            <c:strRef>
              <c:f>Sheet1!$A$4</c:f>
              <c:strCache>
                <c:ptCount val="1"/>
                <c:pt idx="0">
                  <c:v>Some, but Less Than Half</c:v>
                </c:pt>
              </c:strCache>
            </c:strRef>
          </c:tx>
          <c:spPr>
            <a:solidFill>
              <a:schemeClr val="accent4"/>
            </a:solidFill>
            <a:ln>
              <a:solidFill>
                <a:schemeClr val="tx1"/>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78-47D9-8C0D-6204664EDAC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178-47D9-8C0D-6204664EDAC9}"/>
                </c:ext>
              </c:extLst>
            </c:dLbl>
            <c:spPr>
              <a:noFill/>
              <a:ln>
                <a:noFill/>
              </a:ln>
              <a:effectLst/>
            </c:spPr>
            <c:txPr>
              <a:bodyPr wrap="square" lIns="38100" tIns="19050" rIns="38100" bIns="19050" anchor="ctr">
                <a:spAutoFit/>
              </a:bodyPr>
              <a:lstStyle/>
              <a:p>
                <a:pPr>
                  <a:defRPr sz="1600"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Sheet1!$B$1:$C$1</c:f>
              <c:strCache>
                <c:ptCount val="2"/>
                <c:pt idx="0">
                  <c:v>2015</c:v>
                </c:pt>
                <c:pt idx="1">
                  <c:v>2016</c:v>
                </c:pt>
              </c:strCache>
            </c:strRef>
          </c:cat>
          <c:val>
            <c:numRef>
              <c:f>Sheet1!$B$4:$C$4</c:f>
              <c:numCache>
                <c:formatCode>0%</c:formatCode>
                <c:ptCount val="2"/>
                <c:pt idx="0">
                  <c:v>0.18</c:v>
                </c:pt>
                <c:pt idx="1">
                  <c:v>0.25</c:v>
                </c:pt>
              </c:numCache>
            </c:numRef>
          </c:val>
          <c:extLst>
            <c:ext xmlns:c16="http://schemas.microsoft.com/office/drawing/2014/chart" uri="{C3380CC4-5D6E-409C-BE32-E72D297353CC}">
              <c16:uniqueId val="{0000000B-A178-47D9-8C0D-6204664EDAC9}"/>
            </c:ext>
          </c:extLst>
        </c:ser>
        <c:ser>
          <c:idx val="3"/>
          <c:order val="3"/>
          <c:tx>
            <c:strRef>
              <c:f>Sheet1!$A$5</c:f>
              <c:strCache>
                <c:ptCount val="1"/>
                <c:pt idx="0">
                  <c:v>Few or None</c:v>
                </c:pt>
              </c:strCache>
            </c:strRef>
          </c:tx>
          <c:spPr>
            <a:solidFill>
              <a:schemeClr val="accent6"/>
            </a:solidFill>
            <a:ln>
              <a:solidFill>
                <a:schemeClr val="tx1"/>
              </a:solidFill>
            </a:ln>
          </c:spPr>
          <c:invertIfNegative val="0"/>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2015</c:v>
                </c:pt>
                <c:pt idx="1">
                  <c:v>2016</c:v>
                </c:pt>
              </c:strCache>
            </c:strRef>
          </c:cat>
          <c:val>
            <c:numRef>
              <c:f>Sheet1!$B$5:$C$5</c:f>
              <c:numCache>
                <c:formatCode>0%</c:formatCode>
                <c:ptCount val="2"/>
                <c:pt idx="0">
                  <c:v>0.05</c:v>
                </c:pt>
                <c:pt idx="1">
                  <c:v>0.06</c:v>
                </c:pt>
              </c:numCache>
            </c:numRef>
          </c:val>
          <c:extLst>
            <c:ext xmlns:c16="http://schemas.microsoft.com/office/drawing/2014/chart" uri="{C3380CC4-5D6E-409C-BE32-E72D297353CC}">
              <c16:uniqueId val="{0000000C-A178-47D9-8C0D-6204664EDAC9}"/>
            </c:ext>
          </c:extLst>
        </c:ser>
        <c:ser>
          <c:idx val="4"/>
          <c:order val="4"/>
          <c:tx>
            <c:strRef>
              <c:f>Sheet1!$A$6</c:f>
              <c:strCache>
                <c:ptCount val="1"/>
                <c:pt idx="0">
                  <c:v>Don't Know</c:v>
                </c:pt>
              </c:strCache>
            </c:strRef>
          </c:tx>
          <c:spPr>
            <a:solidFill>
              <a:schemeClr val="bg1">
                <a:lumMod val="85000"/>
              </a:schemeClr>
            </a:solidFill>
            <a:ln>
              <a:solidFill>
                <a:schemeClr val="tx1"/>
              </a:solidFill>
            </a:ln>
          </c:spPr>
          <c:invertIfNegative val="0"/>
          <c:dLbls>
            <c:dLbl>
              <c:idx val="0"/>
              <c:layout>
                <c:manualLayout>
                  <c:x val="1.8055555555555554E-2"/>
                  <c:y val="2.4509803921567729E-3"/>
                </c:manualLayout>
              </c:layout>
              <c:tx>
                <c:rich>
                  <a:bodyPr/>
                  <a:lstStyle/>
                  <a:p>
                    <a:fld id="{D7CA8191-1F07-4885-85D7-20BC485F996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178-47D9-8C0D-6204664EDAC9}"/>
                </c:ext>
              </c:extLst>
            </c:dLbl>
            <c:dLbl>
              <c:idx val="1"/>
              <c:tx>
                <c:rich>
                  <a:bodyPr/>
                  <a:lstStyle/>
                  <a:p>
                    <a:fld id="{FB9485A6-D152-4423-9E16-1372DBC5CA1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A178-47D9-8C0D-6204664EDAC9}"/>
                </c:ext>
              </c:extLst>
            </c:dLbl>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2015</c:v>
                </c:pt>
                <c:pt idx="1">
                  <c:v>2016</c:v>
                </c:pt>
              </c:strCache>
            </c:strRef>
          </c:cat>
          <c:val>
            <c:numRef>
              <c:f>Sheet1!$B$6:$C$6</c:f>
              <c:numCache>
                <c:formatCode>0%</c:formatCode>
                <c:ptCount val="2"/>
                <c:pt idx="0">
                  <c:v>0.03</c:v>
                </c:pt>
                <c:pt idx="1">
                  <c:v>0.08</c:v>
                </c:pt>
              </c:numCache>
            </c:numRef>
          </c:val>
          <c:extLst>
            <c:ext xmlns:c16="http://schemas.microsoft.com/office/drawing/2014/chart" uri="{C3380CC4-5D6E-409C-BE32-E72D297353CC}">
              <c16:uniqueId val="{0000000F-A178-47D9-8C0D-6204664EDAC9}"/>
            </c:ext>
          </c:extLst>
        </c:ser>
        <c:dLbls>
          <c:showLegendKey val="0"/>
          <c:showVal val="0"/>
          <c:showCatName val="0"/>
          <c:showSerName val="0"/>
          <c:showPercent val="0"/>
          <c:showBubbleSize val="0"/>
        </c:dLbls>
        <c:gapWidth val="100"/>
        <c:overlap val="100"/>
        <c:axId val="151942200"/>
        <c:axId val="151943376"/>
      </c:barChart>
      <c:valAx>
        <c:axId val="151943376"/>
        <c:scaling>
          <c:orientation val="minMax"/>
        </c:scaling>
        <c:delete val="1"/>
        <c:axPos val="b"/>
        <c:numFmt formatCode="0%" sourceLinked="1"/>
        <c:majorTickMark val="out"/>
        <c:minorTickMark val="none"/>
        <c:tickLblPos val="nextTo"/>
        <c:crossAx val="151942200"/>
        <c:crosses val="autoZero"/>
        <c:crossBetween val="between"/>
      </c:valAx>
      <c:catAx>
        <c:axId val="151942200"/>
        <c:scaling>
          <c:orientation val="minMax"/>
        </c:scaling>
        <c:delete val="0"/>
        <c:axPos val="l"/>
        <c:numFmt formatCode="General" sourceLinked="1"/>
        <c:majorTickMark val="out"/>
        <c:minorTickMark val="none"/>
        <c:tickLblPos val="nextTo"/>
        <c:txPr>
          <a:bodyPr/>
          <a:lstStyle/>
          <a:p>
            <a:pPr>
              <a:defRPr b="1"/>
            </a:pPr>
            <a:endParaRPr lang="en-US"/>
          </a:p>
        </c:txPr>
        <c:crossAx val="151943376"/>
        <c:crosses val="autoZero"/>
        <c:auto val="1"/>
        <c:lblAlgn val="ctr"/>
        <c:lblOffset val="100"/>
        <c:noMultiLvlLbl val="0"/>
      </c:catAx>
    </c:plotArea>
    <c:legend>
      <c:legendPos val="r"/>
      <c:layout>
        <c:manualLayout>
          <c:xMode val="edge"/>
          <c:yMode val="edge"/>
          <c:x val="0.7191297569349191"/>
          <c:y val="0.36847255993873673"/>
          <c:w val="0.2723655455451649"/>
          <c:h val="0.28976585229809765"/>
        </c:manualLayout>
      </c:layout>
      <c:overlay val="0"/>
      <c:txPr>
        <a:bodyPr/>
        <a:lstStyle/>
        <a:p>
          <a:pPr>
            <a:defRPr sz="1450" b="1"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645976216119693"/>
          <c:y val="6.0606060606060601E-2"/>
          <c:w val="0.45300590969714893"/>
          <c:h val="0.91666666666666596"/>
        </c:manualLayout>
      </c:layout>
      <c:barChart>
        <c:barDir val="bar"/>
        <c:grouping val="clustered"/>
        <c:varyColors val="0"/>
        <c:ser>
          <c:idx val="0"/>
          <c:order val="0"/>
          <c:tx>
            <c:strRef>
              <c:f>Sheet1!$B$1</c:f>
              <c:strCache>
                <c:ptCount val="1"/>
                <c:pt idx="0">
                  <c:v>Sales</c:v>
                </c:pt>
              </c:strCache>
            </c:strRef>
          </c:tx>
          <c:spPr>
            <a:solidFill>
              <a:schemeClr val="accent2"/>
            </a:solidFill>
            <a:ln>
              <a:solidFill>
                <a:schemeClr val="tx1"/>
              </a:solidFill>
            </a:ln>
          </c:spPr>
          <c:invertIfNegative val="0"/>
          <c:dPt>
            <c:idx val="0"/>
            <c:invertIfNegative val="0"/>
            <c:bubble3D val="0"/>
            <c:spPr>
              <a:solidFill>
                <a:schemeClr val="tx2"/>
              </a:solidFill>
              <a:ln>
                <a:solidFill>
                  <a:schemeClr val="tx1"/>
                </a:solidFill>
              </a:ln>
            </c:spPr>
            <c:extLst>
              <c:ext xmlns:c16="http://schemas.microsoft.com/office/drawing/2014/chart" uri="{C3380CC4-5D6E-409C-BE32-E72D297353CC}">
                <c16:uniqueId val="{00000001-60C9-4442-B266-466145B35D35}"/>
              </c:ext>
            </c:extLst>
          </c:dPt>
          <c:dPt>
            <c:idx val="1"/>
            <c:invertIfNegative val="0"/>
            <c:bubble3D val="0"/>
            <c:extLst>
              <c:ext xmlns:c16="http://schemas.microsoft.com/office/drawing/2014/chart" uri="{C3380CC4-5D6E-409C-BE32-E72D297353CC}">
                <c16:uniqueId val="{00000002-60C9-4442-B266-466145B35D35}"/>
              </c:ext>
            </c:extLst>
          </c:dPt>
          <c:dPt>
            <c:idx val="2"/>
            <c:invertIfNegative val="0"/>
            <c:bubble3D val="0"/>
            <c:extLst>
              <c:ext xmlns:c16="http://schemas.microsoft.com/office/drawing/2014/chart" uri="{C3380CC4-5D6E-409C-BE32-E72D297353CC}">
                <c16:uniqueId val="{00000003-60C9-4442-B266-466145B35D35}"/>
              </c:ext>
            </c:extLst>
          </c:dPt>
          <c:dPt>
            <c:idx val="3"/>
            <c:invertIfNegative val="0"/>
            <c:bubble3D val="0"/>
            <c:extLst>
              <c:ext xmlns:c16="http://schemas.microsoft.com/office/drawing/2014/chart" uri="{C3380CC4-5D6E-409C-BE32-E72D297353CC}">
                <c16:uniqueId val="{00000004-60C9-4442-B266-466145B35D35}"/>
              </c:ext>
            </c:extLst>
          </c:dPt>
          <c:dPt>
            <c:idx val="4"/>
            <c:invertIfNegative val="0"/>
            <c:bubble3D val="0"/>
            <c:extLst>
              <c:ext xmlns:c16="http://schemas.microsoft.com/office/drawing/2014/chart" uri="{C3380CC4-5D6E-409C-BE32-E72D297353CC}">
                <c16:uniqueId val="{00000005-60C9-4442-B266-466145B35D35}"/>
              </c:ext>
            </c:extLst>
          </c:dPt>
          <c:dPt>
            <c:idx val="5"/>
            <c:invertIfNegative val="0"/>
            <c:bubble3D val="0"/>
            <c:extLst>
              <c:ext xmlns:c16="http://schemas.microsoft.com/office/drawing/2014/chart" uri="{C3380CC4-5D6E-409C-BE32-E72D297353CC}">
                <c16:uniqueId val="{00000006-60C9-4442-B266-466145B35D35}"/>
              </c:ext>
            </c:extLst>
          </c:dPt>
          <c:dPt>
            <c:idx val="6"/>
            <c:invertIfNegative val="0"/>
            <c:bubble3D val="0"/>
            <c:extLst>
              <c:ext xmlns:c16="http://schemas.microsoft.com/office/drawing/2014/chart" uri="{C3380CC4-5D6E-409C-BE32-E72D297353CC}">
                <c16:uniqueId val="{00000007-60C9-4442-B266-466145B35D35}"/>
              </c:ext>
            </c:extLst>
          </c:dPt>
          <c:dPt>
            <c:idx val="7"/>
            <c:invertIfNegative val="0"/>
            <c:bubble3D val="0"/>
            <c:extLst>
              <c:ext xmlns:c16="http://schemas.microsoft.com/office/drawing/2014/chart" uri="{C3380CC4-5D6E-409C-BE32-E72D297353CC}">
                <c16:uniqueId val="{00000008-60C9-4442-B266-466145B35D35}"/>
              </c:ext>
            </c:extLst>
          </c:dPt>
          <c:dPt>
            <c:idx val="8"/>
            <c:invertIfNegative val="0"/>
            <c:bubble3D val="0"/>
            <c:extLst>
              <c:ext xmlns:c16="http://schemas.microsoft.com/office/drawing/2014/chart" uri="{C3380CC4-5D6E-409C-BE32-E72D297353CC}">
                <c16:uniqueId val="{00000009-60C9-4442-B266-466145B35D3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No post-enrollment problems seen so far</c:v>
                </c:pt>
                <c:pt idx="1">
                  <c:v>Other health care benefit or service not covered</c:v>
                </c:pt>
                <c:pt idx="2">
                  <c:v>Claim denied </c:v>
                </c:pt>
                <c:pt idx="3">
                  <c:v>Prescription drug not covered</c:v>
                </c:pt>
                <c:pt idx="4">
                  <c:v>Consumer feels s/he picked wrong plan</c:v>
                </c:pt>
                <c:pt idx="5">
                  <c:v>Can't afford deductible, other cost sharing</c:v>
                </c:pt>
                <c:pt idx="6">
                  <c:v>Missed/late premium payment</c:v>
                </c:pt>
                <c:pt idx="7">
                  <c:v>Provider not in network</c:v>
                </c:pt>
                <c:pt idx="8">
                  <c:v>Help understanding how to use health insurance</c:v>
                </c:pt>
                <c:pt idx="9">
                  <c:v>Coverage was terminated</c:v>
                </c:pt>
                <c:pt idx="10">
                  <c:v>Didn’t receive premium invoice</c:v>
                </c:pt>
                <c:pt idx="11">
                  <c:v>Didn’t receive insurance card</c:v>
                </c:pt>
              </c:strCache>
            </c:strRef>
          </c:cat>
          <c:val>
            <c:numRef>
              <c:f>Sheet1!$B$2:$B$13</c:f>
              <c:numCache>
                <c:formatCode>0%</c:formatCode>
                <c:ptCount val="12"/>
                <c:pt idx="0">
                  <c:v>0.03</c:v>
                </c:pt>
                <c:pt idx="1">
                  <c:v>0.25</c:v>
                </c:pt>
                <c:pt idx="2">
                  <c:v>0.28999999999999998</c:v>
                </c:pt>
                <c:pt idx="3">
                  <c:v>0.38</c:v>
                </c:pt>
                <c:pt idx="4">
                  <c:v>0.5</c:v>
                </c:pt>
                <c:pt idx="5">
                  <c:v>0.53</c:v>
                </c:pt>
                <c:pt idx="6">
                  <c:v>0.54</c:v>
                </c:pt>
                <c:pt idx="7">
                  <c:v>0.55000000000000004</c:v>
                </c:pt>
                <c:pt idx="8">
                  <c:v>0.57999999999999996</c:v>
                </c:pt>
                <c:pt idx="9">
                  <c:v>0.59</c:v>
                </c:pt>
                <c:pt idx="10">
                  <c:v>0.6</c:v>
                </c:pt>
                <c:pt idx="11">
                  <c:v>0.72</c:v>
                </c:pt>
              </c:numCache>
            </c:numRef>
          </c:val>
          <c:extLst>
            <c:ext xmlns:c16="http://schemas.microsoft.com/office/drawing/2014/chart" uri="{C3380CC4-5D6E-409C-BE32-E72D297353CC}">
              <c16:uniqueId val="{0000000A-60C9-4442-B266-466145B35D35}"/>
            </c:ext>
          </c:extLst>
        </c:ser>
        <c:dLbls>
          <c:showLegendKey val="0"/>
          <c:showVal val="1"/>
          <c:showCatName val="0"/>
          <c:showSerName val="0"/>
          <c:showPercent val="0"/>
          <c:showBubbleSize val="0"/>
        </c:dLbls>
        <c:gapWidth val="150"/>
        <c:overlap val="-25"/>
        <c:axId val="151943768"/>
        <c:axId val="151942592"/>
      </c:barChart>
      <c:valAx>
        <c:axId val="151942592"/>
        <c:scaling>
          <c:orientation val="minMax"/>
        </c:scaling>
        <c:delete val="1"/>
        <c:axPos val="b"/>
        <c:numFmt formatCode="0%" sourceLinked="1"/>
        <c:majorTickMark val="none"/>
        <c:minorTickMark val="none"/>
        <c:tickLblPos val="nextTo"/>
        <c:crossAx val="151943768"/>
        <c:crosses val="autoZero"/>
        <c:crossBetween val="between"/>
      </c:valAx>
      <c:catAx>
        <c:axId val="151943768"/>
        <c:scaling>
          <c:orientation val="minMax"/>
        </c:scaling>
        <c:delete val="0"/>
        <c:axPos val="l"/>
        <c:numFmt formatCode="General" sourceLinked="0"/>
        <c:majorTickMark val="none"/>
        <c:minorTickMark val="none"/>
        <c:tickLblPos val="nextTo"/>
        <c:txPr>
          <a:bodyPr/>
          <a:lstStyle/>
          <a:p>
            <a:pPr algn="just">
              <a:defRPr/>
            </a:pPr>
            <a:endParaRPr lang="en-US"/>
          </a:p>
        </c:txPr>
        <c:crossAx val="151942592"/>
        <c:crosses val="autoZero"/>
        <c:auto val="1"/>
        <c:lblAlgn val="ctr"/>
        <c:lblOffset val="100"/>
        <c:noMultiLvlLbl val="0"/>
      </c:catAx>
    </c:plotArea>
    <c:plotVisOnly val="1"/>
    <c:dispBlanksAs val="gap"/>
    <c:showDLblsOverMax val="0"/>
  </c:chart>
  <c:txPr>
    <a:bodyPr/>
    <a:lstStyle/>
    <a:p>
      <a:pPr>
        <a:defRPr sz="1600" b="1"/>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745927727538"/>
          <c:y val="0.20686548900498319"/>
          <c:w val="0.78047799132499518"/>
          <c:h val="0.72783807891492869"/>
        </c:manualLayout>
      </c:layout>
      <c:pieChart>
        <c:varyColors val="1"/>
        <c:ser>
          <c:idx val="0"/>
          <c:order val="0"/>
          <c:tx>
            <c:strRef>
              <c:f>Sheet1!$B$1</c:f>
              <c:strCache>
                <c:ptCount val="1"/>
                <c:pt idx="0">
                  <c:v>Column1</c:v>
                </c:pt>
              </c:strCache>
            </c:strRef>
          </c:tx>
          <c:spPr>
            <a:solidFill>
              <a:schemeClr val="accent1"/>
            </a:solidFill>
            <a:ln>
              <a:solidFill>
                <a:schemeClr val="tx1"/>
              </a:solidFill>
            </a:ln>
          </c:spPr>
          <c:dPt>
            <c:idx val="0"/>
            <c:bubble3D val="0"/>
            <c:spPr>
              <a:solidFill>
                <a:schemeClr val="tx2"/>
              </a:solidFill>
              <a:ln>
                <a:solidFill>
                  <a:schemeClr val="tx1"/>
                </a:solidFill>
              </a:ln>
            </c:spPr>
            <c:extLst>
              <c:ext xmlns:c16="http://schemas.microsoft.com/office/drawing/2014/chart" uri="{C3380CC4-5D6E-409C-BE32-E72D297353CC}">
                <c16:uniqueId val="{00000001-D454-492D-8930-3F4EDDA38FA3}"/>
              </c:ext>
            </c:extLst>
          </c:dPt>
          <c:dPt>
            <c:idx val="1"/>
            <c:bubble3D val="0"/>
            <c:extLst>
              <c:ext xmlns:c16="http://schemas.microsoft.com/office/drawing/2014/chart" uri="{C3380CC4-5D6E-409C-BE32-E72D297353CC}">
                <c16:uniqueId val="{00000002-D454-492D-8930-3F4EDDA38FA3}"/>
              </c:ext>
            </c:extLst>
          </c:dPt>
          <c:dPt>
            <c:idx val="2"/>
            <c:bubble3D val="0"/>
            <c:spPr>
              <a:solidFill>
                <a:schemeClr val="accent3"/>
              </a:solidFill>
              <a:ln>
                <a:solidFill>
                  <a:schemeClr val="tx1"/>
                </a:solidFill>
              </a:ln>
            </c:spPr>
            <c:extLst>
              <c:ext xmlns:c16="http://schemas.microsoft.com/office/drawing/2014/chart" uri="{C3380CC4-5D6E-409C-BE32-E72D297353CC}">
                <c16:uniqueId val="{00000004-D454-492D-8930-3F4EDDA38FA3}"/>
              </c:ext>
            </c:extLst>
          </c:dPt>
          <c:dPt>
            <c:idx val="3"/>
            <c:bubble3D val="0"/>
            <c:spPr>
              <a:solidFill>
                <a:schemeClr val="accent6"/>
              </a:solidFill>
              <a:ln>
                <a:solidFill>
                  <a:schemeClr val="tx1"/>
                </a:solidFill>
              </a:ln>
            </c:spPr>
            <c:extLst>
              <c:ext xmlns:c16="http://schemas.microsoft.com/office/drawing/2014/chart" uri="{C3380CC4-5D6E-409C-BE32-E72D297353CC}">
                <c16:uniqueId val="{00000006-D454-492D-8930-3F4EDDA38FA3}"/>
              </c:ext>
            </c:extLst>
          </c:dPt>
          <c:dLbls>
            <c:dLbl>
              <c:idx val="0"/>
              <c:layout>
                <c:manualLayout>
                  <c:x val="-5.7721349749926022E-3"/>
                  <c:y val="0.22547245666951937"/>
                </c:manualLayout>
              </c:layout>
              <c:spPr>
                <a:ln>
                  <a:noFill/>
                </a:ln>
              </c:spPr>
              <c:txPr>
                <a:bodyPr/>
                <a:lstStyle/>
                <a:p>
                  <a:pPr>
                    <a:defRPr b="1">
                      <a:solidFill>
                        <a:schemeClr val="tx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54-492D-8930-3F4EDDA38FA3}"/>
                </c:ext>
              </c:extLst>
            </c:dLbl>
            <c:dLbl>
              <c:idx val="1"/>
              <c:layout>
                <c:manualLayout>
                  <c:x val="-0.17863374086129374"/>
                  <c:y val="-0.17482468946147101"/>
                </c:manualLayout>
              </c:layout>
              <c:spPr>
                <a:ln>
                  <a:noFill/>
                </a:ln>
              </c:spPr>
              <c:txPr>
                <a:bodyPr/>
                <a:lstStyle/>
                <a:p>
                  <a:pPr>
                    <a:defRPr b="1">
                      <a:solidFill>
                        <a:schemeClr val="bg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54-492D-8930-3F4EDDA38FA3}"/>
                </c:ext>
              </c:extLst>
            </c:dLbl>
            <c:dLbl>
              <c:idx val="2"/>
              <c:layout>
                <c:manualLayout>
                  <c:x val="0.17051197504312243"/>
                  <c:y val="0.11076769831422993"/>
                </c:manualLayout>
              </c:layout>
              <c:spPr>
                <a:ln>
                  <a:noFill/>
                </a:ln>
              </c:spPr>
              <c:txPr>
                <a:bodyPr/>
                <a:lstStyle/>
                <a:p>
                  <a:pPr>
                    <a:defRPr b="1">
                      <a:solidFill>
                        <a:schemeClr val="tx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54-492D-8930-3F4EDDA38FA3}"/>
                </c:ext>
              </c:extLst>
            </c:dLbl>
            <c:dLbl>
              <c:idx val="3"/>
              <c:layout>
                <c:manualLayout>
                  <c:x val="-3.6157656666113355E-2"/>
                  <c:y val="4.06127755589735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54-492D-8930-3F4EDDA38FA3}"/>
                </c:ext>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Sheet1!$A$2:$A$5</c:f>
              <c:strCache>
                <c:ptCount val="4"/>
                <c:pt idx="0">
                  <c:v>Less Than 1 Hour</c:v>
                </c:pt>
                <c:pt idx="1">
                  <c:v>1-2 Hours</c:v>
                </c:pt>
                <c:pt idx="2">
                  <c:v>2-3 Hours</c:v>
                </c:pt>
                <c:pt idx="3">
                  <c:v>3+ Hours</c:v>
                </c:pt>
              </c:strCache>
            </c:strRef>
          </c:cat>
          <c:val>
            <c:numRef>
              <c:f>Sheet1!$B$2:$B$5</c:f>
              <c:numCache>
                <c:formatCode>0%</c:formatCode>
                <c:ptCount val="4"/>
                <c:pt idx="0">
                  <c:v>0.15</c:v>
                </c:pt>
                <c:pt idx="1">
                  <c:v>0.66</c:v>
                </c:pt>
                <c:pt idx="2">
                  <c:v>0.14000000000000001</c:v>
                </c:pt>
                <c:pt idx="3">
                  <c:v>0.02</c:v>
                </c:pt>
              </c:numCache>
            </c:numRef>
          </c:val>
          <c:extLst>
            <c:ext xmlns:c16="http://schemas.microsoft.com/office/drawing/2014/chart" uri="{C3380CC4-5D6E-409C-BE32-E72D297353CC}">
              <c16:uniqueId val="{00000007-D454-492D-8930-3F4EDDA38FA3}"/>
            </c:ext>
          </c:extLst>
        </c:ser>
        <c:dLbls>
          <c:showLegendKey val="0"/>
          <c:showVal val="0"/>
          <c:showCatName val="0"/>
          <c:showSerName val="0"/>
          <c:showPercent val="0"/>
          <c:showBubbleSize val="0"/>
          <c:showLeaderLines val="1"/>
        </c:dLbls>
        <c:firstSliceAng val="332"/>
      </c:pie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84354968902005"/>
          <c:y val="0.20734565931716542"/>
          <c:w val="0.77944859668277522"/>
          <c:h val="0.7268779486148359"/>
        </c:manualLayout>
      </c:layout>
      <c:pieChart>
        <c:varyColors val="1"/>
        <c:ser>
          <c:idx val="0"/>
          <c:order val="0"/>
          <c:tx>
            <c:strRef>
              <c:f>Sheet1!$B$1</c:f>
              <c:strCache>
                <c:ptCount val="1"/>
                <c:pt idx="0">
                  <c:v>Sales</c:v>
                </c:pt>
              </c:strCache>
            </c:strRef>
          </c:tx>
          <c:spPr>
            <a:solidFill>
              <a:schemeClr val="accent2"/>
            </a:solidFill>
            <a:ln>
              <a:solidFill>
                <a:schemeClr val="tx1"/>
              </a:solidFill>
            </a:ln>
          </c:spPr>
          <c:dPt>
            <c:idx val="0"/>
            <c:bubble3D val="0"/>
            <c:spPr>
              <a:solidFill>
                <a:schemeClr val="tx2"/>
              </a:solidFill>
              <a:ln>
                <a:solidFill>
                  <a:schemeClr val="tx1"/>
                </a:solidFill>
              </a:ln>
            </c:spPr>
            <c:extLst>
              <c:ext xmlns:c16="http://schemas.microsoft.com/office/drawing/2014/chart" uri="{C3380CC4-5D6E-409C-BE32-E72D297353CC}">
                <c16:uniqueId val="{00000001-4A7E-4703-8FD9-3B5F629760AB}"/>
              </c:ext>
            </c:extLst>
          </c:dPt>
          <c:dPt>
            <c:idx val="1"/>
            <c:bubble3D val="0"/>
            <c:spPr>
              <a:solidFill>
                <a:schemeClr val="accent1"/>
              </a:solidFill>
              <a:ln>
                <a:solidFill>
                  <a:schemeClr val="tx1"/>
                </a:solidFill>
              </a:ln>
            </c:spPr>
            <c:extLst>
              <c:ext xmlns:c16="http://schemas.microsoft.com/office/drawing/2014/chart" uri="{C3380CC4-5D6E-409C-BE32-E72D297353CC}">
                <c16:uniqueId val="{00000003-4A7E-4703-8FD9-3B5F629760AB}"/>
              </c:ext>
            </c:extLst>
          </c:dPt>
          <c:dPt>
            <c:idx val="2"/>
            <c:bubble3D val="0"/>
            <c:spPr>
              <a:solidFill>
                <a:schemeClr val="accent3"/>
              </a:solidFill>
              <a:ln>
                <a:solidFill>
                  <a:schemeClr val="tx1"/>
                </a:solidFill>
              </a:ln>
            </c:spPr>
            <c:extLst>
              <c:ext xmlns:c16="http://schemas.microsoft.com/office/drawing/2014/chart" uri="{C3380CC4-5D6E-409C-BE32-E72D297353CC}">
                <c16:uniqueId val="{00000005-4A7E-4703-8FD9-3B5F629760AB}"/>
              </c:ext>
            </c:extLst>
          </c:dPt>
          <c:dPt>
            <c:idx val="3"/>
            <c:bubble3D val="0"/>
            <c:spPr>
              <a:solidFill>
                <a:schemeClr val="accent6"/>
              </a:solidFill>
              <a:ln>
                <a:solidFill>
                  <a:schemeClr val="tx1"/>
                </a:solidFill>
              </a:ln>
            </c:spPr>
            <c:extLst>
              <c:ext xmlns:c16="http://schemas.microsoft.com/office/drawing/2014/chart" uri="{C3380CC4-5D6E-409C-BE32-E72D297353CC}">
                <c16:uniqueId val="{00000007-4A7E-4703-8FD9-3B5F629760AB}"/>
              </c:ext>
            </c:extLst>
          </c:dPt>
          <c:dLbls>
            <c:dLbl>
              <c:idx val="0"/>
              <c:layout>
                <c:manualLayout>
                  <c:x val="-0.19468651321064351"/>
                  <c:y val="0.1790894347177648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7E-4703-8FD9-3B5F629760AB}"/>
                </c:ext>
              </c:extLst>
            </c:dLbl>
            <c:dLbl>
              <c:idx val="1"/>
              <c:layout>
                <c:manualLayout>
                  <c:x val="0.24211961197928589"/>
                  <c:y val="-9.6624652991242302E-2"/>
                </c:manualLayout>
              </c:layout>
              <c:spPr/>
              <c:txPr>
                <a:bodyPr/>
                <a:lstStyle/>
                <a:p>
                  <a:pPr>
                    <a:defRPr b="1">
                      <a:solidFill>
                        <a:schemeClr val="bg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7E-4703-8FD9-3B5F629760AB}"/>
                </c:ext>
              </c:extLst>
            </c:dLbl>
            <c:dLbl>
              <c:idx val="2"/>
              <c:layout>
                <c:manualLayout>
                  <c:x val="-4.9943311590935902E-2"/>
                  <c:y val="0.108136962324402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7E-4703-8FD9-3B5F629760AB}"/>
                </c:ext>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Less Than 1 Hour</c:v>
                </c:pt>
                <c:pt idx="1">
                  <c:v>1-2 Hours</c:v>
                </c:pt>
                <c:pt idx="2">
                  <c:v>2-3 Hours</c:v>
                </c:pt>
              </c:strCache>
            </c:strRef>
          </c:cat>
          <c:val>
            <c:numRef>
              <c:f>Sheet1!$B$2:$B$4</c:f>
              <c:numCache>
                <c:formatCode>0%</c:formatCode>
                <c:ptCount val="3"/>
                <c:pt idx="0">
                  <c:v>0.54</c:v>
                </c:pt>
                <c:pt idx="1">
                  <c:v>0.41</c:v>
                </c:pt>
                <c:pt idx="2">
                  <c:v>0.05</c:v>
                </c:pt>
              </c:numCache>
            </c:numRef>
          </c:val>
          <c:extLst>
            <c:ext xmlns:c16="http://schemas.microsoft.com/office/drawing/2014/chart" uri="{C3380CC4-5D6E-409C-BE32-E72D297353CC}">
              <c16:uniqueId val="{00000008-4A7E-4703-8FD9-3B5F629760AB}"/>
            </c:ext>
          </c:extLst>
        </c:ser>
        <c:dLbls>
          <c:showLegendKey val="0"/>
          <c:showVal val="0"/>
          <c:showCatName val="0"/>
          <c:showSerName val="0"/>
          <c:showPercent val="0"/>
          <c:showBubbleSize val="0"/>
          <c:showLeaderLines val="1"/>
        </c:dLbls>
        <c:firstSliceAng val="332"/>
      </c:pie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Navigator</c:v>
                </c:pt>
              </c:strCache>
            </c:strRef>
          </c:tx>
          <c:spPr>
            <a:solidFill>
              <a:schemeClr val="tx2"/>
            </a:solidFill>
            <a:ln>
              <a:noFill/>
            </a:ln>
            <a:effectLst/>
          </c:spPr>
          <c:invertIfNegative val="0"/>
          <c:dLbls>
            <c:dLbl>
              <c:idx val="4"/>
              <c:layout>
                <c:manualLayout>
                  <c:x val="-2.8348688873139618E-3"/>
                  <c:y val="-6.3131313131313135E-2"/>
                </c:manualLayout>
              </c:layout>
              <c:tx>
                <c:rich>
                  <a:bodyPr/>
                  <a:lstStyle/>
                  <a:p>
                    <a:r>
                      <a:rPr lang="en-US" sz="1600" b="1" dirty="0"/>
                      <a:t>37</a:t>
                    </a:r>
                  </a:p>
                </c:rich>
              </c:tx>
              <c:showLegendKey val="0"/>
              <c:showVal val="1"/>
              <c:showCatName val="0"/>
              <c:showSerName val="0"/>
              <c:showPercent val="0"/>
              <c:showBubbleSize val="0"/>
              <c:extLst>
                <c:ext xmlns:c15="http://schemas.microsoft.com/office/drawing/2012/chart" uri="{CE6537A1-D6FC-4f65-9D91-7224C49458BB}">
                  <c15:layout>
                    <c:manualLayout>
                      <c:w val="5.4961076357305093E-2"/>
                      <c:h val="8.1553129722421056E-2"/>
                    </c:manualLayout>
                  </c15:layout>
                </c:ext>
                <c:ext xmlns:c16="http://schemas.microsoft.com/office/drawing/2014/chart" uri="{C3380CC4-5D6E-409C-BE32-E72D297353CC}">
                  <c16:uniqueId val="{00000000-67BE-4F3D-8956-A7F6F2575EA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Year 1 (2013-2014)</c:v>
                </c:pt>
                <c:pt idx="1">
                  <c:v>Year 2 (2014-2015)</c:v>
                </c:pt>
                <c:pt idx="2">
                  <c:v>Year 3 (2015-2016)</c:v>
                </c:pt>
                <c:pt idx="3">
                  <c:v>Year 4 (2016-2017)</c:v>
                </c:pt>
                <c:pt idx="4">
                  <c:v>Year 5 (2017-2018)</c:v>
                </c:pt>
                <c:pt idx="5">
                  <c:v>Year 6 (2018-2019)</c:v>
                </c:pt>
              </c:strCache>
            </c:strRef>
          </c:cat>
          <c:val>
            <c:numRef>
              <c:f>Sheet1!$B$2:$B$7</c:f>
              <c:numCache>
                <c:formatCode>0</c:formatCode>
                <c:ptCount val="6"/>
                <c:pt idx="0">
                  <c:v>67</c:v>
                </c:pt>
                <c:pt idx="1">
                  <c:v>60</c:v>
                </c:pt>
                <c:pt idx="2">
                  <c:v>67</c:v>
                </c:pt>
                <c:pt idx="3">
                  <c:v>63</c:v>
                </c:pt>
                <c:pt idx="4">
                  <c:v>37</c:v>
                </c:pt>
                <c:pt idx="5">
                  <c:v>10</c:v>
                </c:pt>
              </c:numCache>
            </c:numRef>
          </c:val>
          <c:extLst>
            <c:ext xmlns:c16="http://schemas.microsoft.com/office/drawing/2014/chart" uri="{C3380CC4-5D6E-409C-BE32-E72D297353CC}">
              <c16:uniqueId val="{00000000-CD9B-451E-BF90-2A2C7C140742}"/>
            </c:ext>
          </c:extLst>
        </c:ser>
        <c:ser>
          <c:idx val="1"/>
          <c:order val="1"/>
          <c:tx>
            <c:strRef>
              <c:f>Sheet1!$C$1</c:f>
              <c:strCache>
                <c:ptCount val="1"/>
                <c:pt idx="0">
                  <c:v>FEAP</c:v>
                </c:pt>
              </c:strCache>
            </c:strRef>
          </c:tx>
          <c:spPr>
            <a:solidFill>
              <a:schemeClr val="accent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AA0B-4579-83C8-55782BD8F60C}"/>
                </c:ext>
              </c:extLst>
            </c:dLbl>
            <c:dLbl>
              <c:idx val="5"/>
              <c:spPr>
                <a:noFill/>
                <a:ln>
                  <a:noFill/>
                </a:ln>
                <a:effectLst/>
              </c:spPr>
              <c:txPr>
                <a:bodyPr rot="0" spcFirstLastPara="1" vertOverflow="ellipsis" vert="horz" wrap="square" lIns="38100" tIns="19050" rIns="38100" bIns="19050" anchor="ctr" anchorCtr="1">
                  <a:spAutoFit/>
                </a:bodyPr>
                <a:lstStyle/>
                <a:p>
                  <a:pPr>
                    <a:defRPr sz="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D5D-4BFA-A3D0-DB6114AB725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Year 1 (2013-2014)</c:v>
                </c:pt>
                <c:pt idx="1">
                  <c:v>Year 2 (2014-2015)</c:v>
                </c:pt>
                <c:pt idx="2">
                  <c:v>Year 3 (2015-2016)</c:v>
                </c:pt>
                <c:pt idx="3">
                  <c:v>Year 4 (2016-2017)</c:v>
                </c:pt>
                <c:pt idx="4">
                  <c:v>Year 5 (2017-2018)</c:v>
                </c:pt>
                <c:pt idx="5">
                  <c:v>Year 6 (2018-2019)</c:v>
                </c:pt>
              </c:strCache>
            </c:strRef>
          </c:cat>
          <c:val>
            <c:numRef>
              <c:f>Sheet1!$C$2:$C$7</c:f>
              <c:numCache>
                <c:formatCode>0</c:formatCode>
                <c:ptCount val="6"/>
                <c:pt idx="0">
                  <c:v>17</c:v>
                </c:pt>
                <c:pt idx="1">
                  <c:v>29</c:v>
                </c:pt>
                <c:pt idx="2">
                  <c:v>29</c:v>
                </c:pt>
                <c:pt idx="3">
                  <c:v>20</c:v>
                </c:pt>
                <c:pt idx="4">
                  <c:v>0</c:v>
                </c:pt>
                <c:pt idx="5">
                  <c:v>0</c:v>
                </c:pt>
              </c:numCache>
            </c:numRef>
          </c:val>
          <c:extLst>
            <c:ext xmlns:c16="http://schemas.microsoft.com/office/drawing/2014/chart" uri="{C3380CC4-5D6E-409C-BE32-E72D297353CC}">
              <c16:uniqueId val="{00000000-4EDB-4832-8D8A-24B30900D545}"/>
            </c:ext>
          </c:extLst>
        </c:ser>
        <c:dLbls>
          <c:showLegendKey val="0"/>
          <c:showVal val="0"/>
          <c:showCatName val="0"/>
          <c:showSerName val="0"/>
          <c:showPercent val="0"/>
          <c:showBubbleSize val="0"/>
        </c:dLbls>
        <c:gapWidth val="219"/>
        <c:overlap val="100"/>
        <c:axId val="292008616"/>
        <c:axId val="292005480"/>
      </c:barChart>
      <c:catAx>
        <c:axId val="29200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92005480"/>
        <c:crosses val="autoZero"/>
        <c:auto val="1"/>
        <c:lblAlgn val="ctr"/>
        <c:lblOffset val="100"/>
        <c:noMultiLvlLbl val="0"/>
      </c:catAx>
      <c:valAx>
        <c:axId val="292005480"/>
        <c:scaling>
          <c:orientation val="minMax"/>
        </c:scaling>
        <c:delete val="1"/>
        <c:axPos val="l"/>
        <c:numFmt formatCode="0" sourceLinked="1"/>
        <c:majorTickMark val="none"/>
        <c:minorTickMark val="none"/>
        <c:tickLblPos val="nextTo"/>
        <c:crossAx val="292008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image" Target="../media/image23.jpeg"/><Relationship Id="rId4" Type="http://schemas.openxmlformats.org/officeDocument/2006/relationships/image" Target="../media/image26.jpeg"/></Relationships>
</file>

<file path=ppt/diagrams/_rels/data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image" Target="../media/image23.jpeg"/><Relationship Id="rId4" Type="http://schemas.openxmlformats.org/officeDocument/2006/relationships/image" Target="../media/image26.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C00DF-F590-4697-BA6E-635B870F9C2A}"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D08C9F92-4DF7-4793-A832-0F522BC8EFB6}">
      <dgm:prSet/>
      <dgm:spPr/>
      <dgm:t>
        <a:bodyPr/>
        <a:lstStyle/>
        <a:p>
          <a:r>
            <a:rPr lang="en-US" b="1" dirty="0"/>
            <a:t>Full-Service</a:t>
          </a:r>
        </a:p>
      </dgm:t>
    </dgm:pt>
    <dgm:pt modelId="{7040DE08-D2FB-4B48-8B84-E9E8223D3A9E}" type="parTrans" cxnId="{E93B455B-4174-446B-9EAC-A9EE5F099E45}">
      <dgm:prSet/>
      <dgm:spPr/>
      <dgm:t>
        <a:bodyPr/>
        <a:lstStyle/>
        <a:p>
          <a:endParaRPr lang="en-US"/>
        </a:p>
      </dgm:t>
    </dgm:pt>
    <dgm:pt modelId="{FD27E2DC-7B92-4DBF-897D-EA53C3D08609}" type="sibTrans" cxnId="{E93B455B-4174-446B-9EAC-A9EE5F099E45}">
      <dgm:prSet phldrT="1"/>
      <dgm:spPr/>
      <dgm:t>
        <a:bodyPr/>
        <a:lstStyle/>
        <a:p>
          <a:endParaRPr lang="en-US"/>
        </a:p>
      </dgm:t>
    </dgm:pt>
    <dgm:pt modelId="{65A89608-1B0E-4E5B-A4B8-553F79FCB305}">
      <dgm:prSet/>
      <dgm:spPr/>
      <dgm:t>
        <a:bodyPr/>
        <a:lstStyle/>
        <a:p>
          <a:r>
            <a:rPr lang="en-US" b="1" dirty="0"/>
            <a:t>Mission-Driven</a:t>
          </a:r>
        </a:p>
      </dgm:t>
    </dgm:pt>
    <dgm:pt modelId="{FC5CCDAE-2AE3-4D29-963D-F01EE228882C}" type="parTrans" cxnId="{2BCF7B3A-E0AC-4BC3-B7A7-92D9D4862F7F}">
      <dgm:prSet/>
      <dgm:spPr/>
      <dgm:t>
        <a:bodyPr/>
        <a:lstStyle/>
        <a:p>
          <a:endParaRPr lang="en-US"/>
        </a:p>
      </dgm:t>
    </dgm:pt>
    <dgm:pt modelId="{3E9C1650-950B-423C-84E9-F3B0C6E3BAEB}" type="sibTrans" cxnId="{2BCF7B3A-E0AC-4BC3-B7A7-92D9D4862F7F}">
      <dgm:prSet phldrT="2"/>
      <dgm:spPr/>
      <dgm:t>
        <a:bodyPr/>
        <a:lstStyle/>
        <a:p>
          <a:endParaRPr lang="en-US"/>
        </a:p>
      </dgm:t>
    </dgm:pt>
    <dgm:pt modelId="{61EBC9CA-A021-4F24-A8A7-39F25239D771}">
      <dgm:prSet/>
      <dgm:spPr/>
      <dgm:t>
        <a:bodyPr/>
        <a:lstStyle/>
        <a:p>
          <a:r>
            <a:rPr lang="en-US" b="1"/>
            <a:t>Customized Solutions</a:t>
          </a:r>
        </a:p>
      </dgm:t>
    </dgm:pt>
    <dgm:pt modelId="{2E597163-E88F-418E-9A38-85DF71815307}" type="parTrans" cxnId="{62BD9F21-F523-452B-AD6D-914FEB90B560}">
      <dgm:prSet/>
      <dgm:spPr/>
      <dgm:t>
        <a:bodyPr/>
        <a:lstStyle/>
        <a:p>
          <a:endParaRPr lang="en-US"/>
        </a:p>
      </dgm:t>
    </dgm:pt>
    <dgm:pt modelId="{F19AE1DE-CAE4-4733-8217-905EB6955C28}" type="sibTrans" cxnId="{62BD9F21-F523-452B-AD6D-914FEB90B560}">
      <dgm:prSet phldrT="4"/>
      <dgm:spPr/>
      <dgm:t>
        <a:bodyPr/>
        <a:lstStyle/>
        <a:p>
          <a:endParaRPr lang="en-US"/>
        </a:p>
      </dgm:t>
    </dgm:pt>
    <dgm:pt modelId="{2622185F-55FA-43DB-A2EF-DEFC7B66F283}">
      <dgm:prSet/>
      <dgm:spPr/>
      <dgm:t>
        <a:bodyPr/>
        <a:lstStyle/>
        <a:p>
          <a:r>
            <a:rPr lang="en-US" b="1" dirty="0"/>
            <a:t>Outcomes- Based</a:t>
          </a:r>
        </a:p>
      </dgm:t>
    </dgm:pt>
    <dgm:pt modelId="{B7B722F3-0E4F-47EA-9158-BB127237B97A}" type="parTrans" cxnId="{AE964A2C-FA4C-4604-84E0-ABA81D2CD69B}">
      <dgm:prSet/>
      <dgm:spPr/>
      <dgm:t>
        <a:bodyPr/>
        <a:lstStyle/>
        <a:p>
          <a:endParaRPr lang="en-US"/>
        </a:p>
      </dgm:t>
    </dgm:pt>
    <dgm:pt modelId="{62986FE8-ABE4-4B4D-900A-741901D745E6}" type="sibTrans" cxnId="{AE964A2C-FA4C-4604-84E0-ABA81D2CD69B}">
      <dgm:prSet phldrT="5"/>
      <dgm:spPr/>
      <dgm:t>
        <a:bodyPr/>
        <a:lstStyle/>
        <a:p>
          <a:endParaRPr lang="en-US"/>
        </a:p>
      </dgm:t>
    </dgm:pt>
    <dgm:pt modelId="{594FB23B-136D-4BD9-B827-0CD3A37F5739}" type="pres">
      <dgm:prSet presAssocID="{EACC00DF-F590-4697-BA6E-635B870F9C2A}" presName="Name0" presStyleCnt="0">
        <dgm:presLayoutVars>
          <dgm:dir/>
          <dgm:resizeHandles val="exact"/>
        </dgm:presLayoutVars>
      </dgm:prSet>
      <dgm:spPr/>
    </dgm:pt>
    <dgm:pt modelId="{A5FB39CF-1AE2-4C9C-B588-4A3C03F26889}" type="pres">
      <dgm:prSet presAssocID="{D08C9F92-4DF7-4793-A832-0F522BC8EFB6}" presName="node" presStyleLbl="node1" presStyleIdx="0" presStyleCnt="4">
        <dgm:presLayoutVars>
          <dgm:bulletEnabled val="1"/>
        </dgm:presLayoutVars>
      </dgm:prSet>
      <dgm:spPr/>
    </dgm:pt>
    <dgm:pt modelId="{9575315A-89AD-4E19-8BC2-C609B1C05F2E}" type="pres">
      <dgm:prSet presAssocID="{FD27E2DC-7B92-4DBF-897D-EA53C3D08609}" presName="sibTrans" presStyleLbl="sibTrans1D1" presStyleIdx="0" presStyleCnt="3"/>
      <dgm:spPr/>
    </dgm:pt>
    <dgm:pt modelId="{0D75EFC6-DC9A-4F4D-A265-7D27BECFF5A0}" type="pres">
      <dgm:prSet presAssocID="{FD27E2DC-7B92-4DBF-897D-EA53C3D08609}" presName="connectorText" presStyleLbl="sibTrans1D1" presStyleIdx="0" presStyleCnt="3"/>
      <dgm:spPr/>
    </dgm:pt>
    <dgm:pt modelId="{286E3F2C-89D9-4CAA-8033-87AA1C002330}" type="pres">
      <dgm:prSet presAssocID="{65A89608-1B0E-4E5B-A4B8-553F79FCB305}" presName="node" presStyleLbl="node1" presStyleIdx="1" presStyleCnt="4">
        <dgm:presLayoutVars>
          <dgm:bulletEnabled val="1"/>
        </dgm:presLayoutVars>
      </dgm:prSet>
      <dgm:spPr/>
    </dgm:pt>
    <dgm:pt modelId="{FD276B3F-2DFD-44E1-B472-3EECB3D2C598}" type="pres">
      <dgm:prSet presAssocID="{3E9C1650-950B-423C-84E9-F3B0C6E3BAEB}" presName="sibTrans" presStyleLbl="sibTrans1D1" presStyleIdx="1" presStyleCnt="3"/>
      <dgm:spPr/>
    </dgm:pt>
    <dgm:pt modelId="{BA50D16B-23EB-4EAF-841E-B3362823F599}" type="pres">
      <dgm:prSet presAssocID="{3E9C1650-950B-423C-84E9-F3B0C6E3BAEB}" presName="connectorText" presStyleLbl="sibTrans1D1" presStyleIdx="1" presStyleCnt="3"/>
      <dgm:spPr/>
    </dgm:pt>
    <dgm:pt modelId="{8CE330D8-73B9-4DA3-8250-E2D98CBB7EFB}" type="pres">
      <dgm:prSet presAssocID="{61EBC9CA-A021-4F24-A8A7-39F25239D771}" presName="node" presStyleLbl="node1" presStyleIdx="2" presStyleCnt="4">
        <dgm:presLayoutVars>
          <dgm:bulletEnabled val="1"/>
        </dgm:presLayoutVars>
      </dgm:prSet>
      <dgm:spPr/>
    </dgm:pt>
    <dgm:pt modelId="{77BA420D-51A6-4372-8104-F08F0AE4910C}" type="pres">
      <dgm:prSet presAssocID="{F19AE1DE-CAE4-4733-8217-905EB6955C28}" presName="sibTrans" presStyleLbl="sibTrans1D1" presStyleIdx="2" presStyleCnt="3"/>
      <dgm:spPr/>
    </dgm:pt>
    <dgm:pt modelId="{0007E7FD-FCA2-49A4-ACDD-8225963000D5}" type="pres">
      <dgm:prSet presAssocID="{F19AE1DE-CAE4-4733-8217-905EB6955C28}" presName="connectorText" presStyleLbl="sibTrans1D1" presStyleIdx="2" presStyleCnt="3"/>
      <dgm:spPr/>
    </dgm:pt>
    <dgm:pt modelId="{101EF790-5A84-4A6E-8806-F3A89DF427AA}" type="pres">
      <dgm:prSet presAssocID="{2622185F-55FA-43DB-A2EF-DEFC7B66F283}" presName="node" presStyleLbl="node1" presStyleIdx="3" presStyleCnt="4">
        <dgm:presLayoutVars>
          <dgm:bulletEnabled val="1"/>
        </dgm:presLayoutVars>
      </dgm:prSet>
      <dgm:spPr/>
    </dgm:pt>
  </dgm:ptLst>
  <dgm:cxnLst>
    <dgm:cxn modelId="{4F01791C-E4EF-411D-A626-60C95A4C9056}" type="presOf" srcId="{EACC00DF-F590-4697-BA6E-635B870F9C2A}" destId="{594FB23B-136D-4BD9-B827-0CD3A37F5739}" srcOrd="0" destOrd="0" presId="urn:microsoft.com/office/officeart/2016/7/layout/RepeatingBendingProcessNew"/>
    <dgm:cxn modelId="{62BD9F21-F523-452B-AD6D-914FEB90B560}" srcId="{EACC00DF-F590-4697-BA6E-635B870F9C2A}" destId="{61EBC9CA-A021-4F24-A8A7-39F25239D771}" srcOrd="2" destOrd="0" parTransId="{2E597163-E88F-418E-9A38-85DF71815307}" sibTransId="{F19AE1DE-CAE4-4733-8217-905EB6955C28}"/>
    <dgm:cxn modelId="{2FB81728-6FC0-4A95-BDA9-98F76AD634BC}" type="presOf" srcId="{2622185F-55FA-43DB-A2EF-DEFC7B66F283}" destId="{101EF790-5A84-4A6E-8806-F3A89DF427AA}" srcOrd="0" destOrd="0" presId="urn:microsoft.com/office/officeart/2016/7/layout/RepeatingBendingProcessNew"/>
    <dgm:cxn modelId="{AE964A2C-FA4C-4604-84E0-ABA81D2CD69B}" srcId="{EACC00DF-F590-4697-BA6E-635B870F9C2A}" destId="{2622185F-55FA-43DB-A2EF-DEFC7B66F283}" srcOrd="3" destOrd="0" parTransId="{B7B722F3-0E4F-47EA-9158-BB127237B97A}" sibTransId="{62986FE8-ABE4-4B4D-900A-741901D745E6}"/>
    <dgm:cxn modelId="{2BCF7B3A-E0AC-4BC3-B7A7-92D9D4862F7F}" srcId="{EACC00DF-F590-4697-BA6E-635B870F9C2A}" destId="{65A89608-1B0E-4E5B-A4B8-553F79FCB305}" srcOrd="1" destOrd="0" parTransId="{FC5CCDAE-2AE3-4D29-963D-F01EE228882C}" sibTransId="{3E9C1650-950B-423C-84E9-F3B0C6E3BAEB}"/>
    <dgm:cxn modelId="{C89CCF3C-6CF9-4078-A499-6515305F0486}" type="presOf" srcId="{F19AE1DE-CAE4-4733-8217-905EB6955C28}" destId="{77BA420D-51A6-4372-8104-F08F0AE4910C}" srcOrd="0" destOrd="0" presId="urn:microsoft.com/office/officeart/2016/7/layout/RepeatingBendingProcessNew"/>
    <dgm:cxn modelId="{284DA03D-9123-432E-BE18-FC8D4F31A10A}" type="presOf" srcId="{D08C9F92-4DF7-4793-A832-0F522BC8EFB6}" destId="{A5FB39CF-1AE2-4C9C-B588-4A3C03F26889}" srcOrd="0" destOrd="0" presId="urn:microsoft.com/office/officeart/2016/7/layout/RepeatingBendingProcessNew"/>
    <dgm:cxn modelId="{E93B455B-4174-446B-9EAC-A9EE5F099E45}" srcId="{EACC00DF-F590-4697-BA6E-635B870F9C2A}" destId="{D08C9F92-4DF7-4793-A832-0F522BC8EFB6}" srcOrd="0" destOrd="0" parTransId="{7040DE08-D2FB-4B48-8B84-E9E8223D3A9E}" sibTransId="{FD27E2DC-7B92-4DBF-897D-EA53C3D08609}"/>
    <dgm:cxn modelId="{0B48565E-47DF-484F-A666-2FC089A8A463}" type="presOf" srcId="{FD27E2DC-7B92-4DBF-897D-EA53C3D08609}" destId="{0D75EFC6-DC9A-4F4D-A265-7D27BECFF5A0}" srcOrd="1" destOrd="0" presId="urn:microsoft.com/office/officeart/2016/7/layout/RepeatingBendingProcessNew"/>
    <dgm:cxn modelId="{0B21AB6D-0773-4636-BBEB-9042296FCD49}" type="presOf" srcId="{61EBC9CA-A021-4F24-A8A7-39F25239D771}" destId="{8CE330D8-73B9-4DA3-8250-E2D98CBB7EFB}" srcOrd="0" destOrd="0" presId="urn:microsoft.com/office/officeart/2016/7/layout/RepeatingBendingProcessNew"/>
    <dgm:cxn modelId="{B4B4977B-06EF-4F74-96F5-08ABF5189071}" type="presOf" srcId="{65A89608-1B0E-4E5B-A4B8-553F79FCB305}" destId="{286E3F2C-89D9-4CAA-8033-87AA1C002330}" srcOrd="0" destOrd="0" presId="urn:microsoft.com/office/officeart/2016/7/layout/RepeatingBendingProcessNew"/>
    <dgm:cxn modelId="{C20E5B84-E529-42E7-915D-F8D160BC0B32}" type="presOf" srcId="{FD27E2DC-7B92-4DBF-897D-EA53C3D08609}" destId="{9575315A-89AD-4E19-8BC2-C609B1C05F2E}" srcOrd="0" destOrd="0" presId="urn:microsoft.com/office/officeart/2016/7/layout/RepeatingBendingProcessNew"/>
    <dgm:cxn modelId="{5537D4C0-01F5-40E7-A6FA-7F12FBCB13A4}" type="presOf" srcId="{3E9C1650-950B-423C-84E9-F3B0C6E3BAEB}" destId="{FD276B3F-2DFD-44E1-B472-3EECB3D2C598}" srcOrd="0" destOrd="0" presId="urn:microsoft.com/office/officeart/2016/7/layout/RepeatingBendingProcessNew"/>
    <dgm:cxn modelId="{9B9B2ADD-A9C2-4BBE-A403-CBA452F1813A}" type="presOf" srcId="{F19AE1DE-CAE4-4733-8217-905EB6955C28}" destId="{0007E7FD-FCA2-49A4-ACDD-8225963000D5}" srcOrd="1" destOrd="0" presId="urn:microsoft.com/office/officeart/2016/7/layout/RepeatingBendingProcessNew"/>
    <dgm:cxn modelId="{5F665DE1-610C-4B3F-94E7-D19FE607D81A}" type="presOf" srcId="{3E9C1650-950B-423C-84E9-F3B0C6E3BAEB}" destId="{BA50D16B-23EB-4EAF-841E-B3362823F599}" srcOrd="1" destOrd="0" presId="urn:microsoft.com/office/officeart/2016/7/layout/RepeatingBendingProcessNew"/>
    <dgm:cxn modelId="{FC23726D-D3DA-4F3E-AFB5-F344F1836496}" type="presParOf" srcId="{594FB23B-136D-4BD9-B827-0CD3A37F5739}" destId="{A5FB39CF-1AE2-4C9C-B588-4A3C03F26889}" srcOrd="0" destOrd="0" presId="urn:microsoft.com/office/officeart/2016/7/layout/RepeatingBendingProcessNew"/>
    <dgm:cxn modelId="{0177D27A-14CE-4FCE-9D44-0304A4A9FE8C}" type="presParOf" srcId="{594FB23B-136D-4BD9-B827-0CD3A37F5739}" destId="{9575315A-89AD-4E19-8BC2-C609B1C05F2E}" srcOrd="1" destOrd="0" presId="urn:microsoft.com/office/officeart/2016/7/layout/RepeatingBendingProcessNew"/>
    <dgm:cxn modelId="{9E912559-697A-49ED-8974-486C1838FED1}" type="presParOf" srcId="{9575315A-89AD-4E19-8BC2-C609B1C05F2E}" destId="{0D75EFC6-DC9A-4F4D-A265-7D27BECFF5A0}" srcOrd="0" destOrd="0" presId="urn:microsoft.com/office/officeart/2016/7/layout/RepeatingBendingProcessNew"/>
    <dgm:cxn modelId="{0EDC8EE5-6D92-44A6-A8F7-4CC9F736F0FF}" type="presParOf" srcId="{594FB23B-136D-4BD9-B827-0CD3A37F5739}" destId="{286E3F2C-89D9-4CAA-8033-87AA1C002330}" srcOrd="2" destOrd="0" presId="urn:microsoft.com/office/officeart/2016/7/layout/RepeatingBendingProcessNew"/>
    <dgm:cxn modelId="{EC73D19A-784A-4EEA-A626-5B0A80273C9C}" type="presParOf" srcId="{594FB23B-136D-4BD9-B827-0CD3A37F5739}" destId="{FD276B3F-2DFD-44E1-B472-3EECB3D2C598}" srcOrd="3" destOrd="0" presId="urn:microsoft.com/office/officeart/2016/7/layout/RepeatingBendingProcessNew"/>
    <dgm:cxn modelId="{5DC3D049-B4E6-4841-AD8B-7BFA4410485C}" type="presParOf" srcId="{FD276B3F-2DFD-44E1-B472-3EECB3D2C598}" destId="{BA50D16B-23EB-4EAF-841E-B3362823F599}" srcOrd="0" destOrd="0" presId="urn:microsoft.com/office/officeart/2016/7/layout/RepeatingBendingProcessNew"/>
    <dgm:cxn modelId="{5D8715FA-613E-4960-A6EA-9E7B43C997A7}" type="presParOf" srcId="{594FB23B-136D-4BD9-B827-0CD3A37F5739}" destId="{8CE330D8-73B9-4DA3-8250-E2D98CBB7EFB}" srcOrd="4" destOrd="0" presId="urn:microsoft.com/office/officeart/2016/7/layout/RepeatingBendingProcessNew"/>
    <dgm:cxn modelId="{0408D6E9-B5EE-418A-B471-9D2B262E833B}" type="presParOf" srcId="{594FB23B-136D-4BD9-B827-0CD3A37F5739}" destId="{77BA420D-51A6-4372-8104-F08F0AE4910C}" srcOrd="5" destOrd="0" presId="urn:microsoft.com/office/officeart/2016/7/layout/RepeatingBendingProcessNew"/>
    <dgm:cxn modelId="{1152CE6E-A176-4C45-B16B-21EF9D526726}" type="presParOf" srcId="{77BA420D-51A6-4372-8104-F08F0AE4910C}" destId="{0007E7FD-FCA2-49A4-ACDD-8225963000D5}" srcOrd="0" destOrd="0" presId="urn:microsoft.com/office/officeart/2016/7/layout/RepeatingBendingProcessNew"/>
    <dgm:cxn modelId="{49C6D811-8478-403B-B2A6-904494B4601D}" type="presParOf" srcId="{594FB23B-136D-4BD9-B827-0CD3A37F5739}" destId="{101EF790-5A84-4A6E-8806-F3A89DF427AA}" srcOrd="6" destOrd="0" presId="urn:microsoft.com/office/officeart/2016/7/layout/RepeatingBendingProcessNew"/>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E0DF2-4A9C-4CC2-BC8E-F26A2BB03A32}" type="doc">
      <dgm:prSet loTypeId="urn:microsoft.com/office/officeart/2005/8/layout/pList2" loCatId="list" qsTypeId="urn:microsoft.com/office/officeart/2005/8/quickstyle/simple4" qsCatId="simple" csTypeId="urn:microsoft.com/office/officeart/2005/8/colors/colorful5" csCatId="colorful" phldr="1"/>
      <dgm:spPr/>
      <dgm:t>
        <a:bodyPr/>
        <a:lstStyle/>
        <a:p>
          <a:endParaRPr lang="en-US"/>
        </a:p>
      </dgm:t>
    </dgm:pt>
    <dgm:pt modelId="{CB54AB0B-F2A1-4C5F-83B0-1C2F0998FF13}">
      <dgm:prSet phldrT="[Text]"/>
      <dgm:spPr/>
      <dgm:t>
        <a:bodyPr/>
        <a:lstStyle/>
        <a:p>
          <a:r>
            <a:rPr lang="en-US" dirty="0"/>
            <a:t>Overview of Federal Landscape</a:t>
          </a:r>
        </a:p>
      </dgm:t>
    </dgm:pt>
    <dgm:pt modelId="{70C07CE0-CF6E-4487-99F3-DACD6F96A712}" type="parTrans" cxnId="{7185BDEC-BFB7-4849-8B8F-9EA35DF82059}">
      <dgm:prSet/>
      <dgm:spPr/>
      <dgm:t>
        <a:bodyPr/>
        <a:lstStyle/>
        <a:p>
          <a:endParaRPr lang="en-US"/>
        </a:p>
      </dgm:t>
    </dgm:pt>
    <dgm:pt modelId="{F513A7C4-97ED-4534-9D24-0EAECCA5D1AF}" type="sibTrans" cxnId="{7185BDEC-BFB7-4849-8B8F-9EA35DF82059}">
      <dgm:prSet/>
      <dgm:spPr/>
      <dgm:t>
        <a:bodyPr/>
        <a:lstStyle/>
        <a:p>
          <a:endParaRPr lang="en-US"/>
        </a:p>
      </dgm:t>
    </dgm:pt>
    <dgm:pt modelId="{ADD67D1D-6520-42EA-98AC-50B98389CC02}">
      <dgm:prSet phldrT="[Text]"/>
      <dgm:spPr/>
      <dgm:t>
        <a:bodyPr/>
        <a:lstStyle/>
        <a:p>
          <a:r>
            <a:rPr lang="en-US" dirty="0"/>
            <a:t>A Look Back and a Look at OEP</a:t>
          </a:r>
        </a:p>
      </dgm:t>
    </dgm:pt>
    <dgm:pt modelId="{08BFEDF6-69FC-4CC9-8305-0C099FA0F984}" type="parTrans" cxnId="{B1079094-4703-430A-9041-500B71B4653A}">
      <dgm:prSet/>
      <dgm:spPr/>
      <dgm:t>
        <a:bodyPr/>
        <a:lstStyle/>
        <a:p>
          <a:endParaRPr lang="en-US"/>
        </a:p>
      </dgm:t>
    </dgm:pt>
    <dgm:pt modelId="{9F9AAB68-9EF4-4170-B759-8A0461D5D771}" type="sibTrans" cxnId="{B1079094-4703-430A-9041-500B71B4653A}">
      <dgm:prSet/>
      <dgm:spPr/>
      <dgm:t>
        <a:bodyPr/>
        <a:lstStyle/>
        <a:p>
          <a:endParaRPr lang="en-US"/>
        </a:p>
      </dgm:t>
    </dgm:pt>
    <dgm:pt modelId="{19704F2E-33DE-48E4-A74F-FAACA4087921}">
      <dgm:prSet phldrT="[Text]"/>
      <dgm:spPr/>
      <dgm:t>
        <a:bodyPr/>
        <a:lstStyle/>
        <a:p>
          <a:r>
            <a:rPr lang="en-US" dirty="0"/>
            <a:t>Lessons From Texas</a:t>
          </a:r>
        </a:p>
      </dgm:t>
    </dgm:pt>
    <dgm:pt modelId="{407E65FE-5D81-43C9-A464-CD601EDAEB15}" type="parTrans" cxnId="{B9B09E15-71A5-4E57-92B4-0FA228458C0E}">
      <dgm:prSet/>
      <dgm:spPr/>
      <dgm:t>
        <a:bodyPr/>
        <a:lstStyle/>
        <a:p>
          <a:endParaRPr lang="en-US"/>
        </a:p>
      </dgm:t>
    </dgm:pt>
    <dgm:pt modelId="{1D22A7E5-AA88-48E1-829B-0F171AFE72DC}" type="sibTrans" cxnId="{B9B09E15-71A5-4E57-92B4-0FA228458C0E}">
      <dgm:prSet/>
      <dgm:spPr/>
      <dgm:t>
        <a:bodyPr/>
        <a:lstStyle/>
        <a:p>
          <a:endParaRPr lang="en-US"/>
        </a:p>
      </dgm:t>
    </dgm:pt>
    <dgm:pt modelId="{68B90402-58B5-4E45-9377-B74EB0F912B7}">
      <dgm:prSet/>
      <dgm:spPr/>
      <dgm:t>
        <a:bodyPr/>
        <a:lstStyle/>
        <a:p>
          <a:r>
            <a:rPr lang="en-US" dirty="0"/>
            <a:t>Lessons from Kentucky </a:t>
          </a:r>
        </a:p>
      </dgm:t>
    </dgm:pt>
    <dgm:pt modelId="{E772AC9E-BB52-4325-8E55-E1C3644BAA0F}" type="parTrans" cxnId="{C98B9176-ED5F-4A39-9B9B-855F15EA09B8}">
      <dgm:prSet/>
      <dgm:spPr/>
      <dgm:t>
        <a:bodyPr/>
        <a:lstStyle/>
        <a:p>
          <a:endParaRPr lang="en-US"/>
        </a:p>
      </dgm:t>
    </dgm:pt>
    <dgm:pt modelId="{D8768864-7708-4634-8548-C7CF8DAAF876}" type="sibTrans" cxnId="{C98B9176-ED5F-4A39-9B9B-855F15EA09B8}">
      <dgm:prSet/>
      <dgm:spPr/>
      <dgm:t>
        <a:bodyPr/>
        <a:lstStyle/>
        <a:p>
          <a:endParaRPr lang="en-US"/>
        </a:p>
      </dgm:t>
    </dgm:pt>
    <dgm:pt modelId="{68F725D0-56AF-48F1-8C0C-6E109A642A68}" type="pres">
      <dgm:prSet presAssocID="{18BE0DF2-4A9C-4CC2-BC8E-F26A2BB03A32}" presName="Name0" presStyleCnt="0">
        <dgm:presLayoutVars>
          <dgm:dir/>
          <dgm:resizeHandles val="exact"/>
        </dgm:presLayoutVars>
      </dgm:prSet>
      <dgm:spPr/>
    </dgm:pt>
    <dgm:pt modelId="{466D3AE9-A6F6-4FC4-874B-3547461DF24C}" type="pres">
      <dgm:prSet presAssocID="{18BE0DF2-4A9C-4CC2-BC8E-F26A2BB03A32}" presName="bkgdShp" presStyleLbl="alignAccFollowNode1" presStyleIdx="0" presStyleCnt="1"/>
      <dgm:spPr/>
    </dgm:pt>
    <dgm:pt modelId="{94C61CAA-0842-40CB-89E6-850A759E1039}" type="pres">
      <dgm:prSet presAssocID="{18BE0DF2-4A9C-4CC2-BC8E-F26A2BB03A32}" presName="linComp" presStyleCnt="0"/>
      <dgm:spPr/>
    </dgm:pt>
    <dgm:pt modelId="{EA6DC5DC-D8C8-45FC-90CD-94B884A3B801}" type="pres">
      <dgm:prSet presAssocID="{CB54AB0B-F2A1-4C5F-83B0-1C2F0998FF13}" presName="compNode" presStyleCnt="0"/>
      <dgm:spPr/>
    </dgm:pt>
    <dgm:pt modelId="{05B0C7B7-FD6D-4EEA-8CF8-EC9DE9E52B13}" type="pres">
      <dgm:prSet presAssocID="{CB54AB0B-F2A1-4C5F-83B0-1C2F0998FF13}" presName="node" presStyleLbl="node1" presStyleIdx="0" presStyleCnt="4">
        <dgm:presLayoutVars>
          <dgm:bulletEnabled val="1"/>
        </dgm:presLayoutVars>
      </dgm:prSet>
      <dgm:spPr/>
    </dgm:pt>
    <dgm:pt modelId="{F862E629-A126-4175-AF7B-578C712F7C4B}" type="pres">
      <dgm:prSet presAssocID="{CB54AB0B-F2A1-4C5F-83B0-1C2F0998FF13}" presName="invisiNode" presStyleLbl="node1" presStyleIdx="0" presStyleCnt="4"/>
      <dgm:spPr/>
    </dgm:pt>
    <dgm:pt modelId="{B995FD56-24AB-4994-98DB-44B895D93323}" type="pres">
      <dgm:prSet presAssocID="{CB54AB0B-F2A1-4C5F-83B0-1C2F0998FF13}"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pt>
    <dgm:pt modelId="{AAA3DC4B-C52E-4A3E-8ACE-D978514DFB9C}" type="pres">
      <dgm:prSet presAssocID="{F513A7C4-97ED-4534-9D24-0EAECCA5D1AF}" presName="sibTrans" presStyleLbl="sibTrans2D1" presStyleIdx="0" presStyleCnt="0"/>
      <dgm:spPr/>
    </dgm:pt>
    <dgm:pt modelId="{D5CEA3F2-8237-4C70-95D3-57B5EDB01544}" type="pres">
      <dgm:prSet presAssocID="{ADD67D1D-6520-42EA-98AC-50B98389CC02}" presName="compNode" presStyleCnt="0"/>
      <dgm:spPr/>
    </dgm:pt>
    <dgm:pt modelId="{2B7FCA98-447E-43EE-8836-B7180B320F73}" type="pres">
      <dgm:prSet presAssocID="{ADD67D1D-6520-42EA-98AC-50B98389CC02}" presName="node" presStyleLbl="node1" presStyleIdx="1" presStyleCnt="4">
        <dgm:presLayoutVars>
          <dgm:bulletEnabled val="1"/>
        </dgm:presLayoutVars>
      </dgm:prSet>
      <dgm:spPr/>
    </dgm:pt>
    <dgm:pt modelId="{8EB3011F-7B77-404C-8F3A-0CF10179BF97}" type="pres">
      <dgm:prSet presAssocID="{ADD67D1D-6520-42EA-98AC-50B98389CC02}" presName="invisiNode" presStyleLbl="node1" presStyleIdx="1" presStyleCnt="4"/>
      <dgm:spPr/>
    </dgm:pt>
    <dgm:pt modelId="{F4F685E0-B714-4BA4-9260-957E3BE887F8}" type="pres">
      <dgm:prSet presAssocID="{ADD67D1D-6520-42EA-98AC-50B98389CC02}"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90D9D64C-8064-483F-8E08-00CDEA22457B}" type="pres">
      <dgm:prSet presAssocID="{9F9AAB68-9EF4-4170-B759-8A0461D5D771}" presName="sibTrans" presStyleLbl="sibTrans2D1" presStyleIdx="0" presStyleCnt="0"/>
      <dgm:spPr/>
    </dgm:pt>
    <dgm:pt modelId="{C06CCBF8-6208-485A-B8C5-32B79581309C}" type="pres">
      <dgm:prSet presAssocID="{19704F2E-33DE-48E4-A74F-FAACA4087921}" presName="compNode" presStyleCnt="0"/>
      <dgm:spPr/>
    </dgm:pt>
    <dgm:pt modelId="{B3E7591B-6077-47CE-A8CE-BB98A131ABF0}" type="pres">
      <dgm:prSet presAssocID="{19704F2E-33DE-48E4-A74F-FAACA4087921}" presName="node" presStyleLbl="node1" presStyleIdx="2" presStyleCnt="4">
        <dgm:presLayoutVars>
          <dgm:bulletEnabled val="1"/>
        </dgm:presLayoutVars>
      </dgm:prSet>
      <dgm:spPr/>
    </dgm:pt>
    <dgm:pt modelId="{E1DB71B7-22D3-48A4-B28F-ACB87A0AD6F0}" type="pres">
      <dgm:prSet presAssocID="{19704F2E-33DE-48E4-A74F-FAACA4087921}" presName="invisiNode" presStyleLbl="node1" presStyleIdx="2" presStyleCnt="4"/>
      <dgm:spPr/>
    </dgm:pt>
    <dgm:pt modelId="{8BDEA3ED-972A-4ECA-A757-5B5EA3E7DC37}" type="pres">
      <dgm:prSet presAssocID="{19704F2E-33DE-48E4-A74F-FAACA4087921}"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dgm:spPr>
    </dgm:pt>
    <dgm:pt modelId="{81681310-76F7-4C8F-8F9A-F86F53D950CB}" type="pres">
      <dgm:prSet presAssocID="{1D22A7E5-AA88-48E1-829B-0F171AFE72DC}" presName="sibTrans" presStyleLbl="sibTrans2D1" presStyleIdx="0" presStyleCnt="0"/>
      <dgm:spPr/>
    </dgm:pt>
    <dgm:pt modelId="{F367B241-FF29-450A-827F-A9D249B23158}" type="pres">
      <dgm:prSet presAssocID="{68B90402-58B5-4E45-9377-B74EB0F912B7}" presName="compNode" presStyleCnt="0"/>
      <dgm:spPr/>
    </dgm:pt>
    <dgm:pt modelId="{52F2C24F-0024-45AA-A04C-E81D9D599441}" type="pres">
      <dgm:prSet presAssocID="{68B90402-58B5-4E45-9377-B74EB0F912B7}" presName="node" presStyleLbl="node1" presStyleIdx="3" presStyleCnt="4">
        <dgm:presLayoutVars>
          <dgm:bulletEnabled val="1"/>
        </dgm:presLayoutVars>
      </dgm:prSet>
      <dgm:spPr/>
    </dgm:pt>
    <dgm:pt modelId="{BE817A04-84FD-4C04-ACE5-8AE4B6030789}" type="pres">
      <dgm:prSet presAssocID="{68B90402-58B5-4E45-9377-B74EB0F912B7}" presName="invisiNode" presStyleLbl="node1" presStyleIdx="3" presStyleCnt="4"/>
      <dgm:spPr/>
    </dgm:pt>
    <dgm:pt modelId="{F6676A7F-AE8E-415C-B5F9-43291C7C562D}" type="pres">
      <dgm:prSet presAssocID="{68B90402-58B5-4E45-9377-B74EB0F912B7}"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dgm:spPr>
    </dgm:pt>
  </dgm:ptLst>
  <dgm:cxnLst>
    <dgm:cxn modelId="{17EE3B02-DA6D-4427-8225-3B630607316D}" type="presOf" srcId="{1D22A7E5-AA88-48E1-829B-0F171AFE72DC}" destId="{81681310-76F7-4C8F-8F9A-F86F53D950CB}" srcOrd="0" destOrd="0" presId="urn:microsoft.com/office/officeart/2005/8/layout/pList2"/>
    <dgm:cxn modelId="{B9B09E15-71A5-4E57-92B4-0FA228458C0E}" srcId="{18BE0DF2-4A9C-4CC2-BC8E-F26A2BB03A32}" destId="{19704F2E-33DE-48E4-A74F-FAACA4087921}" srcOrd="2" destOrd="0" parTransId="{407E65FE-5D81-43C9-A464-CD601EDAEB15}" sibTransId="{1D22A7E5-AA88-48E1-829B-0F171AFE72DC}"/>
    <dgm:cxn modelId="{7CD8965E-30C8-4117-8F3D-AA554A7C1C3E}" type="presOf" srcId="{19704F2E-33DE-48E4-A74F-FAACA4087921}" destId="{B3E7591B-6077-47CE-A8CE-BB98A131ABF0}" srcOrd="0" destOrd="0" presId="urn:microsoft.com/office/officeart/2005/8/layout/pList2"/>
    <dgm:cxn modelId="{C98B9176-ED5F-4A39-9B9B-855F15EA09B8}" srcId="{18BE0DF2-4A9C-4CC2-BC8E-F26A2BB03A32}" destId="{68B90402-58B5-4E45-9377-B74EB0F912B7}" srcOrd="3" destOrd="0" parTransId="{E772AC9E-BB52-4325-8E55-E1C3644BAA0F}" sibTransId="{D8768864-7708-4634-8548-C7CF8DAAF876}"/>
    <dgm:cxn modelId="{D07E0493-9E52-408B-922F-BE8ACAB68606}" type="presOf" srcId="{CB54AB0B-F2A1-4C5F-83B0-1C2F0998FF13}" destId="{05B0C7B7-FD6D-4EEA-8CF8-EC9DE9E52B13}" srcOrd="0" destOrd="0" presId="urn:microsoft.com/office/officeart/2005/8/layout/pList2"/>
    <dgm:cxn modelId="{B1079094-4703-430A-9041-500B71B4653A}" srcId="{18BE0DF2-4A9C-4CC2-BC8E-F26A2BB03A32}" destId="{ADD67D1D-6520-42EA-98AC-50B98389CC02}" srcOrd="1" destOrd="0" parTransId="{08BFEDF6-69FC-4CC9-8305-0C099FA0F984}" sibTransId="{9F9AAB68-9EF4-4170-B759-8A0461D5D771}"/>
    <dgm:cxn modelId="{3A2402B5-C86E-4201-9D01-D0322319CEE9}" type="presOf" srcId="{18BE0DF2-4A9C-4CC2-BC8E-F26A2BB03A32}" destId="{68F725D0-56AF-48F1-8C0C-6E109A642A68}" srcOrd="0" destOrd="0" presId="urn:microsoft.com/office/officeart/2005/8/layout/pList2"/>
    <dgm:cxn modelId="{4D26F2D9-EF8A-4238-93BF-85DD20BF351F}" type="presOf" srcId="{F513A7C4-97ED-4534-9D24-0EAECCA5D1AF}" destId="{AAA3DC4B-C52E-4A3E-8ACE-D978514DFB9C}" srcOrd="0" destOrd="0" presId="urn:microsoft.com/office/officeart/2005/8/layout/pList2"/>
    <dgm:cxn modelId="{A93591DC-0C4C-4CAF-916E-9A61534ABD97}" type="presOf" srcId="{ADD67D1D-6520-42EA-98AC-50B98389CC02}" destId="{2B7FCA98-447E-43EE-8836-B7180B320F73}" srcOrd="0" destOrd="0" presId="urn:microsoft.com/office/officeart/2005/8/layout/pList2"/>
    <dgm:cxn modelId="{7185BDEC-BFB7-4849-8B8F-9EA35DF82059}" srcId="{18BE0DF2-4A9C-4CC2-BC8E-F26A2BB03A32}" destId="{CB54AB0B-F2A1-4C5F-83B0-1C2F0998FF13}" srcOrd="0" destOrd="0" parTransId="{70C07CE0-CF6E-4487-99F3-DACD6F96A712}" sibTransId="{F513A7C4-97ED-4534-9D24-0EAECCA5D1AF}"/>
    <dgm:cxn modelId="{D72953EF-4A5B-48C4-BD8E-897CE042DA50}" type="presOf" srcId="{9F9AAB68-9EF4-4170-B759-8A0461D5D771}" destId="{90D9D64C-8064-483F-8E08-00CDEA22457B}" srcOrd="0" destOrd="0" presId="urn:microsoft.com/office/officeart/2005/8/layout/pList2"/>
    <dgm:cxn modelId="{F61D44FF-03AF-4005-88D7-004E1320BC3D}" type="presOf" srcId="{68B90402-58B5-4E45-9377-B74EB0F912B7}" destId="{52F2C24F-0024-45AA-A04C-E81D9D599441}" srcOrd="0" destOrd="0" presId="urn:microsoft.com/office/officeart/2005/8/layout/pList2"/>
    <dgm:cxn modelId="{7CFA3A2D-8596-4D8C-8A53-647B4E70EA13}" type="presParOf" srcId="{68F725D0-56AF-48F1-8C0C-6E109A642A68}" destId="{466D3AE9-A6F6-4FC4-874B-3547461DF24C}" srcOrd="0" destOrd="0" presId="urn:microsoft.com/office/officeart/2005/8/layout/pList2"/>
    <dgm:cxn modelId="{5105055C-DB1F-4863-8C65-EA88CA4A5E6A}" type="presParOf" srcId="{68F725D0-56AF-48F1-8C0C-6E109A642A68}" destId="{94C61CAA-0842-40CB-89E6-850A759E1039}" srcOrd="1" destOrd="0" presId="urn:microsoft.com/office/officeart/2005/8/layout/pList2"/>
    <dgm:cxn modelId="{A2D73F93-BB23-4E35-98E1-CABC39170543}" type="presParOf" srcId="{94C61CAA-0842-40CB-89E6-850A759E1039}" destId="{EA6DC5DC-D8C8-45FC-90CD-94B884A3B801}" srcOrd="0" destOrd="0" presId="urn:microsoft.com/office/officeart/2005/8/layout/pList2"/>
    <dgm:cxn modelId="{8800E1C6-BBD3-4931-9E4D-EEBF1264D9F7}" type="presParOf" srcId="{EA6DC5DC-D8C8-45FC-90CD-94B884A3B801}" destId="{05B0C7B7-FD6D-4EEA-8CF8-EC9DE9E52B13}" srcOrd="0" destOrd="0" presId="urn:microsoft.com/office/officeart/2005/8/layout/pList2"/>
    <dgm:cxn modelId="{AEE1E74A-831D-4528-A9F5-44D2A8D652DE}" type="presParOf" srcId="{EA6DC5DC-D8C8-45FC-90CD-94B884A3B801}" destId="{F862E629-A126-4175-AF7B-578C712F7C4B}" srcOrd="1" destOrd="0" presId="urn:microsoft.com/office/officeart/2005/8/layout/pList2"/>
    <dgm:cxn modelId="{9F257AD2-5724-4F3F-A585-5FFDBAA82498}" type="presParOf" srcId="{EA6DC5DC-D8C8-45FC-90CD-94B884A3B801}" destId="{B995FD56-24AB-4994-98DB-44B895D93323}" srcOrd="2" destOrd="0" presId="urn:microsoft.com/office/officeart/2005/8/layout/pList2"/>
    <dgm:cxn modelId="{95ABEE38-75B5-498E-A82D-F7DFBCF4A58B}" type="presParOf" srcId="{94C61CAA-0842-40CB-89E6-850A759E1039}" destId="{AAA3DC4B-C52E-4A3E-8ACE-D978514DFB9C}" srcOrd="1" destOrd="0" presId="urn:microsoft.com/office/officeart/2005/8/layout/pList2"/>
    <dgm:cxn modelId="{5ED25100-B7A3-4C52-9F66-144D94BDC316}" type="presParOf" srcId="{94C61CAA-0842-40CB-89E6-850A759E1039}" destId="{D5CEA3F2-8237-4C70-95D3-57B5EDB01544}" srcOrd="2" destOrd="0" presId="urn:microsoft.com/office/officeart/2005/8/layout/pList2"/>
    <dgm:cxn modelId="{822CE068-3617-458E-A48B-74C8030F25E9}" type="presParOf" srcId="{D5CEA3F2-8237-4C70-95D3-57B5EDB01544}" destId="{2B7FCA98-447E-43EE-8836-B7180B320F73}" srcOrd="0" destOrd="0" presId="urn:microsoft.com/office/officeart/2005/8/layout/pList2"/>
    <dgm:cxn modelId="{A221B322-C8B6-405C-8D04-C87456BF76FF}" type="presParOf" srcId="{D5CEA3F2-8237-4C70-95D3-57B5EDB01544}" destId="{8EB3011F-7B77-404C-8F3A-0CF10179BF97}" srcOrd="1" destOrd="0" presId="urn:microsoft.com/office/officeart/2005/8/layout/pList2"/>
    <dgm:cxn modelId="{951F5454-1C8B-4B9C-98F5-CE46EE7EF5DF}" type="presParOf" srcId="{D5CEA3F2-8237-4C70-95D3-57B5EDB01544}" destId="{F4F685E0-B714-4BA4-9260-957E3BE887F8}" srcOrd="2" destOrd="0" presId="urn:microsoft.com/office/officeart/2005/8/layout/pList2"/>
    <dgm:cxn modelId="{86D0A10F-2BF5-4BB4-A214-8EAC77AB5471}" type="presParOf" srcId="{94C61CAA-0842-40CB-89E6-850A759E1039}" destId="{90D9D64C-8064-483F-8E08-00CDEA22457B}" srcOrd="3" destOrd="0" presId="urn:microsoft.com/office/officeart/2005/8/layout/pList2"/>
    <dgm:cxn modelId="{B6CFCBB0-B869-4DEA-A700-F95AB6465219}" type="presParOf" srcId="{94C61CAA-0842-40CB-89E6-850A759E1039}" destId="{C06CCBF8-6208-485A-B8C5-32B79581309C}" srcOrd="4" destOrd="0" presId="urn:microsoft.com/office/officeart/2005/8/layout/pList2"/>
    <dgm:cxn modelId="{28354100-E1B7-48C5-A04E-E1E53BB6EE62}" type="presParOf" srcId="{C06CCBF8-6208-485A-B8C5-32B79581309C}" destId="{B3E7591B-6077-47CE-A8CE-BB98A131ABF0}" srcOrd="0" destOrd="0" presId="urn:microsoft.com/office/officeart/2005/8/layout/pList2"/>
    <dgm:cxn modelId="{88BCFD64-AFB6-498F-87F0-3E04A74967EB}" type="presParOf" srcId="{C06CCBF8-6208-485A-B8C5-32B79581309C}" destId="{E1DB71B7-22D3-48A4-B28F-ACB87A0AD6F0}" srcOrd="1" destOrd="0" presId="urn:microsoft.com/office/officeart/2005/8/layout/pList2"/>
    <dgm:cxn modelId="{823356AD-061E-41C6-B227-2564CAABB970}" type="presParOf" srcId="{C06CCBF8-6208-485A-B8C5-32B79581309C}" destId="{8BDEA3ED-972A-4ECA-A757-5B5EA3E7DC37}" srcOrd="2" destOrd="0" presId="urn:microsoft.com/office/officeart/2005/8/layout/pList2"/>
    <dgm:cxn modelId="{B89BF03C-FFF8-4612-B77A-D74050834E61}" type="presParOf" srcId="{94C61CAA-0842-40CB-89E6-850A759E1039}" destId="{81681310-76F7-4C8F-8F9A-F86F53D950CB}" srcOrd="5" destOrd="0" presId="urn:microsoft.com/office/officeart/2005/8/layout/pList2"/>
    <dgm:cxn modelId="{A5DC1A16-4BC3-4C0A-990B-CDBB7061C351}" type="presParOf" srcId="{94C61CAA-0842-40CB-89E6-850A759E1039}" destId="{F367B241-FF29-450A-827F-A9D249B23158}" srcOrd="6" destOrd="0" presId="urn:microsoft.com/office/officeart/2005/8/layout/pList2"/>
    <dgm:cxn modelId="{B0B98B41-2B0A-49FF-AE30-9E6E4FA3DD3B}" type="presParOf" srcId="{F367B241-FF29-450A-827F-A9D249B23158}" destId="{52F2C24F-0024-45AA-A04C-E81D9D599441}" srcOrd="0" destOrd="0" presId="urn:microsoft.com/office/officeart/2005/8/layout/pList2"/>
    <dgm:cxn modelId="{F9968EBF-7921-4B99-8979-B0AEA829A302}" type="presParOf" srcId="{F367B241-FF29-450A-827F-A9D249B23158}" destId="{BE817A04-84FD-4C04-ACE5-8AE4B6030789}" srcOrd="1" destOrd="0" presId="urn:microsoft.com/office/officeart/2005/8/layout/pList2"/>
    <dgm:cxn modelId="{80A70BEC-465B-4DD7-8280-569322A867CD}" type="presParOf" srcId="{F367B241-FF29-450A-827F-A9D249B23158}" destId="{F6676A7F-AE8E-415C-B5F9-43291C7C562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FC2FEF-D162-49C8-BF35-6906297E266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BDA6A8B1-0E11-423E-AB74-6AC46E3A06E3}">
      <dgm:prSet phldrT="[Text]"/>
      <dgm:spPr>
        <a:solidFill>
          <a:srgbClr val="0077C8"/>
        </a:solidFill>
      </dgm:spPr>
      <dgm:t>
        <a:bodyPr/>
        <a:lstStyle/>
        <a:p>
          <a:r>
            <a:rPr lang="en-US" dirty="0"/>
            <a:t>Cuts to Marketing and Advertising</a:t>
          </a:r>
        </a:p>
      </dgm:t>
    </dgm:pt>
    <dgm:pt modelId="{A685257D-9CC5-4386-A7DD-97C8CA083134}" type="parTrans" cxnId="{1C2DE84D-E3D9-4939-BCFE-460A00B7B95C}">
      <dgm:prSet/>
      <dgm:spPr/>
      <dgm:t>
        <a:bodyPr/>
        <a:lstStyle/>
        <a:p>
          <a:endParaRPr lang="en-US"/>
        </a:p>
      </dgm:t>
    </dgm:pt>
    <dgm:pt modelId="{066A65E4-0FDD-4D79-AF52-5E7D822BF0EC}" type="sibTrans" cxnId="{1C2DE84D-E3D9-4939-BCFE-460A00B7B95C}">
      <dgm:prSet/>
      <dgm:spPr/>
      <dgm:t>
        <a:bodyPr/>
        <a:lstStyle/>
        <a:p>
          <a:endParaRPr lang="en-US"/>
        </a:p>
      </dgm:t>
    </dgm:pt>
    <dgm:pt modelId="{376AACA6-CFE3-44EF-A6BC-29E84FCE775B}">
      <dgm:prSet phldrT="[Text]"/>
      <dgm:spPr>
        <a:solidFill>
          <a:srgbClr val="00B0F0"/>
        </a:solidFill>
      </dgm:spPr>
      <dgm:t>
        <a:bodyPr/>
        <a:lstStyle/>
        <a:p>
          <a:r>
            <a:rPr lang="en-US" dirty="0"/>
            <a:t>Cuts to Enrollment Assistance Programs </a:t>
          </a:r>
        </a:p>
      </dgm:t>
    </dgm:pt>
    <dgm:pt modelId="{ACC31499-C3C2-4085-9D7D-ADFFCD313DB2}" type="parTrans" cxnId="{4B26EB1B-D4A0-4280-9F48-89E8D6150363}">
      <dgm:prSet/>
      <dgm:spPr/>
      <dgm:t>
        <a:bodyPr/>
        <a:lstStyle/>
        <a:p>
          <a:endParaRPr lang="en-US"/>
        </a:p>
      </dgm:t>
    </dgm:pt>
    <dgm:pt modelId="{193268B2-197C-40FD-8D1A-D554B8184039}" type="sibTrans" cxnId="{4B26EB1B-D4A0-4280-9F48-89E8D6150363}">
      <dgm:prSet/>
      <dgm:spPr/>
      <dgm:t>
        <a:bodyPr/>
        <a:lstStyle/>
        <a:p>
          <a:endParaRPr lang="en-US"/>
        </a:p>
      </dgm:t>
    </dgm:pt>
    <dgm:pt modelId="{F1A8ACE6-018C-45B4-82B0-38D83032BFA9}">
      <dgm:prSet phldrT="[Text]"/>
      <dgm:spPr>
        <a:solidFill>
          <a:srgbClr val="00B050"/>
        </a:solidFill>
      </dgm:spPr>
      <dgm:t>
        <a:bodyPr/>
        <a:lstStyle/>
        <a:p>
          <a:r>
            <a:rPr lang="en-US" dirty="0"/>
            <a:t>Expansion of Non-QHP/Marketplace Plans</a:t>
          </a:r>
        </a:p>
      </dgm:t>
    </dgm:pt>
    <dgm:pt modelId="{733388AC-CB06-4CF2-A1E9-64EC89E89A38}" type="parTrans" cxnId="{208A139A-E9BA-4F9A-A97B-9561998057CF}">
      <dgm:prSet/>
      <dgm:spPr/>
      <dgm:t>
        <a:bodyPr/>
        <a:lstStyle/>
        <a:p>
          <a:endParaRPr lang="en-US"/>
        </a:p>
      </dgm:t>
    </dgm:pt>
    <dgm:pt modelId="{AC58C557-A306-4927-9673-D8F738C6DC04}" type="sibTrans" cxnId="{208A139A-E9BA-4F9A-A97B-9561998057CF}">
      <dgm:prSet/>
      <dgm:spPr/>
      <dgm:t>
        <a:bodyPr/>
        <a:lstStyle/>
        <a:p>
          <a:endParaRPr lang="en-US"/>
        </a:p>
      </dgm:t>
    </dgm:pt>
    <dgm:pt modelId="{A626F3EA-77D7-474D-8BF3-2E7CBAB4DEF1}">
      <dgm:prSet phldrT="[Text]"/>
      <dgm:spPr/>
      <dgm:t>
        <a:bodyPr/>
        <a:lstStyle/>
        <a:p>
          <a:r>
            <a:rPr lang="en-US" dirty="0"/>
            <a:t>Elimination of Individual Mandate Penalty</a:t>
          </a:r>
        </a:p>
      </dgm:t>
    </dgm:pt>
    <dgm:pt modelId="{99D016BE-BC8B-4321-BB8D-5B4AB52D5286}" type="parTrans" cxnId="{28B0B429-F119-49B6-84B3-B86E569630FA}">
      <dgm:prSet/>
      <dgm:spPr/>
      <dgm:t>
        <a:bodyPr/>
        <a:lstStyle/>
        <a:p>
          <a:endParaRPr lang="en-US"/>
        </a:p>
      </dgm:t>
    </dgm:pt>
    <dgm:pt modelId="{C512364A-B0BD-4F19-8110-1222723F00A5}" type="sibTrans" cxnId="{28B0B429-F119-49B6-84B3-B86E569630FA}">
      <dgm:prSet/>
      <dgm:spPr/>
      <dgm:t>
        <a:bodyPr/>
        <a:lstStyle/>
        <a:p>
          <a:endParaRPr lang="en-US"/>
        </a:p>
      </dgm:t>
    </dgm:pt>
    <dgm:pt modelId="{16FBA041-9361-4570-ADEF-FFFBBBAA50D3}">
      <dgm:prSet phldrT="[Text]"/>
      <dgm:spPr/>
      <dgm:t>
        <a:bodyPr/>
        <a:lstStyle/>
        <a:p>
          <a:r>
            <a:rPr lang="en-US" dirty="0"/>
            <a:t>Rhetoric Around the 2018 Election </a:t>
          </a:r>
        </a:p>
      </dgm:t>
    </dgm:pt>
    <dgm:pt modelId="{DFB5DA91-5DFD-4C0D-8788-62B17B7D428D}" type="parTrans" cxnId="{569731BB-3642-4455-975B-35D2989E7B52}">
      <dgm:prSet/>
      <dgm:spPr/>
      <dgm:t>
        <a:bodyPr/>
        <a:lstStyle/>
        <a:p>
          <a:endParaRPr lang="en-US"/>
        </a:p>
      </dgm:t>
    </dgm:pt>
    <dgm:pt modelId="{631E103D-CA7D-49F9-AE54-5FE6595D6714}" type="sibTrans" cxnId="{569731BB-3642-4455-975B-35D2989E7B52}">
      <dgm:prSet/>
      <dgm:spPr/>
      <dgm:t>
        <a:bodyPr/>
        <a:lstStyle/>
        <a:p>
          <a:endParaRPr lang="en-US"/>
        </a:p>
      </dgm:t>
    </dgm:pt>
    <dgm:pt modelId="{F485C2D0-6EFA-4D58-906C-B25DCAAD24C3}">
      <dgm:prSet/>
      <dgm:spPr/>
      <dgm:t>
        <a:bodyPr/>
        <a:lstStyle/>
        <a:p>
          <a:r>
            <a:rPr lang="en-US" dirty="0"/>
            <a:t>Lack of Awareness of Open Enrollment Dates </a:t>
          </a:r>
        </a:p>
      </dgm:t>
    </dgm:pt>
    <dgm:pt modelId="{FFB50FD2-84B1-4D44-AC8E-432863FCFC6D}" type="parTrans" cxnId="{9E6FF103-AF8D-4608-B8E6-460B2568ACBD}">
      <dgm:prSet/>
      <dgm:spPr/>
      <dgm:t>
        <a:bodyPr/>
        <a:lstStyle/>
        <a:p>
          <a:endParaRPr lang="en-US"/>
        </a:p>
      </dgm:t>
    </dgm:pt>
    <dgm:pt modelId="{D4ECE4FE-E992-401D-9E6A-A60BAEBE7743}" type="sibTrans" cxnId="{9E6FF103-AF8D-4608-B8E6-460B2568ACBD}">
      <dgm:prSet/>
      <dgm:spPr/>
      <dgm:t>
        <a:bodyPr/>
        <a:lstStyle/>
        <a:p>
          <a:endParaRPr lang="en-US"/>
        </a:p>
      </dgm:t>
    </dgm:pt>
    <dgm:pt modelId="{A0321465-3038-4DEC-9FFD-E20EF4FB77A5}">
      <dgm:prSet/>
      <dgm:spPr/>
      <dgm:t>
        <a:bodyPr/>
        <a:lstStyle/>
        <a:p>
          <a:r>
            <a:rPr lang="en-US" dirty="0"/>
            <a:t>Focus on Privatization </a:t>
          </a:r>
        </a:p>
      </dgm:t>
    </dgm:pt>
    <dgm:pt modelId="{FC1BB3DD-D6B0-489B-A7D0-FBB6D9C824E1}" type="parTrans" cxnId="{35F37C83-4406-49E3-897A-98C2F5F926A2}">
      <dgm:prSet/>
      <dgm:spPr/>
      <dgm:t>
        <a:bodyPr/>
        <a:lstStyle/>
        <a:p>
          <a:endParaRPr lang="en-US"/>
        </a:p>
      </dgm:t>
    </dgm:pt>
    <dgm:pt modelId="{AF86B24F-BE4B-465B-B4C0-A44D188A21A4}" type="sibTrans" cxnId="{35F37C83-4406-49E3-897A-98C2F5F926A2}">
      <dgm:prSet/>
      <dgm:spPr/>
      <dgm:t>
        <a:bodyPr/>
        <a:lstStyle/>
        <a:p>
          <a:endParaRPr lang="en-US"/>
        </a:p>
      </dgm:t>
    </dgm:pt>
    <dgm:pt modelId="{C85A0DF1-6C5B-477E-91BB-2700A5B69B2A}" type="pres">
      <dgm:prSet presAssocID="{45FC2FEF-D162-49C8-BF35-6906297E266C}" presName="diagram" presStyleCnt="0">
        <dgm:presLayoutVars>
          <dgm:dir/>
          <dgm:resizeHandles val="exact"/>
        </dgm:presLayoutVars>
      </dgm:prSet>
      <dgm:spPr/>
    </dgm:pt>
    <dgm:pt modelId="{B964BB07-9249-4F79-B063-79ED136B636C}" type="pres">
      <dgm:prSet presAssocID="{BDA6A8B1-0E11-423E-AB74-6AC46E3A06E3}" presName="node" presStyleLbl="node1" presStyleIdx="0" presStyleCnt="7">
        <dgm:presLayoutVars>
          <dgm:bulletEnabled val="1"/>
        </dgm:presLayoutVars>
      </dgm:prSet>
      <dgm:spPr/>
    </dgm:pt>
    <dgm:pt modelId="{3425F3B3-0A2E-40FF-80DC-4D94B7D04281}" type="pres">
      <dgm:prSet presAssocID="{066A65E4-0FDD-4D79-AF52-5E7D822BF0EC}" presName="sibTrans" presStyleCnt="0"/>
      <dgm:spPr/>
    </dgm:pt>
    <dgm:pt modelId="{7C4C1D02-3226-46E8-82CF-47F3DFCDE7FB}" type="pres">
      <dgm:prSet presAssocID="{376AACA6-CFE3-44EF-A6BC-29E84FCE775B}" presName="node" presStyleLbl="node1" presStyleIdx="1" presStyleCnt="7">
        <dgm:presLayoutVars>
          <dgm:bulletEnabled val="1"/>
        </dgm:presLayoutVars>
      </dgm:prSet>
      <dgm:spPr/>
    </dgm:pt>
    <dgm:pt modelId="{5421ED1E-45F6-45BD-A498-75C9D17EC719}" type="pres">
      <dgm:prSet presAssocID="{193268B2-197C-40FD-8D1A-D554B8184039}" presName="sibTrans" presStyleCnt="0"/>
      <dgm:spPr/>
    </dgm:pt>
    <dgm:pt modelId="{505EA08C-B3EC-438B-9E68-B24CA38F66DC}" type="pres">
      <dgm:prSet presAssocID="{F1A8ACE6-018C-45B4-82B0-38D83032BFA9}" presName="node" presStyleLbl="node1" presStyleIdx="2" presStyleCnt="7">
        <dgm:presLayoutVars>
          <dgm:bulletEnabled val="1"/>
        </dgm:presLayoutVars>
      </dgm:prSet>
      <dgm:spPr/>
    </dgm:pt>
    <dgm:pt modelId="{EF2E0E3A-9F7B-485F-AF08-AEA33AEC2701}" type="pres">
      <dgm:prSet presAssocID="{AC58C557-A306-4927-9673-D8F738C6DC04}" presName="sibTrans" presStyleCnt="0"/>
      <dgm:spPr/>
    </dgm:pt>
    <dgm:pt modelId="{6E64A50E-03DC-421D-AC71-6D73C9D47E17}" type="pres">
      <dgm:prSet presAssocID="{A626F3EA-77D7-474D-8BF3-2E7CBAB4DEF1}" presName="node" presStyleLbl="node1" presStyleIdx="3" presStyleCnt="7">
        <dgm:presLayoutVars>
          <dgm:bulletEnabled val="1"/>
        </dgm:presLayoutVars>
      </dgm:prSet>
      <dgm:spPr/>
    </dgm:pt>
    <dgm:pt modelId="{34C3C675-ADF5-492F-BB5F-095ABA0D5D7A}" type="pres">
      <dgm:prSet presAssocID="{C512364A-B0BD-4F19-8110-1222723F00A5}" presName="sibTrans" presStyleCnt="0"/>
      <dgm:spPr/>
    </dgm:pt>
    <dgm:pt modelId="{3351610E-52BA-43FF-A766-F5EA07EC783B}" type="pres">
      <dgm:prSet presAssocID="{16FBA041-9361-4570-ADEF-FFFBBBAA50D3}" presName="node" presStyleLbl="node1" presStyleIdx="4" presStyleCnt="7">
        <dgm:presLayoutVars>
          <dgm:bulletEnabled val="1"/>
        </dgm:presLayoutVars>
      </dgm:prSet>
      <dgm:spPr/>
    </dgm:pt>
    <dgm:pt modelId="{FD08DC5C-0C4D-4A26-BC30-C85A9706B48E}" type="pres">
      <dgm:prSet presAssocID="{631E103D-CA7D-49F9-AE54-5FE6595D6714}" presName="sibTrans" presStyleCnt="0"/>
      <dgm:spPr/>
    </dgm:pt>
    <dgm:pt modelId="{C7B6752B-8752-4726-9ED5-43EBCB0CA968}" type="pres">
      <dgm:prSet presAssocID="{F485C2D0-6EFA-4D58-906C-B25DCAAD24C3}" presName="node" presStyleLbl="node1" presStyleIdx="5" presStyleCnt="7">
        <dgm:presLayoutVars>
          <dgm:bulletEnabled val="1"/>
        </dgm:presLayoutVars>
      </dgm:prSet>
      <dgm:spPr/>
    </dgm:pt>
    <dgm:pt modelId="{E4F8CCB5-A0C7-47AE-8F36-2E983394151B}" type="pres">
      <dgm:prSet presAssocID="{D4ECE4FE-E992-401D-9E6A-A60BAEBE7743}" presName="sibTrans" presStyleCnt="0"/>
      <dgm:spPr/>
    </dgm:pt>
    <dgm:pt modelId="{C87353AE-8DDA-48F3-9829-30425CF7CE0D}" type="pres">
      <dgm:prSet presAssocID="{A0321465-3038-4DEC-9FFD-E20EF4FB77A5}" presName="node" presStyleLbl="node1" presStyleIdx="6" presStyleCnt="7">
        <dgm:presLayoutVars>
          <dgm:bulletEnabled val="1"/>
        </dgm:presLayoutVars>
      </dgm:prSet>
      <dgm:spPr/>
    </dgm:pt>
  </dgm:ptLst>
  <dgm:cxnLst>
    <dgm:cxn modelId="{9E6FF103-AF8D-4608-B8E6-460B2568ACBD}" srcId="{45FC2FEF-D162-49C8-BF35-6906297E266C}" destId="{F485C2D0-6EFA-4D58-906C-B25DCAAD24C3}" srcOrd="5" destOrd="0" parTransId="{FFB50FD2-84B1-4D44-AC8E-432863FCFC6D}" sibTransId="{D4ECE4FE-E992-401D-9E6A-A60BAEBE7743}"/>
    <dgm:cxn modelId="{4B26EB1B-D4A0-4280-9F48-89E8D6150363}" srcId="{45FC2FEF-D162-49C8-BF35-6906297E266C}" destId="{376AACA6-CFE3-44EF-A6BC-29E84FCE775B}" srcOrd="1" destOrd="0" parTransId="{ACC31499-C3C2-4085-9D7D-ADFFCD313DB2}" sibTransId="{193268B2-197C-40FD-8D1A-D554B8184039}"/>
    <dgm:cxn modelId="{CE1DEE1C-9B85-4405-AD87-0B70DBC6BA54}" type="presOf" srcId="{A0321465-3038-4DEC-9FFD-E20EF4FB77A5}" destId="{C87353AE-8DDA-48F3-9829-30425CF7CE0D}" srcOrd="0" destOrd="0" presId="urn:microsoft.com/office/officeart/2005/8/layout/default"/>
    <dgm:cxn modelId="{1A1BD026-87EA-4D24-BDB3-273A69DADDEC}" type="presOf" srcId="{F485C2D0-6EFA-4D58-906C-B25DCAAD24C3}" destId="{C7B6752B-8752-4726-9ED5-43EBCB0CA968}" srcOrd="0" destOrd="0" presId="urn:microsoft.com/office/officeart/2005/8/layout/default"/>
    <dgm:cxn modelId="{28B0B429-F119-49B6-84B3-B86E569630FA}" srcId="{45FC2FEF-D162-49C8-BF35-6906297E266C}" destId="{A626F3EA-77D7-474D-8BF3-2E7CBAB4DEF1}" srcOrd="3" destOrd="0" parTransId="{99D016BE-BC8B-4321-BB8D-5B4AB52D5286}" sibTransId="{C512364A-B0BD-4F19-8110-1222723F00A5}"/>
    <dgm:cxn modelId="{39CB7163-9379-439E-BB64-52B7691E2800}" type="presOf" srcId="{376AACA6-CFE3-44EF-A6BC-29E84FCE775B}" destId="{7C4C1D02-3226-46E8-82CF-47F3DFCDE7FB}" srcOrd="0" destOrd="0" presId="urn:microsoft.com/office/officeart/2005/8/layout/default"/>
    <dgm:cxn modelId="{45612F69-FD8A-442E-8A16-49BF764C25C0}" type="presOf" srcId="{45FC2FEF-D162-49C8-BF35-6906297E266C}" destId="{C85A0DF1-6C5B-477E-91BB-2700A5B69B2A}" srcOrd="0" destOrd="0" presId="urn:microsoft.com/office/officeart/2005/8/layout/default"/>
    <dgm:cxn modelId="{1C2DE84D-E3D9-4939-BCFE-460A00B7B95C}" srcId="{45FC2FEF-D162-49C8-BF35-6906297E266C}" destId="{BDA6A8B1-0E11-423E-AB74-6AC46E3A06E3}" srcOrd="0" destOrd="0" parTransId="{A685257D-9CC5-4386-A7DD-97C8CA083134}" sibTransId="{066A65E4-0FDD-4D79-AF52-5E7D822BF0EC}"/>
    <dgm:cxn modelId="{35F37C83-4406-49E3-897A-98C2F5F926A2}" srcId="{45FC2FEF-D162-49C8-BF35-6906297E266C}" destId="{A0321465-3038-4DEC-9FFD-E20EF4FB77A5}" srcOrd="6" destOrd="0" parTransId="{FC1BB3DD-D6B0-489B-A7D0-FBB6D9C824E1}" sibTransId="{AF86B24F-BE4B-465B-B4C0-A44D188A21A4}"/>
    <dgm:cxn modelId="{208A139A-E9BA-4F9A-A97B-9561998057CF}" srcId="{45FC2FEF-D162-49C8-BF35-6906297E266C}" destId="{F1A8ACE6-018C-45B4-82B0-38D83032BFA9}" srcOrd="2" destOrd="0" parTransId="{733388AC-CB06-4CF2-A1E9-64EC89E89A38}" sibTransId="{AC58C557-A306-4927-9673-D8F738C6DC04}"/>
    <dgm:cxn modelId="{B423CCAB-ED36-48A1-A999-910EC5E84FB8}" type="presOf" srcId="{BDA6A8B1-0E11-423E-AB74-6AC46E3A06E3}" destId="{B964BB07-9249-4F79-B063-79ED136B636C}" srcOrd="0" destOrd="0" presId="urn:microsoft.com/office/officeart/2005/8/layout/default"/>
    <dgm:cxn modelId="{569731BB-3642-4455-975B-35D2989E7B52}" srcId="{45FC2FEF-D162-49C8-BF35-6906297E266C}" destId="{16FBA041-9361-4570-ADEF-FFFBBBAA50D3}" srcOrd="4" destOrd="0" parTransId="{DFB5DA91-5DFD-4C0D-8788-62B17B7D428D}" sibTransId="{631E103D-CA7D-49F9-AE54-5FE6595D6714}"/>
    <dgm:cxn modelId="{74C7BBDB-033F-436B-A6E8-85F806AA649C}" type="presOf" srcId="{A626F3EA-77D7-474D-8BF3-2E7CBAB4DEF1}" destId="{6E64A50E-03DC-421D-AC71-6D73C9D47E17}" srcOrd="0" destOrd="0" presId="urn:microsoft.com/office/officeart/2005/8/layout/default"/>
    <dgm:cxn modelId="{AAD4AAF5-D6FD-460A-B987-304F5FE08B21}" type="presOf" srcId="{F1A8ACE6-018C-45B4-82B0-38D83032BFA9}" destId="{505EA08C-B3EC-438B-9E68-B24CA38F66DC}" srcOrd="0" destOrd="0" presId="urn:microsoft.com/office/officeart/2005/8/layout/default"/>
    <dgm:cxn modelId="{27988DF6-52D0-49D7-BF8F-17FC72A5031B}" type="presOf" srcId="{16FBA041-9361-4570-ADEF-FFFBBBAA50D3}" destId="{3351610E-52BA-43FF-A766-F5EA07EC783B}" srcOrd="0" destOrd="0" presId="urn:microsoft.com/office/officeart/2005/8/layout/default"/>
    <dgm:cxn modelId="{700642ED-4147-40FD-B85F-CD21D3868CC5}" type="presParOf" srcId="{C85A0DF1-6C5B-477E-91BB-2700A5B69B2A}" destId="{B964BB07-9249-4F79-B063-79ED136B636C}" srcOrd="0" destOrd="0" presId="urn:microsoft.com/office/officeart/2005/8/layout/default"/>
    <dgm:cxn modelId="{E9CDE4CB-1D31-4930-AAE0-25CBCAB5686B}" type="presParOf" srcId="{C85A0DF1-6C5B-477E-91BB-2700A5B69B2A}" destId="{3425F3B3-0A2E-40FF-80DC-4D94B7D04281}" srcOrd="1" destOrd="0" presId="urn:microsoft.com/office/officeart/2005/8/layout/default"/>
    <dgm:cxn modelId="{2FB27E7C-1993-4798-A2CD-1529A6E145D8}" type="presParOf" srcId="{C85A0DF1-6C5B-477E-91BB-2700A5B69B2A}" destId="{7C4C1D02-3226-46E8-82CF-47F3DFCDE7FB}" srcOrd="2" destOrd="0" presId="urn:microsoft.com/office/officeart/2005/8/layout/default"/>
    <dgm:cxn modelId="{7B614C2C-729C-4C32-B5E0-0C58DBFFAEEF}" type="presParOf" srcId="{C85A0DF1-6C5B-477E-91BB-2700A5B69B2A}" destId="{5421ED1E-45F6-45BD-A498-75C9D17EC719}" srcOrd="3" destOrd="0" presId="urn:microsoft.com/office/officeart/2005/8/layout/default"/>
    <dgm:cxn modelId="{AB06AABA-FE6C-4A7C-926B-F5CADBC1170D}" type="presParOf" srcId="{C85A0DF1-6C5B-477E-91BB-2700A5B69B2A}" destId="{505EA08C-B3EC-438B-9E68-B24CA38F66DC}" srcOrd="4" destOrd="0" presId="urn:microsoft.com/office/officeart/2005/8/layout/default"/>
    <dgm:cxn modelId="{079D9039-8CF5-412F-8CDF-0AA0B91E42F3}" type="presParOf" srcId="{C85A0DF1-6C5B-477E-91BB-2700A5B69B2A}" destId="{EF2E0E3A-9F7B-485F-AF08-AEA33AEC2701}" srcOrd="5" destOrd="0" presId="urn:microsoft.com/office/officeart/2005/8/layout/default"/>
    <dgm:cxn modelId="{405A0AF5-3064-49A4-9094-0218B258E52B}" type="presParOf" srcId="{C85A0DF1-6C5B-477E-91BB-2700A5B69B2A}" destId="{6E64A50E-03DC-421D-AC71-6D73C9D47E17}" srcOrd="6" destOrd="0" presId="urn:microsoft.com/office/officeart/2005/8/layout/default"/>
    <dgm:cxn modelId="{9E9C5DB5-0B56-4AD2-ACC7-EA1CD691E597}" type="presParOf" srcId="{C85A0DF1-6C5B-477E-91BB-2700A5B69B2A}" destId="{34C3C675-ADF5-492F-BB5F-095ABA0D5D7A}" srcOrd="7" destOrd="0" presId="urn:microsoft.com/office/officeart/2005/8/layout/default"/>
    <dgm:cxn modelId="{49D497A6-81C0-4D00-B78C-09555E71D04A}" type="presParOf" srcId="{C85A0DF1-6C5B-477E-91BB-2700A5B69B2A}" destId="{3351610E-52BA-43FF-A766-F5EA07EC783B}" srcOrd="8" destOrd="0" presId="urn:microsoft.com/office/officeart/2005/8/layout/default"/>
    <dgm:cxn modelId="{0AAE1746-22FA-4A1C-A284-F36A6A0C3573}" type="presParOf" srcId="{C85A0DF1-6C5B-477E-91BB-2700A5B69B2A}" destId="{FD08DC5C-0C4D-4A26-BC30-C85A9706B48E}" srcOrd="9" destOrd="0" presId="urn:microsoft.com/office/officeart/2005/8/layout/default"/>
    <dgm:cxn modelId="{9A280B6C-8750-4EFA-BB43-3DAB84879E13}" type="presParOf" srcId="{C85A0DF1-6C5B-477E-91BB-2700A5B69B2A}" destId="{C7B6752B-8752-4726-9ED5-43EBCB0CA968}" srcOrd="10" destOrd="0" presId="urn:microsoft.com/office/officeart/2005/8/layout/default"/>
    <dgm:cxn modelId="{38097EC1-DB2F-4A99-844A-718EF5D41422}" type="presParOf" srcId="{C85A0DF1-6C5B-477E-91BB-2700A5B69B2A}" destId="{E4F8CCB5-A0C7-47AE-8F36-2E983394151B}" srcOrd="11" destOrd="0" presId="urn:microsoft.com/office/officeart/2005/8/layout/default"/>
    <dgm:cxn modelId="{3070CE4F-CAB8-4CC7-B57D-3D5E2676E627}" type="presParOf" srcId="{C85A0DF1-6C5B-477E-91BB-2700A5B69B2A}" destId="{C87353AE-8DDA-48F3-9829-30425CF7CE0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EE220B-760E-43C0-8932-E09DCB03141A}"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en-US"/>
        </a:p>
      </dgm:t>
    </dgm:pt>
    <dgm:pt modelId="{399F6046-E49F-40BD-A908-A3A110F376DB}">
      <dgm:prSet phldrT="[Text]" custT="1"/>
      <dgm:spPr>
        <a:solidFill>
          <a:srgbClr val="01AFA9"/>
        </a:solidFill>
      </dgm:spPr>
      <dgm:t>
        <a:bodyPr/>
        <a:lstStyle/>
        <a:p>
          <a:endParaRPr lang="en-US" sz="1400" b="1" dirty="0"/>
        </a:p>
        <a:p>
          <a:endParaRPr lang="en-US" sz="1400" b="1" dirty="0"/>
        </a:p>
        <a:p>
          <a:r>
            <a:rPr lang="en-US" sz="1400" b="1" dirty="0"/>
            <a:t>Debrief with Volunteers &amp; Organizations </a:t>
          </a:r>
        </a:p>
      </dgm:t>
    </dgm:pt>
    <dgm:pt modelId="{78673EC0-C66F-45B4-9BAD-EE301B87F7FA}" type="parTrans" cxnId="{5531EF61-6FB4-469C-999C-5AB6A42258C0}">
      <dgm:prSet/>
      <dgm:spPr/>
      <dgm:t>
        <a:bodyPr/>
        <a:lstStyle/>
        <a:p>
          <a:endParaRPr lang="en-US" b="1"/>
        </a:p>
      </dgm:t>
    </dgm:pt>
    <dgm:pt modelId="{30EA933A-C969-4AAF-90E9-A90BB4FA80E8}" type="sibTrans" cxnId="{5531EF61-6FB4-469C-999C-5AB6A42258C0}">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5485D46D-97EB-452A-A315-15D4A76A9E0C}">
      <dgm:prSet phldrT="[Text]" custT="1"/>
      <dgm:spPr>
        <a:solidFill>
          <a:srgbClr val="A70064"/>
        </a:solidFill>
      </dgm:spPr>
      <dgm:t>
        <a:bodyPr/>
        <a:lstStyle/>
        <a:p>
          <a:endParaRPr lang="en-US" sz="1400" b="1" dirty="0"/>
        </a:p>
        <a:p>
          <a:endParaRPr lang="en-US" sz="1400" b="1" dirty="0"/>
        </a:p>
        <a:p>
          <a:r>
            <a:rPr lang="en-US" sz="1400" b="1" dirty="0"/>
            <a:t>Partner with Community Health Workers</a:t>
          </a:r>
        </a:p>
      </dgm:t>
    </dgm:pt>
    <dgm:pt modelId="{0D18FB3C-BDED-4AB1-8BA9-383D9BDE52C1}" type="parTrans" cxnId="{CC9DB5E2-E69E-4A9F-9A8C-3DD0752A1825}">
      <dgm:prSet/>
      <dgm:spPr/>
      <dgm:t>
        <a:bodyPr/>
        <a:lstStyle/>
        <a:p>
          <a:endParaRPr lang="en-US" b="1"/>
        </a:p>
      </dgm:t>
    </dgm:pt>
    <dgm:pt modelId="{E667EA37-EBCB-4E42-9B16-DEAAB7849249}" type="sibTrans" cxnId="{CC9DB5E2-E69E-4A9F-9A8C-3DD0752A1825}">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30B861D1-21A4-48C5-B113-F2EC41B33D5E}">
      <dgm:prSet phldrT="[Text]" custT="1"/>
      <dgm:spPr>
        <a:solidFill>
          <a:srgbClr val="F38A00"/>
        </a:solidFill>
      </dgm:spPr>
      <dgm:t>
        <a:bodyPr/>
        <a:lstStyle/>
        <a:p>
          <a:endParaRPr lang="en-US" sz="1600" b="1" dirty="0"/>
        </a:p>
        <a:p>
          <a:endParaRPr lang="en-US" sz="1600" b="1" dirty="0"/>
        </a:p>
        <a:p>
          <a:r>
            <a:rPr lang="en-US" sz="1400" b="1" dirty="0"/>
            <a:t>Marketing &amp; Story banking Platform</a:t>
          </a:r>
        </a:p>
      </dgm:t>
    </dgm:pt>
    <dgm:pt modelId="{0FDB50EF-2C28-4568-9724-8E3FE9C888EE}" type="parTrans" cxnId="{C2B0FDDC-42F9-49F3-A018-DD1F710351F5}">
      <dgm:prSet/>
      <dgm:spPr/>
      <dgm:t>
        <a:bodyPr/>
        <a:lstStyle/>
        <a:p>
          <a:endParaRPr lang="en-US" b="1"/>
        </a:p>
      </dgm:t>
    </dgm:pt>
    <dgm:pt modelId="{5D6FAE07-E2B1-4E7F-9276-5C596EF85195}" type="sibTrans" cxnId="{C2B0FDDC-42F9-49F3-A018-DD1F710351F5}">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57C46867-4DD1-471D-91D8-EC979DC89839}">
      <dgm:prSet phldrT="[Text]" custT="1"/>
      <dgm:spPr>
        <a:solidFill>
          <a:srgbClr val="01AFA9"/>
        </a:solidFill>
      </dgm:spPr>
      <dgm:t>
        <a:bodyPr/>
        <a:lstStyle/>
        <a:p>
          <a:endParaRPr lang="en-US" sz="1600" b="1" dirty="0"/>
        </a:p>
        <a:p>
          <a:endParaRPr lang="en-US" sz="1600" b="1" dirty="0"/>
        </a:p>
        <a:p>
          <a:r>
            <a:rPr lang="en-US" sz="1600" b="1" dirty="0"/>
            <a:t>Increase in-person assist opportunities</a:t>
          </a:r>
        </a:p>
      </dgm:t>
    </dgm:pt>
    <dgm:pt modelId="{3AFDADE3-A278-4118-80B4-792A2F54E6B0}" type="parTrans" cxnId="{AED89A26-0F98-48B6-97A2-8FCB3901EDDA}">
      <dgm:prSet/>
      <dgm:spPr/>
      <dgm:t>
        <a:bodyPr/>
        <a:lstStyle/>
        <a:p>
          <a:endParaRPr lang="en-US" b="1"/>
        </a:p>
      </dgm:t>
    </dgm:pt>
    <dgm:pt modelId="{83BC553C-3465-45D0-A5C8-3F9C8BC0918D}" type="sibTrans" cxnId="{AED89A26-0F98-48B6-97A2-8FCB3901EDDA}">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CCBB593E-EB99-4D96-A902-B5F4475020AF}">
      <dgm:prSet phldrT="[Text]" custT="1"/>
      <dgm:spPr>
        <a:solidFill>
          <a:schemeClr val="bg1">
            <a:lumMod val="50000"/>
          </a:schemeClr>
        </a:solidFill>
      </dgm:spPr>
      <dgm:t>
        <a:bodyPr/>
        <a:lstStyle/>
        <a:p>
          <a:endParaRPr lang="en-US" sz="1400" b="1" dirty="0"/>
        </a:p>
        <a:p>
          <a:endParaRPr lang="en-US" sz="1400" b="1" dirty="0"/>
        </a:p>
        <a:p>
          <a:r>
            <a:rPr lang="en-US" sz="1400" b="1" dirty="0"/>
            <a:t>Eligibility/linkage to health care </a:t>
          </a:r>
        </a:p>
      </dgm:t>
    </dgm:pt>
    <dgm:pt modelId="{CC8EB9D6-9BCC-4769-9083-5426ACA58458}" type="parTrans" cxnId="{2A258C3E-D8C8-4F24-9920-1174B5666AD4}">
      <dgm:prSet/>
      <dgm:spPr/>
      <dgm:t>
        <a:bodyPr/>
        <a:lstStyle/>
        <a:p>
          <a:endParaRPr lang="en-US" b="1"/>
        </a:p>
      </dgm:t>
    </dgm:pt>
    <dgm:pt modelId="{D38828F4-81A3-42CE-89D3-FA37330E2403}" type="sibTrans" cxnId="{2A258C3E-D8C8-4F24-9920-1174B5666AD4}">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05656586-4941-4AB6-B353-A890432ECA55}">
      <dgm:prSet phldrT="[Text]" custT="1"/>
      <dgm:spPr>
        <a:solidFill>
          <a:srgbClr val="95D600"/>
        </a:solidFill>
      </dgm:spPr>
      <dgm:t>
        <a:bodyPr/>
        <a:lstStyle/>
        <a:p>
          <a:endParaRPr lang="en-US" sz="1400" b="1" dirty="0"/>
        </a:p>
        <a:p>
          <a:endParaRPr lang="en-US" sz="1400" b="1" dirty="0"/>
        </a:p>
        <a:p>
          <a:endParaRPr lang="en-US" sz="1400" b="1" dirty="0"/>
        </a:p>
        <a:p>
          <a:r>
            <a:rPr lang="en-US" sz="1400" b="1" dirty="0"/>
            <a:t>Report to C-Suite to gain future buy-in</a:t>
          </a:r>
        </a:p>
      </dgm:t>
    </dgm:pt>
    <dgm:pt modelId="{E89ADF1E-F079-495B-8730-62FC2826A01F}" type="parTrans" cxnId="{6F2E9343-ADCA-4147-BED1-A22ADBE55BCF}">
      <dgm:prSet/>
      <dgm:spPr/>
      <dgm:t>
        <a:bodyPr/>
        <a:lstStyle/>
        <a:p>
          <a:endParaRPr lang="en-US" b="1"/>
        </a:p>
      </dgm:t>
    </dgm:pt>
    <dgm:pt modelId="{95456059-FE95-40F3-8E7E-A35497793D21}" type="sibTrans" cxnId="{6F2E9343-ADCA-4147-BED1-A22ADBE55BCF}">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67AD320D-E31F-4465-ACB9-60449B0C6E81}">
      <dgm:prSet phldrT="[Text]" custT="1"/>
      <dgm:spPr>
        <a:solidFill>
          <a:srgbClr val="A70064"/>
        </a:solidFill>
      </dgm:spPr>
      <dgm:t>
        <a:bodyPr/>
        <a:lstStyle/>
        <a:p>
          <a:endParaRPr lang="en-US" sz="1400" b="1" dirty="0"/>
        </a:p>
        <a:p>
          <a:endParaRPr lang="en-US" sz="1400" b="1" dirty="0"/>
        </a:p>
        <a:p>
          <a:endParaRPr lang="en-US" sz="1400" b="1" dirty="0"/>
        </a:p>
        <a:p>
          <a:r>
            <a:rPr lang="en-US" sz="1400" b="1" dirty="0"/>
            <a:t>Educate parents at schools/PTAs</a:t>
          </a:r>
        </a:p>
      </dgm:t>
    </dgm:pt>
    <dgm:pt modelId="{088C389F-D984-4AEF-9742-5B25689F5EEB}" type="parTrans" cxnId="{B3F9C699-9A92-440B-B806-1D2F100190DD}">
      <dgm:prSet/>
      <dgm:spPr/>
      <dgm:t>
        <a:bodyPr/>
        <a:lstStyle/>
        <a:p>
          <a:endParaRPr lang="en-US" b="1"/>
        </a:p>
      </dgm:t>
    </dgm:pt>
    <dgm:pt modelId="{18BD0845-B386-43BE-8AC6-C043ADA1CB52}" type="sibTrans" cxnId="{B3F9C699-9A92-440B-B806-1D2F100190DD}">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0CF814B7-CD6E-424E-AC58-DEDBD94DA8D8}">
      <dgm:prSet phldrT="[Text]" custT="1"/>
      <dgm:spPr>
        <a:solidFill>
          <a:srgbClr val="F38A00"/>
        </a:solidFill>
      </dgm:spPr>
      <dgm:t>
        <a:bodyPr/>
        <a:lstStyle/>
        <a:p>
          <a:endParaRPr lang="en-US" sz="1400" b="1" dirty="0"/>
        </a:p>
        <a:p>
          <a:endParaRPr lang="en-US" sz="1400" b="1" dirty="0"/>
        </a:p>
        <a:p>
          <a:r>
            <a:rPr lang="en-US" sz="1400" b="1" dirty="0"/>
            <a:t>Create community ambassadors</a:t>
          </a:r>
        </a:p>
      </dgm:t>
    </dgm:pt>
    <dgm:pt modelId="{90D0DBC8-2D03-43C9-A137-2973337BCEBC}" type="parTrans" cxnId="{CB770F84-1E33-4B2F-A8C9-DD34BA90F742}">
      <dgm:prSet/>
      <dgm:spPr/>
      <dgm:t>
        <a:bodyPr/>
        <a:lstStyle/>
        <a:p>
          <a:endParaRPr lang="en-US" b="1"/>
        </a:p>
      </dgm:t>
    </dgm:pt>
    <dgm:pt modelId="{AD03D764-2436-4823-9EE1-F72061C7B886}" type="sibTrans" cxnId="{CB770F84-1E33-4B2F-A8C9-DD34BA90F742}">
      <dgm:prSet/>
      <dgm:spPr>
        <a:solidFill>
          <a:schemeClr val="bg2">
            <a:lumMod val="75000"/>
          </a:schemeClr>
        </a:solidFill>
        <a:effectLst>
          <a:outerShdw blurRad="50800" dist="38100" dir="2700000" algn="tl" rotWithShape="0">
            <a:prstClr val="black">
              <a:alpha val="40000"/>
            </a:prstClr>
          </a:outerShdw>
        </a:effectLst>
      </dgm:spPr>
      <dgm:t>
        <a:bodyPr/>
        <a:lstStyle/>
        <a:p>
          <a:endParaRPr lang="en-US" b="1"/>
        </a:p>
      </dgm:t>
    </dgm:pt>
    <dgm:pt modelId="{B4B2C33C-0C35-432D-A7EA-6F61474F467A}">
      <dgm:prSet phldrT="[Text]" custT="1"/>
      <dgm:spPr>
        <a:solidFill>
          <a:srgbClr val="95D600"/>
        </a:solidFill>
      </dgm:spPr>
      <dgm:t>
        <a:bodyPr/>
        <a:lstStyle/>
        <a:p>
          <a:endParaRPr lang="en-US" sz="1400" b="1" dirty="0"/>
        </a:p>
        <a:p>
          <a:endParaRPr lang="en-US" sz="1400" b="1" dirty="0"/>
        </a:p>
        <a:p>
          <a:endParaRPr lang="en-US" sz="1600" b="1" dirty="0"/>
        </a:p>
        <a:p>
          <a:r>
            <a:rPr lang="en-US" sz="1600" b="1" dirty="0"/>
            <a:t>Lessons learned </a:t>
          </a:r>
        </a:p>
      </dgm:t>
    </dgm:pt>
    <dgm:pt modelId="{E9D80EEA-8057-4CC3-B3AE-371F66840DBC}" type="parTrans" cxnId="{13FAFD19-286C-4545-9878-AA91D05E0BA0}">
      <dgm:prSet/>
      <dgm:spPr/>
      <dgm:t>
        <a:bodyPr/>
        <a:lstStyle/>
        <a:p>
          <a:endParaRPr lang="en-US" b="1"/>
        </a:p>
      </dgm:t>
    </dgm:pt>
    <dgm:pt modelId="{6039F528-7C1E-48D0-B457-BCED68F9B18E}" type="sibTrans" cxnId="{13FAFD19-286C-4545-9878-AA91D05E0BA0}">
      <dgm:prSet/>
      <dgm:spPr/>
      <dgm:t>
        <a:bodyPr/>
        <a:lstStyle/>
        <a:p>
          <a:endParaRPr lang="en-US" b="1"/>
        </a:p>
      </dgm:t>
    </dgm:pt>
    <dgm:pt modelId="{BE989D5F-5C72-448D-9B7F-75072582BAC5}" type="pres">
      <dgm:prSet presAssocID="{3DEE220B-760E-43C0-8932-E09DCB03141A}" presName="Name0" presStyleCnt="0">
        <dgm:presLayoutVars>
          <dgm:dir/>
          <dgm:resizeHandles/>
        </dgm:presLayoutVars>
      </dgm:prSet>
      <dgm:spPr/>
    </dgm:pt>
    <dgm:pt modelId="{8C37ABFD-60BA-4E90-AEA5-38734E478CF4}" type="pres">
      <dgm:prSet presAssocID="{399F6046-E49F-40BD-A908-A3A110F376DB}" presName="compNode" presStyleCnt="0"/>
      <dgm:spPr/>
    </dgm:pt>
    <dgm:pt modelId="{FF267095-5B7E-44FD-A977-8048C51D18D5}" type="pres">
      <dgm:prSet presAssocID="{399F6046-E49F-40BD-A908-A3A110F376DB}" presName="dummyConnPt" presStyleCnt="0"/>
      <dgm:spPr/>
    </dgm:pt>
    <dgm:pt modelId="{5DCBAEAD-F0CE-48CD-96F9-C624B5CE55C9}" type="pres">
      <dgm:prSet presAssocID="{399F6046-E49F-40BD-A908-A3A110F376DB}" presName="node" presStyleLbl="node1" presStyleIdx="0" presStyleCnt="9">
        <dgm:presLayoutVars>
          <dgm:bulletEnabled val="1"/>
        </dgm:presLayoutVars>
      </dgm:prSet>
      <dgm:spPr/>
    </dgm:pt>
    <dgm:pt modelId="{87A0CD54-7B92-4F9E-A1FC-EB663438AFFC}" type="pres">
      <dgm:prSet presAssocID="{30EA933A-C969-4AAF-90E9-A90BB4FA80E8}" presName="sibTrans" presStyleLbl="bgSibTrans2D1" presStyleIdx="0" presStyleCnt="8"/>
      <dgm:spPr/>
    </dgm:pt>
    <dgm:pt modelId="{70D82400-F75A-4DAB-8FEE-46007238C9E1}" type="pres">
      <dgm:prSet presAssocID="{5485D46D-97EB-452A-A315-15D4A76A9E0C}" presName="compNode" presStyleCnt="0"/>
      <dgm:spPr/>
    </dgm:pt>
    <dgm:pt modelId="{B40B8333-1EAC-47F3-B565-91C18EE36FC7}" type="pres">
      <dgm:prSet presAssocID="{5485D46D-97EB-452A-A315-15D4A76A9E0C}" presName="dummyConnPt" presStyleCnt="0"/>
      <dgm:spPr/>
    </dgm:pt>
    <dgm:pt modelId="{96DC5C1E-497C-4F8B-BC8E-384CCAA1BF83}" type="pres">
      <dgm:prSet presAssocID="{5485D46D-97EB-452A-A315-15D4A76A9E0C}" presName="node" presStyleLbl="node1" presStyleIdx="1" presStyleCnt="9">
        <dgm:presLayoutVars>
          <dgm:bulletEnabled val="1"/>
        </dgm:presLayoutVars>
      </dgm:prSet>
      <dgm:spPr/>
    </dgm:pt>
    <dgm:pt modelId="{FA8C2DD7-591E-471C-A211-29266BBD077C}" type="pres">
      <dgm:prSet presAssocID="{E667EA37-EBCB-4E42-9B16-DEAAB7849249}" presName="sibTrans" presStyleLbl="bgSibTrans2D1" presStyleIdx="1" presStyleCnt="8"/>
      <dgm:spPr/>
    </dgm:pt>
    <dgm:pt modelId="{61E07E7F-75FE-4E01-AA17-E52D60F6A863}" type="pres">
      <dgm:prSet presAssocID="{30B861D1-21A4-48C5-B113-F2EC41B33D5E}" presName="compNode" presStyleCnt="0"/>
      <dgm:spPr/>
    </dgm:pt>
    <dgm:pt modelId="{4D6094CF-6BEA-4F85-B219-952A3CF669FC}" type="pres">
      <dgm:prSet presAssocID="{30B861D1-21A4-48C5-B113-F2EC41B33D5E}" presName="dummyConnPt" presStyleCnt="0"/>
      <dgm:spPr/>
    </dgm:pt>
    <dgm:pt modelId="{E5F35D32-A520-486B-A6AD-53B3BE772875}" type="pres">
      <dgm:prSet presAssocID="{30B861D1-21A4-48C5-B113-F2EC41B33D5E}" presName="node" presStyleLbl="node1" presStyleIdx="2" presStyleCnt="9">
        <dgm:presLayoutVars>
          <dgm:bulletEnabled val="1"/>
        </dgm:presLayoutVars>
      </dgm:prSet>
      <dgm:spPr/>
    </dgm:pt>
    <dgm:pt modelId="{CE3A3E8F-69AF-4678-9F3C-6D2C9843B090}" type="pres">
      <dgm:prSet presAssocID="{5D6FAE07-E2B1-4E7F-9276-5C596EF85195}" presName="sibTrans" presStyleLbl="bgSibTrans2D1" presStyleIdx="2" presStyleCnt="8"/>
      <dgm:spPr/>
    </dgm:pt>
    <dgm:pt modelId="{964B6DE1-4FE5-4A11-B580-6AEFC27DD5B1}" type="pres">
      <dgm:prSet presAssocID="{57C46867-4DD1-471D-91D8-EC979DC89839}" presName="compNode" presStyleCnt="0"/>
      <dgm:spPr/>
    </dgm:pt>
    <dgm:pt modelId="{3FB36DFA-06EE-4935-9EAD-8F0CC59921A0}" type="pres">
      <dgm:prSet presAssocID="{57C46867-4DD1-471D-91D8-EC979DC89839}" presName="dummyConnPt" presStyleCnt="0"/>
      <dgm:spPr/>
    </dgm:pt>
    <dgm:pt modelId="{9C8726A8-E2E2-40E6-8594-7A61B76D276E}" type="pres">
      <dgm:prSet presAssocID="{57C46867-4DD1-471D-91D8-EC979DC89839}" presName="node" presStyleLbl="node1" presStyleIdx="3" presStyleCnt="9">
        <dgm:presLayoutVars>
          <dgm:bulletEnabled val="1"/>
        </dgm:presLayoutVars>
      </dgm:prSet>
      <dgm:spPr/>
    </dgm:pt>
    <dgm:pt modelId="{A7D741FC-32ED-4093-9DC3-985E9BBFDDC1}" type="pres">
      <dgm:prSet presAssocID="{83BC553C-3465-45D0-A5C8-3F9C8BC0918D}" presName="sibTrans" presStyleLbl="bgSibTrans2D1" presStyleIdx="3" presStyleCnt="8"/>
      <dgm:spPr/>
    </dgm:pt>
    <dgm:pt modelId="{B7A9D2B7-1FCC-4ADF-9B59-53FC099388F7}" type="pres">
      <dgm:prSet presAssocID="{CCBB593E-EB99-4D96-A902-B5F4475020AF}" presName="compNode" presStyleCnt="0"/>
      <dgm:spPr/>
    </dgm:pt>
    <dgm:pt modelId="{5DC159B9-84E1-4F20-A738-18CCFFD759F9}" type="pres">
      <dgm:prSet presAssocID="{CCBB593E-EB99-4D96-A902-B5F4475020AF}" presName="dummyConnPt" presStyleCnt="0"/>
      <dgm:spPr/>
    </dgm:pt>
    <dgm:pt modelId="{76B145D8-59CC-47AE-812B-34B37363F918}" type="pres">
      <dgm:prSet presAssocID="{CCBB593E-EB99-4D96-A902-B5F4475020AF}" presName="node" presStyleLbl="node1" presStyleIdx="4" presStyleCnt="9">
        <dgm:presLayoutVars>
          <dgm:bulletEnabled val="1"/>
        </dgm:presLayoutVars>
      </dgm:prSet>
      <dgm:spPr/>
    </dgm:pt>
    <dgm:pt modelId="{DF2620AF-88D7-4CC7-AA4D-E5CBE86FEE03}" type="pres">
      <dgm:prSet presAssocID="{D38828F4-81A3-42CE-89D3-FA37330E2403}" presName="sibTrans" presStyleLbl="bgSibTrans2D1" presStyleIdx="4" presStyleCnt="8"/>
      <dgm:spPr/>
    </dgm:pt>
    <dgm:pt modelId="{3A857568-77BD-4037-982E-466D885D71B5}" type="pres">
      <dgm:prSet presAssocID="{05656586-4941-4AB6-B353-A890432ECA55}" presName="compNode" presStyleCnt="0"/>
      <dgm:spPr/>
    </dgm:pt>
    <dgm:pt modelId="{7F40917B-2697-485F-A315-862E8E68C70D}" type="pres">
      <dgm:prSet presAssocID="{05656586-4941-4AB6-B353-A890432ECA55}" presName="dummyConnPt" presStyleCnt="0"/>
      <dgm:spPr/>
    </dgm:pt>
    <dgm:pt modelId="{5769A85D-B4EF-49EB-BCCB-89000B406CDE}" type="pres">
      <dgm:prSet presAssocID="{05656586-4941-4AB6-B353-A890432ECA55}" presName="node" presStyleLbl="node1" presStyleIdx="5" presStyleCnt="9">
        <dgm:presLayoutVars>
          <dgm:bulletEnabled val="1"/>
        </dgm:presLayoutVars>
      </dgm:prSet>
      <dgm:spPr/>
    </dgm:pt>
    <dgm:pt modelId="{9A4B4C42-1EA5-4FAD-9FF8-8F38C400B5DA}" type="pres">
      <dgm:prSet presAssocID="{95456059-FE95-40F3-8E7E-A35497793D21}" presName="sibTrans" presStyleLbl="bgSibTrans2D1" presStyleIdx="5" presStyleCnt="8"/>
      <dgm:spPr/>
    </dgm:pt>
    <dgm:pt modelId="{11577D3F-65CC-4D22-953F-E3BB2D1C3BE4}" type="pres">
      <dgm:prSet presAssocID="{67AD320D-E31F-4465-ACB9-60449B0C6E81}" presName="compNode" presStyleCnt="0"/>
      <dgm:spPr/>
    </dgm:pt>
    <dgm:pt modelId="{539932C0-7FFB-4BAA-BFAB-9F71B4D44D9A}" type="pres">
      <dgm:prSet presAssocID="{67AD320D-E31F-4465-ACB9-60449B0C6E81}" presName="dummyConnPt" presStyleCnt="0"/>
      <dgm:spPr/>
    </dgm:pt>
    <dgm:pt modelId="{D9C3C19C-CF1D-4116-A653-8824049DD323}" type="pres">
      <dgm:prSet presAssocID="{67AD320D-E31F-4465-ACB9-60449B0C6E81}" presName="node" presStyleLbl="node1" presStyleIdx="6" presStyleCnt="9">
        <dgm:presLayoutVars>
          <dgm:bulletEnabled val="1"/>
        </dgm:presLayoutVars>
      </dgm:prSet>
      <dgm:spPr/>
    </dgm:pt>
    <dgm:pt modelId="{721DB6DD-2642-4E93-A899-8D940690CF1F}" type="pres">
      <dgm:prSet presAssocID="{18BD0845-B386-43BE-8AC6-C043ADA1CB52}" presName="sibTrans" presStyleLbl="bgSibTrans2D1" presStyleIdx="6" presStyleCnt="8"/>
      <dgm:spPr/>
    </dgm:pt>
    <dgm:pt modelId="{83C25D9F-F085-4CAC-A0EA-512B7CD3ECEC}" type="pres">
      <dgm:prSet presAssocID="{0CF814B7-CD6E-424E-AC58-DEDBD94DA8D8}" presName="compNode" presStyleCnt="0"/>
      <dgm:spPr/>
    </dgm:pt>
    <dgm:pt modelId="{2984B04C-FA5F-482A-821B-329466E9EDCD}" type="pres">
      <dgm:prSet presAssocID="{0CF814B7-CD6E-424E-AC58-DEDBD94DA8D8}" presName="dummyConnPt" presStyleCnt="0"/>
      <dgm:spPr/>
    </dgm:pt>
    <dgm:pt modelId="{E4CE6698-F71E-4F20-93A3-6C5ED6B81401}" type="pres">
      <dgm:prSet presAssocID="{0CF814B7-CD6E-424E-AC58-DEDBD94DA8D8}" presName="node" presStyleLbl="node1" presStyleIdx="7" presStyleCnt="9">
        <dgm:presLayoutVars>
          <dgm:bulletEnabled val="1"/>
        </dgm:presLayoutVars>
      </dgm:prSet>
      <dgm:spPr/>
    </dgm:pt>
    <dgm:pt modelId="{0BC6DEC3-34B0-4F84-88B2-FF947D610F8E}" type="pres">
      <dgm:prSet presAssocID="{AD03D764-2436-4823-9EE1-F72061C7B886}" presName="sibTrans" presStyleLbl="bgSibTrans2D1" presStyleIdx="7" presStyleCnt="8"/>
      <dgm:spPr/>
    </dgm:pt>
    <dgm:pt modelId="{A9E0D1EF-7CA6-4513-A9EA-C3660296FE90}" type="pres">
      <dgm:prSet presAssocID="{B4B2C33C-0C35-432D-A7EA-6F61474F467A}" presName="compNode" presStyleCnt="0"/>
      <dgm:spPr/>
    </dgm:pt>
    <dgm:pt modelId="{BD13BDFA-5886-4806-ADD1-2FAE45FD78E8}" type="pres">
      <dgm:prSet presAssocID="{B4B2C33C-0C35-432D-A7EA-6F61474F467A}" presName="dummyConnPt" presStyleCnt="0"/>
      <dgm:spPr/>
    </dgm:pt>
    <dgm:pt modelId="{FA947DF3-EDF4-4B74-9AC2-ED6118D66A5C}" type="pres">
      <dgm:prSet presAssocID="{B4B2C33C-0C35-432D-A7EA-6F61474F467A}" presName="node" presStyleLbl="node1" presStyleIdx="8" presStyleCnt="9">
        <dgm:presLayoutVars>
          <dgm:bulletEnabled val="1"/>
        </dgm:presLayoutVars>
      </dgm:prSet>
      <dgm:spPr/>
    </dgm:pt>
  </dgm:ptLst>
  <dgm:cxnLst>
    <dgm:cxn modelId="{FA429A12-9CBC-4F64-96DA-A3AE765C11CB}" type="presOf" srcId="{57C46867-4DD1-471D-91D8-EC979DC89839}" destId="{9C8726A8-E2E2-40E6-8594-7A61B76D276E}" srcOrd="0" destOrd="0" presId="urn:microsoft.com/office/officeart/2005/8/layout/bProcess4"/>
    <dgm:cxn modelId="{03655315-6DAF-47AF-97FE-C801B814DB0C}" type="presOf" srcId="{B4B2C33C-0C35-432D-A7EA-6F61474F467A}" destId="{FA947DF3-EDF4-4B74-9AC2-ED6118D66A5C}" srcOrd="0" destOrd="0" presId="urn:microsoft.com/office/officeart/2005/8/layout/bProcess4"/>
    <dgm:cxn modelId="{13FAFD19-286C-4545-9878-AA91D05E0BA0}" srcId="{3DEE220B-760E-43C0-8932-E09DCB03141A}" destId="{B4B2C33C-0C35-432D-A7EA-6F61474F467A}" srcOrd="8" destOrd="0" parTransId="{E9D80EEA-8057-4CC3-B3AE-371F66840DBC}" sibTransId="{6039F528-7C1E-48D0-B457-BCED68F9B18E}"/>
    <dgm:cxn modelId="{963EC71B-F74F-4E20-BF55-DA3DEE315CD4}" type="presOf" srcId="{18BD0845-B386-43BE-8AC6-C043ADA1CB52}" destId="{721DB6DD-2642-4E93-A899-8D940690CF1F}" srcOrd="0" destOrd="0" presId="urn:microsoft.com/office/officeart/2005/8/layout/bProcess4"/>
    <dgm:cxn modelId="{AED89A26-0F98-48B6-97A2-8FCB3901EDDA}" srcId="{3DEE220B-760E-43C0-8932-E09DCB03141A}" destId="{57C46867-4DD1-471D-91D8-EC979DC89839}" srcOrd="3" destOrd="0" parTransId="{3AFDADE3-A278-4118-80B4-792A2F54E6B0}" sibTransId="{83BC553C-3465-45D0-A5C8-3F9C8BC0918D}"/>
    <dgm:cxn modelId="{3AC06631-5D53-478E-92AC-486AAF298C61}" type="presOf" srcId="{30EA933A-C969-4AAF-90E9-A90BB4FA80E8}" destId="{87A0CD54-7B92-4F9E-A1FC-EB663438AFFC}" srcOrd="0" destOrd="0" presId="urn:microsoft.com/office/officeart/2005/8/layout/bProcess4"/>
    <dgm:cxn modelId="{2A258C3E-D8C8-4F24-9920-1174B5666AD4}" srcId="{3DEE220B-760E-43C0-8932-E09DCB03141A}" destId="{CCBB593E-EB99-4D96-A902-B5F4475020AF}" srcOrd="4" destOrd="0" parTransId="{CC8EB9D6-9BCC-4769-9083-5426ACA58458}" sibTransId="{D38828F4-81A3-42CE-89D3-FA37330E2403}"/>
    <dgm:cxn modelId="{D5D5765C-607D-4459-9F06-45CB403FE69A}" type="presOf" srcId="{CCBB593E-EB99-4D96-A902-B5F4475020AF}" destId="{76B145D8-59CC-47AE-812B-34B37363F918}" srcOrd="0" destOrd="0" presId="urn:microsoft.com/office/officeart/2005/8/layout/bProcess4"/>
    <dgm:cxn modelId="{5531EF61-6FB4-469C-999C-5AB6A42258C0}" srcId="{3DEE220B-760E-43C0-8932-E09DCB03141A}" destId="{399F6046-E49F-40BD-A908-A3A110F376DB}" srcOrd="0" destOrd="0" parTransId="{78673EC0-C66F-45B4-9BAD-EE301B87F7FA}" sibTransId="{30EA933A-C969-4AAF-90E9-A90BB4FA80E8}"/>
    <dgm:cxn modelId="{6F2E9343-ADCA-4147-BED1-A22ADBE55BCF}" srcId="{3DEE220B-760E-43C0-8932-E09DCB03141A}" destId="{05656586-4941-4AB6-B353-A890432ECA55}" srcOrd="5" destOrd="0" parTransId="{E89ADF1E-F079-495B-8730-62FC2826A01F}" sibTransId="{95456059-FE95-40F3-8E7E-A35497793D21}"/>
    <dgm:cxn modelId="{56888545-E46C-48DD-873B-D8DE9348D835}" type="presOf" srcId="{5D6FAE07-E2B1-4E7F-9276-5C596EF85195}" destId="{CE3A3E8F-69AF-4678-9F3C-6D2C9843B090}" srcOrd="0" destOrd="0" presId="urn:microsoft.com/office/officeart/2005/8/layout/bProcess4"/>
    <dgm:cxn modelId="{8D7F5373-BFB0-47FC-AC77-50BA2A6B5CDE}" type="presOf" srcId="{3DEE220B-760E-43C0-8932-E09DCB03141A}" destId="{BE989D5F-5C72-448D-9B7F-75072582BAC5}" srcOrd="0" destOrd="0" presId="urn:microsoft.com/office/officeart/2005/8/layout/bProcess4"/>
    <dgm:cxn modelId="{CB770F84-1E33-4B2F-A8C9-DD34BA90F742}" srcId="{3DEE220B-760E-43C0-8932-E09DCB03141A}" destId="{0CF814B7-CD6E-424E-AC58-DEDBD94DA8D8}" srcOrd="7" destOrd="0" parTransId="{90D0DBC8-2D03-43C9-A137-2973337BCEBC}" sibTransId="{AD03D764-2436-4823-9EE1-F72061C7B886}"/>
    <dgm:cxn modelId="{BB60A785-92CF-4AA6-B1C8-F90C5F2932BC}" type="presOf" srcId="{30B861D1-21A4-48C5-B113-F2EC41B33D5E}" destId="{E5F35D32-A520-486B-A6AD-53B3BE772875}" srcOrd="0" destOrd="0" presId="urn:microsoft.com/office/officeart/2005/8/layout/bProcess4"/>
    <dgm:cxn modelId="{6FE0E586-04AD-4215-8549-1D2ADC715F59}" type="presOf" srcId="{E667EA37-EBCB-4E42-9B16-DEAAB7849249}" destId="{FA8C2DD7-591E-471C-A211-29266BBD077C}" srcOrd="0" destOrd="0" presId="urn:microsoft.com/office/officeart/2005/8/layout/bProcess4"/>
    <dgm:cxn modelId="{BD44F090-FD05-4E19-B2DD-5636C5802273}" type="presOf" srcId="{05656586-4941-4AB6-B353-A890432ECA55}" destId="{5769A85D-B4EF-49EB-BCCB-89000B406CDE}" srcOrd="0" destOrd="0" presId="urn:microsoft.com/office/officeart/2005/8/layout/bProcess4"/>
    <dgm:cxn modelId="{B8537297-AB1A-42B8-B2F5-55302E26FDD6}" type="presOf" srcId="{5485D46D-97EB-452A-A315-15D4A76A9E0C}" destId="{96DC5C1E-497C-4F8B-BC8E-384CCAA1BF83}" srcOrd="0" destOrd="0" presId="urn:microsoft.com/office/officeart/2005/8/layout/bProcess4"/>
    <dgm:cxn modelId="{B3F9C699-9A92-440B-B806-1D2F100190DD}" srcId="{3DEE220B-760E-43C0-8932-E09DCB03141A}" destId="{67AD320D-E31F-4465-ACB9-60449B0C6E81}" srcOrd="6" destOrd="0" parTransId="{088C389F-D984-4AEF-9742-5B25689F5EEB}" sibTransId="{18BD0845-B386-43BE-8AC6-C043ADA1CB52}"/>
    <dgm:cxn modelId="{950734A7-0AEC-475F-8771-9E948233255C}" type="presOf" srcId="{95456059-FE95-40F3-8E7E-A35497793D21}" destId="{9A4B4C42-1EA5-4FAD-9FF8-8F38C400B5DA}" srcOrd="0" destOrd="0" presId="urn:microsoft.com/office/officeart/2005/8/layout/bProcess4"/>
    <dgm:cxn modelId="{C3BAD4AC-03EE-4D79-B8A4-C7906E45D821}" type="presOf" srcId="{83BC553C-3465-45D0-A5C8-3F9C8BC0918D}" destId="{A7D741FC-32ED-4093-9DC3-985E9BBFDDC1}" srcOrd="0" destOrd="0" presId="urn:microsoft.com/office/officeart/2005/8/layout/bProcess4"/>
    <dgm:cxn modelId="{CE9617C1-0527-46AF-B806-1889D8C8515B}" type="presOf" srcId="{AD03D764-2436-4823-9EE1-F72061C7B886}" destId="{0BC6DEC3-34B0-4F84-88B2-FF947D610F8E}" srcOrd="0" destOrd="0" presId="urn:microsoft.com/office/officeart/2005/8/layout/bProcess4"/>
    <dgm:cxn modelId="{AEBAADC7-285E-4033-AEDC-04A224A9694F}" type="presOf" srcId="{67AD320D-E31F-4465-ACB9-60449B0C6E81}" destId="{D9C3C19C-CF1D-4116-A653-8824049DD323}" srcOrd="0" destOrd="0" presId="urn:microsoft.com/office/officeart/2005/8/layout/bProcess4"/>
    <dgm:cxn modelId="{F77E3AC8-3EB7-44EF-ABB6-5B77A7247D1D}" type="presOf" srcId="{D38828F4-81A3-42CE-89D3-FA37330E2403}" destId="{DF2620AF-88D7-4CC7-AA4D-E5CBE86FEE03}" srcOrd="0" destOrd="0" presId="urn:microsoft.com/office/officeart/2005/8/layout/bProcess4"/>
    <dgm:cxn modelId="{8CFA88D4-3286-498F-BDF4-85473315A898}" type="presOf" srcId="{0CF814B7-CD6E-424E-AC58-DEDBD94DA8D8}" destId="{E4CE6698-F71E-4F20-93A3-6C5ED6B81401}" srcOrd="0" destOrd="0" presId="urn:microsoft.com/office/officeart/2005/8/layout/bProcess4"/>
    <dgm:cxn modelId="{B7B598DB-A9DE-49BC-B288-FC3A219935A2}" type="presOf" srcId="{399F6046-E49F-40BD-A908-A3A110F376DB}" destId="{5DCBAEAD-F0CE-48CD-96F9-C624B5CE55C9}" srcOrd="0" destOrd="0" presId="urn:microsoft.com/office/officeart/2005/8/layout/bProcess4"/>
    <dgm:cxn modelId="{C2B0FDDC-42F9-49F3-A018-DD1F710351F5}" srcId="{3DEE220B-760E-43C0-8932-E09DCB03141A}" destId="{30B861D1-21A4-48C5-B113-F2EC41B33D5E}" srcOrd="2" destOrd="0" parTransId="{0FDB50EF-2C28-4568-9724-8E3FE9C888EE}" sibTransId="{5D6FAE07-E2B1-4E7F-9276-5C596EF85195}"/>
    <dgm:cxn modelId="{CC9DB5E2-E69E-4A9F-9A8C-3DD0752A1825}" srcId="{3DEE220B-760E-43C0-8932-E09DCB03141A}" destId="{5485D46D-97EB-452A-A315-15D4A76A9E0C}" srcOrd="1" destOrd="0" parTransId="{0D18FB3C-BDED-4AB1-8BA9-383D9BDE52C1}" sibTransId="{E667EA37-EBCB-4E42-9B16-DEAAB7849249}"/>
    <dgm:cxn modelId="{747768B0-1153-479B-8C5F-FBBE48093209}" type="presParOf" srcId="{BE989D5F-5C72-448D-9B7F-75072582BAC5}" destId="{8C37ABFD-60BA-4E90-AEA5-38734E478CF4}" srcOrd="0" destOrd="0" presId="urn:microsoft.com/office/officeart/2005/8/layout/bProcess4"/>
    <dgm:cxn modelId="{4783BB17-74FC-4FEE-ADD5-AC4C78C2EBA7}" type="presParOf" srcId="{8C37ABFD-60BA-4E90-AEA5-38734E478CF4}" destId="{FF267095-5B7E-44FD-A977-8048C51D18D5}" srcOrd="0" destOrd="0" presId="urn:microsoft.com/office/officeart/2005/8/layout/bProcess4"/>
    <dgm:cxn modelId="{1528A574-3233-466D-950C-9751EC9A7940}" type="presParOf" srcId="{8C37ABFD-60BA-4E90-AEA5-38734E478CF4}" destId="{5DCBAEAD-F0CE-48CD-96F9-C624B5CE55C9}" srcOrd="1" destOrd="0" presId="urn:microsoft.com/office/officeart/2005/8/layout/bProcess4"/>
    <dgm:cxn modelId="{302E55BA-FF15-4C04-8082-7429EB6F5B3E}" type="presParOf" srcId="{BE989D5F-5C72-448D-9B7F-75072582BAC5}" destId="{87A0CD54-7B92-4F9E-A1FC-EB663438AFFC}" srcOrd="1" destOrd="0" presId="urn:microsoft.com/office/officeart/2005/8/layout/bProcess4"/>
    <dgm:cxn modelId="{746B62D2-6D94-4D89-915F-B4A84BD972B2}" type="presParOf" srcId="{BE989D5F-5C72-448D-9B7F-75072582BAC5}" destId="{70D82400-F75A-4DAB-8FEE-46007238C9E1}" srcOrd="2" destOrd="0" presId="urn:microsoft.com/office/officeart/2005/8/layout/bProcess4"/>
    <dgm:cxn modelId="{A86B8380-F099-4F6B-9291-E2030D7EB708}" type="presParOf" srcId="{70D82400-F75A-4DAB-8FEE-46007238C9E1}" destId="{B40B8333-1EAC-47F3-B565-91C18EE36FC7}" srcOrd="0" destOrd="0" presId="urn:microsoft.com/office/officeart/2005/8/layout/bProcess4"/>
    <dgm:cxn modelId="{50DD47EB-D446-4F14-858D-6D2B77098628}" type="presParOf" srcId="{70D82400-F75A-4DAB-8FEE-46007238C9E1}" destId="{96DC5C1E-497C-4F8B-BC8E-384CCAA1BF83}" srcOrd="1" destOrd="0" presId="urn:microsoft.com/office/officeart/2005/8/layout/bProcess4"/>
    <dgm:cxn modelId="{9B85231F-5403-41A8-A35B-6825A10D0ECD}" type="presParOf" srcId="{BE989D5F-5C72-448D-9B7F-75072582BAC5}" destId="{FA8C2DD7-591E-471C-A211-29266BBD077C}" srcOrd="3" destOrd="0" presId="urn:microsoft.com/office/officeart/2005/8/layout/bProcess4"/>
    <dgm:cxn modelId="{2C0362B6-DE29-4166-94FD-F00D05010AC6}" type="presParOf" srcId="{BE989D5F-5C72-448D-9B7F-75072582BAC5}" destId="{61E07E7F-75FE-4E01-AA17-E52D60F6A863}" srcOrd="4" destOrd="0" presId="urn:microsoft.com/office/officeart/2005/8/layout/bProcess4"/>
    <dgm:cxn modelId="{52C0F861-9A1C-4F54-BDA8-CC759B0D65AF}" type="presParOf" srcId="{61E07E7F-75FE-4E01-AA17-E52D60F6A863}" destId="{4D6094CF-6BEA-4F85-B219-952A3CF669FC}" srcOrd="0" destOrd="0" presId="urn:microsoft.com/office/officeart/2005/8/layout/bProcess4"/>
    <dgm:cxn modelId="{93E849A6-C586-4570-995A-584B39172858}" type="presParOf" srcId="{61E07E7F-75FE-4E01-AA17-E52D60F6A863}" destId="{E5F35D32-A520-486B-A6AD-53B3BE772875}" srcOrd="1" destOrd="0" presId="urn:microsoft.com/office/officeart/2005/8/layout/bProcess4"/>
    <dgm:cxn modelId="{E645E80E-4C25-43C6-85AD-B3DDE2E77A32}" type="presParOf" srcId="{BE989D5F-5C72-448D-9B7F-75072582BAC5}" destId="{CE3A3E8F-69AF-4678-9F3C-6D2C9843B090}" srcOrd="5" destOrd="0" presId="urn:microsoft.com/office/officeart/2005/8/layout/bProcess4"/>
    <dgm:cxn modelId="{49C6A23A-CE3A-43E5-8867-1378E5FB9263}" type="presParOf" srcId="{BE989D5F-5C72-448D-9B7F-75072582BAC5}" destId="{964B6DE1-4FE5-4A11-B580-6AEFC27DD5B1}" srcOrd="6" destOrd="0" presId="urn:microsoft.com/office/officeart/2005/8/layout/bProcess4"/>
    <dgm:cxn modelId="{B7AF1B09-FC35-4B43-A1A4-96A2D75A6D7E}" type="presParOf" srcId="{964B6DE1-4FE5-4A11-B580-6AEFC27DD5B1}" destId="{3FB36DFA-06EE-4935-9EAD-8F0CC59921A0}" srcOrd="0" destOrd="0" presId="urn:microsoft.com/office/officeart/2005/8/layout/bProcess4"/>
    <dgm:cxn modelId="{2BC6A910-B7E7-4F0A-A4AC-43B5EBFBE728}" type="presParOf" srcId="{964B6DE1-4FE5-4A11-B580-6AEFC27DD5B1}" destId="{9C8726A8-E2E2-40E6-8594-7A61B76D276E}" srcOrd="1" destOrd="0" presId="urn:microsoft.com/office/officeart/2005/8/layout/bProcess4"/>
    <dgm:cxn modelId="{0B828C33-A733-4403-A4CC-5BA2B2253EEC}" type="presParOf" srcId="{BE989D5F-5C72-448D-9B7F-75072582BAC5}" destId="{A7D741FC-32ED-4093-9DC3-985E9BBFDDC1}" srcOrd="7" destOrd="0" presId="urn:microsoft.com/office/officeart/2005/8/layout/bProcess4"/>
    <dgm:cxn modelId="{A3640568-2D9A-418B-87AC-9C67409B4121}" type="presParOf" srcId="{BE989D5F-5C72-448D-9B7F-75072582BAC5}" destId="{B7A9D2B7-1FCC-4ADF-9B59-53FC099388F7}" srcOrd="8" destOrd="0" presId="urn:microsoft.com/office/officeart/2005/8/layout/bProcess4"/>
    <dgm:cxn modelId="{B3250982-85D1-4611-A798-34CA9C0C5629}" type="presParOf" srcId="{B7A9D2B7-1FCC-4ADF-9B59-53FC099388F7}" destId="{5DC159B9-84E1-4F20-A738-18CCFFD759F9}" srcOrd="0" destOrd="0" presId="urn:microsoft.com/office/officeart/2005/8/layout/bProcess4"/>
    <dgm:cxn modelId="{CF1F89B5-8628-413E-9235-7DC69E7488CB}" type="presParOf" srcId="{B7A9D2B7-1FCC-4ADF-9B59-53FC099388F7}" destId="{76B145D8-59CC-47AE-812B-34B37363F918}" srcOrd="1" destOrd="0" presId="urn:microsoft.com/office/officeart/2005/8/layout/bProcess4"/>
    <dgm:cxn modelId="{D5D617F8-F435-4149-89C6-21FEC3C062BD}" type="presParOf" srcId="{BE989D5F-5C72-448D-9B7F-75072582BAC5}" destId="{DF2620AF-88D7-4CC7-AA4D-E5CBE86FEE03}" srcOrd="9" destOrd="0" presId="urn:microsoft.com/office/officeart/2005/8/layout/bProcess4"/>
    <dgm:cxn modelId="{97E8F7A4-44AD-43CC-8F51-DBDBC14EE06D}" type="presParOf" srcId="{BE989D5F-5C72-448D-9B7F-75072582BAC5}" destId="{3A857568-77BD-4037-982E-466D885D71B5}" srcOrd="10" destOrd="0" presId="urn:microsoft.com/office/officeart/2005/8/layout/bProcess4"/>
    <dgm:cxn modelId="{5D2AF9F8-AF36-431A-A3D8-4A23E94A27B6}" type="presParOf" srcId="{3A857568-77BD-4037-982E-466D885D71B5}" destId="{7F40917B-2697-485F-A315-862E8E68C70D}" srcOrd="0" destOrd="0" presId="urn:microsoft.com/office/officeart/2005/8/layout/bProcess4"/>
    <dgm:cxn modelId="{3DF68A3B-A901-4120-8800-6222DE7B57C7}" type="presParOf" srcId="{3A857568-77BD-4037-982E-466D885D71B5}" destId="{5769A85D-B4EF-49EB-BCCB-89000B406CDE}" srcOrd="1" destOrd="0" presId="urn:microsoft.com/office/officeart/2005/8/layout/bProcess4"/>
    <dgm:cxn modelId="{EB9454AD-70EF-4255-889F-B48304A82116}" type="presParOf" srcId="{BE989D5F-5C72-448D-9B7F-75072582BAC5}" destId="{9A4B4C42-1EA5-4FAD-9FF8-8F38C400B5DA}" srcOrd="11" destOrd="0" presId="urn:microsoft.com/office/officeart/2005/8/layout/bProcess4"/>
    <dgm:cxn modelId="{42A91A39-A99F-4C33-9527-F518DD7A4322}" type="presParOf" srcId="{BE989D5F-5C72-448D-9B7F-75072582BAC5}" destId="{11577D3F-65CC-4D22-953F-E3BB2D1C3BE4}" srcOrd="12" destOrd="0" presId="urn:microsoft.com/office/officeart/2005/8/layout/bProcess4"/>
    <dgm:cxn modelId="{2AFA1E5B-AE35-41AF-A15B-1FA03B313731}" type="presParOf" srcId="{11577D3F-65CC-4D22-953F-E3BB2D1C3BE4}" destId="{539932C0-7FFB-4BAA-BFAB-9F71B4D44D9A}" srcOrd="0" destOrd="0" presId="urn:microsoft.com/office/officeart/2005/8/layout/bProcess4"/>
    <dgm:cxn modelId="{B0160B67-55AD-42CB-BC82-A90065C0C445}" type="presParOf" srcId="{11577D3F-65CC-4D22-953F-E3BB2D1C3BE4}" destId="{D9C3C19C-CF1D-4116-A653-8824049DD323}" srcOrd="1" destOrd="0" presId="urn:microsoft.com/office/officeart/2005/8/layout/bProcess4"/>
    <dgm:cxn modelId="{35E489F1-5CF1-4F8A-ABFB-24707C1814E5}" type="presParOf" srcId="{BE989D5F-5C72-448D-9B7F-75072582BAC5}" destId="{721DB6DD-2642-4E93-A899-8D940690CF1F}" srcOrd="13" destOrd="0" presId="urn:microsoft.com/office/officeart/2005/8/layout/bProcess4"/>
    <dgm:cxn modelId="{F51FC07B-D412-40BE-8893-29DEF3B52D9F}" type="presParOf" srcId="{BE989D5F-5C72-448D-9B7F-75072582BAC5}" destId="{83C25D9F-F085-4CAC-A0EA-512B7CD3ECEC}" srcOrd="14" destOrd="0" presId="urn:microsoft.com/office/officeart/2005/8/layout/bProcess4"/>
    <dgm:cxn modelId="{898E00C1-349B-4749-AB16-8F0A39CEBA38}" type="presParOf" srcId="{83C25D9F-F085-4CAC-A0EA-512B7CD3ECEC}" destId="{2984B04C-FA5F-482A-821B-329466E9EDCD}" srcOrd="0" destOrd="0" presId="urn:microsoft.com/office/officeart/2005/8/layout/bProcess4"/>
    <dgm:cxn modelId="{B3D1281C-31A9-4FF7-893D-CCFA0F39D391}" type="presParOf" srcId="{83C25D9F-F085-4CAC-A0EA-512B7CD3ECEC}" destId="{E4CE6698-F71E-4F20-93A3-6C5ED6B81401}" srcOrd="1" destOrd="0" presId="urn:microsoft.com/office/officeart/2005/8/layout/bProcess4"/>
    <dgm:cxn modelId="{374A7D78-7001-4E2A-93BA-4F2A64D9C629}" type="presParOf" srcId="{BE989D5F-5C72-448D-9B7F-75072582BAC5}" destId="{0BC6DEC3-34B0-4F84-88B2-FF947D610F8E}" srcOrd="15" destOrd="0" presId="urn:microsoft.com/office/officeart/2005/8/layout/bProcess4"/>
    <dgm:cxn modelId="{5E41D188-EB00-4CF5-AE16-7948E4F9CE09}" type="presParOf" srcId="{BE989D5F-5C72-448D-9B7F-75072582BAC5}" destId="{A9E0D1EF-7CA6-4513-A9EA-C3660296FE90}" srcOrd="16" destOrd="0" presId="urn:microsoft.com/office/officeart/2005/8/layout/bProcess4"/>
    <dgm:cxn modelId="{6C8DEA47-0165-44AA-94C5-90D14B088802}" type="presParOf" srcId="{A9E0D1EF-7CA6-4513-A9EA-C3660296FE90}" destId="{BD13BDFA-5886-4806-ADD1-2FAE45FD78E8}" srcOrd="0" destOrd="0" presId="urn:microsoft.com/office/officeart/2005/8/layout/bProcess4"/>
    <dgm:cxn modelId="{B83607F9-8235-4E47-9B2A-F17F475CC7CF}" type="presParOf" srcId="{A9E0D1EF-7CA6-4513-A9EA-C3660296FE90}" destId="{FA947DF3-EDF4-4B74-9AC2-ED6118D66A5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8023222-CE60-4D28-BE77-4DCDCF55E648}" type="doc">
      <dgm:prSet loTypeId="urn:microsoft.com/office/officeart/2018/2/layout/IconLabelDescriptionList" loCatId="icon" qsTypeId="urn:microsoft.com/office/officeart/2005/8/quickstyle/simple4" qsCatId="simple" csTypeId="urn:microsoft.com/office/officeart/2018/5/colors/Iconchunking_neutralbg_colorful5" csCatId="colorful" phldr="1"/>
      <dgm:spPr/>
      <dgm:t>
        <a:bodyPr/>
        <a:lstStyle/>
        <a:p>
          <a:endParaRPr lang="en-US"/>
        </a:p>
      </dgm:t>
    </dgm:pt>
    <dgm:pt modelId="{8A326D18-68CF-4FDC-BE4D-8CDDBA162411}">
      <dgm:prSet custT="1"/>
      <dgm:spPr/>
      <dgm:t>
        <a:bodyPr/>
        <a:lstStyle/>
        <a:p>
          <a:pPr algn="l">
            <a:defRPr b="1"/>
          </a:pPr>
          <a:r>
            <a:rPr lang="en-US" sz="2400" dirty="0"/>
            <a:t>Application Assisters are trusted members of the community</a:t>
          </a:r>
        </a:p>
      </dgm:t>
    </dgm:pt>
    <dgm:pt modelId="{62BC619C-9885-468E-9346-9E677422F3B2}" type="parTrans" cxnId="{9F62CF83-360F-4F5F-99E0-5B0178A37614}">
      <dgm:prSet/>
      <dgm:spPr/>
      <dgm:t>
        <a:bodyPr/>
        <a:lstStyle/>
        <a:p>
          <a:endParaRPr lang="en-US" sz="3200"/>
        </a:p>
      </dgm:t>
    </dgm:pt>
    <dgm:pt modelId="{10822BBD-3942-4E06-A55C-CF90CEDFC6CE}" type="sibTrans" cxnId="{9F62CF83-360F-4F5F-99E0-5B0178A37614}">
      <dgm:prSet/>
      <dgm:spPr/>
      <dgm:t>
        <a:bodyPr/>
        <a:lstStyle/>
        <a:p>
          <a:endParaRPr lang="en-US" sz="3200"/>
        </a:p>
      </dgm:t>
    </dgm:pt>
    <dgm:pt modelId="{CD111064-A715-4F6B-A10D-25EF19A20BC0}">
      <dgm:prSet custT="1"/>
      <dgm:spPr/>
      <dgm:t>
        <a:bodyPr/>
        <a:lstStyle/>
        <a:p>
          <a:r>
            <a:rPr lang="en-US" sz="1800" dirty="0"/>
            <a:t>July-December 2018: </a:t>
          </a:r>
        </a:p>
        <a:p>
          <a:r>
            <a:rPr lang="en-US" sz="1800" dirty="0"/>
            <a:t># Hours Spent addressing Kentucky HEALTH (waiver) Questions   </a:t>
          </a:r>
        </a:p>
        <a:p>
          <a:r>
            <a:rPr lang="en-US" sz="1800" dirty="0"/>
            <a:t>= 1,348 hours</a:t>
          </a:r>
        </a:p>
      </dgm:t>
    </dgm:pt>
    <dgm:pt modelId="{F6F47C0E-348C-4F7A-A842-C680F8E510EF}" type="parTrans" cxnId="{53D937DD-845C-4109-B986-ED6441D43113}">
      <dgm:prSet/>
      <dgm:spPr/>
      <dgm:t>
        <a:bodyPr/>
        <a:lstStyle/>
        <a:p>
          <a:endParaRPr lang="en-US" sz="3200"/>
        </a:p>
      </dgm:t>
    </dgm:pt>
    <dgm:pt modelId="{DA54A126-2FC4-455E-84F3-2E335119AD5B}" type="sibTrans" cxnId="{53D937DD-845C-4109-B986-ED6441D43113}">
      <dgm:prSet/>
      <dgm:spPr/>
      <dgm:t>
        <a:bodyPr/>
        <a:lstStyle/>
        <a:p>
          <a:endParaRPr lang="en-US" sz="3200"/>
        </a:p>
      </dgm:t>
    </dgm:pt>
    <dgm:pt modelId="{459873F1-D1EE-4985-8B85-979E7689CFD7}">
      <dgm:prSet custT="1"/>
      <dgm:spPr/>
      <dgm:t>
        <a:bodyPr/>
        <a:lstStyle/>
        <a:p>
          <a:pPr>
            <a:defRPr b="1"/>
          </a:pPr>
          <a:r>
            <a:rPr lang="en-US" sz="2400" dirty="0"/>
            <a:t>Local Outreach </a:t>
          </a:r>
        </a:p>
      </dgm:t>
    </dgm:pt>
    <dgm:pt modelId="{96AD5246-C33F-426D-BBFE-A2A54651DFB3}" type="parTrans" cxnId="{5808D3BB-F230-40D7-8A57-CCD42E2BF249}">
      <dgm:prSet/>
      <dgm:spPr/>
      <dgm:t>
        <a:bodyPr/>
        <a:lstStyle/>
        <a:p>
          <a:endParaRPr lang="en-US" sz="3200"/>
        </a:p>
      </dgm:t>
    </dgm:pt>
    <dgm:pt modelId="{CC14F7A2-022E-4817-AC0B-4AEE827AAC4A}" type="sibTrans" cxnId="{5808D3BB-F230-40D7-8A57-CCD42E2BF249}">
      <dgm:prSet/>
      <dgm:spPr/>
      <dgm:t>
        <a:bodyPr/>
        <a:lstStyle/>
        <a:p>
          <a:endParaRPr lang="en-US" sz="3200"/>
        </a:p>
      </dgm:t>
    </dgm:pt>
    <dgm:pt modelId="{61139244-C464-47BA-80FD-AE45E6FF0943}">
      <dgm:prSet custT="1"/>
      <dgm:spPr/>
      <dgm:t>
        <a:bodyPr/>
        <a:lstStyle/>
        <a:p>
          <a:r>
            <a:rPr lang="en-US" sz="1800" dirty="0"/>
            <a:t>Convenience marts</a:t>
          </a:r>
        </a:p>
      </dgm:t>
    </dgm:pt>
    <dgm:pt modelId="{8267CE61-F9AE-4D0E-B15B-0014A0C59116}" type="parTrans" cxnId="{6DE9AC77-AE56-441C-A126-C211532F001C}">
      <dgm:prSet/>
      <dgm:spPr/>
      <dgm:t>
        <a:bodyPr/>
        <a:lstStyle/>
        <a:p>
          <a:endParaRPr lang="en-US" sz="3200"/>
        </a:p>
      </dgm:t>
    </dgm:pt>
    <dgm:pt modelId="{09473AD9-F8C3-4663-B3C7-5D3E97C77CE0}" type="sibTrans" cxnId="{6DE9AC77-AE56-441C-A126-C211532F001C}">
      <dgm:prSet/>
      <dgm:spPr/>
      <dgm:t>
        <a:bodyPr/>
        <a:lstStyle/>
        <a:p>
          <a:endParaRPr lang="en-US" sz="3200"/>
        </a:p>
      </dgm:t>
    </dgm:pt>
    <dgm:pt modelId="{A9CDFC00-B6BA-495F-9BA1-937B9E14F696}">
      <dgm:prSet custT="1"/>
      <dgm:spPr/>
      <dgm:t>
        <a:bodyPr/>
        <a:lstStyle/>
        <a:p>
          <a:r>
            <a:rPr lang="en-US" sz="1800"/>
            <a:t>Fast food </a:t>
          </a:r>
        </a:p>
      </dgm:t>
    </dgm:pt>
    <dgm:pt modelId="{8CDF764C-B5C9-4AEA-898C-6EEA34B768B1}" type="parTrans" cxnId="{574CD568-AAAA-450E-A0AF-EC112DA3D5B0}">
      <dgm:prSet/>
      <dgm:spPr/>
      <dgm:t>
        <a:bodyPr/>
        <a:lstStyle/>
        <a:p>
          <a:endParaRPr lang="en-US" sz="3200"/>
        </a:p>
      </dgm:t>
    </dgm:pt>
    <dgm:pt modelId="{0830CF74-9811-4B2A-9886-B8E862B6436E}" type="sibTrans" cxnId="{574CD568-AAAA-450E-A0AF-EC112DA3D5B0}">
      <dgm:prSet/>
      <dgm:spPr/>
      <dgm:t>
        <a:bodyPr/>
        <a:lstStyle/>
        <a:p>
          <a:endParaRPr lang="en-US" sz="3200"/>
        </a:p>
      </dgm:t>
    </dgm:pt>
    <dgm:pt modelId="{6BBB4A66-EE45-4742-B6D4-1E31B1579EA3}">
      <dgm:prSet custT="1"/>
      <dgm:spPr/>
      <dgm:t>
        <a:bodyPr/>
        <a:lstStyle/>
        <a:p>
          <a:r>
            <a:rPr lang="en-US" sz="1800"/>
            <a:t>Grocery stores</a:t>
          </a:r>
        </a:p>
      </dgm:t>
    </dgm:pt>
    <dgm:pt modelId="{EA5B800C-29D0-41AA-94E8-C746EA4B77BE}" type="parTrans" cxnId="{0D247641-B882-42FD-AE79-A6F63E748E7C}">
      <dgm:prSet/>
      <dgm:spPr/>
      <dgm:t>
        <a:bodyPr/>
        <a:lstStyle/>
        <a:p>
          <a:endParaRPr lang="en-US" sz="3200"/>
        </a:p>
      </dgm:t>
    </dgm:pt>
    <dgm:pt modelId="{3C058F09-DC8C-4B4C-B39E-19923E03104D}" type="sibTrans" cxnId="{0D247641-B882-42FD-AE79-A6F63E748E7C}">
      <dgm:prSet/>
      <dgm:spPr/>
      <dgm:t>
        <a:bodyPr/>
        <a:lstStyle/>
        <a:p>
          <a:endParaRPr lang="en-US" sz="3200"/>
        </a:p>
      </dgm:t>
    </dgm:pt>
    <dgm:pt modelId="{F56AD569-7CD7-4266-A7D1-73B280E9A43C}">
      <dgm:prSet custT="1"/>
      <dgm:spPr/>
      <dgm:t>
        <a:bodyPr/>
        <a:lstStyle/>
        <a:p>
          <a:r>
            <a:rPr lang="en-US" sz="1800"/>
            <a:t>Libraries </a:t>
          </a:r>
        </a:p>
      </dgm:t>
    </dgm:pt>
    <dgm:pt modelId="{AEF7971C-4F9F-4DC7-BA14-339A7DCEA524}" type="parTrans" cxnId="{6CA31ADC-1525-4CCB-923C-9332007F2B43}">
      <dgm:prSet/>
      <dgm:spPr/>
      <dgm:t>
        <a:bodyPr/>
        <a:lstStyle/>
        <a:p>
          <a:endParaRPr lang="en-US" sz="3200"/>
        </a:p>
      </dgm:t>
    </dgm:pt>
    <dgm:pt modelId="{606D6977-548E-463F-BE44-21EA78B2B98C}" type="sibTrans" cxnId="{6CA31ADC-1525-4CCB-923C-9332007F2B43}">
      <dgm:prSet/>
      <dgm:spPr/>
      <dgm:t>
        <a:bodyPr/>
        <a:lstStyle/>
        <a:p>
          <a:endParaRPr lang="en-US" sz="3200"/>
        </a:p>
      </dgm:t>
    </dgm:pt>
    <dgm:pt modelId="{C213ADBD-008C-4C8E-9D4E-F389B90490EC}">
      <dgm:prSet custT="1"/>
      <dgm:spPr/>
      <dgm:t>
        <a:bodyPr/>
        <a:lstStyle/>
        <a:p>
          <a:r>
            <a:rPr lang="en-US" sz="1800"/>
            <a:t>Festivals/Community Events</a:t>
          </a:r>
        </a:p>
      </dgm:t>
    </dgm:pt>
    <dgm:pt modelId="{AB4DFCD8-1C5E-4FFF-8FCC-36F4A813E4FB}" type="parTrans" cxnId="{50981E4E-B833-4F65-B95C-FF0144D30BB3}">
      <dgm:prSet/>
      <dgm:spPr/>
      <dgm:t>
        <a:bodyPr/>
        <a:lstStyle/>
        <a:p>
          <a:endParaRPr lang="en-US" sz="3200"/>
        </a:p>
      </dgm:t>
    </dgm:pt>
    <dgm:pt modelId="{A254FABC-3101-48BF-BDD6-6DE3D36CD81C}" type="sibTrans" cxnId="{50981E4E-B833-4F65-B95C-FF0144D30BB3}">
      <dgm:prSet/>
      <dgm:spPr/>
      <dgm:t>
        <a:bodyPr/>
        <a:lstStyle/>
        <a:p>
          <a:endParaRPr lang="en-US" sz="3200"/>
        </a:p>
      </dgm:t>
    </dgm:pt>
    <dgm:pt modelId="{7B48A1C5-095D-4A85-A8E2-EEF06F5B82A8}">
      <dgm:prSet custT="1"/>
      <dgm:spPr/>
      <dgm:t>
        <a:bodyPr/>
        <a:lstStyle/>
        <a:p>
          <a:r>
            <a:rPr lang="en-US" sz="1800"/>
            <a:t>Schools</a:t>
          </a:r>
        </a:p>
      </dgm:t>
    </dgm:pt>
    <dgm:pt modelId="{1A7AC405-35E4-4CC5-B8DB-73149FF4A84C}" type="parTrans" cxnId="{83D2B813-A73D-41C0-9384-C46DD619A7EB}">
      <dgm:prSet/>
      <dgm:spPr/>
      <dgm:t>
        <a:bodyPr/>
        <a:lstStyle/>
        <a:p>
          <a:endParaRPr lang="en-US" sz="3200"/>
        </a:p>
      </dgm:t>
    </dgm:pt>
    <dgm:pt modelId="{7439DFEE-4D04-4FCA-AAD6-347B4B87DE3A}" type="sibTrans" cxnId="{83D2B813-A73D-41C0-9384-C46DD619A7EB}">
      <dgm:prSet/>
      <dgm:spPr/>
      <dgm:t>
        <a:bodyPr/>
        <a:lstStyle/>
        <a:p>
          <a:endParaRPr lang="en-US" sz="3200"/>
        </a:p>
      </dgm:t>
    </dgm:pt>
    <dgm:pt modelId="{9A3AC4B6-7663-4F3B-938B-F9D5679977F6}">
      <dgm:prSet custT="1"/>
      <dgm:spPr/>
      <dgm:t>
        <a:bodyPr/>
        <a:lstStyle/>
        <a:p>
          <a:r>
            <a:rPr lang="en-US" sz="1800"/>
            <a:t>Clinics/urgent care/hospitals </a:t>
          </a:r>
        </a:p>
      </dgm:t>
    </dgm:pt>
    <dgm:pt modelId="{4B278B7C-5D72-4E99-BB8A-B5E1283744BF}" type="parTrans" cxnId="{DAA09F41-0768-499C-B90E-BCB51585ADEA}">
      <dgm:prSet/>
      <dgm:spPr/>
      <dgm:t>
        <a:bodyPr/>
        <a:lstStyle/>
        <a:p>
          <a:endParaRPr lang="en-US" sz="3200"/>
        </a:p>
      </dgm:t>
    </dgm:pt>
    <dgm:pt modelId="{00C18373-78DB-4280-8142-EEED91F10B9B}" type="sibTrans" cxnId="{DAA09F41-0768-499C-B90E-BCB51585ADEA}">
      <dgm:prSet/>
      <dgm:spPr/>
      <dgm:t>
        <a:bodyPr/>
        <a:lstStyle/>
        <a:p>
          <a:endParaRPr lang="en-US" sz="3200"/>
        </a:p>
      </dgm:t>
    </dgm:pt>
    <dgm:pt modelId="{9B2CA3A2-B135-4829-98D8-2A04E8494BBB}">
      <dgm:prSet custT="1"/>
      <dgm:spPr/>
      <dgm:t>
        <a:bodyPr/>
        <a:lstStyle/>
        <a:p>
          <a:pPr>
            <a:defRPr b="1"/>
          </a:pPr>
          <a:r>
            <a:rPr lang="en-US" sz="2400"/>
            <a:t>Community Partnerships</a:t>
          </a:r>
        </a:p>
      </dgm:t>
    </dgm:pt>
    <dgm:pt modelId="{D06144AD-4AED-4530-BD9A-C34ED588E1C8}" type="parTrans" cxnId="{7A8C1828-8374-4750-93BF-AEF0BF4873F9}">
      <dgm:prSet/>
      <dgm:spPr/>
      <dgm:t>
        <a:bodyPr/>
        <a:lstStyle/>
        <a:p>
          <a:endParaRPr lang="en-US" sz="3200"/>
        </a:p>
      </dgm:t>
    </dgm:pt>
    <dgm:pt modelId="{C50DAA5F-F1E5-4CC5-AFCA-EFC8C9A53099}" type="sibTrans" cxnId="{7A8C1828-8374-4750-93BF-AEF0BF4873F9}">
      <dgm:prSet/>
      <dgm:spPr/>
      <dgm:t>
        <a:bodyPr/>
        <a:lstStyle/>
        <a:p>
          <a:endParaRPr lang="en-US" sz="3200"/>
        </a:p>
      </dgm:t>
    </dgm:pt>
    <dgm:pt modelId="{7B1515D5-1C24-4882-83C7-854589C2E6A1}">
      <dgm:prSet custT="1"/>
      <dgm:spPr/>
      <dgm:t>
        <a:bodyPr/>
        <a:lstStyle/>
        <a:p>
          <a:r>
            <a:rPr lang="en-US" sz="1800"/>
            <a:t>Health coalitions</a:t>
          </a:r>
        </a:p>
      </dgm:t>
    </dgm:pt>
    <dgm:pt modelId="{A81C9399-B808-4A48-A3A6-849B0D0F104D}" type="parTrans" cxnId="{0F358E74-2948-493E-A302-1CB6DB54B1B8}">
      <dgm:prSet/>
      <dgm:spPr/>
      <dgm:t>
        <a:bodyPr/>
        <a:lstStyle/>
        <a:p>
          <a:endParaRPr lang="en-US" sz="3200"/>
        </a:p>
      </dgm:t>
    </dgm:pt>
    <dgm:pt modelId="{06294878-9C26-4506-87F6-8D6CB65B20C6}" type="sibTrans" cxnId="{0F358E74-2948-493E-A302-1CB6DB54B1B8}">
      <dgm:prSet/>
      <dgm:spPr/>
      <dgm:t>
        <a:bodyPr/>
        <a:lstStyle/>
        <a:p>
          <a:endParaRPr lang="en-US" sz="3200"/>
        </a:p>
      </dgm:t>
    </dgm:pt>
    <dgm:pt modelId="{070C45D3-B4D6-4EE1-9DEE-1EF6A0A61540}">
      <dgm:prSet custT="1"/>
      <dgm:spPr/>
      <dgm:t>
        <a:bodyPr/>
        <a:lstStyle/>
        <a:p>
          <a:r>
            <a:rPr lang="en-US" sz="1800" dirty="0"/>
            <a:t>Chamber of Commerce</a:t>
          </a:r>
        </a:p>
      </dgm:t>
    </dgm:pt>
    <dgm:pt modelId="{6889D0CA-E23A-467C-8CC1-4F1D691F39DD}" type="parTrans" cxnId="{CC3D563D-1A28-4EFC-A63B-63F0D390DDA7}">
      <dgm:prSet/>
      <dgm:spPr/>
      <dgm:t>
        <a:bodyPr/>
        <a:lstStyle/>
        <a:p>
          <a:endParaRPr lang="en-US" sz="3200"/>
        </a:p>
      </dgm:t>
    </dgm:pt>
    <dgm:pt modelId="{022AC24B-CD1D-402E-BBE2-CD70D63D96FF}" type="sibTrans" cxnId="{CC3D563D-1A28-4EFC-A63B-63F0D390DDA7}">
      <dgm:prSet/>
      <dgm:spPr/>
      <dgm:t>
        <a:bodyPr/>
        <a:lstStyle/>
        <a:p>
          <a:endParaRPr lang="en-US" sz="3200"/>
        </a:p>
      </dgm:t>
    </dgm:pt>
    <dgm:pt modelId="{A4C6FB2E-275A-4E70-82EC-522632B6AEA7}">
      <dgm:prSet custT="1"/>
      <dgm:spPr/>
      <dgm:t>
        <a:bodyPr/>
        <a:lstStyle/>
        <a:p>
          <a:r>
            <a:rPr lang="en-US" sz="1800" dirty="0"/>
            <a:t>Reentry coalitions</a:t>
          </a:r>
        </a:p>
      </dgm:t>
    </dgm:pt>
    <dgm:pt modelId="{9E32F15B-94BC-4B7C-B9D6-957123A9F230}" type="parTrans" cxnId="{9B4598BF-D42A-49A7-A829-F72C5A46CC2E}">
      <dgm:prSet/>
      <dgm:spPr/>
      <dgm:t>
        <a:bodyPr/>
        <a:lstStyle/>
        <a:p>
          <a:endParaRPr lang="en-US" sz="3200"/>
        </a:p>
      </dgm:t>
    </dgm:pt>
    <dgm:pt modelId="{0CDE7329-F196-45DA-8A60-80EBD3AE62F4}" type="sibTrans" cxnId="{9B4598BF-D42A-49A7-A829-F72C5A46CC2E}">
      <dgm:prSet/>
      <dgm:spPr/>
      <dgm:t>
        <a:bodyPr/>
        <a:lstStyle/>
        <a:p>
          <a:endParaRPr lang="en-US" sz="3200"/>
        </a:p>
      </dgm:t>
    </dgm:pt>
    <dgm:pt modelId="{3CF31F97-E82C-43DC-8421-192B36DF9C84}">
      <dgm:prSet custT="1"/>
      <dgm:spPr/>
      <dgm:t>
        <a:bodyPr/>
        <a:lstStyle/>
        <a:p>
          <a:r>
            <a:rPr lang="en-US" sz="1800"/>
            <a:t>Community event planning</a:t>
          </a:r>
        </a:p>
      </dgm:t>
    </dgm:pt>
    <dgm:pt modelId="{BE6CC019-7E6D-44F1-81A6-BB95A261214C}" type="parTrans" cxnId="{AB2FD02E-2B05-4C3C-B96F-AFE39FF2E71D}">
      <dgm:prSet/>
      <dgm:spPr/>
      <dgm:t>
        <a:bodyPr/>
        <a:lstStyle/>
        <a:p>
          <a:endParaRPr lang="en-US" sz="3200"/>
        </a:p>
      </dgm:t>
    </dgm:pt>
    <dgm:pt modelId="{C1D3B5EB-BA5A-427A-84F2-75F0725A2B27}" type="sibTrans" cxnId="{AB2FD02E-2B05-4C3C-B96F-AFE39FF2E71D}">
      <dgm:prSet/>
      <dgm:spPr/>
      <dgm:t>
        <a:bodyPr/>
        <a:lstStyle/>
        <a:p>
          <a:endParaRPr lang="en-US" sz="3200"/>
        </a:p>
      </dgm:t>
    </dgm:pt>
    <dgm:pt modelId="{340FB1AA-37CF-4461-912A-0A2767293CE3}">
      <dgm:prSet custT="1"/>
      <dgm:spPr/>
      <dgm:t>
        <a:bodyPr/>
        <a:lstStyle/>
        <a:p>
          <a:pPr>
            <a:defRPr b="1"/>
          </a:pPr>
          <a:r>
            <a:rPr lang="en-US" sz="2400"/>
            <a:t>State Partnerships</a:t>
          </a:r>
        </a:p>
      </dgm:t>
    </dgm:pt>
    <dgm:pt modelId="{ACDDDC80-BE86-4D3D-887B-FDE7C83A3433}" type="parTrans" cxnId="{2395D34E-CADE-44C9-B6C7-40B68E442E4F}">
      <dgm:prSet/>
      <dgm:spPr/>
      <dgm:t>
        <a:bodyPr/>
        <a:lstStyle/>
        <a:p>
          <a:endParaRPr lang="en-US" sz="3200"/>
        </a:p>
      </dgm:t>
    </dgm:pt>
    <dgm:pt modelId="{6FEE2AA4-DCB0-48F8-8E61-C123ADD9514E}" type="sibTrans" cxnId="{2395D34E-CADE-44C9-B6C7-40B68E442E4F}">
      <dgm:prSet/>
      <dgm:spPr/>
      <dgm:t>
        <a:bodyPr/>
        <a:lstStyle/>
        <a:p>
          <a:endParaRPr lang="en-US" sz="3200"/>
        </a:p>
      </dgm:t>
    </dgm:pt>
    <dgm:pt modelId="{1B5E73EC-A16B-4867-880C-18A6D7C19318}">
      <dgm:prSet custT="1"/>
      <dgm:spPr/>
      <dgm:t>
        <a:bodyPr/>
        <a:lstStyle/>
        <a:p>
          <a:r>
            <a:rPr lang="en-US" sz="1800" dirty="0"/>
            <a:t>KY Health Benefit Exchange </a:t>
          </a:r>
        </a:p>
      </dgm:t>
    </dgm:pt>
    <dgm:pt modelId="{AB5F7156-8741-447D-B32D-E16C7CF04009}" type="parTrans" cxnId="{59BB37B5-71F1-4D71-AE65-C5C318AEFE00}">
      <dgm:prSet/>
      <dgm:spPr/>
      <dgm:t>
        <a:bodyPr/>
        <a:lstStyle/>
        <a:p>
          <a:endParaRPr lang="en-US" sz="3200"/>
        </a:p>
      </dgm:t>
    </dgm:pt>
    <dgm:pt modelId="{9F81A78F-BC4E-4D5D-B403-7BE28BDAC541}" type="sibTrans" cxnId="{59BB37B5-71F1-4D71-AE65-C5C318AEFE00}">
      <dgm:prSet/>
      <dgm:spPr/>
      <dgm:t>
        <a:bodyPr/>
        <a:lstStyle/>
        <a:p>
          <a:endParaRPr lang="en-US" sz="3200"/>
        </a:p>
      </dgm:t>
    </dgm:pt>
    <dgm:pt modelId="{993CEBFD-97A6-4AD3-976E-3B39C7A04A87}">
      <dgm:prSet custT="1"/>
      <dgm:spPr/>
      <dgm:t>
        <a:bodyPr/>
        <a:lstStyle/>
        <a:p>
          <a:r>
            <a:rPr lang="en-US" sz="1800" dirty="0"/>
            <a:t>Dept Medicaid Services</a:t>
          </a:r>
        </a:p>
        <a:p>
          <a:r>
            <a:rPr lang="en-US" sz="1800" dirty="0"/>
            <a:t>KY HEALTH Advisory Board</a:t>
          </a:r>
        </a:p>
      </dgm:t>
    </dgm:pt>
    <dgm:pt modelId="{7A86108E-29AE-49FC-87C5-DDE7BBE71AFA}" type="parTrans" cxnId="{3FB67651-3FCA-405F-BD04-F5D412211A0E}">
      <dgm:prSet/>
      <dgm:spPr/>
      <dgm:t>
        <a:bodyPr/>
        <a:lstStyle/>
        <a:p>
          <a:endParaRPr lang="en-US" sz="3200"/>
        </a:p>
      </dgm:t>
    </dgm:pt>
    <dgm:pt modelId="{948FB67F-2119-49A2-A74D-3042E6628627}" type="sibTrans" cxnId="{3FB67651-3FCA-405F-BD04-F5D412211A0E}">
      <dgm:prSet/>
      <dgm:spPr/>
      <dgm:t>
        <a:bodyPr/>
        <a:lstStyle/>
        <a:p>
          <a:endParaRPr lang="en-US" sz="3200"/>
        </a:p>
      </dgm:t>
    </dgm:pt>
    <dgm:pt modelId="{EC874166-3C28-4F13-8678-C8745FA02C7E}" type="pres">
      <dgm:prSet presAssocID="{58023222-CE60-4D28-BE77-4DCDCF55E648}" presName="root" presStyleCnt="0">
        <dgm:presLayoutVars>
          <dgm:dir/>
          <dgm:resizeHandles val="exact"/>
        </dgm:presLayoutVars>
      </dgm:prSet>
      <dgm:spPr/>
    </dgm:pt>
    <dgm:pt modelId="{A6CDCD33-F4FF-4FA8-BAB9-BA3053A968A6}" type="pres">
      <dgm:prSet presAssocID="{8A326D18-68CF-4FDC-BE4D-8CDDBA162411}" presName="compNode" presStyleCnt="0"/>
      <dgm:spPr/>
    </dgm:pt>
    <dgm:pt modelId="{E48787EB-D63A-4DF0-B3AF-FAA7FB5D4735}" type="pres">
      <dgm:prSet presAssocID="{8A326D18-68CF-4FDC-BE4D-8CDDBA1624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101EB61-D1F9-42A7-A053-2DE7B4E710B6}" type="pres">
      <dgm:prSet presAssocID="{8A326D18-68CF-4FDC-BE4D-8CDDBA162411}" presName="iconSpace" presStyleCnt="0"/>
      <dgm:spPr/>
    </dgm:pt>
    <dgm:pt modelId="{99E43C2B-6500-4368-B3BF-3B6E94AF26AC}" type="pres">
      <dgm:prSet presAssocID="{8A326D18-68CF-4FDC-BE4D-8CDDBA162411}" presName="parTx" presStyleLbl="revTx" presStyleIdx="0" presStyleCnt="8">
        <dgm:presLayoutVars>
          <dgm:chMax val="0"/>
          <dgm:chPref val="0"/>
        </dgm:presLayoutVars>
      </dgm:prSet>
      <dgm:spPr/>
    </dgm:pt>
    <dgm:pt modelId="{A892D71A-1289-4147-8726-510B35D3201D}" type="pres">
      <dgm:prSet presAssocID="{8A326D18-68CF-4FDC-BE4D-8CDDBA162411}" presName="txSpace" presStyleCnt="0"/>
      <dgm:spPr/>
    </dgm:pt>
    <dgm:pt modelId="{8FA4F0D1-D8D9-4822-B634-F9EAFCA9F198}" type="pres">
      <dgm:prSet presAssocID="{8A326D18-68CF-4FDC-BE4D-8CDDBA162411}" presName="desTx" presStyleLbl="revTx" presStyleIdx="1" presStyleCnt="8" custLinFactNeighborX="-4952" custLinFactNeighborY="57565">
        <dgm:presLayoutVars/>
      </dgm:prSet>
      <dgm:spPr/>
    </dgm:pt>
    <dgm:pt modelId="{D7F87E6B-5AF4-4046-BA74-C95DE9419AC4}" type="pres">
      <dgm:prSet presAssocID="{10822BBD-3942-4E06-A55C-CF90CEDFC6CE}" presName="sibTrans" presStyleCnt="0"/>
      <dgm:spPr/>
    </dgm:pt>
    <dgm:pt modelId="{CAA08A45-7729-4530-9127-C08E826EA756}" type="pres">
      <dgm:prSet presAssocID="{459873F1-D1EE-4985-8B85-979E7689CFD7}" presName="compNode" presStyleCnt="0"/>
      <dgm:spPr/>
    </dgm:pt>
    <dgm:pt modelId="{BF89349C-9709-471D-B965-4C116B77AF7A}" type="pres">
      <dgm:prSet presAssocID="{459873F1-D1EE-4985-8B85-979E7689CFD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CACC35B8-6D59-4F21-BF10-37BB7417D4F9}" type="pres">
      <dgm:prSet presAssocID="{459873F1-D1EE-4985-8B85-979E7689CFD7}" presName="iconSpace" presStyleCnt="0"/>
      <dgm:spPr/>
    </dgm:pt>
    <dgm:pt modelId="{0F0619C2-4F3B-4B6E-89A7-7E69D716BE03}" type="pres">
      <dgm:prSet presAssocID="{459873F1-D1EE-4985-8B85-979E7689CFD7}" presName="parTx" presStyleLbl="revTx" presStyleIdx="2" presStyleCnt="8">
        <dgm:presLayoutVars>
          <dgm:chMax val="0"/>
          <dgm:chPref val="0"/>
        </dgm:presLayoutVars>
      </dgm:prSet>
      <dgm:spPr/>
    </dgm:pt>
    <dgm:pt modelId="{B20AE750-BCBD-44C1-9689-76982FF3A149}" type="pres">
      <dgm:prSet presAssocID="{459873F1-D1EE-4985-8B85-979E7689CFD7}" presName="txSpace" presStyleCnt="0"/>
      <dgm:spPr/>
    </dgm:pt>
    <dgm:pt modelId="{6509C9E6-5F3C-44A5-BB6E-D958A1587DC9}" type="pres">
      <dgm:prSet presAssocID="{459873F1-D1EE-4985-8B85-979E7689CFD7}" presName="desTx" presStyleLbl="revTx" presStyleIdx="3" presStyleCnt="8" custLinFactNeighborX="-2865" custLinFactNeighborY="-59952">
        <dgm:presLayoutVars/>
      </dgm:prSet>
      <dgm:spPr/>
    </dgm:pt>
    <dgm:pt modelId="{9C641762-E802-431B-8767-AEDED2A1258D}" type="pres">
      <dgm:prSet presAssocID="{CC14F7A2-022E-4817-AC0B-4AEE827AAC4A}" presName="sibTrans" presStyleCnt="0"/>
      <dgm:spPr/>
    </dgm:pt>
    <dgm:pt modelId="{7B5E3EB5-DD18-4D7F-AE16-CE409AFA3A7B}" type="pres">
      <dgm:prSet presAssocID="{9B2CA3A2-B135-4829-98D8-2A04E8494BBB}" presName="compNode" presStyleCnt="0"/>
      <dgm:spPr/>
    </dgm:pt>
    <dgm:pt modelId="{FE3098F4-DB23-48AE-BF37-C4E346554112}" type="pres">
      <dgm:prSet presAssocID="{9B2CA3A2-B135-4829-98D8-2A04E8494B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564A8346-3A26-4532-B310-65A20452FD53}" type="pres">
      <dgm:prSet presAssocID="{9B2CA3A2-B135-4829-98D8-2A04E8494BBB}" presName="iconSpace" presStyleCnt="0"/>
      <dgm:spPr/>
    </dgm:pt>
    <dgm:pt modelId="{F761071C-2B84-4FA5-BB26-2304DC9EA855}" type="pres">
      <dgm:prSet presAssocID="{9B2CA3A2-B135-4829-98D8-2A04E8494BBB}" presName="parTx" presStyleLbl="revTx" presStyleIdx="4" presStyleCnt="8">
        <dgm:presLayoutVars>
          <dgm:chMax val="0"/>
          <dgm:chPref val="0"/>
        </dgm:presLayoutVars>
      </dgm:prSet>
      <dgm:spPr/>
    </dgm:pt>
    <dgm:pt modelId="{9EC822C0-7D79-4CB3-A332-BAAA5BF65AE3}" type="pres">
      <dgm:prSet presAssocID="{9B2CA3A2-B135-4829-98D8-2A04E8494BBB}" presName="txSpace" presStyleCnt="0"/>
      <dgm:spPr/>
    </dgm:pt>
    <dgm:pt modelId="{E499D869-9599-4286-83EC-FE37EC0BEEC6}" type="pres">
      <dgm:prSet presAssocID="{9B2CA3A2-B135-4829-98D8-2A04E8494BBB}" presName="desTx" presStyleLbl="revTx" presStyleIdx="5" presStyleCnt="8" custLinFactNeighborX="-4764" custLinFactNeighborY="-37778">
        <dgm:presLayoutVars/>
      </dgm:prSet>
      <dgm:spPr/>
    </dgm:pt>
    <dgm:pt modelId="{96D537F2-77FA-49CE-BEC4-374FA538015A}" type="pres">
      <dgm:prSet presAssocID="{C50DAA5F-F1E5-4CC5-AFCA-EFC8C9A53099}" presName="sibTrans" presStyleCnt="0"/>
      <dgm:spPr/>
    </dgm:pt>
    <dgm:pt modelId="{A5542934-99AB-4891-900E-1A43D1329CB5}" type="pres">
      <dgm:prSet presAssocID="{340FB1AA-37CF-4461-912A-0A2767293CE3}" presName="compNode" presStyleCnt="0"/>
      <dgm:spPr/>
    </dgm:pt>
    <dgm:pt modelId="{40492CAF-577B-4EF5-BD06-B13DBEDB8FD9}" type="pres">
      <dgm:prSet presAssocID="{340FB1AA-37CF-4461-912A-0A2767293C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FEAC5256-1C89-44EF-8CA1-277137B82B22}" type="pres">
      <dgm:prSet presAssocID="{340FB1AA-37CF-4461-912A-0A2767293CE3}" presName="iconSpace" presStyleCnt="0"/>
      <dgm:spPr/>
    </dgm:pt>
    <dgm:pt modelId="{D520E94D-C1D7-4444-89B8-0A9D7A38A297}" type="pres">
      <dgm:prSet presAssocID="{340FB1AA-37CF-4461-912A-0A2767293CE3}" presName="parTx" presStyleLbl="revTx" presStyleIdx="6" presStyleCnt="8">
        <dgm:presLayoutVars>
          <dgm:chMax val="0"/>
          <dgm:chPref val="0"/>
        </dgm:presLayoutVars>
      </dgm:prSet>
      <dgm:spPr/>
    </dgm:pt>
    <dgm:pt modelId="{C5D3C256-7124-49B5-8893-576E28F9A62F}" type="pres">
      <dgm:prSet presAssocID="{340FB1AA-37CF-4461-912A-0A2767293CE3}" presName="txSpace" presStyleCnt="0"/>
      <dgm:spPr/>
    </dgm:pt>
    <dgm:pt modelId="{247F7EBA-901E-4731-9E82-CD2AA738E51B}" type="pres">
      <dgm:prSet presAssocID="{340FB1AA-37CF-4461-912A-0A2767293CE3}" presName="desTx" presStyleLbl="revTx" presStyleIdx="7" presStyleCnt="8" custLinFactNeighborX="-6329" custLinFactNeighborY="-30559">
        <dgm:presLayoutVars/>
      </dgm:prSet>
      <dgm:spPr/>
    </dgm:pt>
  </dgm:ptLst>
  <dgm:cxnLst>
    <dgm:cxn modelId="{00B63400-A968-4F23-B6E8-1EE8DB25B820}" type="presOf" srcId="{C213ADBD-008C-4C8E-9D4E-F389B90490EC}" destId="{6509C9E6-5F3C-44A5-BB6E-D958A1587DC9}" srcOrd="0" destOrd="4" presId="urn:microsoft.com/office/officeart/2018/2/layout/IconLabelDescriptionList"/>
    <dgm:cxn modelId="{83D2B813-A73D-41C0-9384-C46DD619A7EB}" srcId="{459873F1-D1EE-4985-8B85-979E7689CFD7}" destId="{7B48A1C5-095D-4A85-A8E2-EEF06F5B82A8}" srcOrd="5" destOrd="0" parTransId="{1A7AC405-35E4-4CC5-B8DB-73149FF4A84C}" sibTransId="{7439DFEE-4D04-4FCA-AAD6-347B4B87DE3A}"/>
    <dgm:cxn modelId="{1F518619-4B63-499E-9874-8FF8AF649ABB}" type="presOf" srcId="{6BBB4A66-EE45-4742-B6D4-1E31B1579EA3}" destId="{6509C9E6-5F3C-44A5-BB6E-D958A1587DC9}" srcOrd="0" destOrd="2" presId="urn:microsoft.com/office/officeart/2018/2/layout/IconLabelDescriptionList"/>
    <dgm:cxn modelId="{85D3241F-2F8A-4222-8AEA-77948639B5E7}" type="presOf" srcId="{3CF31F97-E82C-43DC-8421-192B36DF9C84}" destId="{E499D869-9599-4286-83EC-FE37EC0BEEC6}" srcOrd="0" destOrd="3" presId="urn:microsoft.com/office/officeart/2018/2/layout/IconLabelDescriptionList"/>
    <dgm:cxn modelId="{7A8C1828-8374-4750-93BF-AEF0BF4873F9}" srcId="{58023222-CE60-4D28-BE77-4DCDCF55E648}" destId="{9B2CA3A2-B135-4829-98D8-2A04E8494BBB}" srcOrd="2" destOrd="0" parTransId="{D06144AD-4AED-4530-BD9A-C34ED588E1C8}" sibTransId="{C50DAA5F-F1E5-4CC5-AFCA-EFC8C9A53099}"/>
    <dgm:cxn modelId="{AB2FD02E-2B05-4C3C-B96F-AFE39FF2E71D}" srcId="{9B2CA3A2-B135-4829-98D8-2A04E8494BBB}" destId="{3CF31F97-E82C-43DC-8421-192B36DF9C84}" srcOrd="3" destOrd="0" parTransId="{BE6CC019-7E6D-44F1-81A6-BB95A261214C}" sibTransId="{C1D3B5EB-BA5A-427A-84F2-75F0725A2B27}"/>
    <dgm:cxn modelId="{48B6B431-CA58-498B-A179-D4D8134C49AA}" type="presOf" srcId="{58023222-CE60-4D28-BE77-4DCDCF55E648}" destId="{EC874166-3C28-4F13-8678-C8745FA02C7E}" srcOrd="0" destOrd="0" presId="urn:microsoft.com/office/officeart/2018/2/layout/IconLabelDescriptionList"/>
    <dgm:cxn modelId="{CC3D563D-1A28-4EFC-A63B-63F0D390DDA7}" srcId="{9B2CA3A2-B135-4829-98D8-2A04E8494BBB}" destId="{070C45D3-B4D6-4EE1-9DEE-1EF6A0A61540}" srcOrd="1" destOrd="0" parTransId="{6889D0CA-E23A-467C-8CC1-4F1D691F39DD}" sibTransId="{022AC24B-CD1D-402E-BBE2-CD70D63D96FF}"/>
    <dgm:cxn modelId="{0D247641-B882-42FD-AE79-A6F63E748E7C}" srcId="{459873F1-D1EE-4985-8B85-979E7689CFD7}" destId="{6BBB4A66-EE45-4742-B6D4-1E31B1579EA3}" srcOrd="2" destOrd="0" parTransId="{EA5B800C-29D0-41AA-94E8-C746EA4B77BE}" sibTransId="{3C058F09-DC8C-4B4C-B39E-19923E03104D}"/>
    <dgm:cxn modelId="{DAA09F41-0768-499C-B90E-BCB51585ADEA}" srcId="{459873F1-D1EE-4985-8B85-979E7689CFD7}" destId="{9A3AC4B6-7663-4F3B-938B-F9D5679977F6}" srcOrd="6" destOrd="0" parTransId="{4B278B7C-5D72-4E99-BB8A-B5E1283744BF}" sibTransId="{00C18373-78DB-4280-8142-EEED91F10B9B}"/>
    <dgm:cxn modelId="{1EECCD61-68D3-4F7F-8752-BEDCDF8A7A49}" type="presOf" srcId="{9A3AC4B6-7663-4F3B-938B-F9D5679977F6}" destId="{6509C9E6-5F3C-44A5-BB6E-D958A1587DC9}" srcOrd="0" destOrd="6" presId="urn:microsoft.com/office/officeart/2018/2/layout/IconLabelDescriptionList"/>
    <dgm:cxn modelId="{3B13F144-269F-48F7-A74D-5FF89E39A7EB}" type="presOf" srcId="{459873F1-D1EE-4985-8B85-979E7689CFD7}" destId="{0F0619C2-4F3B-4B6E-89A7-7E69D716BE03}" srcOrd="0" destOrd="0" presId="urn:microsoft.com/office/officeart/2018/2/layout/IconLabelDescriptionList"/>
    <dgm:cxn modelId="{9CD70545-942E-43E6-99CB-9A54057E6629}" type="presOf" srcId="{7B48A1C5-095D-4A85-A8E2-EEF06F5B82A8}" destId="{6509C9E6-5F3C-44A5-BB6E-D958A1587DC9}" srcOrd="0" destOrd="5" presId="urn:microsoft.com/office/officeart/2018/2/layout/IconLabelDescriptionList"/>
    <dgm:cxn modelId="{574CD568-AAAA-450E-A0AF-EC112DA3D5B0}" srcId="{459873F1-D1EE-4985-8B85-979E7689CFD7}" destId="{A9CDFC00-B6BA-495F-9BA1-937B9E14F696}" srcOrd="1" destOrd="0" parTransId="{8CDF764C-B5C9-4AEA-898C-6EEA34B768B1}" sibTransId="{0830CF74-9811-4B2A-9886-B8E862B6436E}"/>
    <dgm:cxn modelId="{50981E4E-B833-4F65-B95C-FF0144D30BB3}" srcId="{459873F1-D1EE-4985-8B85-979E7689CFD7}" destId="{C213ADBD-008C-4C8E-9D4E-F389B90490EC}" srcOrd="4" destOrd="0" parTransId="{AB4DFCD8-1C5E-4FFF-8FCC-36F4A813E4FB}" sibTransId="{A254FABC-3101-48BF-BDD6-6DE3D36CD81C}"/>
    <dgm:cxn modelId="{2395D34E-CADE-44C9-B6C7-40B68E442E4F}" srcId="{58023222-CE60-4D28-BE77-4DCDCF55E648}" destId="{340FB1AA-37CF-4461-912A-0A2767293CE3}" srcOrd="3" destOrd="0" parTransId="{ACDDDC80-BE86-4D3D-887B-FDE7C83A3433}" sibTransId="{6FEE2AA4-DCB0-48F8-8E61-C123ADD9514E}"/>
    <dgm:cxn modelId="{3FB67651-3FCA-405F-BD04-F5D412211A0E}" srcId="{340FB1AA-37CF-4461-912A-0A2767293CE3}" destId="{993CEBFD-97A6-4AD3-976E-3B39C7A04A87}" srcOrd="1" destOrd="0" parTransId="{7A86108E-29AE-49FC-87C5-DDE7BBE71AFA}" sibTransId="{948FB67F-2119-49A2-A74D-3042E6628627}"/>
    <dgm:cxn modelId="{0F358E74-2948-493E-A302-1CB6DB54B1B8}" srcId="{9B2CA3A2-B135-4829-98D8-2A04E8494BBB}" destId="{7B1515D5-1C24-4882-83C7-854589C2E6A1}" srcOrd="0" destOrd="0" parTransId="{A81C9399-B808-4A48-A3A6-849B0D0F104D}" sibTransId="{06294878-9C26-4506-87F6-8D6CB65B20C6}"/>
    <dgm:cxn modelId="{6DE9AC77-AE56-441C-A126-C211532F001C}" srcId="{459873F1-D1EE-4985-8B85-979E7689CFD7}" destId="{61139244-C464-47BA-80FD-AE45E6FF0943}" srcOrd="0" destOrd="0" parTransId="{8267CE61-F9AE-4D0E-B15B-0014A0C59116}" sibTransId="{09473AD9-F8C3-4663-B3C7-5D3E97C77CE0}"/>
    <dgm:cxn modelId="{2D313C5A-F6E8-4892-8E15-41D9F08A5F40}" type="presOf" srcId="{CD111064-A715-4F6B-A10D-25EF19A20BC0}" destId="{8FA4F0D1-D8D9-4822-B634-F9EAFCA9F198}" srcOrd="0" destOrd="0" presId="urn:microsoft.com/office/officeart/2018/2/layout/IconLabelDescriptionList"/>
    <dgm:cxn modelId="{9F62CF83-360F-4F5F-99E0-5B0178A37614}" srcId="{58023222-CE60-4D28-BE77-4DCDCF55E648}" destId="{8A326D18-68CF-4FDC-BE4D-8CDDBA162411}" srcOrd="0" destOrd="0" parTransId="{62BC619C-9885-468E-9346-9E677422F3B2}" sibTransId="{10822BBD-3942-4E06-A55C-CF90CEDFC6CE}"/>
    <dgm:cxn modelId="{BB5C8E87-FFC0-4256-AEA9-356F15ED8EE4}" type="presOf" srcId="{9B2CA3A2-B135-4829-98D8-2A04E8494BBB}" destId="{F761071C-2B84-4FA5-BB26-2304DC9EA855}" srcOrd="0" destOrd="0" presId="urn:microsoft.com/office/officeart/2018/2/layout/IconLabelDescriptionList"/>
    <dgm:cxn modelId="{59BB37B5-71F1-4D71-AE65-C5C318AEFE00}" srcId="{340FB1AA-37CF-4461-912A-0A2767293CE3}" destId="{1B5E73EC-A16B-4867-880C-18A6D7C19318}" srcOrd="0" destOrd="0" parTransId="{AB5F7156-8741-447D-B32D-E16C7CF04009}" sibTransId="{9F81A78F-BC4E-4D5D-B403-7BE28BDAC541}"/>
    <dgm:cxn modelId="{5808D3BB-F230-40D7-8A57-CCD42E2BF249}" srcId="{58023222-CE60-4D28-BE77-4DCDCF55E648}" destId="{459873F1-D1EE-4985-8B85-979E7689CFD7}" srcOrd="1" destOrd="0" parTransId="{96AD5246-C33F-426D-BBFE-A2A54651DFB3}" sibTransId="{CC14F7A2-022E-4817-AC0B-4AEE827AAC4A}"/>
    <dgm:cxn modelId="{9B4598BF-D42A-49A7-A829-F72C5A46CC2E}" srcId="{9B2CA3A2-B135-4829-98D8-2A04E8494BBB}" destId="{A4C6FB2E-275A-4E70-82EC-522632B6AEA7}" srcOrd="2" destOrd="0" parTransId="{9E32F15B-94BC-4B7C-B9D6-957123A9F230}" sibTransId="{0CDE7329-F196-45DA-8A60-80EBD3AE62F4}"/>
    <dgm:cxn modelId="{C9A2C8CE-0A7F-4A95-9C11-618D745A0516}" type="presOf" srcId="{1B5E73EC-A16B-4867-880C-18A6D7C19318}" destId="{247F7EBA-901E-4731-9E82-CD2AA738E51B}" srcOrd="0" destOrd="0" presId="urn:microsoft.com/office/officeart/2018/2/layout/IconLabelDescriptionList"/>
    <dgm:cxn modelId="{85C289D5-5A81-46BA-88F5-A7BC1F7B6045}" type="presOf" srcId="{A4C6FB2E-275A-4E70-82EC-522632B6AEA7}" destId="{E499D869-9599-4286-83EC-FE37EC0BEEC6}" srcOrd="0" destOrd="2" presId="urn:microsoft.com/office/officeart/2018/2/layout/IconLabelDescriptionList"/>
    <dgm:cxn modelId="{2D31D1D9-1197-4A71-85B7-1EA70F460548}" type="presOf" srcId="{F56AD569-7CD7-4266-A7D1-73B280E9A43C}" destId="{6509C9E6-5F3C-44A5-BB6E-D958A1587DC9}" srcOrd="0" destOrd="3" presId="urn:microsoft.com/office/officeart/2018/2/layout/IconLabelDescriptionList"/>
    <dgm:cxn modelId="{6CA31ADC-1525-4CCB-923C-9332007F2B43}" srcId="{459873F1-D1EE-4985-8B85-979E7689CFD7}" destId="{F56AD569-7CD7-4266-A7D1-73B280E9A43C}" srcOrd="3" destOrd="0" parTransId="{AEF7971C-4F9F-4DC7-BA14-339A7DCEA524}" sibTransId="{606D6977-548E-463F-BE44-21EA78B2B98C}"/>
    <dgm:cxn modelId="{53D937DD-845C-4109-B986-ED6441D43113}" srcId="{8A326D18-68CF-4FDC-BE4D-8CDDBA162411}" destId="{CD111064-A715-4F6B-A10D-25EF19A20BC0}" srcOrd="0" destOrd="0" parTransId="{F6F47C0E-348C-4F7A-A842-C680F8E510EF}" sibTransId="{DA54A126-2FC4-455E-84F3-2E335119AD5B}"/>
    <dgm:cxn modelId="{D11FB9DD-7A0D-433B-A86B-EC8BA77CCFCF}" type="presOf" srcId="{7B1515D5-1C24-4882-83C7-854589C2E6A1}" destId="{E499D869-9599-4286-83EC-FE37EC0BEEC6}" srcOrd="0" destOrd="0" presId="urn:microsoft.com/office/officeart/2018/2/layout/IconLabelDescriptionList"/>
    <dgm:cxn modelId="{CDC812E1-A8AE-4A22-BC2F-19008D1D527B}" type="presOf" srcId="{61139244-C464-47BA-80FD-AE45E6FF0943}" destId="{6509C9E6-5F3C-44A5-BB6E-D958A1587DC9}" srcOrd="0" destOrd="0" presId="urn:microsoft.com/office/officeart/2018/2/layout/IconLabelDescriptionList"/>
    <dgm:cxn modelId="{CB2684ED-4246-4903-A69A-15155624878E}" type="presOf" srcId="{340FB1AA-37CF-4461-912A-0A2767293CE3}" destId="{D520E94D-C1D7-4444-89B8-0A9D7A38A297}" srcOrd="0" destOrd="0" presId="urn:microsoft.com/office/officeart/2018/2/layout/IconLabelDescriptionList"/>
    <dgm:cxn modelId="{B7748DEF-C1C0-4400-B809-7248912746D9}" type="presOf" srcId="{993CEBFD-97A6-4AD3-976E-3B39C7A04A87}" destId="{247F7EBA-901E-4731-9E82-CD2AA738E51B}" srcOrd="0" destOrd="1" presId="urn:microsoft.com/office/officeart/2018/2/layout/IconLabelDescriptionList"/>
    <dgm:cxn modelId="{8E706FF2-881E-4F33-AB79-3A637DD26054}" type="presOf" srcId="{8A326D18-68CF-4FDC-BE4D-8CDDBA162411}" destId="{99E43C2B-6500-4368-B3BF-3B6E94AF26AC}" srcOrd="0" destOrd="0" presId="urn:microsoft.com/office/officeart/2018/2/layout/IconLabelDescriptionList"/>
    <dgm:cxn modelId="{434ED7F3-FC29-4F08-B47D-EFE7991105BB}" type="presOf" srcId="{A9CDFC00-B6BA-495F-9BA1-937B9E14F696}" destId="{6509C9E6-5F3C-44A5-BB6E-D958A1587DC9}" srcOrd="0" destOrd="1" presId="urn:microsoft.com/office/officeart/2018/2/layout/IconLabelDescriptionList"/>
    <dgm:cxn modelId="{731895FD-486C-4D3D-9280-AD0700219C5C}" type="presOf" srcId="{070C45D3-B4D6-4EE1-9DEE-1EF6A0A61540}" destId="{E499D869-9599-4286-83EC-FE37EC0BEEC6}" srcOrd="0" destOrd="1" presId="urn:microsoft.com/office/officeart/2018/2/layout/IconLabelDescriptionList"/>
    <dgm:cxn modelId="{02138B9A-B2E7-470E-9F5F-441D17ADFB8F}" type="presParOf" srcId="{EC874166-3C28-4F13-8678-C8745FA02C7E}" destId="{A6CDCD33-F4FF-4FA8-BAB9-BA3053A968A6}" srcOrd="0" destOrd="0" presId="urn:microsoft.com/office/officeart/2018/2/layout/IconLabelDescriptionList"/>
    <dgm:cxn modelId="{C8F7F8C2-F1A8-4F96-9B1D-8E7C20292BF0}" type="presParOf" srcId="{A6CDCD33-F4FF-4FA8-BAB9-BA3053A968A6}" destId="{E48787EB-D63A-4DF0-B3AF-FAA7FB5D4735}" srcOrd="0" destOrd="0" presId="urn:microsoft.com/office/officeart/2018/2/layout/IconLabelDescriptionList"/>
    <dgm:cxn modelId="{361161D3-75B2-4F41-933D-852CBBA0FE54}" type="presParOf" srcId="{A6CDCD33-F4FF-4FA8-BAB9-BA3053A968A6}" destId="{1101EB61-D1F9-42A7-A053-2DE7B4E710B6}" srcOrd="1" destOrd="0" presId="urn:microsoft.com/office/officeart/2018/2/layout/IconLabelDescriptionList"/>
    <dgm:cxn modelId="{84100807-6568-49E4-8524-EA37DAAB8884}" type="presParOf" srcId="{A6CDCD33-F4FF-4FA8-BAB9-BA3053A968A6}" destId="{99E43C2B-6500-4368-B3BF-3B6E94AF26AC}" srcOrd="2" destOrd="0" presId="urn:microsoft.com/office/officeart/2018/2/layout/IconLabelDescriptionList"/>
    <dgm:cxn modelId="{6E9EDBD2-BD71-4E97-BB79-45B34780AE1D}" type="presParOf" srcId="{A6CDCD33-F4FF-4FA8-BAB9-BA3053A968A6}" destId="{A892D71A-1289-4147-8726-510B35D3201D}" srcOrd="3" destOrd="0" presId="urn:microsoft.com/office/officeart/2018/2/layout/IconLabelDescriptionList"/>
    <dgm:cxn modelId="{9535E79D-E620-48AF-845B-66C73A7BF61F}" type="presParOf" srcId="{A6CDCD33-F4FF-4FA8-BAB9-BA3053A968A6}" destId="{8FA4F0D1-D8D9-4822-B634-F9EAFCA9F198}" srcOrd="4" destOrd="0" presId="urn:microsoft.com/office/officeart/2018/2/layout/IconLabelDescriptionList"/>
    <dgm:cxn modelId="{852A905C-6C6D-4108-BFDA-6424536AC9A4}" type="presParOf" srcId="{EC874166-3C28-4F13-8678-C8745FA02C7E}" destId="{D7F87E6B-5AF4-4046-BA74-C95DE9419AC4}" srcOrd="1" destOrd="0" presId="urn:microsoft.com/office/officeart/2018/2/layout/IconLabelDescriptionList"/>
    <dgm:cxn modelId="{25DF2611-2368-4E05-9019-39E1E80F1BD6}" type="presParOf" srcId="{EC874166-3C28-4F13-8678-C8745FA02C7E}" destId="{CAA08A45-7729-4530-9127-C08E826EA756}" srcOrd="2" destOrd="0" presId="urn:microsoft.com/office/officeart/2018/2/layout/IconLabelDescriptionList"/>
    <dgm:cxn modelId="{1D8E496E-E79F-494D-BF41-8C6848A317E7}" type="presParOf" srcId="{CAA08A45-7729-4530-9127-C08E826EA756}" destId="{BF89349C-9709-471D-B965-4C116B77AF7A}" srcOrd="0" destOrd="0" presId="urn:microsoft.com/office/officeart/2018/2/layout/IconLabelDescriptionList"/>
    <dgm:cxn modelId="{B63C1DE2-684C-46DB-BD31-208DA44ECA07}" type="presParOf" srcId="{CAA08A45-7729-4530-9127-C08E826EA756}" destId="{CACC35B8-6D59-4F21-BF10-37BB7417D4F9}" srcOrd="1" destOrd="0" presId="urn:microsoft.com/office/officeart/2018/2/layout/IconLabelDescriptionList"/>
    <dgm:cxn modelId="{0289D0B8-B27D-48D9-AB58-517D45E00E69}" type="presParOf" srcId="{CAA08A45-7729-4530-9127-C08E826EA756}" destId="{0F0619C2-4F3B-4B6E-89A7-7E69D716BE03}" srcOrd="2" destOrd="0" presId="urn:microsoft.com/office/officeart/2018/2/layout/IconLabelDescriptionList"/>
    <dgm:cxn modelId="{C2F14519-AD3C-497A-BD9E-D9DF4E38F72F}" type="presParOf" srcId="{CAA08A45-7729-4530-9127-C08E826EA756}" destId="{B20AE750-BCBD-44C1-9689-76982FF3A149}" srcOrd="3" destOrd="0" presId="urn:microsoft.com/office/officeart/2018/2/layout/IconLabelDescriptionList"/>
    <dgm:cxn modelId="{F52928F6-D928-4F3E-80E0-2AEA3E0A8C9B}" type="presParOf" srcId="{CAA08A45-7729-4530-9127-C08E826EA756}" destId="{6509C9E6-5F3C-44A5-BB6E-D958A1587DC9}" srcOrd="4" destOrd="0" presId="urn:microsoft.com/office/officeart/2018/2/layout/IconLabelDescriptionList"/>
    <dgm:cxn modelId="{B3447DF2-0F59-48F9-8A2B-76BB78C97108}" type="presParOf" srcId="{EC874166-3C28-4F13-8678-C8745FA02C7E}" destId="{9C641762-E802-431B-8767-AEDED2A1258D}" srcOrd="3" destOrd="0" presId="urn:microsoft.com/office/officeart/2018/2/layout/IconLabelDescriptionList"/>
    <dgm:cxn modelId="{CCF4FBE2-159F-4002-95A2-8536E961F8E3}" type="presParOf" srcId="{EC874166-3C28-4F13-8678-C8745FA02C7E}" destId="{7B5E3EB5-DD18-4D7F-AE16-CE409AFA3A7B}" srcOrd="4" destOrd="0" presId="urn:microsoft.com/office/officeart/2018/2/layout/IconLabelDescriptionList"/>
    <dgm:cxn modelId="{6D3710D7-90E1-4A14-916C-E4199301C648}" type="presParOf" srcId="{7B5E3EB5-DD18-4D7F-AE16-CE409AFA3A7B}" destId="{FE3098F4-DB23-48AE-BF37-C4E346554112}" srcOrd="0" destOrd="0" presId="urn:microsoft.com/office/officeart/2018/2/layout/IconLabelDescriptionList"/>
    <dgm:cxn modelId="{6DE73F8D-9B10-446D-806E-1BD42FBB9EE4}" type="presParOf" srcId="{7B5E3EB5-DD18-4D7F-AE16-CE409AFA3A7B}" destId="{564A8346-3A26-4532-B310-65A20452FD53}" srcOrd="1" destOrd="0" presId="urn:microsoft.com/office/officeart/2018/2/layout/IconLabelDescriptionList"/>
    <dgm:cxn modelId="{90AA3802-2D15-4CCF-898D-5CBCE93CB128}" type="presParOf" srcId="{7B5E3EB5-DD18-4D7F-AE16-CE409AFA3A7B}" destId="{F761071C-2B84-4FA5-BB26-2304DC9EA855}" srcOrd="2" destOrd="0" presId="urn:microsoft.com/office/officeart/2018/2/layout/IconLabelDescriptionList"/>
    <dgm:cxn modelId="{29E4FA68-29B1-4A16-9462-018E04762DDC}" type="presParOf" srcId="{7B5E3EB5-DD18-4D7F-AE16-CE409AFA3A7B}" destId="{9EC822C0-7D79-4CB3-A332-BAAA5BF65AE3}" srcOrd="3" destOrd="0" presId="urn:microsoft.com/office/officeart/2018/2/layout/IconLabelDescriptionList"/>
    <dgm:cxn modelId="{E7242A46-E005-4121-849F-895E3F56D455}" type="presParOf" srcId="{7B5E3EB5-DD18-4D7F-AE16-CE409AFA3A7B}" destId="{E499D869-9599-4286-83EC-FE37EC0BEEC6}" srcOrd="4" destOrd="0" presId="urn:microsoft.com/office/officeart/2018/2/layout/IconLabelDescriptionList"/>
    <dgm:cxn modelId="{6391C1A0-E295-4B15-9CA7-5C66FAE203C3}" type="presParOf" srcId="{EC874166-3C28-4F13-8678-C8745FA02C7E}" destId="{96D537F2-77FA-49CE-BEC4-374FA538015A}" srcOrd="5" destOrd="0" presId="urn:microsoft.com/office/officeart/2018/2/layout/IconLabelDescriptionList"/>
    <dgm:cxn modelId="{26F927DB-31A5-47C9-8C07-C82256667522}" type="presParOf" srcId="{EC874166-3C28-4F13-8678-C8745FA02C7E}" destId="{A5542934-99AB-4891-900E-1A43D1329CB5}" srcOrd="6" destOrd="0" presId="urn:microsoft.com/office/officeart/2018/2/layout/IconLabelDescriptionList"/>
    <dgm:cxn modelId="{E4781871-82D7-4CEC-A737-8C856CAD4584}" type="presParOf" srcId="{A5542934-99AB-4891-900E-1A43D1329CB5}" destId="{40492CAF-577B-4EF5-BD06-B13DBEDB8FD9}" srcOrd="0" destOrd="0" presId="urn:microsoft.com/office/officeart/2018/2/layout/IconLabelDescriptionList"/>
    <dgm:cxn modelId="{37640637-819F-464D-A7F1-8F5771EA6985}" type="presParOf" srcId="{A5542934-99AB-4891-900E-1A43D1329CB5}" destId="{FEAC5256-1C89-44EF-8CA1-277137B82B22}" srcOrd="1" destOrd="0" presId="urn:microsoft.com/office/officeart/2018/2/layout/IconLabelDescriptionList"/>
    <dgm:cxn modelId="{C7B1DE03-B808-43BB-8A08-1807D1DAAC79}" type="presParOf" srcId="{A5542934-99AB-4891-900E-1A43D1329CB5}" destId="{D520E94D-C1D7-4444-89B8-0A9D7A38A297}" srcOrd="2" destOrd="0" presId="urn:microsoft.com/office/officeart/2018/2/layout/IconLabelDescriptionList"/>
    <dgm:cxn modelId="{36EB2016-75B8-482E-B181-4AB7BE5AC021}" type="presParOf" srcId="{A5542934-99AB-4891-900E-1A43D1329CB5}" destId="{C5D3C256-7124-49B5-8893-576E28F9A62F}" srcOrd="3" destOrd="0" presId="urn:microsoft.com/office/officeart/2018/2/layout/IconLabelDescriptionList"/>
    <dgm:cxn modelId="{BFCEB80F-2EA7-4426-B23D-DB058CB3D307}" type="presParOf" srcId="{A5542934-99AB-4891-900E-1A43D1329CB5}" destId="{247F7EBA-901E-4731-9E82-CD2AA738E51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E35D75-FC54-41BC-BA3B-B4446FF65BA7}"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46D0BDD3-2E98-4E46-933C-94571BF8086B}">
      <dgm:prSet custT="1"/>
      <dgm:spPr/>
      <dgm:t>
        <a:bodyPr/>
        <a:lstStyle/>
        <a:p>
          <a:pPr>
            <a:lnSpc>
              <a:spcPct val="100000"/>
            </a:lnSpc>
          </a:pPr>
          <a:r>
            <a:rPr lang="en-US" sz="2000"/>
            <a:t>Jan-Dec 2018</a:t>
          </a:r>
        </a:p>
      </dgm:t>
    </dgm:pt>
    <dgm:pt modelId="{A7D3C9B4-8C73-4DBA-8715-4F5147377F35}" type="parTrans" cxnId="{4CFF2578-8BE7-4DA2-BD5F-17FFAF4A51A4}">
      <dgm:prSet/>
      <dgm:spPr/>
      <dgm:t>
        <a:bodyPr/>
        <a:lstStyle/>
        <a:p>
          <a:endParaRPr lang="en-US" sz="2000"/>
        </a:p>
      </dgm:t>
    </dgm:pt>
    <dgm:pt modelId="{7EF3FFE0-ADC0-4326-B61D-188147C0C413}" type="sibTrans" cxnId="{4CFF2578-8BE7-4DA2-BD5F-17FFAF4A51A4}">
      <dgm:prSet/>
      <dgm:spPr/>
      <dgm:t>
        <a:bodyPr/>
        <a:lstStyle/>
        <a:p>
          <a:endParaRPr lang="en-US" sz="2000"/>
        </a:p>
      </dgm:t>
    </dgm:pt>
    <dgm:pt modelId="{7EE88ECE-972F-42F2-B184-DBFA13604839}">
      <dgm:prSet custT="1"/>
      <dgm:spPr/>
      <dgm:t>
        <a:bodyPr/>
        <a:lstStyle/>
        <a:p>
          <a:pPr>
            <a:lnSpc>
              <a:spcPct val="100000"/>
            </a:lnSpc>
          </a:pPr>
          <a:r>
            <a:rPr lang="en-US" sz="2000"/>
            <a:t>13.7 FTEs</a:t>
          </a:r>
        </a:p>
      </dgm:t>
    </dgm:pt>
    <dgm:pt modelId="{9972B893-7178-4356-B42A-8DA57F832D1D}" type="parTrans" cxnId="{F7DF5BBD-7700-45C5-B046-73EBFFE1270A}">
      <dgm:prSet/>
      <dgm:spPr/>
      <dgm:t>
        <a:bodyPr/>
        <a:lstStyle/>
        <a:p>
          <a:endParaRPr lang="en-US" sz="2000"/>
        </a:p>
      </dgm:t>
    </dgm:pt>
    <dgm:pt modelId="{2D732539-6A1E-4C4D-92CA-CF6A33F2FEB5}" type="sibTrans" cxnId="{F7DF5BBD-7700-45C5-B046-73EBFFE1270A}">
      <dgm:prSet/>
      <dgm:spPr/>
      <dgm:t>
        <a:bodyPr/>
        <a:lstStyle/>
        <a:p>
          <a:endParaRPr lang="en-US" sz="2000"/>
        </a:p>
      </dgm:t>
    </dgm:pt>
    <dgm:pt modelId="{E56C5F35-9EC5-4A58-B82D-145B3975B491}">
      <dgm:prSet custT="1"/>
      <dgm:spPr/>
      <dgm:t>
        <a:bodyPr/>
        <a:lstStyle/>
        <a:p>
          <a:pPr>
            <a:lnSpc>
              <a:spcPct val="100000"/>
            </a:lnSpc>
          </a:pPr>
          <a:r>
            <a:rPr lang="en-US" sz="2000"/>
            <a:t>Total Outreach Hours: 5,704</a:t>
          </a:r>
        </a:p>
      </dgm:t>
    </dgm:pt>
    <dgm:pt modelId="{A62352B4-65D3-45CA-B308-C79BC42B3CEA}" type="parTrans" cxnId="{A41BD0E4-193D-4B9E-888F-C33807F6E32B}">
      <dgm:prSet/>
      <dgm:spPr/>
      <dgm:t>
        <a:bodyPr/>
        <a:lstStyle/>
        <a:p>
          <a:endParaRPr lang="en-US" sz="2000"/>
        </a:p>
      </dgm:t>
    </dgm:pt>
    <dgm:pt modelId="{0A135853-6EB8-4177-88DD-BCD04519263E}" type="sibTrans" cxnId="{A41BD0E4-193D-4B9E-888F-C33807F6E32B}">
      <dgm:prSet/>
      <dgm:spPr/>
      <dgm:t>
        <a:bodyPr/>
        <a:lstStyle/>
        <a:p>
          <a:endParaRPr lang="en-US" sz="2000"/>
        </a:p>
      </dgm:t>
    </dgm:pt>
    <dgm:pt modelId="{8D406ABB-7E38-460B-84E3-A684257153C9}">
      <dgm:prSet custT="1"/>
      <dgm:spPr/>
      <dgm:t>
        <a:bodyPr/>
        <a:lstStyle/>
        <a:p>
          <a:pPr>
            <a:lnSpc>
              <a:spcPct val="100000"/>
            </a:lnSpc>
          </a:pPr>
          <a:r>
            <a:rPr lang="en-US" sz="2000" dirty="0"/>
            <a:t>Total Enrollment Hours: 20,589</a:t>
          </a:r>
        </a:p>
      </dgm:t>
    </dgm:pt>
    <dgm:pt modelId="{5BA62907-F6B3-4CE2-8445-2B68758ECD3E}" type="parTrans" cxnId="{7212A6BF-DB1A-4DDC-8733-165DACBFDB81}">
      <dgm:prSet/>
      <dgm:spPr/>
      <dgm:t>
        <a:bodyPr/>
        <a:lstStyle/>
        <a:p>
          <a:endParaRPr lang="en-US" sz="2000"/>
        </a:p>
      </dgm:t>
    </dgm:pt>
    <dgm:pt modelId="{5A701197-2641-4E28-AB6B-65D6AC49A4E5}" type="sibTrans" cxnId="{7212A6BF-DB1A-4DDC-8733-165DACBFDB81}">
      <dgm:prSet/>
      <dgm:spPr/>
      <dgm:t>
        <a:bodyPr/>
        <a:lstStyle/>
        <a:p>
          <a:endParaRPr lang="en-US" sz="2000"/>
        </a:p>
      </dgm:t>
    </dgm:pt>
    <dgm:pt modelId="{040D9125-A2C3-4A22-8A22-AAD27A5963D7}">
      <dgm:prSet custT="1"/>
      <dgm:spPr/>
      <dgm:t>
        <a:bodyPr/>
        <a:lstStyle/>
        <a:p>
          <a:pPr>
            <a:lnSpc>
              <a:spcPct val="100000"/>
            </a:lnSpc>
          </a:pPr>
          <a:r>
            <a:rPr lang="en-US" sz="2000" dirty="0"/>
            <a:t>Total Applications Completed: 3,589   &gt;&gt;&gt;   CASE WORK!! </a:t>
          </a:r>
        </a:p>
      </dgm:t>
    </dgm:pt>
    <dgm:pt modelId="{1A39313A-7C62-451D-AA51-2E60D8FBC343}" type="parTrans" cxnId="{EF667191-B5EC-4967-A205-F4F524F597AF}">
      <dgm:prSet/>
      <dgm:spPr/>
      <dgm:t>
        <a:bodyPr/>
        <a:lstStyle/>
        <a:p>
          <a:endParaRPr lang="en-US" sz="2000"/>
        </a:p>
      </dgm:t>
    </dgm:pt>
    <dgm:pt modelId="{6688661B-8D73-42CB-8215-9B0129BB3D58}" type="sibTrans" cxnId="{EF667191-B5EC-4967-A205-F4F524F597AF}">
      <dgm:prSet/>
      <dgm:spPr/>
      <dgm:t>
        <a:bodyPr/>
        <a:lstStyle/>
        <a:p>
          <a:endParaRPr lang="en-US" sz="2000"/>
        </a:p>
      </dgm:t>
    </dgm:pt>
    <dgm:pt modelId="{6AECFACB-20CD-4EB4-854B-C094954DA158}">
      <dgm:prSet custT="1"/>
      <dgm:spPr/>
      <dgm:t>
        <a:bodyPr/>
        <a:lstStyle/>
        <a:p>
          <a:pPr>
            <a:lnSpc>
              <a:spcPct val="100000"/>
            </a:lnSpc>
          </a:pPr>
          <a:r>
            <a:rPr lang="en-US" sz="2000"/>
            <a:t>Invoice/Total Hours Worked: </a:t>
          </a:r>
          <a:r>
            <a:rPr lang="en-US" sz="2000" b="1" u="sng"/>
            <a:t>$31.46</a:t>
          </a:r>
          <a:endParaRPr lang="en-US" sz="2000"/>
        </a:p>
      </dgm:t>
    </dgm:pt>
    <dgm:pt modelId="{CC08938F-DF8D-42DF-8B9D-5DD3950A982F}" type="parTrans" cxnId="{BC781B40-16AF-4DDE-B342-84F9662EACE1}">
      <dgm:prSet/>
      <dgm:spPr/>
      <dgm:t>
        <a:bodyPr/>
        <a:lstStyle/>
        <a:p>
          <a:endParaRPr lang="en-US" sz="2000"/>
        </a:p>
      </dgm:t>
    </dgm:pt>
    <dgm:pt modelId="{A4901650-4BB4-4CF9-9FDD-3813AEC2B0F8}" type="sibTrans" cxnId="{BC781B40-16AF-4DDE-B342-84F9662EACE1}">
      <dgm:prSet/>
      <dgm:spPr/>
      <dgm:t>
        <a:bodyPr/>
        <a:lstStyle/>
        <a:p>
          <a:endParaRPr lang="en-US" sz="2000"/>
        </a:p>
      </dgm:t>
    </dgm:pt>
    <dgm:pt modelId="{E983E957-1042-4D44-BB97-21DFC4DE0214}">
      <dgm:prSet custT="1"/>
      <dgm:spPr/>
      <dgm:t>
        <a:bodyPr/>
        <a:lstStyle/>
        <a:p>
          <a:pPr>
            <a:lnSpc>
              <a:spcPct val="100000"/>
            </a:lnSpc>
          </a:pPr>
          <a:r>
            <a:rPr lang="en-US" sz="2000"/>
            <a:t>Saving TIME &amp; MONEY:</a:t>
          </a:r>
        </a:p>
      </dgm:t>
    </dgm:pt>
    <dgm:pt modelId="{A3305E4A-A18B-44B1-9570-C43F7942955A}" type="parTrans" cxnId="{8EA53B45-8F80-40B0-9772-B7355B7AEBF3}">
      <dgm:prSet/>
      <dgm:spPr/>
      <dgm:t>
        <a:bodyPr/>
        <a:lstStyle/>
        <a:p>
          <a:endParaRPr lang="en-US" sz="2000"/>
        </a:p>
      </dgm:t>
    </dgm:pt>
    <dgm:pt modelId="{B9F1C772-D21A-46AB-A0D8-05453F2C7C8D}" type="sibTrans" cxnId="{8EA53B45-8F80-40B0-9772-B7355B7AEBF3}">
      <dgm:prSet/>
      <dgm:spPr/>
      <dgm:t>
        <a:bodyPr/>
        <a:lstStyle/>
        <a:p>
          <a:endParaRPr lang="en-US" sz="2000"/>
        </a:p>
      </dgm:t>
    </dgm:pt>
    <dgm:pt modelId="{4F6B8E9A-F661-4124-B2E2-F5CD1795FDD9}">
      <dgm:prSet custT="1"/>
      <dgm:spPr/>
      <dgm:t>
        <a:bodyPr/>
        <a:lstStyle/>
        <a:p>
          <a:pPr>
            <a:lnSpc>
              <a:spcPct val="100000"/>
            </a:lnSpc>
          </a:pPr>
          <a:r>
            <a:rPr lang="en-US" sz="1600" dirty="0"/>
            <a:t>State operated call center, Dept Community Based Services</a:t>
          </a:r>
        </a:p>
      </dgm:t>
    </dgm:pt>
    <dgm:pt modelId="{85846648-B002-4B61-8CBC-2FF160352DB8}" type="parTrans" cxnId="{16127FD2-6276-49F9-92AE-4B7996675ACE}">
      <dgm:prSet/>
      <dgm:spPr/>
      <dgm:t>
        <a:bodyPr/>
        <a:lstStyle/>
        <a:p>
          <a:endParaRPr lang="en-US" sz="2000"/>
        </a:p>
      </dgm:t>
    </dgm:pt>
    <dgm:pt modelId="{C4CBEBAC-BCB7-4B2E-B4EC-4C84972E39F1}" type="sibTrans" cxnId="{16127FD2-6276-49F9-92AE-4B7996675ACE}">
      <dgm:prSet/>
      <dgm:spPr/>
      <dgm:t>
        <a:bodyPr/>
        <a:lstStyle/>
        <a:p>
          <a:endParaRPr lang="en-US" sz="2000"/>
        </a:p>
      </dgm:t>
    </dgm:pt>
    <dgm:pt modelId="{93B907F8-390D-4EE4-BEC7-555BC5D3B917}">
      <dgm:prSet custT="1"/>
      <dgm:spPr/>
      <dgm:t>
        <a:bodyPr/>
        <a:lstStyle/>
        <a:p>
          <a:pPr>
            <a:lnSpc>
              <a:spcPct val="100000"/>
            </a:lnSpc>
          </a:pPr>
          <a:r>
            <a:rPr lang="en-US" sz="1600" dirty="0"/>
            <a:t>Dept Medicaid Services,  + </a:t>
          </a:r>
          <a:r>
            <a:rPr lang="en-US" sz="1600" i="1" dirty="0"/>
            <a:t>consumers spending less time on phone holding!</a:t>
          </a:r>
          <a:endParaRPr lang="en-US" sz="1600" dirty="0"/>
        </a:p>
      </dgm:t>
    </dgm:pt>
    <dgm:pt modelId="{B4790A82-DE83-4C24-9D50-B9DA7CA3AE30}" type="parTrans" cxnId="{E87A1EF3-67DD-4251-9FD5-54DAA125CE06}">
      <dgm:prSet/>
      <dgm:spPr/>
      <dgm:t>
        <a:bodyPr/>
        <a:lstStyle/>
        <a:p>
          <a:endParaRPr lang="en-US" sz="2000"/>
        </a:p>
      </dgm:t>
    </dgm:pt>
    <dgm:pt modelId="{42A87158-F214-4F42-87C2-6FCD5860F3D6}" type="sibTrans" cxnId="{E87A1EF3-67DD-4251-9FD5-54DAA125CE06}">
      <dgm:prSet/>
      <dgm:spPr/>
      <dgm:t>
        <a:bodyPr/>
        <a:lstStyle/>
        <a:p>
          <a:endParaRPr lang="en-US" sz="2000"/>
        </a:p>
      </dgm:t>
    </dgm:pt>
    <dgm:pt modelId="{45C68C99-7128-453C-B6E2-9B6F5E990F6F}" type="pres">
      <dgm:prSet presAssocID="{33E35D75-FC54-41BC-BA3B-B4446FF65BA7}" presName="root" presStyleCnt="0">
        <dgm:presLayoutVars>
          <dgm:dir/>
          <dgm:resizeHandles val="exact"/>
        </dgm:presLayoutVars>
      </dgm:prSet>
      <dgm:spPr/>
    </dgm:pt>
    <dgm:pt modelId="{1702DC40-17B2-4C7B-A8FB-A65CFF4CC0E2}" type="pres">
      <dgm:prSet presAssocID="{46D0BDD3-2E98-4E46-933C-94571BF8086B}" presName="compNode" presStyleCnt="0"/>
      <dgm:spPr/>
    </dgm:pt>
    <dgm:pt modelId="{F417B97F-ECA1-46CC-BB4C-4D40B97DDC69}" type="pres">
      <dgm:prSet presAssocID="{46D0BDD3-2E98-4E46-933C-94571BF8086B}" presName="bgRect" presStyleLbl="bgShp" presStyleIdx="0" presStyleCnt="6"/>
      <dgm:spPr/>
    </dgm:pt>
    <dgm:pt modelId="{657D4FBA-30AB-4092-8C0D-1FB455969DAF}" type="pres">
      <dgm:prSet presAssocID="{46D0BDD3-2E98-4E46-933C-94571BF8086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6DCB731-4E55-4718-81B6-5693D09BA615}" type="pres">
      <dgm:prSet presAssocID="{46D0BDD3-2E98-4E46-933C-94571BF8086B}" presName="spaceRect" presStyleCnt="0"/>
      <dgm:spPr/>
    </dgm:pt>
    <dgm:pt modelId="{E7F34483-E8A9-4834-A8C2-28B7BE564E22}" type="pres">
      <dgm:prSet presAssocID="{46D0BDD3-2E98-4E46-933C-94571BF8086B}" presName="parTx" presStyleLbl="revTx" presStyleIdx="0" presStyleCnt="8">
        <dgm:presLayoutVars>
          <dgm:chMax val="0"/>
          <dgm:chPref val="0"/>
        </dgm:presLayoutVars>
      </dgm:prSet>
      <dgm:spPr/>
    </dgm:pt>
    <dgm:pt modelId="{ADDE79AD-DE71-44D1-B53D-5976BC56F8DF}" type="pres">
      <dgm:prSet presAssocID="{7EF3FFE0-ADC0-4326-B61D-188147C0C413}" presName="sibTrans" presStyleCnt="0"/>
      <dgm:spPr/>
    </dgm:pt>
    <dgm:pt modelId="{36876FE4-90F2-4E10-A2DE-C2BD4D0B50B7}" type="pres">
      <dgm:prSet presAssocID="{7EE88ECE-972F-42F2-B184-DBFA13604839}" presName="compNode" presStyleCnt="0"/>
      <dgm:spPr/>
    </dgm:pt>
    <dgm:pt modelId="{C8751DDF-CD30-488C-A434-144E1E2BE602}" type="pres">
      <dgm:prSet presAssocID="{7EE88ECE-972F-42F2-B184-DBFA13604839}" presName="bgRect" presStyleLbl="bgShp" presStyleIdx="1" presStyleCnt="6"/>
      <dgm:spPr/>
    </dgm:pt>
    <dgm:pt modelId="{595BD219-3D62-48A1-8ED7-4EC4427A2A4F}" type="pres">
      <dgm:prSet presAssocID="{7EE88ECE-972F-42F2-B184-DBFA1360483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B6F12DE2-11C0-479E-B16C-DCEB205C9B55}" type="pres">
      <dgm:prSet presAssocID="{7EE88ECE-972F-42F2-B184-DBFA13604839}" presName="spaceRect" presStyleCnt="0"/>
      <dgm:spPr/>
    </dgm:pt>
    <dgm:pt modelId="{BA57DE75-C0C6-44A5-A15E-46977DFF4546}" type="pres">
      <dgm:prSet presAssocID="{7EE88ECE-972F-42F2-B184-DBFA13604839}" presName="parTx" presStyleLbl="revTx" presStyleIdx="1" presStyleCnt="8">
        <dgm:presLayoutVars>
          <dgm:chMax val="0"/>
          <dgm:chPref val="0"/>
        </dgm:presLayoutVars>
      </dgm:prSet>
      <dgm:spPr/>
    </dgm:pt>
    <dgm:pt modelId="{FAC4CDC6-9949-4782-80E4-5999DB347202}" type="pres">
      <dgm:prSet presAssocID="{2D732539-6A1E-4C4D-92CA-CF6A33F2FEB5}" presName="sibTrans" presStyleCnt="0"/>
      <dgm:spPr/>
    </dgm:pt>
    <dgm:pt modelId="{938C200D-E1C4-4B16-9628-05298AFFBC14}" type="pres">
      <dgm:prSet presAssocID="{E56C5F35-9EC5-4A58-B82D-145B3975B491}" presName="compNode" presStyleCnt="0"/>
      <dgm:spPr/>
    </dgm:pt>
    <dgm:pt modelId="{5B3EE904-F3D8-4D0C-946A-E925A1F72CCA}" type="pres">
      <dgm:prSet presAssocID="{E56C5F35-9EC5-4A58-B82D-145B3975B491}" presName="bgRect" presStyleLbl="bgShp" presStyleIdx="2" presStyleCnt="6"/>
      <dgm:spPr/>
    </dgm:pt>
    <dgm:pt modelId="{6260CD6D-1037-4929-8123-C331694C5993}" type="pres">
      <dgm:prSet presAssocID="{E56C5F35-9EC5-4A58-B82D-145B3975B49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879EE961-0294-40D4-A627-4EC5B4DDC839}" type="pres">
      <dgm:prSet presAssocID="{E56C5F35-9EC5-4A58-B82D-145B3975B491}" presName="spaceRect" presStyleCnt="0"/>
      <dgm:spPr/>
    </dgm:pt>
    <dgm:pt modelId="{30DDEDF3-DA21-4ABA-B336-3495841C2DC2}" type="pres">
      <dgm:prSet presAssocID="{E56C5F35-9EC5-4A58-B82D-145B3975B491}" presName="parTx" presStyleLbl="revTx" presStyleIdx="2" presStyleCnt="8">
        <dgm:presLayoutVars>
          <dgm:chMax val="0"/>
          <dgm:chPref val="0"/>
        </dgm:presLayoutVars>
      </dgm:prSet>
      <dgm:spPr/>
    </dgm:pt>
    <dgm:pt modelId="{8E0A99DD-D865-4699-A447-450CC87F6615}" type="pres">
      <dgm:prSet presAssocID="{0A135853-6EB8-4177-88DD-BCD04519263E}" presName="sibTrans" presStyleCnt="0"/>
      <dgm:spPr/>
    </dgm:pt>
    <dgm:pt modelId="{A5ECA5D7-823B-4851-90A6-B893879CA04F}" type="pres">
      <dgm:prSet presAssocID="{8D406ABB-7E38-460B-84E3-A684257153C9}" presName="compNode" presStyleCnt="0"/>
      <dgm:spPr/>
    </dgm:pt>
    <dgm:pt modelId="{A7CC9E99-400F-4A31-BE02-AE18492A4CF0}" type="pres">
      <dgm:prSet presAssocID="{8D406ABB-7E38-460B-84E3-A684257153C9}" presName="bgRect" presStyleLbl="bgShp" presStyleIdx="3" presStyleCnt="6" custScaleY="153842"/>
      <dgm:spPr/>
    </dgm:pt>
    <dgm:pt modelId="{3AE23EF3-0D59-4BBD-8C5F-3C7695582C0F}" type="pres">
      <dgm:prSet presAssocID="{8D406ABB-7E38-460B-84E3-A684257153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9051E1C8-B337-4A2E-B7B0-1C190D67363E}" type="pres">
      <dgm:prSet presAssocID="{8D406ABB-7E38-460B-84E3-A684257153C9}" presName="spaceRect" presStyleCnt="0"/>
      <dgm:spPr/>
    </dgm:pt>
    <dgm:pt modelId="{C163941F-49AE-4377-9D73-0C26D6CFB842}" type="pres">
      <dgm:prSet presAssocID="{8D406ABB-7E38-460B-84E3-A684257153C9}" presName="parTx" presStyleLbl="revTx" presStyleIdx="3" presStyleCnt="8">
        <dgm:presLayoutVars>
          <dgm:chMax val="0"/>
          <dgm:chPref val="0"/>
        </dgm:presLayoutVars>
      </dgm:prSet>
      <dgm:spPr/>
    </dgm:pt>
    <dgm:pt modelId="{0C35DBE9-E8D1-4BC3-BC35-EEAE7D8FB921}" type="pres">
      <dgm:prSet presAssocID="{8D406ABB-7E38-460B-84E3-A684257153C9}" presName="desTx" presStyleLbl="revTx" presStyleIdx="4" presStyleCnt="8" custScaleX="118204">
        <dgm:presLayoutVars/>
      </dgm:prSet>
      <dgm:spPr/>
    </dgm:pt>
    <dgm:pt modelId="{BC2060CF-6706-4F8A-847F-CD824B9E3004}" type="pres">
      <dgm:prSet presAssocID="{5A701197-2641-4E28-AB6B-65D6AC49A4E5}" presName="sibTrans" presStyleCnt="0"/>
      <dgm:spPr/>
    </dgm:pt>
    <dgm:pt modelId="{85B3F51F-02E6-42E1-8897-74364E4BEEF3}" type="pres">
      <dgm:prSet presAssocID="{6AECFACB-20CD-4EB4-854B-C094954DA158}" presName="compNode" presStyleCnt="0"/>
      <dgm:spPr/>
    </dgm:pt>
    <dgm:pt modelId="{0072C64C-AAD7-445F-90C7-A29C5ADBD6B7}" type="pres">
      <dgm:prSet presAssocID="{6AECFACB-20CD-4EB4-854B-C094954DA158}" presName="bgRect" presStyleLbl="bgShp" presStyleIdx="4" presStyleCnt="6" custLinFactNeighborX="582" custLinFactNeighborY="4429"/>
      <dgm:spPr/>
    </dgm:pt>
    <dgm:pt modelId="{61D5C7B5-8FDC-488C-BE3C-F2783280303D}" type="pres">
      <dgm:prSet presAssocID="{6AECFACB-20CD-4EB4-854B-C094954DA15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9D348289-EC3C-4124-AA51-6ED472F54899}" type="pres">
      <dgm:prSet presAssocID="{6AECFACB-20CD-4EB4-854B-C094954DA158}" presName="spaceRect" presStyleCnt="0"/>
      <dgm:spPr/>
    </dgm:pt>
    <dgm:pt modelId="{D8C0E812-4F9C-4A74-899B-9740DA9A01C1}" type="pres">
      <dgm:prSet presAssocID="{6AECFACB-20CD-4EB4-854B-C094954DA158}" presName="parTx" presStyleLbl="revTx" presStyleIdx="5" presStyleCnt="8">
        <dgm:presLayoutVars>
          <dgm:chMax val="0"/>
          <dgm:chPref val="0"/>
        </dgm:presLayoutVars>
      </dgm:prSet>
      <dgm:spPr/>
    </dgm:pt>
    <dgm:pt modelId="{DCEF7947-F058-414B-A728-882287487CD6}" type="pres">
      <dgm:prSet presAssocID="{A4901650-4BB4-4CF9-9FDD-3813AEC2B0F8}" presName="sibTrans" presStyleCnt="0"/>
      <dgm:spPr/>
    </dgm:pt>
    <dgm:pt modelId="{C9A57905-7B5C-4CFC-B450-9C87E8035343}" type="pres">
      <dgm:prSet presAssocID="{E983E957-1042-4D44-BB97-21DFC4DE0214}" presName="compNode" presStyleCnt="0"/>
      <dgm:spPr/>
    </dgm:pt>
    <dgm:pt modelId="{534737A5-68D5-4450-87C5-28208711D081}" type="pres">
      <dgm:prSet presAssocID="{E983E957-1042-4D44-BB97-21DFC4DE0214}" presName="bgRect" presStyleLbl="bgShp" presStyleIdx="5" presStyleCnt="6" custScaleY="215731"/>
      <dgm:spPr/>
    </dgm:pt>
    <dgm:pt modelId="{921C08BE-91D2-49B4-9441-E9CB69930ED6}" type="pres">
      <dgm:prSet presAssocID="{E983E957-1042-4D44-BB97-21DFC4DE021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mart Phone"/>
        </a:ext>
      </dgm:extLst>
    </dgm:pt>
    <dgm:pt modelId="{65B62D0B-3047-4AEE-8468-938F551943C5}" type="pres">
      <dgm:prSet presAssocID="{E983E957-1042-4D44-BB97-21DFC4DE0214}" presName="spaceRect" presStyleCnt="0"/>
      <dgm:spPr/>
    </dgm:pt>
    <dgm:pt modelId="{8358ACEE-18CD-478B-916B-F3143BF6B385}" type="pres">
      <dgm:prSet presAssocID="{E983E957-1042-4D44-BB97-21DFC4DE0214}" presName="parTx" presStyleLbl="revTx" presStyleIdx="6" presStyleCnt="8">
        <dgm:presLayoutVars>
          <dgm:chMax val="0"/>
          <dgm:chPref val="0"/>
        </dgm:presLayoutVars>
      </dgm:prSet>
      <dgm:spPr/>
    </dgm:pt>
    <dgm:pt modelId="{8A8A3F01-15C6-4C5D-8B75-16AF3FBA017C}" type="pres">
      <dgm:prSet presAssocID="{E983E957-1042-4D44-BB97-21DFC4DE0214}" presName="desTx" presStyleLbl="revTx" presStyleIdx="7" presStyleCnt="8" custScaleX="131555" custLinFactNeighborX="-15275" custLinFactNeighborY="4316">
        <dgm:presLayoutVars/>
      </dgm:prSet>
      <dgm:spPr/>
    </dgm:pt>
  </dgm:ptLst>
  <dgm:cxnLst>
    <dgm:cxn modelId="{AF9E6206-CF8B-4FD0-BE50-95FA0E07B037}" type="presOf" srcId="{E56C5F35-9EC5-4A58-B82D-145B3975B491}" destId="{30DDEDF3-DA21-4ABA-B336-3495841C2DC2}" srcOrd="0" destOrd="0" presId="urn:microsoft.com/office/officeart/2018/2/layout/IconVerticalSolidList"/>
    <dgm:cxn modelId="{269FCE10-0992-4343-8E89-825174B69D9A}" type="presOf" srcId="{93B907F8-390D-4EE4-BEC7-555BC5D3B917}" destId="{8A8A3F01-15C6-4C5D-8B75-16AF3FBA017C}" srcOrd="0" destOrd="1" presId="urn:microsoft.com/office/officeart/2018/2/layout/IconVerticalSolidList"/>
    <dgm:cxn modelId="{992D7E20-A58D-4688-B679-CFDCA3BF7EF9}" type="presOf" srcId="{E983E957-1042-4D44-BB97-21DFC4DE0214}" destId="{8358ACEE-18CD-478B-916B-F3143BF6B385}" srcOrd="0" destOrd="0" presId="urn:microsoft.com/office/officeart/2018/2/layout/IconVerticalSolidList"/>
    <dgm:cxn modelId="{BC781B40-16AF-4DDE-B342-84F9662EACE1}" srcId="{33E35D75-FC54-41BC-BA3B-B4446FF65BA7}" destId="{6AECFACB-20CD-4EB4-854B-C094954DA158}" srcOrd="4" destOrd="0" parTransId="{CC08938F-DF8D-42DF-8B9D-5DD3950A982F}" sibTransId="{A4901650-4BB4-4CF9-9FDD-3813AEC2B0F8}"/>
    <dgm:cxn modelId="{73D9D05D-D075-443E-A78F-DE336D5117B6}" type="presOf" srcId="{33E35D75-FC54-41BC-BA3B-B4446FF65BA7}" destId="{45C68C99-7128-453C-B6E2-9B6F5E990F6F}" srcOrd="0" destOrd="0" presId="urn:microsoft.com/office/officeart/2018/2/layout/IconVerticalSolidList"/>
    <dgm:cxn modelId="{8EA53B45-8F80-40B0-9772-B7355B7AEBF3}" srcId="{33E35D75-FC54-41BC-BA3B-B4446FF65BA7}" destId="{E983E957-1042-4D44-BB97-21DFC4DE0214}" srcOrd="5" destOrd="0" parTransId="{A3305E4A-A18B-44B1-9570-C43F7942955A}" sibTransId="{B9F1C772-D21A-46AB-A0D8-05453F2C7C8D}"/>
    <dgm:cxn modelId="{D466B856-A410-4521-A131-65C7B5A50A85}" type="presOf" srcId="{8D406ABB-7E38-460B-84E3-A684257153C9}" destId="{C163941F-49AE-4377-9D73-0C26D6CFB842}" srcOrd="0" destOrd="0" presId="urn:microsoft.com/office/officeart/2018/2/layout/IconVerticalSolidList"/>
    <dgm:cxn modelId="{4CFF2578-8BE7-4DA2-BD5F-17FFAF4A51A4}" srcId="{33E35D75-FC54-41BC-BA3B-B4446FF65BA7}" destId="{46D0BDD3-2E98-4E46-933C-94571BF8086B}" srcOrd="0" destOrd="0" parTransId="{A7D3C9B4-8C73-4DBA-8715-4F5147377F35}" sibTransId="{7EF3FFE0-ADC0-4326-B61D-188147C0C413}"/>
    <dgm:cxn modelId="{EF667191-B5EC-4967-A205-F4F524F597AF}" srcId="{8D406ABB-7E38-460B-84E3-A684257153C9}" destId="{040D9125-A2C3-4A22-8A22-AAD27A5963D7}" srcOrd="0" destOrd="0" parTransId="{1A39313A-7C62-451D-AA51-2E60D8FBC343}" sibTransId="{6688661B-8D73-42CB-8215-9B0129BB3D58}"/>
    <dgm:cxn modelId="{F7DF5BBD-7700-45C5-B046-73EBFFE1270A}" srcId="{33E35D75-FC54-41BC-BA3B-B4446FF65BA7}" destId="{7EE88ECE-972F-42F2-B184-DBFA13604839}" srcOrd="1" destOrd="0" parTransId="{9972B893-7178-4356-B42A-8DA57F832D1D}" sibTransId="{2D732539-6A1E-4C4D-92CA-CF6A33F2FEB5}"/>
    <dgm:cxn modelId="{7212A6BF-DB1A-4DDC-8733-165DACBFDB81}" srcId="{33E35D75-FC54-41BC-BA3B-B4446FF65BA7}" destId="{8D406ABB-7E38-460B-84E3-A684257153C9}" srcOrd="3" destOrd="0" parTransId="{5BA62907-F6B3-4CE2-8445-2B68758ECD3E}" sibTransId="{5A701197-2641-4E28-AB6B-65D6AC49A4E5}"/>
    <dgm:cxn modelId="{46878ED1-0C2B-488B-BF42-BD2810C4BBEA}" type="presOf" srcId="{46D0BDD3-2E98-4E46-933C-94571BF8086B}" destId="{E7F34483-E8A9-4834-A8C2-28B7BE564E22}" srcOrd="0" destOrd="0" presId="urn:microsoft.com/office/officeart/2018/2/layout/IconVerticalSolidList"/>
    <dgm:cxn modelId="{16127FD2-6276-49F9-92AE-4B7996675ACE}" srcId="{E983E957-1042-4D44-BB97-21DFC4DE0214}" destId="{4F6B8E9A-F661-4124-B2E2-F5CD1795FDD9}" srcOrd="0" destOrd="0" parTransId="{85846648-B002-4B61-8CBC-2FF160352DB8}" sibTransId="{C4CBEBAC-BCB7-4B2E-B4EC-4C84972E39F1}"/>
    <dgm:cxn modelId="{0F28E6D2-06D9-4154-9918-40DA704C58E2}" type="presOf" srcId="{040D9125-A2C3-4A22-8A22-AAD27A5963D7}" destId="{0C35DBE9-E8D1-4BC3-BC35-EEAE7D8FB921}" srcOrd="0" destOrd="0" presId="urn:microsoft.com/office/officeart/2018/2/layout/IconVerticalSolidList"/>
    <dgm:cxn modelId="{6DD44CD7-4FF0-4D18-B200-4002D3F3CE4C}" type="presOf" srcId="{7EE88ECE-972F-42F2-B184-DBFA13604839}" destId="{BA57DE75-C0C6-44A5-A15E-46977DFF4546}" srcOrd="0" destOrd="0" presId="urn:microsoft.com/office/officeart/2018/2/layout/IconVerticalSolidList"/>
    <dgm:cxn modelId="{079293E1-02EE-412C-B85A-756188D4FFAE}" type="presOf" srcId="{6AECFACB-20CD-4EB4-854B-C094954DA158}" destId="{D8C0E812-4F9C-4A74-899B-9740DA9A01C1}" srcOrd="0" destOrd="0" presId="urn:microsoft.com/office/officeart/2018/2/layout/IconVerticalSolidList"/>
    <dgm:cxn modelId="{A41BD0E4-193D-4B9E-888F-C33807F6E32B}" srcId="{33E35D75-FC54-41BC-BA3B-B4446FF65BA7}" destId="{E56C5F35-9EC5-4A58-B82D-145B3975B491}" srcOrd="2" destOrd="0" parTransId="{A62352B4-65D3-45CA-B308-C79BC42B3CEA}" sibTransId="{0A135853-6EB8-4177-88DD-BCD04519263E}"/>
    <dgm:cxn modelId="{E87A1EF3-67DD-4251-9FD5-54DAA125CE06}" srcId="{E983E957-1042-4D44-BB97-21DFC4DE0214}" destId="{93B907F8-390D-4EE4-BEC7-555BC5D3B917}" srcOrd="1" destOrd="0" parTransId="{B4790A82-DE83-4C24-9D50-B9DA7CA3AE30}" sibTransId="{42A87158-F214-4F42-87C2-6FCD5860F3D6}"/>
    <dgm:cxn modelId="{18E25CF5-1F4E-42F7-9531-418C4055DE44}" type="presOf" srcId="{4F6B8E9A-F661-4124-B2E2-F5CD1795FDD9}" destId="{8A8A3F01-15C6-4C5D-8B75-16AF3FBA017C}" srcOrd="0" destOrd="0" presId="urn:microsoft.com/office/officeart/2018/2/layout/IconVerticalSolidList"/>
    <dgm:cxn modelId="{DEC77C97-6E83-48CA-9495-5584E93F2EC2}" type="presParOf" srcId="{45C68C99-7128-453C-B6E2-9B6F5E990F6F}" destId="{1702DC40-17B2-4C7B-A8FB-A65CFF4CC0E2}" srcOrd="0" destOrd="0" presId="urn:microsoft.com/office/officeart/2018/2/layout/IconVerticalSolidList"/>
    <dgm:cxn modelId="{BD709514-0346-4BE2-A764-C6B86DF1C9F6}" type="presParOf" srcId="{1702DC40-17B2-4C7B-A8FB-A65CFF4CC0E2}" destId="{F417B97F-ECA1-46CC-BB4C-4D40B97DDC69}" srcOrd="0" destOrd="0" presId="urn:microsoft.com/office/officeart/2018/2/layout/IconVerticalSolidList"/>
    <dgm:cxn modelId="{34400903-948A-40B9-A81D-FE77E0FF7EBB}" type="presParOf" srcId="{1702DC40-17B2-4C7B-A8FB-A65CFF4CC0E2}" destId="{657D4FBA-30AB-4092-8C0D-1FB455969DAF}" srcOrd="1" destOrd="0" presId="urn:microsoft.com/office/officeart/2018/2/layout/IconVerticalSolidList"/>
    <dgm:cxn modelId="{14B19732-F923-41BE-8EF1-C09317E30C84}" type="presParOf" srcId="{1702DC40-17B2-4C7B-A8FB-A65CFF4CC0E2}" destId="{A6DCB731-4E55-4718-81B6-5693D09BA615}" srcOrd="2" destOrd="0" presId="urn:microsoft.com/office/officeart/2018/2/layout/IconVerticalSolidList"/>
    <dgm:cxn modelId="{D73F53AA-FA3D-4A0F-B494-233C4637B791}" type="presParOf" srcId="{1702DC40-17B2-4C7B-A8FB-A65CFF4CC0E2}" destId="{E7F34483-E8A9-4834-A8C2-28B7BE564E22}" srcOrd="3" destOrd="0" presId="urn:microsoft.com/office/officeart/2018/2/layout/IconVerticalSolidList"/>
    <dgm:cxn modelId="{ABA79A27-29F8-42DD-9620-14DB8BFED038}" type="presParOf" srcId="{45C68C99-7128-453C-B6E2-9B6F5E990F6F}" destId="{ADDE79AD-DE71-44D1-B53D-5976BC56F8DF}" srcOrd="1" destOrd="0" presId="urn:microsoft.com/office/officeart/2018/2/layout/IconVerticalSolidList"/>
    <dgm:cxn modelId="{897BD13F-C590-44DB-9C38-7B7DBBD3C0F2}" type="presParOf" srcId="{45C68C99-7128-453C-B6E2-9B6F5E990F6F}" destId="{36876FE4-90F2-4E10-A2DE-C2BD4D0B50B7}" srcOrd="2" destOrd="0" presId="urn:microsoft.com/office/officeart/2018/2/layout/IconVerticalSolidList"/>
    <dgm:cxn modelId="{1A97BC24-D346-40CE-ADC3-78140E9C98EA}" type="presParOf" srcId="{36876FE4-90F2-4E10-A2DE-C2BD4D0B50B7}" destId="{C8751DDF-CD30-488C-A434-144E1E2BE602}" srcOrd="0" destOrd="0" presId="urn:microsoft.com/office/officeart/2018/2/layout/IconVerticalSolidList"/>
    <dgm:cxn modelId="{932E29DC-8FA2-4668-8C9A-5361BBD5D9F2}" type="presParOf" srcId="{36876FE4-90F2-4E10-A2DE-C2BD4D0B50B7}" destId="{595BD219-3D62-48A1-8ED7-4EC4427A2A4F}" srcOrd="1" destOrd="0" presId="urn:microsoft.com/office/officeart/2018/2/layout/IconVerticalSolidList"/>
    <dgm:cxn modelId="{B285A74D-1B50-4FA1-8DED-F7D343381EB3}" type="presParOf" srcId="{36876FE4-90F2-4E10-A2DE-C2BD4D0B50B7}" destId="{B6F12DE2-11C0-479E-B16C-DCEB205C9B55}" srcOrd="2" destOrd="0" presId="urn:microsoft.com/office/officeart/2018/2/layout/IconVerticalSolidList"/>
    <dgm:cxn modelId="{5E6195CD-5A08-4612-8EA9-3239A025A6DC}" type="presParOf" srcId="{36876FE4-90F2-4E10-A2DE-C2BD4D0B50B7}" destId="{BA57DE75-C0C6-44A5-A15E-46977DFF4546}" srcOrd="3" destOrd="0" presId="urn:microsoft.com/office/officeart/2018/2/layout/IconVerticalSolidList"/>
    <dgm:cxn modelId="{D7BBD05B-E648-47BA-BEA7-71F3DE22B1D7}" type="presParOf" srcId="{45C68C99-7128-453C-B6E2-9B6F5E990F6F}" destId="{FAC4CDC6-9949-4782-80E4-5999DB347202}" srcOrd="3" destOrd="0" presId="urn:microsoft.com/office/officeart/2018/2/layout/IconVerticalSolidList"/>
    <dgm:cxn modelId="{9F69BF6C-45E5-4E76-8F72-6BC3FEA154A0}" type="presParOf" srcId="{45C68C99-7128-453C-B6E2-9B6F5E990F6F}" destId="{938C200D-E1C4-4B16-9628-05298AFFBC14}" srcOrd="4" destOrd="0" presId="urn:microsoft.com/office/officeart/2018/2/layout/IconVerticalSolidList"/>
    <dgm:cxn modelId="{61B4D547-4111-406A-BF1B-03DB08D198F4}" type="presParOf" srcId="{938C200D-E1C4-4B16-9628-05298AFFBC14}" destId="{5B3EE904-F3D8-4D0C-946A-E925A1F72CCA}" srcOrd="0" destOrd="0" presId="urn:microsoft.com/office/officeart/2018/2/layout/IconVerticalSolidList"/>
    <dgm:cxn modelId="{8A55F368-E5C5-476F-9E39-AC96AE370734}" type="presParOf" srcId="{938C200D-E1C4-4B16-9628-05298AFFBC14}" destId="{6260CD6D-1037-4929-8123-C331694C5993}" srcOrd="1" destOrd="0" presId="urn:microsoft.com/office/officeart/2018/2/layout/IconVerticalSolidList"/>
    <dgm:cxn modelId="{9CE75E5B-741C-46EB-8941-0E98977651F0}" type="presParOf" srcId="{938C200D-E1C4-4B16-9628-05298AFFBC14}" destId="{879EE961-0294-40D4-A627-4EC5B4DDC839}" srcOrd="2" destOrd="0" presId="urn:microsoft.com/office/officeart/2018/2/layout/IconVerticalSolidList"/>
    <dgm:cxn modelId="{A789CA90-FECE-496B-8162-A6AA5B6A128F}" type="presParOf" srcId="{938C200D-E1C4-4B16-9628-05298AFFBC14}" destId="{30DDEDF3-DA21-4ABA-B336-3495841C2DC2}" srcOrd="3" destOrd="0" presId="urn:microsoft.com/office/officeart/2018/2/layout/IconVerticalSolidList"/>
    <dgm:cxn modelId="{76A77082-196E-4B09-A783-B130BBB58C50}" type="presParOf" srcId="{45C68C99-7128-453C-B6E2-9B6F5E990F6F}" destId="{8E0A99DD-D865-4699-A447-450CC87F6615}" srcOrd="5" destOrd="0" presId="urn:microsoft.com/office/officeart/2018/2/layout/IconVerticalSolidList"/>
    <dgm:cxn modelId="{4DFFC5BE-7FFA-4F8F-A7AF-225FF3C00355}" type="presParOf" srcId="{45C68C99-7128-453C-B6E2-9B6F5E990F6F}" destId="{A5ECA5D7-823B-4851-90A6-B893879CA04F}" srcOrd="6" destOrd="0" presId="urn:microsoft.com/office/officeart/2018/2/layout/IconVerticalSolidList"/>
    <dgm:cxn modelId="{A0C5C992-D9B8-4637-BDC7-BED1BD40A31F}" type="presParOf" srcId="{A5ECA5D7-823B-4851-90A6-B893879CA04F}" destId="{A7CC9E99-400F-4A31-BE02-AE18492A4CF0}" srcOrd="0" destOrd="0" presId="urn:microsoft.com/office/officeart/2018/2/layout/IconVerticalSolidList"/>
    <dgm:cxn modelId="{EABA742C-5567-43A5-B1B8-151866BB818B}" type="presParOf" srcId="{A5ECA5D7-823B-4851-90A6-B893879CA04F}" destId="{3AE23EF3-0D59-4BBD-8C5F-3C7695582C0F}" srcOrd="1" destOrd="0" presId="urn:microsoft.com/office/officeart/2018/2/layout/IconVerticalSolidList"/>
    <dgm:cxn modelId="{09D458CB-899C-48E5-807F-AF12A0137351}" type="presParOf" srcId="{A5ECA5D7-823B-4851-90A6-B893879CA04F}" destId="{9051E1C8-B337-4A2E-B7B0-1C190D67363E}" srcOrd="2" destOrd="0" presId="urn:microsoft.com/office/officeart/2018/2/layout/IconVerticalSolidList"/>
    <dgm:cxn modelId="{F6D6D0D6-8E24-4383-AD4C-411062746EF0}" type="presParOf" srcId="{A5ECA5D7-823B-4851-90A6-B893879CA04F}" destId="{C163941F-49AE-4377-9D73-0C26D6CFB842}" srcOrd="3" destOrd="0" presId="urn:microsoft.com/office/officeart/2018/2/layout/IconVerticalSolidList"/>
    <dgm:cxn modelId="{19FEB237-1841-42BB-9551-DBC4F8D310E9}" type="presParOf" srcId="{A5ECA5D7-823B-4851-90A6-B893879CA04F}" destId="{0C35DBE9-E8D1-4BC3-BC35-EEAE7D8FB921}" srcOrd="4" destOrd="0" presId="urn:microsoft.com/office/officeart/2018/2/layout/IconVerticalSolidList"/>
    <dgm:cxn modelId="{7826E6DD-A204-4957-92B3-8B28A332769B}" type="presParOf" srcId="{45C68C99-7128-453C-B6E2-9B6F5E990F6F}" destId="{BC2060CF-6706-4F8A-847F-CD824B9E3004}" srcOrd="7" destOrd="0" presId="urn:microsoft.com/office/officeart/2018/2/layout/IconVerticalSolidList"/>
    <dgm:cxn modelId="{56DAA8A5-0F23-49F6-8938-63FCF5BC85FD}" type="presParOf" srcId="{45C68C99-7128-453C-B6E2-9B6F5E990F6F}" destId="{85B3F51F-02E6-42E1-8897-74364E4BEEF3}" srcOrd="8" destOrd="0" presId="urn:microsoft.com/office/officeart/2018/2/layout/IconVerticalSolidList"/>
    <dgm:cxn modelId="{13B44D77-760A-40E3-9A86-CD40726C1282}" type="presParOf" srcId="{85B3F51F-02E6-42E1-8897-74364E4BEEF3}" destId="{0072C64C-AAD7-445F-90C7-A29C5ADBD6B7}" srcOrd="0" destOrd="0" presId="urn:microsoft.com/office/officeart/2018/2/layout/IconVerticalSolidList"/>
    <dgm:cxn modelId="{5B43BEAE-4956-4B1E-8374-568CD2E05E99}" type="presParOf" srcId="{85B3F51F-02E6-42E1-8897-74364E4BEEF3}" destId="{61D5C7B5-8FDC-488C-BE3C-F2783280303D}" srcOrd="1" destOrd="0" presId="urn:microsoft.com/office/officeart/2018/2/layout/IconVerticalSolidList"/>
    <dgm:cxn modelId="{77DC5586-3D1A-4F14-AC64-81860295FADA}" type="presParOf" srcId="{85B3F51F-02E6-42E1-8897-74364E4BEEF3}" destId="{9D348289-EC3C-4124-AA51-6ED472F54899}" srcOrd="2" destOrd="0" presId="urn:microsoft.com/office/officeart/2018/2/layout/IconVerticalSolidList"/>
    <dgm:cxn modelId="{38827D32-3A41-4000-A21E-396E8E0B89EC}" type="presParOf" srcId="{85B3F51F-02E6-42E1-8897-74364E4BEEF3}" destId="{D8C0E812-4F9C-4A74-899B-9740DA9A01C1}" srcOrd="3" destOrd="0" presId="urn:microsoft.com/office/officeart/2018/2/layout/IconVerticalSolidList"/>
    <dgm:cxn modelId="{2FAA01E4-A316-4C6C-B3E5-7E233DBDA6CF}" type="presParOf" srcId="{45C68C99-7128-453C-B6E2-9B6F5E990F6F}" destId="{DCEF7947-F058-414B-A728-882287487CD6}" srcOrd="9" destOrd="0" presId="urn:microsoft.com/office/officeart/2018/2/layout/IconVerticalSolidList"/>
    <dgm:cxn modelId="{EBF17B1E-208F-49C4-A1D5-37DC8EE09EAF}" type="presParOf" srcId="{45C68C99-7128-453C-B6E2-9B6F5E990F6F}" destId="{C9A57905-7B5C-4CFC-B450-9C87E8035343}" srcOrd="10" destOrd="0" presId="urn:microsoft.com/office/officeart/2018/2/layout/IconVerticalSolidList"/>
    <dgm:cxn modelId="{660B961C-9F16-48E9-B868-ECDF893094A3}" type="presParOf" srcId="{C9A57905-7B5C-4CFC-B450-9C87E8035343}" destId="{534737A5-68D5-4450-87C5-28208711D081}" srcOrd="0" destOrd="0" presId="urn:microsoft.com/office/officeart/2018/2/layout/IconVerticalSolidList"/>
    <dgm:cxn modelId="{C9ED4481-91E3-48A0-8A35-AA98F7AF013F}" type="presParOf" srcId="{C9A57905-7B5C-4CFC-B450-9C87E8035343}" destId="{921C08BE-91D2-49B4-9441-E9CB69930ED6}" srcOrd="1" destOrd="0" presId="urn:microsoft.com/office/officeart/2018/2/layout/IconVerticalSolidList"/>
    <dgm:cxn modelId="{A8E297AB-011E-4058-81B1-BC788CEE6EEF}" type="presParOf" srcId="{C9A57905-7B5C-4CFC-B450-9C87E8035343}" destId="{65B62D0B-3047-4AEE-8468-938F551943C5}" srcOrd="2" destOrd="0" presId="urn:microsoft.com/office/officeart/2018/2/layout/IconVerticalSolidList"/>
    <dgm:cxn modelId="{4BFB2162-5BDC-43A4-B7F1-3A9AA55C9A04}" type="presParOf" srcId="{C9A57905-7B5C-4CFC-B450-9C87E8035343}" destId="{8358ACEE-18CD-478B-916B-F3143BF6B385}" srcOrd="3" destOrd="0" presId="urn:microsoft.com/office/officeart/2018/2/layout/IconVerticalSolidList"/>
    <dgm:cxn modelId="{9D57F201-634F-41E6-B624-247CE466933E}" type="presParOf" srcId="{C9A57905-7B5C-4CFC-B450-9C87E8035343}" destId="{8A8A3F01-15C6-4C5D-8B75-16AF3FBA017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FC16C5-AA04-4537-8F9A-0A1374C6E99A}"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28BBA0B8-B75A-4532-A15A-8FC466268ADC}">
      <dgm:prSet/>
      <dgm:spPr/>
      <dgm:t>
        <a:bodyPr/>
        <a:lstStyle/>
        <a:p>
          <a:r>
            <a:rPr lang="en-US"/>
            <a:t>Social Determinants of Health </a:t>
          </a:r>
        </a:p>
      </dgm:t>
    </dgm:pt>
    <dgm:pt modelId="{FC116D43-E574-4BB7-A0EE-91EC00BF409B}" type="parTrans" cxnId="{E79C2708-83EA-490C-AA0F-247582EAC425}">
      <dgm:prSet/>
      <dgm:spPr/>
      <dgm:t>
        <a:bodyPr/>
        <a:lstStyle/>
        <a:p>
          <a:endParaRPr lang="en-US"/>
        </a:p>
      </dgm:t>
    </dgm:pt>
    <dgm:pt modelId="{5DC9AB30-78BC-4802-B17D-BAF462C446E2}" type="sibTrans" cxnId="{E79C2708-83EA-490C-AA0F-247582EAC425}">
      <dgm:prSet/>
      <dgm:spPr/>
      <dgm:t>
        <a:bodyPr/>
        <a:lstStyle/>
        <a:p>
          <a:endParaRPr lang="en-US"/>
        </a:p>
      </dgm:t>
    </dgm:pt>
    <dgm:pt modelId="{A2EA8EC4-1F9E-4E05-9082-AFD2E6B85DD5}">
      <dgm:prSet/>
      <dgm:spPr/>
      <dgm:t>
        <a:bodyPr/>
        <a:lstStyle/>
        <a:p>
          <a:r>
            <a:rPr lang="en-US"/>
            <a:t>CMS Accountable Health Communities Project </a:t>
          </a:r>
        </a:p>
      </dgm:t>
    </dgm:pt>
    <dgm:pt modelId="{4A005A0C-51C4-4147-80D3-49E9380E7A0B}" type="parTrans" cxnId="{D8E0B6AD-B0FC-4DC5-B565-105360E35752}">
      <dgm:prSet/>
      <dgm:spPr/>
      <dgm:t>
        <a:bodyPr/>
        <a:lstStyle/>
        <a:p>
          <a:endParaRPr lang="en-US"/>
        </a:p>
      </dgm:t>
    </dgm:pt>
    <dgm:pt modelId="{0AF86769-2BB0-4E91-A5FE-E83F1EC37170}" type="sibTrans" cxnId="{D8E0B6AD-B0FC-4DC5-B565-105360E35752}">
      <dgm:prSet/>
      <dgm:spPr/>
      <dgm:t>
        <a:bodyPr/>
        <a:lstStyle/>
        <a:p>
          <a:endParaRPr lang="en-US"/>
        </a:p>
      </dgm:t>
    </dgm:pt>
    <dgm:pt modelId="{645A6E2E-FE80-417A-9A5E-10BD4B433570}">
      <dgm:prSet/>
      <dgm:spPr/>
      <dgm:t>
        <a:bodyPr/>
        <a:lstStyle/>
        <a:p>
          <a:r>
            <a:rPr lang="en-US"/>
            <a:t>Use of Assisters to screen/navigate patients with health related social needs</a:t>
          </a:r>
        </a:p>
      </dgm:t>
    </dgm:pt>
    <dgm:pt modelId="{CA1E7F98-5263-417F-8BDD-EE22CD37073C}" type="parTrans" cxnId="{117885E9-3E03-4562-93A6-C1315EF33E3D}">
      <dgm:prSet/>
      <dgm:spPr/>
      <dgm:t>
        <a:bodyPr/>
        <a:lstStyle/>
        <a:p>
          <a:endParaRPr lang="en-US"/>
        </a:p>
      </dgm:t>
    </dgm:pt>
    <dgm:pt modelId="{D8863980-A866-4534-B81A-6A02A478040F}" type="sibTrans" cxnId="{117885E9-3E03-4562-93A6-C1315EF33E3D}">
      <dgm:prSet/>
      <dgm:spPr/>
      <dgm:t>
        <a:bodyPr/>
        <a:lstStyle/>
        <a:p>
          <a:endParaRPr lang="en-US"/>
        </a:p>
      </dgm:t>
    </dgm:pt>
    <dgm:pt modelId="{66D44789-C5AF-4012-8D71-96BF583B42CF}">
      <dgm:prSet/>
      <dgm:spPr/>
      <dgm:t>
        <a:bodyPr/>
        <a:lstStyle/>
        <a:p>
          <a:r>
            <a:rPr lang="en-US"/>
            <a:t>Community Health Workers</a:t>
          </a:r>
        </a:p>
      </dgm:t>
    </dgm:pt>
    <dgm:pt modelId="{EDB8C25E-757E-4528-8DA6-26A23547D389}" type="parTrans" cxnId="{9ECC4B59-D9AC-49B6-BE9F-5E3BF1D4AA0F}">
      <dgm:prSet/>
      <dgm:spPr/>
      <dgm:t>
        <a:bodyPr/>
        <a:lstStyle/>
        <a:p>
          <a:endParaRPr lang="en-US"/>
        </a:p>
      </dgm:t>
    </dgm:pt>
    <dgm:pt modelId="{364A0ECC-B5C0-4D45-A903-8DCC898C0AD3}" type="sibTrans" cxnId="{9ECC4B59-D9AC-49B6-BE9F-5E3BF1D4AA0F}">
      <dgm:prSet/>
      <dgm:spPr/>
      <dgm:t>
        <a:bodyPr/>
        <a:lstStyle/>
        <a:p>
          <a:endParaRPr lang="en-US"/>
        </a:p>
      </dgm:t>
    </dgm:pt>
    <dgm:pt modelId="{D1ADB41B-2E80-458A-941F-0CCB192F4F6B}">
      <dgm:prSet/>
      <dgm:spPr/>
      <dgm:t>
        <a:bodyPr/>
        <a:lstStyle/>
        <a:p>
          <a:r>
            <a:rPr lang="en-US"/>
            <a:t>Cross-trained at clinics to  follow-up with patients post-ER visit, provide tailored health education, address health related social needs, etc.</a:t>
          </a:r>
        </a:p>
      </dgm:t>
    </dgm:pt>
    <dgm:pt modelId="{F886D718-37B0-4FD1-96B8-C394166691D1}" type="parTrans" cxnId="{CD2F0623-1C16-48A8-A3A5-D031D9516FD5}">
      <dgm:prSet/>
      <dgm:spPr/>
      <dgm:t>
        <a:bodyPr/>
        <a:lstStyle/>
        <a:p>
          <a:endParaRPr lang="en-US"/>
        </a:p>
      </dgm:t>
    </dgm:pt>
    <dgm:pt modelId="{3BEDBF42-6F73-4C75-A351-B01C5D076848}" type="sibTrans" cxnId="{CD2F0623-1C16-48A8-A3A5-D031D9516FD5}">
      <dgm:prSet/>
      <dgm:spPr/>
      <dgm:t>
        <a:bodyPr/>
        <a:lstStyle/>
        <a:p>
          <a:endParaRPr lang="en-US"/>
        </a:p>
      </dgm:t>
    </dgm:pt>
    <dgm:pt modelId="{B4DC9BC0-710C-4FFC-B809-544DBD4F54DE}">
      <dgm:prSet/>
      <dgm:spPr/>
      <dgm:t>
        <a:bodyPr/>
        <a:lstStyle/>
        <a:p>
          <a:r>
            <a:rPr lang="en-US" dirty="0"/>
            <a:t>Kentucky HEALTH 1115 Medicaid Waiver</a:t>
          </a:r>
        </a:p>
      </dgm:t>
    </dgm:pt>
    <dgm:pt modelId="{CF28BEBE-C11B-4915-860D-25E222E74B19}" type="parTrans" cxnId="{CD1B254D-0F5A-4B39-843E-566B728ADB8D}">
      <dgm:prSet/>
      <dgm:spPr/>
      <dgm:t>
        <a:bodyPr/>
        <a:lstStyle/>
        <a:p>
          <a:endParaRPr lang="en-US"/>
        </a:p>
      </dgm:t>
    </dgm:pt>
    <dgm:pt modelId="{B79F05F5-EF23-4CE2-902A-DE62BDEAF3E8}" type="sibTrans" cxnId="{CD1B254D-0F5A-4B39-843E-566B728ADB8D}">
      <dgm:prSet/>
      <dgm:spPr/>
      <dgm:t>
        <a:bodyPr/>
        <a:lstStyle/>
        <a:p>
          <a:endParaRPr lang="en-US"/>
        </a:p>
      </dgm:t>
    </dgm:pt>
    <dgm:pt modelId="{A82E87C4-D964-4F6A-8685-44325088968B}">
      <dgm:prSet/>
      <dgm:spPr/>
      <dgm:t>
        <a:bodyPr/>
        <a:lstStyle/>
        <a:p>
          <a:r>
            <a:rPr lang="en-US"/>
            <a:t>Implementation 4/1/19</a:t>
          </a:r>
        </a:p>
      </dgm:t>
    </dgm:pt>
    <dgm:pt modelId="{284D4EC0-B26C-451B-A07B-1ED291F8EE39}" type="parTrans" cxnId="{F565DCEB-E55E-4484-B44F-9DA4632FEFD2}">
      <dgm:prSet/>
      <dgm:spPr/>
      <dgm:t>
        <a:bodyPr/>
        <a:lstStyle/>
        <a:p>
          <a:endParaRPr lang="en-US"/>
        </a:p>
      </dgm:t>
    </dgm:pt>
    <dgm:pt modelId="{EDFEEA61-1C4B-460F-A6CE-BA154B17A80A}" type="sibTrans" cxnId="{F565DCEB-E55E-4484-B44F-9DA4632FEFD2}">
      <dgm:prSet/>
      <dgm:spPr/>
      <dgm:t>
        <a:bodyPr/>
        <a:lstStyle/>
        <a:p>
          <a:endParaRPr lang="en-US"/>
        </a:p>
      </dgm:t>
    </dgm:pt>
    <dgm:pt modelId="{46EF592C-DD2E-4382-9872-79FF9DCD6770}">
      <dgm:prSet/>
      <dgm:spPr/>
      <dgm:t>
        <a:bodyPr/>
        <a:lstStyle/>
        <a:p>
          <a:r>
            <a:rPr lang="en-US"/>
            <a:t>Use of Assisters to help Medicaid beneficiaries navigate the system</a:t>
          </a:r>
        </a:p>
      </dgm:t>
    </dgm:pt>
    <dgm:pt modelId="{5F87270B-754C-44B1-848A-A35035734AAA}" type="parTrans" cxnId="{E9E60D3D-7B46-4AD2-B07A-359A193879EE}">
      <dgm:prSet/>
      <dgm:spPr/>
      <dgm:t>
        <a:bodyPr/>
        <a:lstStyle/>
        <a:p>
          <a:endParaRPr lang="en-US"/>
        </a:p>
      </dgm:t>
    </dgm:pt>
    <dgm:pt modelId="{EF15ACCA-3FBB-4C7C-BBEB-D8C996E9E15B}" type="sibTrans" cxnId="{E9E60D3D-7B46-4AD2-B07A-359A193879EE}">
      <dgm:prSet/>
      <dgm:spPr/>
      <dgm:t>
        <a:bodyPr/>
        <a:lstStyle/>
        <a:p>
          <a:endParaRPr lang="en-US"/>
        </a:p>
      </dgm:t>
    </dgm:pt>
    <dgm:pt modelId="{6E0826ED-4F4D-42D0-A51E-E4D4CDFA969D}" type="pres">
      <dgm:prSet presAssocID="{39FC16C5-AA04-4537-8F9A-0A1374C6E99A}" presName="Name0" presStyleCnt="0">
        <dgm:presLayoutVars>
          <dgm:dir/>
          <dgm:animLvl val="lvl"/>
          <dgm:resizeHandles val="exact"/>
        </dgm:presLayoutVars>
      </dgm:prSet>
      <dgm:spPr/>
    </dgm:pt>
    <dgm:pt modelId="{94759245-1D85-435B-9712-3B9A6824CE01}" type="pres">
      <dgm:prSet presAssocID="{28BBA0B8-B75A-4532-A15A-8FC466268ADC}" presName="linNode" presStyleCnt="0"/>
      <dgm:spPr/>
    </dgm:pt>
    <dgm:pt modelId="{17A1D8CB-50A9-4BBB-842F-E19AECCC6C11}" type="pres">
      <dgm:prSet presAssocID="{28BBA0B8-B75A-4532-A15A-8FC466268ADC}" presName="parentText" presStyleLbl="node1" presStyleIdx="0" presStyleCnt="3">
        <dgm:presLayoutVars>
          <dgm:chMax val="1"/>
          <dgm:bulletEnabled val="1"/>
        </dgm:presLayoutVars>
      </dgm:prSet>
      <dgm:spPr/>
    </dgm:pt>
    <dgm:pt modelId="{C05ED8C4-3907-49D8-B9A3-5ACA1804F109}" type="pres">
      <dgm:prSet presAssocID="{28BBA0B8-B75A-4532-A15A-8FC466268ADC}" presName="descendantText" presStyleLbl="alignAccFollowNode1" presStyleIdx="0" presStyleCnt="3">
        <dgm:presLayoutVars>
          <dgm:bulletEnabled val="1"/>
        </dgm:presLayoutVars>
      </dgm:prSet>
      <dgm:spPr/>
    </dgm:pt>
    <dgm:pt modelId="{29AF23F5-2029-4E09-90F6-72609F37B404}" type="pres">
      <dgm:prSet presAssocID="{5DC9AB30-78BC-4802-B17D-BAF462C446E2}" presName="sp" presStyleCnt="0"/>
      <dgm:spPr/>
    </dgm:pt>
    <dgm:pt modelId="{832821F9-6E8F-4087-AF37-5FB6DA7D76F6}" type="pres">
      <dgm:prSet presAssocID="{66D44789-C5AF-4012-8D71-96BF583B42CF}" presName="linNode" presStyleCnt="0"/>
      <dgm:spPr/>
    </dgm:pt>
    <dgm:pt modelId="{FED197D8-9601-4466-82DA-CE65B00571F7}" type="pres">
      <dgm:prSet presAssocID="{66D44789-C5AF-4012-8D71-96BF583B42CF}" presName="parentText" presStyleLbl="node1" presStyleIdx="1" presStyleCnt="3">
        <dgm:presLayoutVars>
          <dgm:chMax val="1"/>
          <dgm:bulletEnabled val="1"/>
        </dgm:presLayoutVars>
      </dgm:prSet>
      <dgm:spPr/>
    </dgm:pt>
    <dgm:pt modelId="{29BBEF4B-2A29-4289-BA3B-8D98B154D8C4}" type="pres">
      <dgm:prSet presAssocID="{66D44789-C5AF-4012-8D71-96BF583B42CF}" presName="descendantText" presStyleLbl="alignAccFollowNode1" presStyleIdx="1" presStyleCnt="3">
        <dgm:presLayoutVars>
          <dgm:bulletEnabled val="1"/>
        </dgm:presLayoutVars>
      </dgm:prSet>
      <dgm:spPr/>
    </dgm:pt>
    <dgm:pt modelId="{29D42EF3-CDF2-4191-8E16-51B415E8896D}" type="pres">
      <dgm:prSet presAssocID="{364A0ECC-B5C0-4D45-A903-8DCC898C0AD3}" presName="sp" presStyleCnt="0"/>
      <dgm:spPr/>
    </dgm:pt>
    <dgm:pt modelId="{55648B65-9EAB-4529-8850-8C550E4556CD}" type="pres">
      <dgm:prSet presAssocID="{B4DC9BC0-710C-4FFC-B809-544DBD4F54DE}" presName="linNode" presStyleCnt="0"/>
      <dgm:spPr/>
    </dgm:pt>
    <dgm:pt modelId="{53AAFD0C-439A-4184-8978-33A60F0557CB}" type="pres">
      <dgm:prSet presAssocID="{B4DC9BC0-710C-4FFC-B809-544DBD4F54DE}" presName="parentText" presStyleLbl="node1" presStyleIdx="2" presStyleCnt="3">
        <dgm:presLayoutVars>
          <dgm:chMax val="1"/>
          <dgm:bulletEnabled val="1"/>
        </dgm:presLayoutVars>
      </dgm:prSet>
      <dgm:spPr/>
    </dgm:pt>
    <dgm:pt modelId="{A42490F2-8730-47ED-A89D-2ED31DA75475}" type="pres">
      <dgm:prSet presAssocID="{B4DC9BC0-710C-4FFC-B809-544DBD4F54DE}" presName="descendantText" presStyleLbl="alignAccFollowNode1" presStyleIdx="2" presStyleCnt="3">
        <dgm:presLayoutVars>
          <dgm:bulletEnabled val="1"/>
        </dgm:presLayoutVars>
      </dgm:prSet>
      <dgm:spPr/>
    </dgm:pt>
  </dgm:ptLst>
  <dgm:cxnLst>
    <dgm:cxn modelId="{E79C2708-83EA-490C-AA0F-247582EAC425}" srcId="{39FC16C5-AA04-4537-8F9A-0A1374C6E99A}" destId="{28BBA0B8-B75A-4532-A15A-8FC466268ADC}" srcOrd="0" destOrd="0" parTransId="{FC116D43-E574-4BB7-A0EE-91EC00BF409B}" sibTransId="{5DC9AB30-78BC-4802-B17D-BAF462C446E2}"/>
    <dgm:cxn modelId="{CD2F0623-1C16-48A8-A3A5-D031D9516FD5}" srcId="{66D44789-C5AF-4012-8D71-96BF583B42CF}" destId="{D1ADB41B-2E80-458A-941F-0CCB192F4F6B}" srcOrd="0" destOrd="0" parTransId="{F886D718-37B0-4FD1-96B8-C394166691D1}" sibTransId="{3BEDBF42-6F73-4C75-A351-B01C5D076848}"/>
    <dgm:cxn modelId="{4C6A0826-1BD2-47F5-9F91-33F30427305B}" type="presOf" srcId="{39FC16C5-AA04-4537-8F9A-0A1374C6E99A}" destId="{6E0826ED-4F4D-42D0-A51E-E4D4CDFA969D}" srcOrd="0" destOrd="0" presId="urn:microsoft.com/office/officeart/2005/8/layout/vList5"/>
    <dgm:cxn modelId="{E9E60D3D-7B46-4AD2-B07A-359A193879EE}" srcId="{B4DC9BC0-710C-4FFC-B809-544DBD4F54DE}" destId="{46EF592C-DD2E-4382-9872-79FF9DCD6770}" srcOrd="1" destOrd="0" parTransId="{5F87270B-754C-44B1-848A-A35035734AAA}" sibTransId="{EF15ACCA-3FBB-4C7C-BBEB-D8C996E9E15B}"/>
    <dgm:cxn modelId="{101C483F-B612-457A-9464-C7362835C250}" type="presOf" srcId="{D1ADB41B-2E80-458A-941F-0CCB192F4F6B}" destId="{29BBEF4B-2A29-4289-BA3B-8D98B154D8C4}" srcOrd="0" destOrd="0" presId="urn:microsoft.com/office/officeart/2005/8/layout/vList5"/>
    <dgm:cxn modelId="{CD1B254D-0F5A-4B39-843E-566B728ADB8D}" srcId="{39FC16C5-AA04-4537-8F9A-0A1374C6E99A}" destId="{B4DC9BC0-710C-4FFC-B809-544DBD4F54DE}" srcOrd="2" destOrd="0" parTransId="{CF28BEBE-C11B-4915-860D-25E222E74B19}" sibTransId="{B79F05F5-EF23-4CE2-902A-DE62BDEAF3E8}"/>
    <dgm:cxn modelId="{CE0CA14F-0CD4-4A2D-8E77-10214239333A}" type="presOf" srcId="{46EF592C-DD2E-4382-9872-79FF9DCD6770}" destId="{A42490F2-8730-47ED-A89D-2ED31DA75475}" srcOrd="0" destOrd="1" presId="urn:microsoft.com/office/officeart/2005/8/layout/vList5"/>
    <dgm:cxn modelId="{9ECC4B59-D9AC-49B6-BE9F-5E3BF1D4AA0F}" srcId="{39FC16C5-AA04-4537-8F9A-0A1374C6E99A}" destId="{66D44789-C5AF-4012-8D71-96BF583B42CF}" srcOrd="1" destOrd="0" parTransId="{EDB8C25E-757E-4528-8DA6-26A23547D389}" sibTransId="{364A0ECC-B5C0-4D45-A903-8DCC898C0AD3}"/>
    <dgm:cxn modelId="{5727FC8A-E81B-4ACA-ACC3-B0F04CB6C1D4}" type="presOf" srcId="{28BBA0B8-B75A-4532-A15A-8FC466268ADC}" destId="{17A1D8CB-50A9-4BBB-842F-E19AECCC6C11}" srcOrd="0" destOrd="0" presId="urn:microsoft.com/office/officeart/2005/8/layout/vList5"/>
    <dgm:cxn modelId="{C599FCA7-7DE3-44C7-9D38-643FCE1259B8}" type="presOf" srcId="{B4DC9BC0-710C-4FFC-B809-544DBD4F54DE}" destId="{53AAFD0C-439A-4184-8978-33A60F0557CB}" srcOrd="0" destOrd="0" presId="urn:microsoft.com/office/officeart/2005/8/layout/vList5"/>
    <dgm:cxn modelId="{D8E0B6AD-B0FC-4DC5-B565-105360E35752}" srcId="{28BBA0B8-B75A-4532-A15A-8FC466268ADC}" destId="{A2EA8EC4-1F9E-4E05-9082-AFD2E6B85DD5}" srcOrd="0" destOrd="0" parTransId="{4A005A0C-51C4-4147-80D3-49E9380E7A0B}" sibTransId="{0AF86769-2BB0-4E91-A5FE-E83F1EC37170}"/>
    <dgm:cxn modelId="{40528DBA-0F92-45F3-9C81-99EF402DE745}" type="presOf" srcId="{645A6E2E-FE80-417A-9A5E-10BD4B433570}" destId="{C05ED8C4-3907-49D8-B9A3-5ACA1804F109}" srcOrd="0" destOrd="1" presId="urn:microsoft.com/office/officeart/2005/8/layout/vList5"/>
    <dgm:cxn modelId="{A0C75FCF-225F-4C90-A543-DEC48E67B8BF}" type="presOf" srcId="{A2EA8EC4-1F9E-4E05-9082-AFD2E6B85DD5}" destId="{C05ED8C4-3907-49D8-B9A3-5ACA1804F109}" srcOrd="0" destOrd="0" presId="urn:microsoft.com/office/officeart/2005/8/layout/vList5"/>
    <dgm:cxn modelId="{9326BADE-820A-4363-9EB1-397F31ABC444}" type="presOf" srcId="{A82E87C4-D964-4F6A-8685-44325088968B}" destId="{A42490F2-8730-47ED-A89D-2ED31DA75475}" srcOrd="0" destOrd="0" presId="urn:microsoft.com/office/officeart/2005/8/layout/vList5"/>
    <dgm:cxn modelId="{8D15DCDE-8F84-4F8D-878B-B4E208FF7657}" type="presOf" srcId="{66D44789-C5AF-4012-8D71-96BF583B42CF}" destId="{FED197D8-9601-4466-82DA-CE65B00571F7}" srcOrd="0" destOrd="0" presId="urn:microsoft.com/office/officeart/2005/8/layout/vList5"/>
    <dgm:cxn modelId="{117885E9-3E03-4562-93A6-C1315EF33E3D}" srcId="{A2EA8EC4-1F9E-4E05-9082-AFD2E6B85DD5}" destId="{645A6E2E-FE80-417A-9A5E-10BD4B433570}" srcOrd="0" destOrd="0" parTransId="{CA1E7F98-5263-417F-8BDD-EE22CD37073C}" sibTransId="{D8863980-A866-4534-B81A-6A02A478040F}"/>
    <dgm:cxn modelId="{F565DCEB-E55E-4484-B44F-9DA4632FEFD2}" srcId="{B4DC9BC0-710C-4FFC-B809-544DBD4F54DE}" destId="{A82E87C4-D964-4F6A-8685-44325088968B}" srcOrd="0" destOrd="0" parTransId="{284D4EC0-B26C-451B-A07B-1ED291F8EE39}" sibTransId="{EDFEEA61-1C4B-460F-A6CE-BA154B17A80A}"/>
    <dgm:cxn modelId="{7BCD3A43-DA19-4019-A08E-6B48D58648EF}" type="presParOf" srcId="{6E0826ED-4F4D-42D0-A51E-E4D4CDFA969D}" destId="{94759245-1D85-435B-9712-3B9A6824CE01}" srcOrd="0" destOrd="0" presId="urn:microsoft.com/office/officeart/2005/8/layout/vList5"/>
    <dgm:cxn modelId="{910C5C49-CA59-46E9-8C51-DCB4B8560C5A}" type="presParOf" srcId="{94759245-1D85-435B-9712-3B9A6824CE01}" destId="{17A1D8CB-50A9-4BBB-842F-E19AECCC6C11}" srcOrd="0" destOrd="0" presId="urn:microsoft.com/office/officeart/2005/8/layout/vList5"/>
    <dgm:cxn modelId="{F8FC6519-FD7C-47AB-9180-F8C5B83B9613}" type="presParOf" srcId="{94759245-1D85-435B-9712-3B9A6824CE01}" destId="{C05ED8C4-3907-49D8-B9A3-5ACA1804F109}" srcOrd="1" destOrd="0" presId="urn:microsoft.com/office/officeart/2005/8/layout/vList5"/>
    <dgm:cxn modelId="{A6909189-5B6E-4C57-B890-9C015EEBC2BB}" type="presParOf" srcId="{6E0826ED-4F4D-42D0-A51E-E4D4CDFA969D}" destId="{29AF23F5-2029-4E09-90F6-72609F37B404}" srcOrd="1" destOrd="0" presId="urn:microsoft.com/office/officeart/2005/8/layout/vList5"/>
    <dgm:cxn modelId="{4FBCD5AB-6149-4857-BA3C-985234068F14}" type="presParOf" srcId="{6E0826ED-4F4D-42D0-A51E-E4D4CDFA969D}" destId="{832821F9-6E8F-4087-AF37-5FB6DA7D76F6}" srcOrd="2" destOrd="0" presId="urn:microsoft.com/office/officeart/2005/8/layout/vList5"/>
    <dgm:cxn modelId="{CC15A1F0-C20A-48B1-ADC9-747D8CEAD72C}" type="presParOf" srcId="{832821F9-6E8F-4087-AF37-5FB6DA7D76F6}" destId="{FED197D8-9601-4466-82DA-CE65B00571F7}" srcOrd="0" destOrd="0" presId="urn:microsoft.com/office/officeart/2005/8/layout/vList5"/>
    <dgm:cxn modelId="{F180A480-F0BE-458B-A558-B7821351A2E4}" type="presParOf" srcId="{832821F9-6E8F-4087-AF37-5FB6DA7D76F6}" destId="{29BBEF4B-2A29-4289-BA3B-8D98B154D8C4}" srcOrd="1" destOrd="0" presId="urn:microsoft.com/office/officeart/2005/8/layout/vList5"/>
    <dgm:cxn modelId="{D78F65A6-A1E8-4110-9ED0-CC136710AB6A}" type="presParOf" srcId="{6E0826ED-4F4D-42D0-A51E-E4D4CDFA969D}" destId="{29D42EF3-CDF2-4191-8E16-51B415E8896D}" srcOrd="3" destOrd="0" presId="urn:microsoft.com/office/officeart/2005/8/layout/vList5"/>
    <dgm:cxn modelId="{ED502F36-80CA-4778-AA51-63A150F86B97}" type="presParOf" srcId="{6E0826ED-4F4D-42D0-A51E-E4D4CDFA969D}" destId="{55648B65-9EAB-4529-8850-8C550E4556CD}" srcOrd="4" destOrd="0" presId="urn:microsoft.com/office/officeart/2005/8/layout/vList5"/>
    <dgm:cxn modelId="{C9156CB3-2896-4B7B-B275-AAFDB334DC3C}" type="presParOf" srcId="{55648B65-9EAB-4529-8850-8C550E4556CD}" destId="{53AAFD0C-439A-4184-8978-33A60F0557CB}" srcOrd="0" destOrd="0" presId="urn:microsoft.com/office/officeart/2005/8/layout/vList5"/>
    <dgm:cxn modelId="{BB991B5B-22BD-4B40-97B5-D78A84073AE8}" type="presParOf" srcId="{55648B65-9EAB-4529-8850-8C550E4556CD}" destId="{A42490F2-8730-47ED-A89D-2ED31DA754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04C045-9FF7-46C9-BE72-B009B28ED813}" type="doc">
      <dgm:prSet loTypeId="urn:microsoft.com/office/officeart/2005/8/layout/venn1" loCatId="relationship" qsTypeId="urn:microsoft.com/office/officeart/2005/8/quickstyle/3d1" qsCatId="3D" csTypeId="urn:microsoft.com/office/officeart/2005/8/colors/accent1_2" csCatId="accent1" phldr="1"/>
      <dgm:spPr/>
    </dgm:pt>
    <dgm:pt modelId="{CD0C71BC-BA5F-496E-BA62-C306A9AFA674}">
      <dgm:prSet phldrT="[Text]"/>
      <dgm:spPr/>
      <dgm:t>
        <a:bodyPr/>
        <a:lstStyle/>
        <a:p>
          <a:r>
            <a:rPr lang="en-US" dirty="0"/>
            <a:t>Outreach and Enrollment</a:t>
          </a:r>
        </a:p>
      </dgm:t>
    </dgm:pt>
    <dgm:pt modelId="{F4FE3202-B130-4F0B-AC44-7D355B0A75BA}" type="parTrans" cxnId="{1E7CA99D-606D-4704-B975-3F5DB5E78AF4}">
      <dgm:prSet/>
      <dgm:spPr/>
      <dgm:t>
        <a:bodyPr/>
        <a:lstStyle/>
        <a:p>
          <a:endParaRPr lang="en-US"/>
        </a:p>
      </dgm:t>
    </dgm:pt>
    <dgm:pt modelId="{D7A6E21F-8F55-4CBB-8061-756D87557371}" type="sibTrans" cxnId="{1E7CA99D-606D-4704-B975-3F5DB5E78AF4}">
      <dgm:prSet/>
      <dgm:spPr/>
      <dgm:t>
        <a:bodyPr/>
        <a:lstStyle/>
        <a:p>
          <a:endParaRPr lang="en-US"/>
        </a:p>
      </dgm:t>
    </dgm:pt>
    <dgm:pt modelId="{730BF8B5-DF80-4519-8E80-F2D01EC10DDA}">
      <dgm:prSet phldrT="[Text]"/>
      <dgm:spPr>
        <a:solidFill>
          <a:schemeClr val="accent6">
            <a:alpha val="50000"/>
          </a:schemeClr>
        </a:solidFill>
      </dgm:spPr>
      <dgm:t>
        <a:bodyPr/>
        <a:lstStyle/>
        <a:p>
          <a:r>
            <a:rPr lang="en-US" dirty="0"/>
            <a:t>Navigation</a:t>
          </a:r>
        </a:p>
      </dgm:t>
    </dgm:pt>
    <dgm:pt modelId="{54EDDCEB-88DD-4E54-828C-5F99E49E0CF7}" type="parTrans" cxnId="{0575896F-3591-47C1-8A3A-9236A9B90881}">
      <dgm:prSet/>
      <dgm:spPr/>
      <dgm:t>
        <a:bodyPr/>
        <a:lstStyle/>
        <a:p>
          <a:endParaRPr lang="en-US"/>
        </a:p>
      </dgm:t>
    </dgm:pt>
    <dgm:pt modelId="{84CE8CCC-47C3-44D4-9FEA-8FF2004990D6}" type="sibTrans" cxnId="{0575896F-3591-47C1-8A3A-9236A9B90881}">
      <dgm:prSet/>
      <dgm:spPr/>
      <dgm:t>
        <a:bodyPr/>
        <a:lstStyle/>
        <a:p>
          <a:endParaRPr lang="en-US"/>
        </a:p>
      </dgm:t>
    </dgm:pt>
    <dgm:pt modelId="{E9E44F39-90E1-4048-96EF-AABF83323BCC}" type="pres">
      <dgm:prSet presAssocID="{1404C045-9FF7-46C9-BE72-B009B28ED813}" presName="compositeShape" presStyleCnt="0">
        <dgm:presLayoutVars>
          <dgm:chMax val="7"/>
          <dgm:dir/>
          <dgm:resizeHandles val="exact"/>
        </dgm:presLayoutVars>
      </dgm:prSet>
      <dgm:spPr/>
    </dgm:pt>
    <dgm:pt modelId="{8309BC28-250A-482C-95F2-961C5AE7BDAD}" type="pres">
      <dgm:prSet presAssocID="{CD0C71BC-BA5F-496E-BA62-C306A9AFA674}" presName="circ1" presStyleLbl="vennNode1" presStyleIdx="0" presStyleCnt="2"/>
      <dgm:spPr/>
    </dgm:pt>
    <dgm:pt modelId="{914A2659-54C5-4DA2-8B57-895DBDB7D8E1}" type="pres">
      <dgm:prSet presAssocID="{CD0C71BC-BA5F-496E-BA62-C306A9AFA674}" presName="circ1Tx" presStyleLbl="revTx" presStyleIdx="0" presStyleCnt="0">
        <dgm:presLayoutVars>
          <dgm:chMax val="0"/>
          <dgm:chPref val="0"/>
          <dgm:bulletEnabled val="1"/>
        </dgm:presLayoutVars>
      </dgm:prSet>
      <dgm:spPr/>
    </dgm:pt>
    <dgm:pt modelId="{64BA97E8-EF29-4467-83BE-FB2DBF1A70CC}" type="pres">
      <dgm:prSet presAssocID="{730BF8B5-DF80-4519-8E80-F2D01EC10DDA}" presName="circ2" presStyleLbl="vennNode1" presStyleIdx="1" presStyleCnt="2"/>
      <dgm:spPr/>
    </dgm:pt>
    <dgm:pt modelId="{9F6B059E-9672-43C5-A547-BC3590EB04DD}" type="pres">
      <dgm:prSet presAssocID="{730BF8B5-DF80-4519-8E80-F2D01EC10DDA}" presName="circ2Tx" presStyleLbl="revTx" presStyleIdx="0" presStyleCnt="0">
        <dgm:presLayoutVars>
          <dgm:chMax val="0"/>
          <dgm:chPref val="0"/>
          <dgm:bulletEnabled val="1"/>
        </dgm:presLayoutVars>
      </dgm:prSet>
      <dgm:spPr/>
    </dgm:pt>
  </dgm:ptLst>
  <dgm:cxnLst>
    <dgm:cxn modelId="{6D595816-12B1-4C9B-AABA-CB07377D7F2C}" type="presOf" srcId="{1404C045-9FF7-46C9-BE72-B009B28ED813}" destId="{E9E44F39-90E1-4048-96EF-AABF83323BCC}" srcOrd="0" destOrd="0" presId="urn:microsoft.com/office/officeart/2005/8/layout/venn1"/>
    <dgm:cxn modelId="{2327581F-E0C8-416D-9C82-41922659820E}" type="presOf" srcId="{CD0C71BC-BA5F-496E-BA62-C306A9AFA674}" destId="{8309BC28-250A-482C-95F2-961C5AE7BDAD}" srcOrd="0" destOrd="0" presId="urn:microsoft.com/office/officeart/2005/8/layout/venn1"/>
    <dgm:cxn modelId="{0575896F-3591-47C1-8A3A-9236A9B90881}" srcId="{1404C045-9FF7-46C9-BE72-B009B28ED813}" destId="{730BF8B5-DF80-4519-8E80-F2D01EC10DDA}" srcOrd="1" destOrd="0" parTransId="{54EDDCEB-88DD-4E54-828C-5F99E49E0CF7}" sibTransId="{84CE8CCC-47C3-44D4-9FEA-8FF2004990D6}"/>
    <dgm:cxn modelId="{BC21CF50-DB66-4EFF-9301-2F0029924269}" type="presOf" srcId="{730BF8B5-DF80-4519-8E80-F2D01EC10DDA}" destId="{9F6B059E-9672-43C5-A547-BC3590EB04DD}" srcOrd="1" destOrd="0" presId="urn:microsoft.com/office/officeart/2005/8/layout/venn1"/>
    <dgm:cxn modelId="{1E7CA99D-606D-4704-B975-3F5DB5E78AF4}" srcId="{1404C045-9FF7-46C9-BE72-B009B28ED813}" destId="{CD0C71BC-BA5F-496E-BA62-C306A9AFA674}" srcOrd="0" destOrd="0" parTransId="{F4FE3202-B130-4F0B-AC44-7D355B0A75BA}" sibTransId="{D7A6E21F-8F55-4CBB-8061-756D87557371}"/>
    <dgm:cxn modelId="{8A6931EA-7A5E-4A92-B14D-A87E8D076654}" type="presOf" srcId="{730BF8B5-DF80-4519-8E80-F2D01EC10DDA}" destId="{64BA97E8-EF29-4467-83BE-FB2DBF1A70CC}" srcOrd="0" destOrd="0" presId="urn:microsoft.com/office/officeart/2005/8/layout/venn1"/>
    <dgm:cxn modelId="{F4F87EF9-CBAC-4C7B-94DC-E580886A31A0}" type="presOf" srcId="{CD0C71BC-BA5F-496E-BA62-C306A9AFA674}" destId="{914A2659-54C5-4DA2-8B57-895DBDB7D8E1}" srcOrd="1" destOrd="0" presId="urn:microsoft.com/office/officeart/2005/8/layout/venn1"/>
    <dgm:cxn modelId="{B318E633-C5AF-4185-A9A8-955B511A6246}" type="presParOf" srcId="{E9E44F39-90E1-4048-96EF-AABF83323BCC}" destId="{8309BC28-250A-482C-95F2-961C5AE7BDAD}" srcOrd="0" destOrd="0" presId="urn:microsoft.com/office/officeart/2005/8/layout/venn1"/>
    <dgm:cxn modelId="{BEC97F57-AB2B-4EEB-9AAB-9E51923A1EB6}" type="presParOf" srcId="{E9E44F39-90E1-4048-96EF-AABF83323BCC}" destId="{914A2659-54C5-4DA2-8B57-895DBDB7D8E1}" srcOrd="1" destOrd="0" presId="urn:microsoft.com/office/officeart/2005/8/layout/venn1"/>
    <dgm:cxn modelId="{8E3A26E5-D47A-4975-9E95-959F94CF7138}" type="presParOf" srcId="{E9E44F39-90E1-4048-96EF-AABF83323BCC}" destId="{64BA97E8-EF29-4467-83BE-FB2DBF1A70CC}" srcOrd="2" destOrd="0" presId="urn:microsoft.com/office/officeart/2005/8/layout/venn1"/>
    <dgm:cxn modelId="{E445F29D-45CC-465A-840A-0D9D99F527B0}" type="presParOf" srcId="{E9E44F39-90E1-4048-96EF-AABF83323BCC}" destId="{9F6B059E-9672-43C5-A547-BC3590EB04DD}"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5315A-89AD-4E19-8BC2-C609B1C05F2E}">
      <dsp:nvSpPr>
        <dsp:cNvPr id="0" name=""/>
        <dsp:cNvSpPr/>
      </dsp:nvSpPr>
      <dsp:spPr>
        <a:xfrm>
          <a:off x="1793629" y="673119"/>
          <a:ext cx="382155" cy="91440"/>
        </a:xfrm>
        <a:custGeom>
          <a:avLst/>
          <a:gdLst/>
          <a:ahLst/>
          <a:cxnLst/>
          <a:rect l="0" t="0" r="0" b="0"/>
          <a:pathLst>
            <a:path>
              <a:moveTo>
                <a:pt x="0" y="45720"/>
              </a:moveTo>
              <a:lnTo>
                <a:pt x="38215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4388" y="716775"/>
        <a:ext cx="20637" cy="4127"/>
      </dsp:txXfrm>
    </dsp:sp>
    <dsp:sp modelId="{A5FB39CF-1AE2-4C9C-B588-4A3C03F26889}">
      <dsp:nvSpPr>
        <dsp:cNvPr id="0" name=""/>
        <dsp:cNvSpPr/>
      </dsp:nvSpPr>
      <dsp:spPr>
        <a:xfrm>
          <a:off x="840" y="180463"/>
          <a:ext cx="1794588" cy="10767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Full-Service</a:t>
          </a:r>
        </a:p>
      </dsp:txBody>
      <dsp:txXfrm>
        <a:off x="840" y="180463"/>
        <a:ext cx="1794588" cy="1076753"/>
      </dsp:txXfrm>
    </dsp:sp>
    <dsp:sp modelId="{FD276B3F-2DFD-44E1-B472-3EECB3D2C598}">
      <dsp:nvSpPr>
        <dsp:cNvPr id="0" name=""/>
        <dsp:cNvSpPr/>
      </dsp:nvSpPr>
      <dsp:spPr>
        <a:xfrm>
          <a:off x="898134" y="1255416"/>
          <a:ext cx="2207344" cy="382155"/>
        </a:xfrm>
        <a:custGeom>
          <a:avLst/>
          <a:gdLst/>
          <a:ahLst/>
          <a:cxnLst/>
          <a:rect l="0" t="0" r="0" b="0"/>
          <a:pathLst>
            <a:path>
              <a:moveTo>
                <a:pt x="2207344" y="0"/>
              </a:moveTo>
              <a:lnTo>
                <a:pt x="2207344" y="208177"/>
              </a:lnTo>
              <a:lnTo>
                <a:pt x="0" y="208177"/>
              </a:lnTo>
              <a:lnTo>
                <a:pt x="0" y="382155"/>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5666" y="1444430"/>
        <a:ext cx="112280" cy="4127"/>
      </dsp:txXfrm>
    </dsp:sp>
    <dsp:sp modelId="{286E3F2C-89D9-4CAA-8033-87AA1C002330}">
      <dsp:nvSpPr>
        <dsp:cNvPr id="0" name=""/>
        <dsp:cNvSpPr/>
      </dsp:nvSpPr>
      <dsp:spPr>
        <a:xfrm>
          <a:off x="2208184" y="180463"/>
          <a:ext cx="1794588" cy="107675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Mission-Driven</a:t>
          </a:r>
        </a:p>
      </dsp:txBody>
      <dsp:txXfrm>
        <a:off x="2208184" y="180463"/>
        <a:ext cx="1794588" cy="1076753"/>
      </dsp:txXfrm>
    </dsp:sp>
    <dsp:sp modelId="{77BA420D-51A6-4372-8104-F08F0AE4910C}">
      <dsp:nvSpPr>
        <dsp:cNvPr id="0" name=""/>
        <dsp:cNvSpPr/>
      </dsp:nvSpPr>
      <dsp:spPr>
        <a:xfrm>
          <a:off x="1793629" y="2162628"/>
          <a:ext cx="382155" cy="91440"/>
        </a:xfrm>
        <a:custGeom>
          <a:avLst/>
          <a:gdLst/>
          <a:ahLst/>
          <a:cxnLst/>
          <a:rect l="0" t="0" r="0" b="0"/>
          <a:pathLst>
            <a:path>
              <a:moveTo>
                <a:pt x="0" y="45720"/>
              </a:moveTo>
              <a:lnTo>
                <a:pt x="38215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4388" y="2206284"/>
        <a:ext cx="20637" cy="4127"/>
      </dsp:txXfrm>
    </dsp:sp>
    <dsp:sp modelId="{8CE330D8-73B9-4DA3-8250-E2D98CBB7EFB}">
      <dsp:nvSpPr>
        <dsp:cNvPr id="0" name=""/>
        <dsp:cNvSpPr/>
      </dsp:nvSpPr>
      <dsp:spPr>
        <a:xfrm>
          <a:off x="840" y="1669971"/>
          <a:ext cx="1794588" cy="107675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a:t>Customized Solutions</a:t>
          </a:r>
        </a:p>
      </dsp:txBody>
      <dsp:txXfrm>
        <a:off x="840" y="1669971"/>
        <a:ext cx="1794588" cy="1076753"/>
      </dsp:txXfrm>
    </dsp:sp>
    <dsp:sp modelId="{101EF790-5A84-4A6E-8806-F3A89DF427AA}">
      <dsp:nvSpPr>
        <dsp:cNvPr id="0" name=""/>
        <dsp:cNvSpPr/>
      </dsp:nvSpPr>
      <dsp:spPr>
        <a:xfrm>
          <a:off x="2208184" y="1669971"/>
          <a:ext cx="1794588" cy="107675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36" tIns="92305" rIns="87936" bIns="92305" numCol="1" spcCol="1270" anchor="ctr" anchorCtr="0">
          <a:noAutofit/>
        </a:bodyPr>
        <a:lstStyle/>
        <a:p>
          <a:pPr marL="0" lvl="0" indent="0" algn="ctr" defTabSz="1155700">
            <a:lnSpc>
              <a:spcPct val="90000"/>
            </a:lnSpc>
            <a:spcBef>
              <a:spcPct val="0"/>
            </a:spcBef>
            <a:spcAft>
              <a:spcPct val="35000"/>
            </a:spcAft>
            <a:buNone/>
          </a:pPr>
          <a:r>
            <a:rPr lang="en-US" sz="2600" b="1" kern="1200" dirty="0"/>
            <a:t>Outcomes- Based</a:t>
          </a:r>
        </a:p>
      </dsp:txBody>
      <dsp:txXfrm>
        <a:off x="2208184" y="1669971"/>
        <a:ext cx="1794588" cy="1076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D3AE9-A6F6-4FC4-874B-3547461DF24C}">
      <dsp:nvSpPr>
        <dsp:cNvPr id="0" name=""/>
        <dsp:cNvSpPr/>
      </dsp:nvSpPr>
      <dsp:spPr>
        <a:xfrm>
          <a:off x="0" y="0"/>
          <a:ext cx="8058150" cy="2093833"/>
        </a:xfrm>
        <a:prstGeom prst="roundRect">
          <a:avLst>
            <a:gd name="adj" fmla="val 1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95FD56-24AB-4994-98DB-44B895D93323}">
      <dsp:nvSpPr>
        <dsp:cNvPr id="0" name=""/>
        <dsp:cNvSpPr/>
      </dsp:nvSpPr>
      <dsp:spPr>
        <a:xfrm>
          <a:off x="243963" y="279177"/>
          <a:ext cx="1760516" cy="153547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dsp:spPr>
      <dsp:style>
        <a:lnRef idx="0">
          <a:scrgbClr r="0" g="0" b="0"/>
        </a:lnRef>
        <a:fillRef idx="1">
          <a:scrgbClr r="0" g="0" b="0"/>
        </a:fillRef>
        <a:effectRef idx="2">
          <a:scrgbClr r="0" g="0" b="0"/>
        </a:effectRef>
        <a:fontRef idx="minor"/>
      </dsp:style>
    </dsp:sp>
    <dsp:sp modelId="{05B0C7B7-FD6D-4EEA-8CF8-EC9DE9E52B13}">
      <dsp:nvSpPr>
        <dsp:cNvPr id="0" name=""/>
        <dsp:cNvSpPr/>
      </dsp:nvSpPr>
      <dsp:spPr>
        <a:xfrm rot="10800000">
          <a:off x="243963" y="2093833"/>
          <a:ext cx="1760516" cy="2559129"/>
        </a:xfrm>
        <a:prstGeom prst="round2SameRect">
          <a:avLst>
            <a:gd name="adj1" fmla="val 105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Overview of Federal Landscape</a:t>
          </a:r>
        </a:p>
      </dsp:txBody>
      <dsp:txXfrm rot="10800000">
        <a:off x="298105" y="2093833"/>
        <a:ext cx="1652232" cy="2504987"/>
      </dsp:txXfrm>
    </dsp:sp>
    <dsp:sp modelId="{F4F685E0-B714-4BA4-9260-957E3BE887F8}">
      <dsp:nvSpPr>
        <dsp:cNvPr id="0" name=""/>
        <dsp:cNvSpPr/>
      </dsp:nvSpPr>
      <dsp:spPr>
        <a:xfrm>
          <a:off x="2180532" y="279177"/>
          <a:ext cx="1760516" cy="153547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noFill/>
        </a:ln>
        <a:effectLst/>
      </dsp:spPr>
      <dsp:style>
        <a:lnRef idx="0">
          <a:scrgbClr r="0" g="0" b="0"/>
        </a:lnRef>
        <a:fillRef idx="1">
          <a:scrgbClr r="0" g="0" b="0"/>
        </a:fillRef>
        <a:effectRef idx="2">
          <a:scrgbClr r="0" g="0" b="0"/>
        </a:effectRef>
        <a:fontRef idx="minor"/>
      </dsp:style>
    </dsp:sp>
    <dsp:sp modelId="{2B7FCA98-447E-43EE-8836-B7180B320F73}">
      <dsp:nvSpPr>
        <dsp:cNvPr id="0" name=""/>
        <dsp:cNvSpPr/>
      </dsp:nvSpPr>
      <dsp:spPr>
        <a:xfrm rot="10800000">
          <a:off x="2180532" y="2093833"/>
          <a:ext cx="1760516" cy="2559129"/>
        </a:xfrm>
        <a:prstGeom prst="round2SameRect">
          <a:avLst>
            <a:gd name="adj1" fmla="val 10500"/>
            <a:gd name="adj2" fmla="val 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A Look Back and a Look at OEP</a:t>
          </a:r>
        </a:p>
      </dsp:txBody>
      <dsp:txXfrm rot="10800000">
        <a:off x="2234674" y="2093833"/>
        <a:ext cx="1652232" cy="2504987"/>
      </dsp:txXfrm>
    </dsp:sp>
    <dsp:sp modelId="{8BDEA3ED-972A-4ECA-A757-5B5EA3E7DC37}">
      <dsp:nvSpPr>
        <dsp:cNvPr id="0" name=""/>
        <dsp:cNvSpPr/>
      </dsp:nvSpPr>
      <dsp:spPr>
        <a:xfrm>
          <a:off x="4117100" y="279177"/>
          <a:ext cx="1760516" cy="153547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2">
          <a:scrgbClr r="0" g="0" b="0"/>
        </a:effectRef>
        <a:fontRef idx="minor"/>
      </dsp:style>
    </dsp:sp>
    <dsp:sp modelId="{B3E7591B-6077-47CE-A8CE-BB98A131ABF0}">
      <dsp:nvSpPr>
        <dsp:cNvPr id="0" name=""/>
        <dsp:cNvSpPr/>
      </dsp:nvSpPr>
      <dsp:spPr>
        <a:xfrm rot="10800000">
          <a:off x="4117100" y="2093833"/>
          <a:ext cx="1760516" cy="2559129"/>
        </a:xfrm>
        <a:prstGeom prst="round2SameRect">
          <a:avLst>
            <a:gd name="adj1" fmla="val 10500"/>
            <a:gd name="adj2" fmla="val 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Lessons From Texas</a:t>
          </a:r>
        </a:p>
      </dsp:txBody>
      <dsp:txXfrm rot="10800000">
        <a:off x="4171242" y="2093833"/>
        <a:ext cx="1652232" cy="2504987"/>
      </dsp:txXfrm>
    </dsp:sp>
    <dsp:sp modelId="{F6676A7F-AE8E-415C-B5F9-43291C7C562D}">
      <dsp:nvSpPr>
        <dsp:cNvPr id="0" name=""/>
        <dsp:cNvSpPr/>
      </dsp:nvSpPr>
      <dsp:spPr>
        <a:xfrm>
          <a:off x="6053669" y="279177"/>
          <a:ext cx="1760516" cy="153547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2">
          <a:scrgbClr r="0" g="0" b="0"/>
        </a:effectRef>
        <a:fontRef idx="minor"/>
      </dsp:style>
    </dsp:sp>
    <dsp:sp modelId="{52F2C24F-0024-45AA-A04C-E81D9D599441}">
      <dsp:nvSpPr>
        <dsp:cNvPr id="0" name=""/>
        <dsp:cNvSpPr/>
      </dsp:nvSpPr>
      <dsp:spPr>
        <a:xfrm rot="10800000">
          <a:off x="6053669" y="2093833"/>
          <a:ext cx="1760516" cy="2559129"/>
        </a:xfrm>
        <a:prstGeom prst="round2SameRect">
          <a:avLst>
            <a:gd name="adj1" fmla="val 10500"/>
            <a:gd name="adj2" fmla="val 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Lessons from Kentucky </a:t>
          </a:r>
        </a:p>
      </dsp:txBody>
      <dsp:txXfrm rot="10800000">
        <a:off x="6107811" y="2093833"/>
        <a:ext cx="1652232" cy="2504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4BB07-9249-4F79-B063-79ED136B636C}">
      <dsp:nvSpPr>
        <dsp:cNvPr id="0" name=""/>
        <dsp:cNvSpPr/>
      </dsp:nvSpPr>
      <dsp:spPr>
        <a:xfrm>
          <a:off x="357366" y="1897"/>
          <a:ext cx="2241239" cy="1344743"/>
        </a:xfrm>
        <a:prstGeom prst="rect">
          <a:avLst/>
        </a:prstGeom>
        <a:solidFill>
          <a:srgbClr val="007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Cuts to Marketing and Advertising</a:t>
          </a:r>
        </a:p>
      </dsp:txBody>
      <dsp:txXfrm>
        <a:off x="357366" y="1897"/>
        <a:ext cx="2241239" cy="1344743"/>
      </dsp:txXfrm>
    </dsp:sp>
    <dsp:sp modelId="{7C4C1D02-3226-46E8-82CF-47F3DFCDE7FB}">
      <dsp:nvSpPr>
        <dsp:cNvPr id="0" name=""/>
        <dsp:cNvSpPr/>
      </dsp:nvSpPr>
      <dsp:spPr>
        <a:xfrm>
          <a:off x="2822730" y="1897"/>
          <a:ext cx="2241239" cy="1344743"/>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Cuts to Enrollment Assistance Programs </a:t>
          </a:r>
        </a:p>
      </dsp:txBody>
      <dsp:txXfrm>
        <a:off x="2822730" y="1897"/>
        <a:ext cx="2241239" cy="1344743"/>
      </dsp:txXfrm>
    </dsp:sp>
    <dsp:sp modelId="{505EA08C-B3EC-438B-9E68-B24CA38F66DC}">
      <dsp:nvSpPr>
        <dsp:cNvPr id="0" name=""/>
        <dsp:cNvSpPr/>
      </dsp:nvSpPr>
      <dsp:spPr>
        <a:xfrm>
          <a:off x="5288093" y="1897"/>
          <a:ext cx="2241239" cy="134474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Expansion of Non-QHP/Marketplace Plans</a:t>
          </a:r>
        </a:p>
      </dsp:txBody>
      <dsp:txXfrm>
        <a:off x="5288093" y="1897"/>
        <a:ext cx="2241239" cy="1344743"/>
      </dsp:txXfrm>
    </dsp:sp>
    <dsp:sp modelId="{6E64A50E-03DC-421D-AC71-6D73C9D47E17}">
      <dsp:nvSpPr>
        <dsp:cNvPr id="0" name=""/>
        <dsp:cNvSpPr/>
      </dsp:nvSpPr>
      <dsp:spPr>
        <a:xfrm>
          <a:off x="357366" y="1570765"/>
          <a:ext cx="2241239" cy="1344743"/>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Elimination of Individual Mandate Penalty</a:t>
          </a:r>
        </a:p>
      </dsp:txBody>
      <dsp:txXfrm>
        <a:off x="357366" y="1570765"/>
        <a:ext cx="2241239" cy="1344743"/>
      </dsp:txXfrm>
    </dsp:sp>
    <dsp:sp modelId="{3351610E-52BA-43FF-A766-F5EA07EC783B}">
      <dsp:nvSpPr>
        <dsp:cNvPr id="0" name=""/>
        <dsp:cNvSpPr/>
      </dsp:nvSpPr>
      <dsp:spPr>
        <a:xfrm>
          <a:off x="2822730" y="1570765"/>
          <a:ext cx="2241239" cy="1344743"/>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Rhetoric Around the 2018 Election </a:t>
          </a:r>
        </a:p>
      </dsp:txBody>
      <dsp:txXfrm>
        <a:off x="2822730" y="1570765"/>
        <a:ext cx="2241239" cy="1344743"/>
      </dsp:txXfrm>
    </dsp:sp>
    <dsp:sp modelId="{C7B6752B-8752-4726-9ED5-43EBCB0CA968}">
      <dsp:nvSpPr>
        <dsp:cNvPr id="0" name=""/>
        <dsp:cNvSpPr/>
      </dsp:nvSpPr>
      <dsp:spPr>
        <a:xfrm>
          <a:off x="5288093" y="1570765"/>
          <a:ext cx="2241239" cy="1344743"/>
        </a:xfrm>
        <a:prstGeom prst="rect">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Lack of Awareness of Open Enrollment Dates </a:t>
          </a:r>
        </a:p>
      </dsp:txBody>
      <dsp:txXfrm>
        <a:off x="5288093" y="1570765"/>
        <a:ext cx="2241239" cy="1344743"/>
      </dsp:txXfrm>
    </dsp:sp>
    <dsp:sp modelId="{C87353AE-8DDA-48F3-9829-30425CF7CE0D}">
      <dsp:nvSpPr>
        <dsp:cNvPr id="0" name=""/>
        <dsp:cNvSpPr/>
      </dsp:nvSpPr>
      <dsp:spPr>
        <a:xfrm>
          <a:off x="2822730" y="3139632"/>
          <a:ext cx="2241239" cy="1344743"/>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Focus on Privatization </a:t>
          </a:r>
        </a:p>
      </dsp:txBody>
      <dsp:txXfrm>
        <a:off x="2822730" y="3139632"/>
        <a:ext cx="2241239" cy="134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0CD54-7B92-4F9E-A1FC-EB663438AFFC}">
      <dsp:nvSpPr>
        <dsp:cNvPr id="0" name=""/>
        <dsp:cNvSpPr/>
      </dsp:nvSpPr>
      <dsp:spPr>
        <a:xfrm rot="5400000">
          <a:off x="-396599" y="1288927"/>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5DCBAEAD-F0CE-48CD-96F9-C624B5CE55C9}">
      <dsp:nvSpPr>
        <dsp:cNvPr id="0" name=""/>
        <dsp:cNvSpPr/>
      </dsp:nvSpPr>
      <dsp:spPr>
        <a:xfrm>
          <a:off x="4324" y="169121"/>
          <a:ext cx="2347143" cy="1408285"/>
        </a:xfrm>
        <a:prstGeom prst="roundRect">
          <a:avLst>
            <a:gd name="adj" fmla="val 10000"/>
          </a:avLst>
        </a:prstGeom>
        <a:solidFill>
          <a:srgbClr val="01AFA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Debrief with Volunteers &amp; Organizations </a:t>
          </a:r>
        </a:p>
      </dsp:txBody>
      <dsp:txXfrm>
        <a:off x="45571" y="210368"/>
        <a:ext cx="2264649" cy="1325791"/>
      </dsp:txXfrm>
    </dsp:sp>
    <dsp:sp modelId="{FA8C2DD7-591E-471C-A211-29266BBD077C}">
      <dsp:nvSpPr>
        <dsp:cNvPr id="0" name=""/>
        <dsp:cNvSpPr/>
      </dsp:nvSpPr>
      <dsp:spPr>
        <a:xfrm rot="5400000">
          <a:off x="-396599" y="3049284"/>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96DC5C1E-497C-4F8B-BC8E-384CCAA1BF83}">
      <dsp:nvSpPr>
        <dsp:cNvPr id="0" name=""/>
        <dsp:cNvSpPr/>
      </dsp:nvSpPr>
      <dsp:spPr>
        <a:xfrm>
          <a:off x="4324" y="1929478"/>
          <a:ext cx="2347143" cy="1408285"/>
        </a:xfrm>
        <a:prstGeom prst="roundRect">
          <a:avLst>
            <a:gd name="adj" fmla="val 10000"/>
          </a:avLst>
        </a:prstGeom>
        <a:solidFill>
          <a:srgbClr val="A7006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Partner with Community Health Workers</a:t>
          </a:r>
        </a:p>
      </dsp:txBody>
      <dsp:txXfrm>
        <a:off x="45571" y="1970725"/>
        <a:ext cx="2264649" cy="1325791"/>
      </dsp:txXfrm>
    </dsp:sp>
    <dsp:sp modelId="{CE3A3E8F-69AF-4678-9F3C-6D2C9843B090}">
      <dsp:nvSpPr>
        <dsp:cNvPr id="0" name=""/>
        <dsp:cNvSpPr/>
      </dsp:nvSpPr>
      <dsp:spPr>
        <a:xfrm>
          <a:off x="483579" y="3929463"/>
          <a:ext cx="3111874"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E5F35D32-A520-486B-A6AD-53B3BE772875}">
      <dsp:nvSpPr>
        <dsp:cNvPr id="0" name=""/>
        <dsp:cNvSpPr/>
      </dsp:nvSpPr>
      <dsp:spPr>
        <a:xfrm>
          <a:off x="4324" y="3689835"/>
          <a:ext cx="2347143" cy="1408285"/>
        </a:xfrm>
        <a:prstGeom prst="roundRect">
          <a:avLst>
            <a:gd name="adj" fmla="val 10000"/>
          </a:avLst>
        </a:prstGeom>
        <a:solidFill>
          <a:srgbClr val="F38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400" b="1" kern="1200" dirty="0"/>
            <a:t>Marketing &amp; Story banking Platform</a:t>
          </a:r>
        </a:p>
      </dsp:txBody>
      <dsp:txXfrm>
        <a:off x="45571" y="3731082"/>
        <a:ext cx="2264649" cy="1325791"/>
      </dsp:txXfrm>
    </dsp:sp>
    <dsp:sp modelId="{A7D741FC-32ED-4093-9DC3-985E9BBFDDC1}">
      <dsp:nvSpPr>
        <dsp:cNvPr id="0" name=""/>
        <dsp:cNvSpPr/>
      </dsp:nvSpPr>
      <dsp:spPr>
        <a:xfrm rot="16200000">
          <a:off x="2725101" y="3049284"/>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9C8726A8-E2E2-40E6-8594-7A61B76D276E}">
      <dsp:nvSpPr>
        <dsp:cNvPr id="0" name=""/>
        <dsp:cNvSpPr/>
      </dsp:nvSpPr>
      <dsp:spPr>
        <a:xfrm>
          <a:off x="3126024" y="3689835"/>
          <a:ext cx="2347143" cy="1408285"/>
        </a:xfrm>
        <a:prstGeom prst="roundRect">
          <a:avLst>
            <a:gd name="adj" fmla="val 10000"/>
          </a:avLst>
        </a:prstGeom>
        <a:solidFill>
          <a:srgbClr val="01AFA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600" b="1" kern="1200" dirty="0"/>
            <a:t>Increase in-person assist opportunities</a:t>
          </a:r>
        </a:p>
      </dsp:txBody>
      <dsp:txXfrm>
        <a:off x="3167271" y="3731082"/>
        <a:ext cx="2264649" cy="1325791"/>
      </dsp:txXfrm>
    </dsp:sp>
    <dsp:sp modelId="{DF2620AF-88D7-4CC7-AA4D-E5CBE86FEE03}">
      <dsp:nvSpPr>
        <dsp:cNvPr id="0" name=""/>
        <dsp:cNvSpPr/>
      </dsp:nvSpPr>
      <dsp:spPr>
        <a:xfrm rot="16200000">
          <a:off x="2725101" y="1288927"/>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76B145D8-59CC-47AE-812B-34B37363F918}">
      <dsp:nvSpPr>
        <dsp:cNvPr id="0" name=""/>
        <dsp:cNvSpPr/>
      </dsp:nvSpPr>
      <dsp:spPr>
        <a:xfrm>
          <a:off x="3126024" y="1929478"/>
          <a:ext cx="2347143" cy="1408285"/>
        </a:xfrm>
        <a:prstGeom prst="roundRect">
          <a:avLst>
            <a:gd name="adj" fmla="val 10000"/>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Eligibility/linkage to health care </a:t>
          </a:r>
        </a:p>
      </dsp:txBody>
      <dsp:txXfrm>
        <a:off x="3167271" y="1970725"/>
        <a:ext cx="2264649" cy="1325791"/>
      </dsp:txXfrm>
    </dsp:sp>
    <dsp:sp modelId="{9A4B4C42-1EA5-4FAD-9FF8-8F38C400B5DA}">
      <dsp:nvSpPr>
        <dsp:cNvPr id="0" name=""/>
        <dsp:cNvSpPr/>
      </dsp:nvSpPr>
      <dsp:spPr>
        <a:xfrm>
          <a:off x="3605279" y="408748"/>
          <a:ext cx="3111874"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5769A85D-B4EF-49EB-BCCB-89000B406CDE}">
      <dsp:nvSpPr>
        <dsp:cNvPr id="0" name=""/>
        <dsp:cNvSpPr/>
      </dsp:nvSpPr>
      <dsp:spPr>
        <a:xfrm>
          <a:off x="3126024" y="169121"/>
          <a:ext cx="2347143" cy="1408285"/>
        </a:xfrm>
        <a:prstGeom prst="roundRect">
          <a:avLst>
            <a:gd name="adj" fmla="val 10000"/>
          </a:avLst>
        </a:prstGeom>
        <a:solidFill>
          <a:srgbClr val="95D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Report to C-Suite to gain future buy-in</a:t>
          </a:r>
        </a:p>
      </dsp:txBody>
      <dsp:txXfrm>
        <a:off x="3167271" y="210368"/>
        <a:ext cx="2264649" cy="1325791"/>
      </dsp:txXfrm>
    </dsp:sp>
    <dsp:sp modelId="{721DB6DD-2642-4E93-A899-8D940690CF1F}">
      <dsp:nvSpPr>
        <dsp:cNvPr id="0" name=""/>
        <dsp:cNvSpPr/>
      </dsp:nvSpPr>
      <dsp:spPr>
        <a:xfrm rot="5400000">
          <a:off x="5846801" y="1288927"/>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D9C3C19C-CF1D-4116-A653-8824049DD323}">
      <dsp:nvSpPr>
        <dsp:cNvPr id="0" name=""/>
        <dsp:cNvSpPr/>
      </dsp:nvSpPr>
      <dsp:spPr>
        <a:xfrm>
          <a:off x="6247725" y="169121"/>
          <a:ext cx="2347143" cy="1408285"/>
        </a:xfrm>
        <a:prstGeom prst="roundRect">
          <a:avLst>
            <a:gd name="adj" fmla="val 10000"/>
          </a:avLst>
        </a:prstGeom>
        <a:solidFill>
          <a:srgbClr val="A7006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Educate parents at schools/PTAs</a:t>
          </a:r>
        </a:p>
      </dsp:txBody>
      <dsp:txXfrm>
        <a:off x="6288972" y="210368"/>
        <a:ext cx="2264649" cy="1325791"/>
      </dsp:txXfrm>
    </dsp:sp>
    <dsp:sp modelId="{0BC6DEC3-34B0-4F84-88B2-FF947D610F8E}">
      <dsp:nvSpPr>
        <dsp:cNvPr id="0" name=""/>
        <dsp:cNvSpPr/>
      </dsp:nvSpPr>
      <dsp:spPr>
        <a:xfrm rot="5400000">
          <a:off x="5846801" y="3049284"/>
          <a:ext cx="1750531" cy="211242"/>
        </a:xfrm>
        <a:prstGeom prst="rect">
          <a:avLst/>
        </a:prstGeom>
        <a:solidFill>
          <a:schemeClr val="bg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sp>
    <dsp:sp modelId="{E4CE6698-F71E-4F20-93A3-6C5ED6B81401}">
      <dsp:nvSpPr>
        <dsp:cNvPr id="0" name=""/>
        <dsp:cNvSpPr/>
      </dsp:nvSpPr>
      <dsp:spPr>
        <a:xfrm>
          <a:off x="6247725" y="1929478"/>
          <a:ext cx="2347143" cy="1408285"/>
        </a:xfrm>
        <a:prstGeom prst="roundRect">
          <a:avLst>
            <a:gd name="adj" fmla="val 10000"/>
          </a:avLst>
        </a:prstGeom>
        <a:solidFill>
          <a:srgbClr val="F38A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Create community ambassadors</a:t>
          </a:r>
        </a:p>
      </dsp:txBody>
      <dsp:txXfrm>
        <a:off x="6288972" y="1970725"/>
        <a:ext cx="2264649" cy="1325791"/>
      </dsp:txXfrm>
    </dsp:sp>
    <dsp:sp modelId="{FA947DF3-EDF4-4B74-9AC2-ED6118D66A5C}">
      <dsp:nvSpPr>
        <dsp:cNvPr id="0" name=""/>
        <dsp:cNvSpPr/>
      </dsp:nvSpPr>
      <dsp:spPr>
        <a:xfrm>
          <a:off x="6247725" y="3689835"/>
          <a:ext cx="2347143" cy="1408285"/>
        </a:xfrm>
        <a:prstGeom prst="roundRect">
          <a:avLst>
            <a:gd name="adj" fmla="val 10000"/>
          </a:avLst>
        </a:prstGeom>
        <a:solidFill>
          <a:srgbClr val="95D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600" b="1" kern="1200" dirty="0"/>
        </a:p>
        <a:p>
          <a:pPr marL="0" lvl="0" indent="0" algn="ctr" defTabSz="622300">
            <a:lnSpc>
              <a:spcPct val="90000"/>
            </a:lnSpc>
            <a:spcBef>
              <a:spcPct val="0"/>
            </a:spcBef>
            <a:spcAft>
              <a:spcPct val="35000"/>
            </a:spcAft>
            <a:buNone/>
          </a:pPr>
          <a:r>
            <a:rPr lang="en-US" sz="1600" b="1" kern="1200" dirty="0"/>
            <a:t>Lessons learned </a:t>
          </a:r>
        </a:p>
      </dsp:txBody>
      <dsp:txXfrm>
        <a:off x="6288972" y="3731082"/>
        <a:ext cx="2264649" cy="1325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787EB-D63A-4DF0-B3AF-FAA7FB5D4735}">
      <dsp:nvSpPr>
        <dsp:cNvPr id="0" name=""/>
        <dsp:cNvSpPr/>
      </dsp:nvSpPr>
      <dsp:spPr>
        <a:xfrm>
          <a:off x="8525" y="375861"/>
          <a:ext cx="669050" cy="5696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9E43C2B-6500-4368-B3BF-3B6E94AF26AC}">
      <dsp:nvSpPr>
        <dsp:cNvPr id="0" name=""/>
        <dsp:cNvSpPr/>
      </dsp:nvSpPr>
      <dsp:spPr>
        <a:xfrm>
          <a:off x="8525" y="1129396"/>
          <a:ext cx="1911573" cy="1720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dirty="0"/>
            <a:t>Application Assisters are trusted members of the community</a:t>
          </a:r>
        </a:p>
      </dsp:txBody>
      <dsp:txXfrm>
        <a:off x="8525" y="1129396"/>
        <a:ext cx="1911573" cy="1720166"/>
      </dsp:txXfrm>
    </dsp:sp>
    <dsp:sp modelId="{8FA4F0D1-D8D9-4822-B634-F9EAFCA9F198}">
      <dsp:nvSpPr>
        <dsp:cNvPr id="0" name=""/>
        <dsp:cNvSpPr/>
      </dsp:nvSpPr>
      <dsp:spPr>
        <a:xfrm>
          <a:off x="0" y="3310974"/>
          <a:ext cx="1911573" cy="171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July-December 2018: </a:t>
          </a:r>
        </a:p>
        <a:p>
          <a:pPr marL="0" lvl="0" indent="0" algn="l" defTabSz="800100">
            <a:lnSpc>
              <a:spcPct val="90000"/>
            </a:lnSpc>
            <a:spcBef>
              <a:spcPct val="0"/>
            </a:spcBef>
            <a:spcAft>
              <a:spcPct val="35000"/>
            </a:spcAft>
            <a:buNone/>
          </a:pPr>
          <a:r>
            <a:rPr lang="en-US" sz="1800" kern="1200" dirty="0"/>
            <a:t># Hours Spent addressing Kentucky HEALTH (waiver) Questions   </a:t>
          </a:r>
        </a:p>
        <a:p>
          <a:pPr marL="0" lvl="0" indent="0" algn="l" defTabSz="800100">
            <a:lnSpc>
              <a:spcPct val="90000"/>
            </a:lnSpc>
            <a:spcBef>
              <a:spcPct val="0"/>
            </a:spcBef>
            <a:spcAft>
              <a:spcPct val="35000"/>
            </a:spcAft>
            <a:buNone/>
          </a:pPr>
          <a:r>
            <a:rPr lang="en-US" sz="1800" kern="1200" dirty="0"/>
            <a:t>= 1,348 hours</a:t>
          </a:r>
        </a:p>
      </dsp:txBody>
      <dsp:txXfrm>
        <a:off x="0" y="3310974"/>
        <a:ext cx="1911573" cy="1718225"/>
      </dsp:txXfrm>
    </dsp:sp>
    <dsp:sp modelId="{BF89349C-9709-471D-B965-4C116B77AF7A}">
      <dsp:nvSpPr>
        <dsp:cNvPr id="0" name=""/>
        <dsp:cNvSpPr/>
      </dsp:nvSpPr>
      <dsp:spPr>
        <a:xfrm>
          <a:off x="2254624" y="375861"/>
          <a:ext cx="669050" cy="5696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0619C2-4F3B-4B6E-89A7-7E69D716BE03}">
      <dsp:nvSpPr>
        <dsp:cNvPr id="0" name=""/>
        <dsp:cNvSpPr/>
      </dsp:nvSpPr>
      <dsp:spPr>
        <a:xfrm>
          <a:off x="2254624" y="1129396"/>
          <a:ext cx="1911573" cy="1720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dirty="0"/>
            <a:t>Local Outreach </a:t>
          </a:r>
        </a:p>
      </dsp:txBody>
      <dsp:txXfrm>
        <a:off x="2254624" y="1129396"/>
        <a:ext cx="1911573" cy="1720166"/>
      </dsp:txXfrm>
    </dsp:sp>
    <dsp:sp modelId="{6509C9E6-5F3C-44A5-BB6E-D958A1587DC9}">
      <dsp:nvSpPr>
        <dsp:cNvPr id="0" name=""/>
        <dsp:cNvSpPr/>
      </dsp:nvSpPr>
      <dsp:spPr>
        <a:xfrm>
          <a:off x="2199858" y="1905001"/>
          <a:ext cx="1911573" cy="171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Convenience marts</a:t>
          </a:r>
        </a:p>
        <a:p>
          <a:pPr marL="0" lvl="0" indent="0" algn="l" defTabSz="800100">
            <a:lnSpc>
              <a:spcPct val="90000"/>
            </a:lnSpc>
            <a:spcBef>
              <a:spcPct val="0"/>
            </a:spcBef>
            <a:spcAft>
              <a:spcPct val="35000"/>
            </a:spcAft>
            <a:buNone/>
          </a:pPr>
          <a:r>
            <a:rPr lang="en-US" sz="1800" kern="1200"/>
            <a:t>Fast food </a:t>
          </a:r>
        </a:p>
        <a:p>
          <a:pPr marL="0" lvl="0" indent="0" algn="l" defTabSz="800100">
            <a:lnSpc>
              <a:spcPct val="90000"/>
            </a:lnSpc>
            <a:spcBef>
              <a:spcPct val="0"/>
            </a:spcBef>
            <a:spcAft>
              <a:spcPct val="35000"/>
            </a:spcAft>
            <a:buNone/>
          </a:pPr>
          <a:r>
            <a:rPr lang="en-US" sz="1800" kern="1200"/>
            <a:t>Grocery stores</a:t>
          </a:r>
        </a:p>
        <a:p>
          <a:pPr marL="0" lvl="0" indent="0" algn="l" defTabSz="800100">
            <a:lnSpc>
              <a:spcPct val="90000"/>
            </a:lnSpc>
            <a:spcBef>
              <a:spcPct val="0"/>
            </a:spcBef>
            <a:spcAft>
              <a:spcPct val="35000"/>
            </a:spcAft>
            <a:buNone/>
          </a:pPr>
          <a:r>
            <a:rPr lang="en-US" sz="1800" kern="1200"/>
            <a:t>Libraries </a:t>
          </a:r>
        </a:p>
        <a:p>
          <a:pPr marL="0" lvl="0" indent="0" algn="l" defTabSz="800100">
            <a:lnSpc>
              <a:spcPct val="90000"/>
            </a:lnSpc>
            <a:spcBef>
              <a:spcPct val="0"/>
            </a:spcBef>
            <a:spcAft>
              <a:spcPct val="35000"/>
            </a:spcAft>
            <a:buNone/>
          </a:pPr>
          <a:r>
            <a:rPr lang="en-US" sz="1800" kern="1200"/>
            <a:t>Festivals/Community Events</a:t>
          </a:r>
        </a:p>
        <a:p>
          <a:pPr marL="0" lvl="0" indent="0" algn="l" defTabSz="800100">
            <a:lnSpc>
              <a:spcPct val="90000"/>
            </a:lnSpc>
            <a:spcBef>
              <a:spcPct val="0"/>
            </a:spcBef>
            <a:spcAft>
              <a:spcPct val="35000"/>
            </a:spcAft>
            <a:buNone/>
          </a:pPr>
          <a:r>
            <a:rPr lang="en-US" sz="1800" kern="1200"/>
            <a:t>Schools</a:t>
          </a:r>
        </a:p>
        <a:p>
          <a:pPr marL="0" lvl="0" indent="0" algn="l" defTabSz="800100">
            <a:lnSpc>
              <a:spcPct val="90000"/>
            </a:lnSpc>
            <a:spcBef>
              <a:spcPct val="0"/>
            </a:spcBef>
            <a:spcAft>
              <a:spcPct val="35000"/>
            </a:spcAft>
            <a:buNone/>
          </a:pPr>
          <a:r>
            <a:rPr lang="en-US" sz="1800" kern="1200"/>
            <a:t>Clinics/urgent care/hospitals </a:t>
          </a:r>
        </a:p>
      </dsp:txBody>
      <dsp:txXfrm>
        <a:off x="2199858" y="1905001"/>
        <a:ext cx="1911573" cy="1718225"/>
      </dsp:txXfrm>
    </dsp:sp>
    <dsp:sp modelId="{FE3098F4-DB23-48AE-BF37-C4E346554112}">
      <dsp:nvSpPr>
        <dsp:cNvPr id="0" name=""/>
        <dsp:cNvSpPr/>
      </dsp:nvSpPr>
      <dsp:spPr>
        <a:xfrm>
          <a:off x="4500723" y="375861"/>
          <a:ext cx="669050" cy="5696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761071C-2B84-4FA5-BB26-2304DC9EA855}">
      <dsp:nvSpPr>
        <dsp:cNvPr id="0" name=""/>
        <dsp:cNvSpPr/>
      </dsp:nvSpPr>
      <dsp:spPr>
        <a:xfrm>
          <a:off x="4500723" y="1129396"/>
          <a:ext cx="1911573" cy="1720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a:t>Community Partnerships</a:t>
          </a:r>
        </a:p>
      </dsp:txBody>
      <dsp:txXfrm>
        <a:off x="4500723" y="1129396"/>
        <a:ext cx="1911573" cy="1720166"/>
      </dsp:txXfrm>
    </dsp:sp>
    <dsp:sp modelId="{E499D869-9599-4286-83EC-FE37EC0BEEC6}">
      <dsp:nvSpPr>
        <dsp:cNvPr id="0" name=""/>
        <dsp:cNvSpPr/>
      </dsp:nvSpPr>
      <dsp:spPr>
        <a:xfrm>
          <a:off x="4409656" y="2286000"/>
          <a:ext cx="1911573" cy="171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a:t>Health coalitions</a:t>
          </a:r>
        </a:p>
        <a:p>
          <a:pPr marL="0" lvl="0" indent="0" algn="l" defTabSz="800100">
            <a:lnSpc>
              <a:spcPct val="90000"/>
            </a:lnSpc>
            <a:spcBef>
              <a:spcPct val="0"/>
            </a:spcBef>
            <a:spcAft>
              <a:spcPct val="35000"/>
            </a:spcAft>
            <a:buNone/>
          </a:pPr>
          <a:r>
            <a:rPr lang="en-US" sz="1800" kern="1200" dirty="0"/>
            <a:t>Chamber of Commerce</a:t>
          </a:r>
        </a:p>
        <a:p>
          <a:pPr marL="0" lvl="0" indent="0" algn="l" defTabSz="800100">
            <a:lnSpc>
              <a:spcPct val="90000"/>
            </a:lnSpc>
            <a:spcBef>
              <a:spcPct val="0"/>
            </a:spcBef>
            <a:spcAft>
              <a:spcPct val="35000"/>
            </a:spcAft>
            <a:buNone/>
          </a:pPr>
          <a:r>
            <a:rPr lang="en-US" sz="1800" kern="1200" dirty="0"/>
            <a:t>Reentry coalitions</a:t>
          </a:r>
        </a:p>
        <a:p>
          <a:pPr marL="0" lvl="0" indent="0" algn="l" defTabSz="800100">
            <a:lnSpc>
              <a:spcPct val="90000"/>
            </a:lnSpc>
            <a:spcBef>
              <a:spcPct val="0"/>
            </a:spcBef>
            <a:spcAft>
              <a:spcPct val="35000"/>
            </a:spcAft>
            <a:buNone/>
          </a:pPr>
          <a:r>
            <a:rPr lang="en-US" sz="1800" kern="1200"/>
            <a:t>Community event planning</a:t>
          </a:r>
        </a:p>
      </dsp:txBody>
      <dsp:txXfrm>
        <a:off x="4409656" y="2286000"/>
        <a:ext cx="1911573" cy="1718225"/>
      </dsp:txXfrm>
    </dsp:sp>
    <dsp:sp modelId="{40492CAF-577B-4EF5-BD06-B13DBEDB8FD9}">
      <dsp:nvSpPr>
        <dsp:cNvPr id="0" name=""/>
        <dsp:cNvSpPr/>
      </dsp:nvSpPr>
      <dsp:spPr>
        <a:xfrm>
          <a:off x="6746822" y="375861"/>
          <a:ext cx="669050" cy="5696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520E94D-C1D7-4444-89B8-0A9D7A38A297}">
      <dsp:nvSpPr>
        <dsp:cNvPr id="0" name=""/>
        <dsp:cNvSpPr/>
      </dsp:nvSpPr>
      <dsp:spPr>
        <a:xfrm>
          <a:off x="6746822" y="1129396"/>
          <a:ext cx="1911573" cy="1720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a:t>State Partnerships</a:t>
          </a:r>
        </a:p>
      </dsp:txBody>
      <dsp:txXfrm>
        <a:off x="6746822" y="1129396"/>
        <a:ext cx="1911573" cy="1720166"/>
      </dsp:txXfrm>
    </dsp:sp>
    <dsp:sp modelId="{247F7EBA-901E-4731-9E82-CD2AA738E51B}">
      <dsp:nvSpPr>
        <dsp:cNvPr id="0" name=""/>
        <dsp:cNvSpPr/>
      </dsp:nvSpPr>
      <dsp:spPr>
        <a:xfrm>
          <a:off x="6625839" y="2410039"/>
          <a:ext cx="1911573" cy="171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KY Health Benefit Exchange </a:t>
          </a:r>
        </a:p>
        <a:p>
          <a:pPr marL="0" lvl="0" indent="0" algn="l" defTabSz="800100">
            <a:lnSpc>
              <a:spcPct val="90000"/>
            </a:lnSpc>
            <a:spcBef>
              <a:spcPct val="0"/>
            </a:spcBef>
            <a:spcAft>
              <a:spcPct val="35000"/>
            </a:spcAft>
            <a:buNone/>
          </a:pPr>
          <a:r>
            <a:rPr lang="en-US" sz="1800" kern="1200" dirty="0"/>
            <a:t>Dept Medicaid Services</a:t>
          </a:r>
        </a:p>
        <a:p>
          <a:pPr marL="0" lvl="0" indent="0" algn="l" defTabSz="800100">
            <a:lnSpc>
              <a:spcPct val="90000"/>
            </a:lnSpc>
            <a:spcBef>
              <a:spcPct val="0"/>
            </a:spcBef>
            <a:spcAft>
              <a:spcPct val="35000"/>
            </a:spcAft>
            <a:buNone/>
          </a:pPr>
          <a:r>
            <a:rPr lang="en-US" sz="1800" kern="1200" dirty="0"/>
            <a:t>KY HEALTH Advisory Board</a:t>
          </a:r>
        </a:p>
      </dsp:txBody>
      <dsp:txXfrm>
        <a:off x="6625839" y="2410039"/>
        <a:ext cx="1911573" cy="17182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B97F-ECA1-46CC-BB4C-4D40B97DDC69}">
      <dsp:nvSpPr>
        <dsp:cNvPr id="0" name=""/>
        <dsp:cNvSpPr/>
      </dsp:nvSpPr>
      <dsp:spPr>
        <a:xfrm>
          <a:off x="-332301" y="6160"/>
          <a:ext cx="8607287" cy="4452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D4FBA-30AB-4092-8C0D-1FB455969DAF}">
      <dsp:nvSpPr>
        <dsp:cNvPr id="0" name=""/>
        <dsp:cNvSpPr/>
      </dsp:nvSpPr>
      <dsp:spPr>
        <a:xfrm>
          <a:off x="-197609" y="106345"/>
          <a:ext cx="244895" cy="2448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F34483-E8A9-4834-A8C2-28B7BE564E22}">
      <dsp:nvSpPr>
        <dsp:cNvPr id="0" name=""/>
        <dsp:cNvSpPr/>
      </dsp:nvSpPr>
      <dsp:spPr>
        <a:xfrm>
          <a:off x="181978" y="6160"/>
          <a:ext cx="8092001"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a:t>Jan-Dec 2018</a:t>
          </a:r>
        </a:p>
      </dsp:txBody>
      <dsp:txXfrm>
        <a:off x="181978" y="6160"/>
        <a:ext cx="8092001" cy="445263"/>
      </dsp:txXfrm>
    </dsp:sp>
    <dsp:sp modelId="{C8751DDF-CD30-488C-A434-144E1E2BE602}">
      <dsp:nvSpPr>
        <dsp:cNvPr id="0" name=""/>
        <dsp:cNvSpPr/>
      </dsp:nvSpPr>
      <dsp:spPr>
        <a:xfrm>
          <a:off x="-332301" y="562740"/>
          <a:ext cx="8607287" cy="4452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BD219-3D62-48A1-8ED7-4EC4427A2A4F}">
      <dsp:nvSpPr>
        <dsp:cNvPr id="0" name=""/>
        <dsp:cNvSpPr/>
      </dsp:nvSpPr>
      <dsp:spPr>
        <a:xfrm>
          <a:off x="-197609" y="662924"/>
          <a:ext cx="244895" cy="2448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57DE75-C0C6-44A5-A15E-46977DFF4546}">
      <dsp:nvSpPr>
        <dsp:cNvPr id="0" name=""/>
        <dsp:cNvSpPr/>
      </dsp:nvSpPr>
      <dsp:spPr>
        <a:xfrm>
          <a:off x="181978" y="562740"/>
          <a:ext cx="8092001"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a:t>13.7 FTEs</a:t>
          </a:r>
        </a:p>
      </dsp:txBody>
      <dsp:txXfrm>
        <a:off x="181978" y="562740"/>
        <a:ext cx="8092001" cy="445263"/>
      </dsp:txXfrm>
    </dsp:sp>
    <dsp:sp modelId="{5B3EE904-F3D8-4D0C-946A-E925A1F72CCA}">
      <dsp:nvSpPr>
        <dsp:cNvPr id="0" name=""/>
        <dsp:cNvSpPr/>
      </dsp:nvSpPr>
      <dsp:spPr>
        <a:xfrm>
          <a:off x="-332301" y="1119320"/>
          <a:ext cx="8607287" cy="4452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0CD6D-1037-4929-8123-C331694C5993}">
      <dsp:nvSpPr>
        <dsp:cNvPr id="0" name=""/>
        <dsp:cNvSpPr/>
      </dsp:nvSpPr>
      <dsp:spPr>
        <a:xfrm>
          <a:off x="-197609" y="1219504"/>
          <a:ext cx="244895" cy="2448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DDEDF3-DA21-4ABA-B336-3495841C2DC2}">
      <dsp:nvSpPr>
        <dsp:cNvPr id="0" name=""/>
        <dsp:cNvSpPr/>
      </dsp:nvSpPr>
      <dsp:spPr>
        <a:xfrm>
          <a:off x="181978" y="1119320"/>
          <a:ext cx="8092001"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a:t>Total Outreach Hours: 5,704</a:t>
          </a:r>
        </a:p>
      </dsp:txBody>
      <dsp:txXfrm>
        <a:off x="181978" y="1119320"/>
        <a:ext cx="8092001" cy="445263"/>
      </dsp:txXfrm>
    </dsp:sp>
    <dsp:sp modelId="{A7CC9E99-400F-4A31-BE02-AE18492A4CF0}">
      <dsp:nvSpPr>
        <dsp:cNvPr id="0" name=""/>
        <dsp:cNvSpPr/>
      </dsp:nvSpPr>
      <dsp:spPr>
        <a:xfrm>
          <a:off x="-332301" y="1675899"/>
          <a:ext cx="8607287" cy="6850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23EF3-0D59-4BBD-8C5F-3C7695582C0F}">
      <dsp:nvSpPr>
        <dsp:cNvPr id="0" name=""/>
        <dsp:cNvSpPr/>
      </dsp:nvSpPr>
      <dsp:spPr>
        <a:xfrm>
          <a:off x="-197609" y="1895953"/>
          <a:ext cx="244895" cy="2448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63941F-49AE-4377-9D73-0C26D6CFB842}">
      <dsp:nvSpPr>
        <dsp:cNvPr id="0" name=""/>
        <dsp:cNvSpPr/>
      </dsp:nvSpPr>
      <dsp:spPr>
        <a:xfrm>
          <a:off x="181978" y="1795769"/>
          <a:ext cx="3873279"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dirty="0"/>
            <a:t>Total Enrollment Hours: 20,589</a:t>
          </a:r>
        </a:p>
      </dsp:txBody>
      <dsp:txXfrm>
        <a:off x="181978" y="1795769"/>
        <a:ext cx="3873279" cy="445263"/>
      </dsp:txXfrm>
    </dsp:sp>
    <dsp:sp modelId="{0C35DBE9-E8D1-4BC3-BC35-EEAE7D8FB921}">
      <dsp:nvSpPr>
        <dsp:cNvPr id="0" name=""/>
        <dsp:cNvSpPr/>
      </dsp:nvSpPr>
      <dsp:spPr>
        <a:xfrm>
          <a:off x="3671269" y="1795769"/>
          <a:ext cx="4986698"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dirty="0"/>
            <a:t>Total Applications Completed: 3,589   &gt;&gt;&gt;   CASE WORK!! </a:t>
          </a:r>
        </a:p>
      </dsp:txBody>
      <dsp:txXfrm>
        <a:off x="3671269" y="1795769"/>
        <a:ext cx="4986698" cy="445263"/>
      </dsp:txXfrm>
    </dsp:sp>
    <dsp:sp modelId="{0072C64C-AAD7-445F-90C7-A29C5ADBD6B7}">
      <dsp:nvSpPr>
        <dsp:cNvPr id="0" name=""/>
        <dsp:cNvSpPr/>
      </dsp:nvSpPr>
      <dsp:spPr>
        <a:xfrm>
          <a:off x="-282207" y="2491939"/>
          <a:ext cx="8607287" cy="4452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5C7B5-8FDC-488C-BE3C-F2783280303D}">
      <dsp:nvSpPr>
        <dsp:cNvPr id="0" name=""/>
        <dsp:cNvSpPr/>
      </dsp:nvSpPr>
      <dsp:spPr>
        <a:xfrm>
          <a:off x="-197609" y="2572402"/>
          <a:ext cx="244895" cy="2448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C0E812-4F9C-4A74-899B-9740DA9A01C1}">
      <dsp:nvSpPr>
        <dsp:cNvPr id="0" name=""/>
        <dsp:cNvSpPr/>
      </dsp:nvSpPr>
      <dsp:spPr>
        <a:xfrm>
          <a:off x="181978" y="2472218"/>
          <a:ext cx="8092001"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a:t>Invoice/Total Hours Worked: </a:t>
          </a:r>
          <a:r>
            <a:rPr lang="en-US" sz="2000" b="1" u="sng" kern="1200"/>
            <a:t>$31.46</a:t>
          </a:r>
          <a:endParaRPr lang="en-US" sz="2000" kern="1200"/>
        </a:p>
      </dsp:txBody>
      <dsp:txXfrm>
        <a:off x="181978" y="2472218"/>
        <a:ext cx="8092001" cy="445263"/>
      </dsp:txXfrm>
    </dsp:sp>
    <dsp:sp modelId="{534737A5-68D5-4450-87C5-28208711D081}">
      <dsp:nvSpPr>
        <dsp:cNvPr id="0" name=""/>
        <dsp:cNvSpPr/>
      </dsp:nvSpPr>
      <dsp:spPr>
        <a:xfrm>
          <a:off x="-332301" y="3028798"/>
          <a:ext cx="8607287" cy="96057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C08BE-91D2-49B4-9441-E9CB69930ED6}">
      <dsp:nvSpPr>
        <dsp:cNvPr id="0" name=""/>
        <dsp:cNvSpPr/>
      </dsp:nvSpPr>
      <dsp:spPr>
        <a:xfrm>
          <a:off x="-197609" y="3386636"/>
          <a:ext cx="244895" cy="2448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58ACEE-18CD-478B-916B-F3143BF6B385}">
      <dsp:nvSpPr>
        <dsp:cNvPr id="0" name=""/>
        <dsp:cNvSpPr/>
      </dsp:nvSpPr>
      <dsp:spPr>
        <a:xfrm>
          <a:off x="181978" y="3286452"/>
          <a:ext cx="3873279"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889000">
            <a:lnSpc>
              <a:spcPct val="100000"/>
            </a:lnSpc>
            <a:spcBef>
              <a:spcPct val="0"/>
            </a:spcBef>
            <a:spcAft>
              <a:spcPct val="35000"/>
            </a:spcAft>
            <a:buNone/>
          </a:pPr>
          <a:r>
            <a:rPr lang="en-US" sz="2000" kern="1200"/>
            <a:t>Saving TIME &amp; MONEY:</a:t>
          </a:r>
        </a:p>
      </dsp:txBody>
      <dsp:txXfrm>
        <a:off x="181978" y="3286452"/>
        <a:ext cx="3873279" cy="445263"/>
      </dsp:txXfrm>
    </dsp:sp>
    <dsp:sp modelId="{8A8A3F01-15C6-4C5D-8B75-16AF3FBA017C}">
      <dsp:nvSpPr>
        <dsp:cNvPr id="0" name=""/>
        <dsp:cNvSpPr/>
      </dsp:nvSpPr>
      <dsp:spPr>
        <a:xfrm>
          <a:off x="2745238" y="3305669"/>
          <a:ext cx="5549940" cy="44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124" tIns="47124" rIns="47124" bIns="47124" numCol="1" spcCol="1270" anchor="ctr" anchorCtr="0">
          <a:noAutofit/>
        </a:bodyPr>
        <a:lstStyle/>
        <a:p>
          <a:pPr marL="0" lvl="0" indent="0" algn="l" defTabSz="711200">
            <a:lnSpc>
              <a:spcPct val="100000"/>
            </a:lnSpc>
            <a:spcBef>
              <a:spcPct val="0"/>
            </a:spcBef>
            <a:spcAft>
              <a:spcPct val="35000"/>
            </a:spcAft>
            <a:buNone/>
          </a:pPr>
          <a:r>
            <a:rPr lang="en-US" sz="1600" kern="1200" dirty="0"/>
            <a:t>State operated call center, Dept Community Based Services</a:t>
          </a:r>
        </a:p>
        <a:p>
          <a:pPr marL="0" lvl="0" indent="0" algn="l" defTabSz="711200">
            <a:lnSpc>
              <a:spcPct val="100000"/>
            </a:lnSpc>
            <a:spcBef>
              <a:spcPct val="0"/>
            </a:spcBef>
            <a:spcAft>
              <a:spcPct val="35000"/>
            </a:spcAft>
            <a:buNone/>
          </a:pPr>
          <a:r>
            <a:rPr lang="en-US" sz="1600" kern="1200" dirty="0"/>
            <a:t>Dept Medicaid Services,  + </a:t>
          </a:r>
          <a:r>
            <a:rPr lang="en-US" sz="1600" i="1" kern="1200" dirty="0"/>
            <a:t>consumers spending less time on phone holding!</a:t>
          </a:r>
          <a:endParaRPr lang="en-US" sz="1600" kern="1200" dirty="0"/>
        </a:p>
      </dsp:txBody>
      <dsp:txXfrm>
        <a:off x="2745238" y="3305669"/>
        <a:ext cx="5549940" cy="4452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ED8C4-3907-49D8-B9A3-5ACA1804F109}">
      <dsp:nvSpPr>
        <dsp:cNvPr id="0" name=""/>
        <dsp:cNvSpPr/>
      </dsp:nvSpPr>
      <dsp:spPr>
        <a:xfrm rot="5400000">
          <a:off x="4942269" y="-1996292"/>
          <a:ext cx="841372" cy="504748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CMS Accountable Health Communities Project </a:t>
          </a:r>
        </a:p>
        <a:p>
          <a:pPr marL="228600" lvl="2" indent="-114300" algn="l" defTabSz="666750">
            <a:lnSpc>
              <a:spcPct val="90000"/>
            </a:lnSpc>
            <a:spcBef>
              <a:spcPct val="0"/>
            </a:spcBef>
            <a:spcAft>
              <a:spcPct val="15000"/>
            </a:spcAft>
            <a:buChar char="•"/>
          </a:pPr>
          <a:r>
            <a:rPr lang="en-US" sz="1500" kern="1200"/>
            <a:t>Use of Assisters to screen/navigate patients with health related social needs</a:t>
          </a:r>
        </a:p>
      </dsp:txBody>
      <dsp:txXfrm rot="-5400000">
        <a:off x="2839211" y="147838"/>
        <a:ext cx="5006416" cy="759228"/>
      </dsp:txXfrm>
    </dsp:sp>
    <dsp:sp modelId="{17A1D8CB-50A9-4BBB-842F-E19AECCC6C11}">
      <dsp:nvSpPr>
        <dsp:cNvPr id="0" name=""/>
        <dsp:cNvSpPr/>
      </dsp:nvSpPr>
      <dsp:spPr>
        <a:xfrm>
          <a:off x="0" y="1593"/>
          <a:ext cx="2839212" cy="105171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Social Determinants of Health </a:t>
          </a:r>
        </a:p>
      </dsp:txBody>
      <dsp:txXfrm>
        <a:off x="51340" y="52933"/>
        <a:ext cx="2736532" cy="949035"/>
      </dsp:txXfrm>
    </dsp:sp>
    <dsp:sp modelId="{29BBEF4B-2A29-4289-BA3B-8D98B154D8C4}">
      <dsp:nvSpPr>
        <dsp:cNvPr id="0" name=""/>
        <dsp:cNvSpPr/>
      </dsp:nvSpPr>
      <dsp:spPr>
        <a:xfrm rot="5400000">
          <a:off x="4942269" y="-891992"/>
          <a:ext cx="841372" cy="5047488"/>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Cross-trained at clinics to  follow-up with patients post-ER visit, provide tailored health education, address health related social needs, etc.</a:t>
          </a:r>
        </a:p>
      </dsp:txBody>
      <dsp:txXfrm rot="-5400000">
        <a:off x="2839211" y="1252138"/>
        <a:ext cx="5006416" cy="759228"/>
      </dsp:txXfrm>
    </dsp:sp>
    <dsp:sp modelId="{FED197D8-9601-4466-82DA-CE65B00571F7}">
      <dsp:nvSpPr>
        <dsp:cNvPr id="0" name=""/>
        <dsp:cNvSpPr/>
      </dsp:nvSpPr>
      <dsp:spPr>
        <a:xfrm>
          <a:off x="0" y="1105894"/>
          <a:ext cx="2839212" cy="105171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Community Health Workers</a:t>
          </a:r>
        </a:p>
      </dsp:txBody>
      <dsp:txXfrm>
        <a:off x="51340" y="1157234"/>
        <a:ext cx="2736532" cy="949035"/>
      </dsp:txXfrm>
    </dsp:sp>
    <dsp:sp modelId="{A42490F2-8730-47ED-A89D-2ED31DA75475}">
      <dsp:nvSpPr>
        <dsp:cNvPr id="0" name=""/>
        <dsp:cNvSpPr/>
      </dsp:nvSpPr>
      <dsp:spPr>
        <a:xfrm rot="5400000">
          <a:off x="4942269" y="212308"/>
          <a:ext cx="841372" cy="5047488"/>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Implementation 4/1/19</a:t>
          </a:r>
        </a:p>
        <a:p>
          <a:pPr marL="114300" lvl="1" indent="-114300" algn="l" defTabSz="666750">
            <a:lnSpc>
              <a:spcPct val="90000"/>
            </a:lnSpc>
            <a:spcBef>
              <a:spcPct val="0"/>
            </a:spcBef>
            <a:spcAft>
              <a:spcPct val="15000"/>
            </a:spcAft>
            <a:buChar char="•"/>
          </a:pPr>
          <a:r>
            <a:rPr lang="en-US" sz="1500" kern="1200"/>
            <a:t>Use of Assisters to help Medicaid beneficiaries navigate the system</a:t>
          </a:r>
        </a:p>
      </dsp:txBody>
      <dsp:txXfrm rot="-5400000">
        <a:off x="2839211" y="2356438"/>
        <a:ext cx="5006416" cy="759228"/>
      </dsp:txXfrm>
    </dsp:sp>
    <dsp:sp modelId="{53AAFD0C-439A-4184-8978-33A60F0557CB}">
      <dsp:nvSpPr>
        <dsp:cNvPr id="0" name=""/>
        <dsp:cNvSpPr/>
      </dsp:nvSpPr>
      <dsp:spPr>
        <a:xfrm>
          <a:off x="0" y="2210195"/>
          <a:ext cx="2839212" cy="105171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Kentucky HEALTH 1115 Medicaid Waiver</a:t>
          </a:r>
        </a:p>
      </dsp:txBody>
      <dsp:txXfrm>
        <a:off x="51340" y="2261535"/>
        <a:ext cx="2736532" cy="9490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9BC28-250A-482C-95F2-961C5AE7BDAD}">
      <dsp:nvSpPr>
        <dsp:cNvPr id="0" name=""/>
        <dsp:cNvSpPr/>
      </dsp:nvSpPr>
      <dsp:spPr>
        <a:xfrm>
          <a:off x="341812" y="10630"/>
          <a:ext cx="3887165" cy="3887165"/>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Outreach and Enrollment</a:t>
          </a:r>
        </a:p>
      </dsp:txBody>
      <dsp:txXfrm>
        <a:off x="884614" y="469011"/>
        <a:ext cx="2241248" cy="2970404"/>
      </dsp:txXfrm>
    </dsp:sp>
    <dsp:sp modelId="{64BA97E8-EF29-4467-83BE-FB2DBF1A70CC}">
      <dsp:nvSpPr>
        <dsp:cNvPr id="0" name=""/>
        <dsp:cNvSpPr/>
      </dsp:nvSpPr>
      <dsp:spPr>
        <a:xfrm>
          <a:off x="3143372" y="10630"/>
          <a:ext cx="3887165" cy="3887165"/>
        </a:xfrm>
        <a:prstGeom prst="ellipse">
          <a:avLst/>
        </a:prstGeom>
        <a:solidFill>
          <a:schemeClr val="accent6">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Navigation</a:t>
          </a:r>
        </a:p>
      </dsp:txBody>
      <dsp:txXfrm>
        <a:off x="4246487" y="469011"/>
        <a:ext cx="2241248" cy="297040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0.21227</cdr:x>
      <cdr:y>0.85111</cdr:y>
    </cdr:from>
    <cdr:to>
      <cdr:x>0.76716</cdr:x>
      <cdr:y>1</cdr:y>
    </cdr:to>
    <cdr:sp macro="" textlink="">
      <cdr:nvSpPr>
        <cdr:cNvPr id="2" name="TextBox 1"/>
        <cdr:cNvSpPr txBox="1"/>
      </cdr:nvSpPr>
      <cdr:spPr>
        <a:xfrm xmlns:a="http://schemas.openxmlformats.org/drawingml/2006/main">
          <a:off x="1901907" y="4191100"/>
          <a:ext cx="4971732" cy="707886"/>
        </a:xfrm>
        <a:prstGeom xmlns:a="http://schemas.openxmlformats.org/drawingml/2006/main" prst="rect">
          <a:avLst/>
        </a:prstGeom>
        <a:noFill xmlns:a="http://schemas.openxmlformats.org/drawingml/2006/main"/>
        <a:ln xmlns:a="http://schemas.openxmlformats.org/drawingml/2006/main">
          <a:solidFill>
            <a:schemeClr val="accent1"/>
          </a:solidFill>
        </a:l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000" b="1" dirty="0">
              <a:latin typeface="Calibri" pitchFamily="34" charset="0"/>
              <a:cs typeface="Meta Offc Pro"/>
            </a:rPr>
            <a:t>Total Number of Assister Programs  =  5,094</a:t>
          </a:r>
        </a:p>
        <a:p xmlns:a="http://schemas.openxmlformats.org/drawingml/2006/main">
          <a:pPr algn="ctr"/>
          <a:r>
            <a:rPr lang="en-US" sz="2000" b="1" dirty="0">
              <a:latin typeface="Calibri" pitchFamily="34" charset="0"/>
              <a:cs typeface="Meta Offc Pro"/>
            </a:rPr>
            <a:t>Total Number of FTE Assisters = 30,400 </a:t>
          </a:r>
        </a:p>
      </cdr:txBody>
    </cdr:sp>
  </cdr:relSizeAnchor>
</c:userShapes>
</file>

<file path=ppt/drawings/drawing2.xml><?xml version="1.0" encoding="utf-8"?>
<c:userShapes xmlns:c="http://schemas.openxmlformats.org/drawingml/2006/chart">
  <cdr:relSizeAnchor xmlns:cdr="http://schemas.openxmlformats.org/drawingml/2006/chartDrawing">
    <cdr:from>
      <cdr:x>0.20234</cdr:x>
      <cdr:y>0.20835</cdr:y>
    </cdr:from>
    <cdr:to>
      <cdr:x>0.32991</cdr:x>
      <cdr:y>0.27955</cdr:y>
    </cdr:to>
    <cdr:sp macro="" textlink="">
      <cdr:nvSpPr>
        <cdr:cNvPr id="4" name="TextBox 3"/>
        <cdr:cNvSpPr txBox="1"/>
      </cdr:nvSpPr>
      <cdr:spPr>
        <a:xfrm xmlns:a="http://schemas.openxmlformats.org/drawingml/2006/main">
          <a:off x="1812926" y="990613"/>
          <a:ext cx="1142999" cy="33852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i="1" dirty="0">
              <a:latin typeface="Calibri" pitchFamily="34" charset="0"/>
              <a:cs typeface="Meta Offc Pro"/>
            </a:rPr>
            <a:t>$89 million</a:t>
          </a:r>
        </a:p>
      </cdr:txBody>
    </cdr:sp>
  </cdr:relSizeAnchor>
  <cdr:relSizeAnchor xmlns:cdr="http://schemas.openxmlformats.org/drawingml/2006/chartDrawing">
    <cdr:from>
      <cdr:x>0.34692</cdr:x>
      <cdr:y>0.17629</cdr:y>
    </cdr:from>
    <cdr:to>
      <cdr:x>0.5</cdr:x>
      <cdr:y>0.2475</cdr:y>
    </cdr:to>
    <cdr:sp macro="" textlink="">
      <cdr:nvSpPr>
        <cdr:cNvPr id="6" name="TextBox 5"/>
        <cdr:cNvSpPr txBox="1"/>
      </cdr:nvSpPr>
      <cdr:spPr>
        <a:xfrm xmlns:a="http://schemas.openxmlformats.org/drawingml/2006/main">
          <a:off x="3108325" y="838182"/>
          <a:ext cx="1371600" cy="33857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i="1" dirty="0">
              <a:latin typeface="Calibri" pitchFamily="34" charset="0"/>
              <a:cs typeface="Meta Offc Pro"/>
            </a:rPr>
            <a:t>$96 million</a:t>
          </a:r>
        </a:p>
      </cdr:txBody>
    </cdr:sp>
  </cdr:relSizeAnchor>
  <cdr:relSizeAnchor xmlns:cdr="http://schemas.openxmlformats.org/drawingml/2006/chartDrawing">
    <cdr:from>
      <cdr:x>0.45748</cdr:x>
      <cdr:y>0.24933</cdr:y>
    </cdr:from>
    <cdr:to>
      <cdr:x>0.6871</cdr:x>
      <cdr:y>0.32053</cdr:y>
    </cdr:to>
    <cdr:sp macro="" textlink="">
      <cdr:nvSpPr>
        <cdr:cNvPr id="7" name="TextBox 6"/>
        <cdr:cNvSpPr txBox="1"/>
      </cdr:nvSpPr>
      <cdr:spPr>
        <a:xfrm xmlns:a="http://schemas.openxmlformats.org/drawingml/2006/main">
          <a:off x="4098925" y="1185455"/>
          <a:ext cx="2057400" cy="33852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i="1" dirty="0">
              <a:latin typeface="Calibri" pitchFamily="34" charset="0"/>
              <a:cs typeface="Meta Offc Pro"/>
            </a:rPr>
            <a:t>$83 million</a:t>
          </a:r>
        </a:p>
      </cdr:txBody>
    </cdr:sp>
  </cdr:relSizeAnchor>
  <cdr:relSizeAnchor xmlns:cdr="http://schemas.openxmlformats.org/drawingml/2006/chartDrawing">
    <cdr:from>
      <cdr:x>0.68887</cdr:x>
      <cdr:y>0.50751</cdr:y>
    </cdr:from>
    <cdr:to>
      <cdr:x>0.82495</cdr:x>
      <cdr:y>0.57872</cdr:y>
    </cdr:to>
    <cdr:sp macro="" textlink="">
      <cdr:nvSpPr>
        <cdr:cNvPr id="9" name="TextBox 1"/>
        <cdr:cNvSpPr txBox="1"/>
      </cdr:nvSpPr>
      <cdr:spPr>
        <a:xfrm xmlns:a="http://schemas.openxmlformats.org/drawingml/2006/main">
          <a:off x="6172200" y="2412988"/>
          <a:ext cx="1219256" cy="33857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i="1" dirty="0">
              <a:latin typeface="Calibri" pitchFamily="34" charset="0"/>
              <a:cs typeface="Meta Offc Pro"/>
            </a:rPr>
            <a:t>$37 million</a:t>
          </a:r>
        </a:p>
      </cdr:txBody>
    </cdr:sp>
  </cdr:relSizeAnchor>
  <cdr:relSizeAnchor xmlns:cdr="http://schemas.openxmlformats.org/drawingml/2006/chartDrawing">
    <cdr:from>
      <cdr:x>0.83168</cdr:x>
      <cdr:y>0.70518</cdr:y>
    </cdr:from>
    <cdr:to>
      <cdr:x>0.98476</cdr:x>
      <cdr:y>0.77638</cdr:y>
    </cdr:to>
    <cdr:sp macro="" textlink="">
      <cdr:nvSpPr>
        <cdr:cNvPr id="2" name="TextBox 1"/>
        <cdr:cNvSpPr txBox="1"/>
      </cdr:nvSpPr>
      <cdr:spPr>
        <a:xfrm xmlns:a="http://schemas.openxmlformats.org/drawingml/2006/main">
          <a:off x="7451725" y="3352800"/>
          <a:ext cx="1371600" cy="33855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latin typeface="Calibri" pitchFamily="34" charset="0"/>
              <a:cs typeface="Meta Offc Pro"/>
            </a:rPr>
            <a:t>$10 million</a:t>
          </a:r>
        </a:p>
      </cdr:txBody>
    </cdr:sp>
  </cdr:relSizeAnchor>
</c:userShapes>
</file>

<file path=ppt/drawings/drawing3.xml><?xml version="1.0" encoding="utf-8"?>
<c:userShapes xmlns:c="http://schemas.openxmlformats.org/drawingml/2006/chart">
  <cdr:relSizeAnchor xmlns:cdr="http://schemas.openxmlformats.org/drawingml/2006/chartDrawing">
    <cdr:from>
      <cdr:x>0.8742</cdr:x>
      <cdr:y>0.17629</cdr:y>
    </cdr:from>
    <cdr:to>
      <cdr:x>0.93373</cdr:x>
      <cdr:y>0.2475</cdr:y>
    </cdr:to>
    <cdr:sp macro="" textlink="">
      <cdr:nvSpPr>
        <cdr:cNvPr id="5" name="TextBox 4"/>
        <cdr:cNvSpPr txBox="1"/>
      </cdr:nvSpPr>
      <cdr:spPr>
        <a:xfrm xmlns:a="http://schemas.openxmlformats.org/drawingml/2006/main">
          <a:off x="7832725" y="838200"/>
          <a:ext cx="533380" cy="33857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latin typeface="Arial" panose="020B0604020202020204" pitchFamily="34" charset="0"/>
              <a:cs typeface="Arial" panose="020B0604020202020204"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A4D92E5-9FFA-458A-9BEA-BDF5C2EF3530}" type="datetimeFigureOut">
              <a:rPr lang="en-US" smtClean="0"/>
              <a:t>1/21/2019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3E76084-7007-4F9A-9BF5-85CA96B02EE7}" type="slidenum">
              <a:rPr lang="en-US" smtClean="0"/>
              <a:t>‹#›</a:t>
            </a:fld>
            <a:endParaRPr lang="en-US"/>
          </a:p>
        </p:txBody>
      </p:sp>
    </p:spTree>
    <p:extLst>
      <p:ext uri="{BB962C8B-B14F-4D97-AF65-F5344CB8AC3E}">
        <p14:creationId xmlns:p14="http://schemas.microsoft.com/office/powerpoint/2010/main" val="277509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Summary: Ongoing changes to the health care landscape mean that consumers and patients need continual help navigating coverage and care. Panelists will discuss new efforts they’re implementing to continue meeting essential needs of their communities.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Speakers: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Molly Moffett, Community Health Council of Wyandotte County</a:t>
            </a:r>
          </a:p>
          <a:p>
            <a:r>
              <a:rPr lang="en-US" sz="1200" b="0" i="0" kern="1200" dirty="0">
                <a:solidFill>
                  <a:schemeClr val="tx1"/>
                </a:solidFill>
                <a:effectLst/>
                <a:latin typeface="+mn-lt"/>
                <a:ea typeface="+mn-ea"/>
                <a:cs typeface="+mn-cs"/>
              </a:rPr>
              <a:t>Shelli </a:t>
            </a:r>
            <a:r>
              <a:rPr lang="en-US" sz="1200" b="0" i="0" kern="1200" dirty="0" err="1">
                <a:solidFill>
                  <a:schemeClr val="tx1"/>
                </a:solidFill>
                <a:effectLst/>
                <a:latin typeface="+mn-lt"/>
                <a:ea typeface="+mn-ea"/>
                <a:cs typeface="+mn-cs"/>
              </a:rPr>
              <a:t>Quenga</a:t>
            </a:r>
            <a:r>
              <a:rPr lang="en-US" sz="1200" b="0" i="0" kern="1200" dirty="0">
                <a:solidFill>
                  <a:schemeClr val="tx1"/>
                </a:solidFill>
                <a:effectLst/>
                <a:latin typeface="+mn-lt"/>
                <a:ea typeface="+mn-ea"/>
                <a:cs typeface="+mn-cs"/>
              </a:rPr>
              <a:t>, Palmetto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Lisa Chan-</a:t>
            </a:r>
            <a:r>
              <a:rPr lang="en-US" sz="1200" b="0" i="0" kern="1200" dirty="0" err="1">
                <a:solidFill>
                  <a:schemeClr val="tx1"/>
                </a:solidFill>
                <a:effectLst/>
                <a:latin typeface="+mn-lt"/>
                <a:ea typeface="+mn-ea"/>
                <a:cs typeface="+mn-cs"/>
              </a:rPr>
              <a:t>Sawin</a:t>
            </a:r>
            <a:r>
              <a:rPr lang="en-US" sz="1200" b="0" i="0" kern="1200" dirty="0">
                <a:solidFill>
                  <a:schemeClr val="tx1"/>
                </a:solidFill>
                <a:effectLst/>
                <a:latin typeface="+mn-lt"/>
                <a:ea typeface="+mn-ea"/>
                <a:cs typeface="+mn-cs"/>
              </a:rPr>
              <a:t>, MHA, Transform Health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Moderator:</a:t>
            </a:r>
            <a:r>
              <a:rPr lang="en-US" sz="1200" b="0" i="0" kern="1200" dirty="0">
                <a:solidFill>
                  <a:schemeClr val="tx1"/>
                </a:solidFill>
                <a:effectLst/>
                <a:latin typeface="+mn-lt"/>
                <a:ea typeface="+mn-ea"/>
                <a:cs typeface="+mn-cs"/>
              </a:rPr>
              <a:t> Heather Bates, Transform Health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67B88-2B45-4922-9D44-58AAA1426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2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Values correct.  Need help with data labels to align, make parallel</a:t>
            </a:r>
          </a:p>
        </p:txBody>
      </p:sp>
      <p:sp>
        <p:nvSpPr>
          <p:cNvPr id="4" name="Slide Number Placeholder 3"/>
          <p:cNvSpPr>
            <a:spLocks noGrp="1"/>
          </p:cNvSpPr>
          <p:nvPr>
            <p:ph type="sldNum" sz="quarter" idx="10"/>
          </p:nvPr>
        </p:nvSpPr>
        <p:spPr/>
        <p:txBody>
          <a:bodyPr/>
          <a:lstStyle/>
          <a:p>
            <a:fld id="{F3E76084-7007-4F9A-9BF5-85CA96B02EE7}" type="slidenum">
              <a:rPr lang="en-US" smtClean="0"/>
              <a:t>25</a:t>
            </a:fld>
            <a:endParaRPr lang="en-US"/>
          </a:p>
        </p:txBody>
      </p:sp>
    </p:spTree>
    <p:extLst>
      <p:ext uri="{BB962C8B-B14F-4D97-AF65-F5344CB8AC3E}">
        <p14:creationId xmlns:p14="http://schemas.microsoft.com/office/powerpoint/2010/main" val="80975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SCHOOL BASED CLINICS – started with KIPP Charter Schools several</a:t>
            </a:r>
            <a:r>
              <a:rPr lang="en-US" baseline="0" dirty="0"/>
              <a:t> years ago, a couple of years after that YES Prep loved what we were doing and started a relationship with us, now on 20 school campuses offering pediatrics and BH services (therapy). MANY pros to school-based model for improved access to care. Discuss challenges that some have, parent and child missing half to whole day of work/school to get to a clinic for an </a:t>
            </a:r>
            <a:r>
              <a:rPr lang="en-US" baseline="0" dirty="0" err="1"/>
              <a:t>appt</a:t>
            </a:r>
            <a:r>
              <a:rPr lang="en-US" baseline="0" dirty="0"/>
              <a:t> vs seeing the kid at school efficiently. Takes a lot to set up a small clinic in a school, though.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C87D5-73AE-45FC-B212-050AAF17B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44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40A02-2539-4276-ADFB-AD7EC759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7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40A02-2539-4276-ADFB-AD7EC759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84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975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90 KY counties with KPCA clinic locations</a:t>
            </a:r>
          </a:p>
          <a:p>
            <a:r>
              <a:rPr lang="en-US" dirty="0"/>
              <a:t>1,501 KPCA billable Medical Providers </a:t>
            </a:r>
          </a:p>
          <a:p>
            <a:r>
              <a:rPr lang="en-US" dirty="0"/>
              <a:t>embody approximately 20% of Kentucky Medicaid’s total patient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843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Began as State Based Marketplace </a:t>
            </a:r>
          </a:p>
          <a:p>
            <a:pPr marL="171450" indent="-171450">
              <a:buFontTx/>
              <a:buChar char="-"/>
            </a:pPr>
            <a:r>
              <a:rPr lang="en-US" dirty="0"/>
              <a:t>integration of Medicaid and marketplace coverage in a single eligibility system, known as </a:t>
            </a:r>
            <a:r>
              <a:rPr lang="en-US" dirty="0" err="1"/>
              <a:t>kynect</a:t>
            </a:r>
            <a:endParaRPr lang="en-US" dirty="0"/>
          </a:p>
          <a:p>
            <a:pPr marL="171450" indent="-171450">
              <a:buFontTx/>
              <a:buChar char="-"/>
            </a:pPr>
            <a:r>
              <a:rPr lang="en-US" dirty="0"/>
              <a:t>Well organized interface</a:t>
            </a:r>
          </a:p>
          <a:p>
            <a:pPr marL="171450" indent="-171450">
              <a:buFontTx/>
              <a:buChar char="-"/>
            </a:pPr>
            <a:r>
              <a:rPr lang="en-US" dirty="0"/>
              <a:t>User friendly</a:t>
            </a:r>
          </a:p>
          <a:p>
            <a:pPr marL="171450" indent="-171450">
              <a:buFontTx/>
              <a:buChar char="-"/>
            </a:pPr>
            <a:r>
              <a:rPr lang="en-US" dirty="0"/>
              <a:t>Strong marketing campaign </a:t>
            </a:r>
          </a:p>
          <a:p>
            <a:pPr marL="171450" indent="-171450">
              <a:buFontTx/>
              <a:buChar char="-"/>
            </a:pPr>
            <a:r>
              <a:rPr lang="en-US" dirty="0"/>
              <a:t>In person help via KYNECTORS</a:t>
            </a:r>
          </a:p>
          <a:p>
            <a:pPr marL="171450" indent="-171450">
              <a:buFontTx/>
              <a:buChar char="-"/>
            </a:pPr>
            <a:r>
              <a:rPr lang="en-US" dirty="0"/>
              <a:t>More than 413,000 enrolled during OE1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821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In February 2016, Kentucky launched </a:t>
            </a:r>
            <a:r>
              <a:rPr lang="en-US" dirty="0" err="1"/>
              <a:t>Benefind</a:t>
            </a:r>
            <a:r>
              <a:rPr lang="en-US" dirty="0"/>
              <a:t>, a new online portal for enrollment in Medicaid, SNAP and other public benefit programs. </a:t>
            </a:r>
          </a:p>
          <a:p>
            <a:r>
              <a:rPr lang="en-US" dirty="0"/>
              <a:t>- </a:t>
            </a:r>
            <a:r>
              <a:rPr lang="en-US" dirty="0" err="1"/>
              <a:t>Benefind</a:t>
            </a:r>
            <a:r>
              <a:rPr lang="en-US" dirty="0"/>
              <a:t> wasn’t originally designed to replace </a:t>
            </a:r>
            <a:r>
              <a:rPr lang="en-US" dirty="0" err="1"/>
              <a:t>kynect</a:t>
            </a:r>
            <a:r>
              <a:rPr lang="en-US" dirty="0"/>
              <a:t>, but the state has shifted Medicaid eligibility determinations to the system</a:t>
            </a:r>
          </a:p>
          <a:p>
            <a:r>
              <a:rPr lang="en-US" dirty="0"/>
              <a:t> - bumpy transition</a:t>
            </a:r>
          </a:p>
          <a:p>
            <a:pPr marL="171450" indent="-171450">
              <a:buFontTx/>
              <a:buChar char="-"/>
            </a:pPr>
            <a:r>
              <a:rPr lang="en-US" dirty="0"/>
              <a:t>disrupted “health coverage for scores of Kentuckians who use </a:t>
            </a:r>
            <a:r>
              <a:rPr lang="en-US" dirty="0" err="1"/>
              <a:t>kynect</a:t>
            </a:r>
            <a:r>
              <a:rPr lang="en-US" dirty="0"/>
              <a:t>,” </a:t>
            </a:r>
          </a:p>
          <a:p>
            <a:pPr marL="171450" indent="-171450">
              <a:buFontTx/>
              <a:buChar char="-"/>
            </a:pPr>
            <a:r>
              <a:rPr lang="en-US" dirty="0"/>
              <a:t>SBM-FP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85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Although hurdle after hurdle-  numbers show there is STILL A NEED for enrollment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23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a:t>Alongside changes, Application Assisters have been regarded as trusted members of the community</a:t>
            </a:r>
          </a:p>
          <a:p>
            <a:pPr marL="171450" indent="-171450">
              <a:buFontTx/>
              <a:buChar char="-"/>
            </a:pPr>
            <a:r>
              <a:rPr lang="en-US" dirty="0"/>
              <a:t>When consumers have concerns/questions, assisters are usually the first they call is Assisters </a:t>
            </a:r>
          </a:p>
          <a:p>
            <a:pPr marL="171450" indent="-171450">
              <a:buFontTx/>
              <a:buChar char="-"/>
            </a:pPr>
            <a:endParaRPr lang="en-US" dirty="0"/>
          </a:p>
          <a:p>
            <a:pPr marL="171450" indent="-171450">
              <a:buFontTx/>
              <a:buChar char="-"/>
            </a:pPr>
            <a:r>
              <a:rPr lang="en-US" dirty="0"/>
              <a:t>leverage partnerships to drive change/improvements </a:t>
            </a:r>
          </a:p>
          <a:p>
            <a:pPr marL="628650" lvl="1" indent="-171450">
              <a:buFontTx/>
              <a:buChar char="-"/>
            </a:pPr>
            <a:r>
              <a:rPr lang="en-US" dirty="0" err="1"/>
              <a:t>Benefind</a:t>
            </a:r>
            <a:r>
              <a:rPr lang="en-US" dirty="0"/>
              <a:t> screen changes/UAT testing</a:t>
            </a:r>
          </a:p>
          <a:p>
            <a:pPr marL="628650" lvl="1" indent="-171450">
              <a:buFontTx/>
              <a:buChar char="-"/>
            </a:pPr>
            <a:r>
              <a:rPr lang="en-US" dirty="0"/>
              <a:t>Reentry efforts = more people enrolled</a:t>
            </a:r>
          </a:p>
        </p:txBody>
      </p:sp>
      <p:sp>
        <p:nvSpPr>
          <p:cNvPr id="4" name="Slide Number Placeholder 3"/>
          <p:cNvSpPr>
            <a:spLocks noGrp="1"/>
          </p:cNvSpPr>
          <p:nvPr>
            <p:ph type="sldNum" sz="quarter" idx="5"/>
          </p:nvPr>
        </p:nvSpPr>
        <p:spPr/>
        <p:txBody>
          <a:bodyPr/>
          <a:lstStyle/>
          <a:p>
            <a:fld id="{F1C6F8B0-58A1-4F25-8089-CF552D0FDE76}" type="slidenum">
              <a:rPr lang="en-US" smtClean="0"/>
              <a:t>55</a:t>
            </a:fld>
            <a:endParaRPr lang="en-US"/>
          </a:p>
        </p:txBody>
      </p:sp>
    </p:spTree>
    <p:extLst>
      <p:ext uri="{BB962C8B-B14F-4D97-AF65-F5344CB8AC3E}">
        <p14:creationId xmlns:p14="http://schemas.microsoft.com/office/powerpoint/2010/main" val="259233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A7C"/>
                </a:solidFill>
                <a:effectLst/>
                <a:latin typeface="Arial" panose="020B0604020202020204" pitchFamily="34" charset="0"/>
                <a:cs typeface="Arial" panose="020B0604020202020204" pitchFamily="34" charset="0"/>
              </a:rPr>
              <a:t>Lisa, Who is Transform Health (brief, 20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A7C"/>
                </a:solidFill>
                <a:effectLst/>
                <a:latin typeface="Arial" panose="020B0604020202020204" pitchFamily="34" charset="0"/>
                <a:cs typeface="Arial" panose="020B0604020202020204" pitchFamily="34" charset="0"/>
              </a:rPr>
              <a:t>We are nationally certified as women and minority owned full service health care consulting firm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work with leaders in the public and private sectors to drive solutions that promote efficiency, value, and access to care, in order to address key social determinants of health to improve health outcomes</a:t>
            </a:r>
            <a:endParaRPr lang="en-US" b="0" i="0" dirty="0">
              <a:solidFill>
                <a:srgbClr val="2B2A7C"/>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67B88-2B45-4922-9D44-58AAA1426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13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Program Operations report to measure effectiveness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898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6F8B0-58A1-4F25-8089-CF552D0FDE76}" type="slidenum">
              <a:rPr lang="en-US" smtClean="0"/>
              <a:t>57</a:t>
            </a:fld>
            <a:endParaRPr lang="en-US"/>
          </a:p>
        </p:txBody>
      </p:sp>
    </p:spTree>
    <p:extLst>
      <p:ext uri="{BB962C8B-B14F-4D97-AF65-F5344CB8AC3E}">
        <p14:creationId xmlns:p14="http://schemas.microsoft.com/office/powerpoint/2010/main" val="3557600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a:t>transportation, food insecurity, safety, housing, utilities, family/social support </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Built upon past years work, Assisters recognized as trusted source in community and cost effective means to do work</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6F8B0-58A1-4F25-8089-CF552D0F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35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Reflects</a:t>
            </a:r>
            <a:r>
              <a:rPr lang="en-US" baseline="0" dirty="0"/>
              <a:t> respondents.</a:t>
            </a:r>
          </a:p>
          <a:p>
            <a:r>
              <a:rPr lang="en-US" baseline="0"/>
              <a:t>Number Checked!</a:t>
            </a:r>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2021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Q41 and</a:t>
            </a:r>
            <a:r>
              <a:rPr lang="en-US" baseline="0" dirty="0"/>
              <a:t> Q45</a:t>
            </a:r>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t>16</a:t>
            </a:fld>
            <a:endParaRPr lang="en-US"/>
          </a:p>
        </p:txBody>
      </p:sp>
    </p:spTree>
    <p:extLst>
      <p:ext uri="{BB962C8B-B14F-4D97-AF65-F5344CB8AC3E}">
        <p14:creationId xmlns:p14="http://schemas.microsoft.com/office/powerpoint/2010/main" val="3787720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Q23</a:t>
            </a:r>
          </a:p>
          <a:p>
            <a:r>
              <a:rPr lang="en-US" dirty="0">
                <a:solidFill>
                  <a:srgbClr val="FF0000"/>
                </a:solidFill>
              </a:rPr>
              <a:t>NUMBER</a:t>
            </a:r>
            <a:r>
              <a:rPr lang="en-US" baseline="0" dirty="0">
                <a:solidFill>
                  <a:srgbClr val="FF0000"/>
                </a:solidFill>
              </a:rPr>
              <a:t> CHECKED</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F3E76084-7007-4F9A-9BF5-85CA96B02EE7}" type="slidenum">
              <a:rPr lang="en-US" smtClean="0"/>
              <a:t>17</a:t>
            </a:fld>
            <a:endParaRPr lang="en-US"/>
          </a:p>
        </p:txBody>
      </p:sp>
    </p:spTree>
    <p:extLst>
      <p:ext uri="{BB962C8B-B14F-4D97-AF65-F5344CB8AC3E}">
        <p14:creationId xmlns:p14="http://schemas.microsoft.com/office/powerpoint/2010/main" val="303523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Q28</a:t>
            </a:r>
          </a:p>
          <a:p>
            <a:r>
              <a:rPr lang="en-US" baseline="0" dirty="0"/>
              <a:t>NUMBER CHECKED</a:t>
            </a:r>
          </a:p>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8632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Q36</a:t>
            </a:r>
          </a:p>
          <a:p>
            <a:r>
              <a:rPr lang="en-US" dirty="0"/>
              <a:t>Number Checked!</a:t>
            </a:r>
          </a:p>
        </p:txBody>
      </p:sp>
      <p:sp>
        <p:nvSpPr>
          <p:cNvPr id="4" name="Slide Number Placeholder 3"/>
          <p:cNvSpPr>
            <a:spLocks noGrp="1"/>
          </p:cNvSpPr>
          <p:nvPr>
            <p:ph type="sldNum" sz="quarter" idx="10"/>
          </p:nvPr>
        </p:nvSpPr>
        <p:spPr/>
        <p:txBody>
          <a:bodyPr/>
          <a:lstStyle/>
          <a:p>
            <a:fld id="{F3E76084-7007-4F9A-9BF5-85CA96B02EE7}" type="slidenum">
              <a:rPr lang="en-US" smtClean="0"/>
              <a:t>19</a:t>
            </a:fld>
            <a:endParaRPr lang="en-US"/>
          </a:p>
        </p:txBody>
      </p:sp>
    </p:spTree>
    <p:extLst>
      <p:ext uri="{BB962C8B-B14F-4D97-AF65-F5344CB8AC3E}">
        <p14:creationId xmlns:p14="http://schemas.microsoft.com/office/powerpoint/2010/main" val="416250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t>20</a:t>
            </a:fld>
            <a:endParaRPr lang="en-US"/>
          </a:p>
        </p:txBody>
      </p:sp>
    </p:spTree>
    <p:extLst>
      <p:ext uri="{BB962C8B-B14F-4D97-AF65-F5344CB8AC3E}">
        <p14:creationId xmlns:p14="http://schemas.microsoft.com/office/powerpoint/2010/main" val="195374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just going to provide a quick update on how the Fifth ACA Open Enrollment is going</a:t>
            </a:r>
          </a:p>
          <a:p>
            <a:endParaRPr lang="en-US" dirty="0"/>
          </a:p>
          <a:p>
            <a:r>
              <a:rPr lang="en-US" dirty="0"/>
              <a:t>What’s happening?</a:t>
            </a:r>
          </a:p>
          <a:p>
            <a:r>
              <a:rPr lang="en-US" dirty="0"/>
              <a:t>Why?</a:t>
            </a:r>
          </a:p>
          <a:p>
            <a:r>
              <a:rPr lang="en-US" dirty="0"/>
              <a:t>What it may mean going forward</a:t>
            </a:r>
          </a:p>
          <a:p>
            <a:endParaRPr lang="en-US" dirty="0"/>
          </a:p>
          <a:p>
            <a:r>
              <a:rPr lang="en-US" dirty="0"/>
              <a:t>Recall that at end of 4</a:t>
            </a:r>
            <a:r>
              <a:rPr lang="en-US" baseline="30000" dirty="0"/>
              <a:t>th</a:t>
            </a:r>
            <a:r>
              <a:rPr lang="en-US" dirty="0"/>
              <a:t> open enrollment, we had 12.2 million people who selected non-group health plans through the marketplace for the 2017 coverage year.  That was a slight decline from the number of signups at the end of the 3</a:t>
            </a:r>
            <a:r>
              <a:rPr lang="en-US" baseline="30000" dirty="0"/>
              <a:t>rd</a:t>
            </a:r>
            <a:r>
              <a:rPr lang="en-US" dirty="0"/>
              <a:t> Open Enrollment.</a:t>
            </a:r>
          </a:p>
          <a:p>
            <a:endParaRPr lang="en-US" dirty="0"/>
          </a:p>
          <a:p>
            <a:r>
              <a:rPr lang="en-US" dirty="0"/>
              <a:t>Everyone’s waiting to see what the total will be for Open Enrollment 5</a:t>
            </a:r>
          </a:p>
        </p:txBody>
      </p:sp>
      <p:sp>
        <p:nvSpPr>
          <p:cNvPr id="4" name="Slide Number Placeholder 3"/>
          <p:cNvSpPr>
            <a:spLocks noGrp="1"/>
          </p:cNvSpPr>
          <p:nvPr>
            <p:ph type="sldNum" sz="quarter" idx="10"/>
          </p:nvPr>
        </p:nvSpPr>
        <p:spPr/>
        <p:txBody>
          <a:bodyPr/>
          <a:lstStyle/>
          <a:p>
            <a:fld id="{F3E76084-7007-4F9A-9BF5-85CA96B02EE7}" type="slidenum">
              <a:rPr lang="en-US" smtClean="0"/>
              <a:t>22</a:t>
            </a:fld>
            <a:endParaRPr lang="en-US"/>
          </a:p>
        </p:txBody>
      </p:sp>
    </p:spTree>
    <p:extLst>
      <p:ext uri="{BB962C8B-B14F-4D97-AF65-F5344CB8AC3E}">
        <p14:creationId xmlns:p14="http://schemas.microsoft.com/office/powerpoint/2010/main" val="236263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Angl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5"/>
          <p:cNvSpPr>
            <a:spLocks noGrp="1" noChangeArrowheads="1"/>
          </p:cNvSpPr>
          <p:nvPr>
            <p:ph type="title"/>
          </p:nvPr>
        </p:nvSpPr>
        <p:spPr bwMode="auto">
          <a:xfrm>
            <a:off x="91440" y="56716"/>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31863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371600"/>
            <a:ext cx="443484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2"/>
          </p:nvPr>
        </p:nvSpPr>
        <p:spPr>
          <a:xfrm>
            <a:off x="4617720" y="1371600"/>
            <a:ext cx="443484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noChangeArrowheads="1"/>
          </p:cNvSpPr>
          <p:nvPr>
            <p:ph type="title"/>
          </p:nvPr>
        </p:nvSpPr>
        <p:spPr bwMode="auto">
          <a:xfrm>
            <a:off x="609600" y="365760"/>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7"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212497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
        <p:nvSpPr>
          <p:cNvPr id="15" name="Content Placeholder 2"/>
          <p:cNvSpPr>
            <a:spLocks noGrp="1"/>
          </p:cNvSpPr>
          <p:nvPr>
            <p:ph idx="12"/>
          </p:nvPr>
        </p:nvSpPr>
        <p:spPr>
          <a:xfrm>
            <a:off x="310896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12648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268816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6"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131471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371600"/>
            <a:ext cx="896112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1915772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371600"/>
            <a:ext cx="443484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2"/>
          </p:nvPr>
        </p:nvSpPr>
        <p:spPr>
          <a:xfrm>
            <a:off x="4617720" y="1371600"/>
            <a:ext cx="443484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noChangeArrowheads="1"/>
          </p:cNvSpPr>
          <p:nvPr>
            <p:ph type="title"/>
          </p:nvPr>
        </p:nvSpPr>
        <p:spPr bwMode="auto">
          <a:xfrm>
            <a:off x="609600" y="331035"/>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7"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2365323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2"/>
          </p:nvPr>
        </p:nvSpPr>
        <p:spPr>
          <a:xfrm>
            <a:off x="310896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126480" y="1371600"/>
            <a:ext cx="292608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8"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3770889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rgbClr val="55565A"/>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
        <p:nvSpPr>
          <p:cNvPr id="4"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342407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bwMode="auto">
          <a:xfrm>
            <a:off x="2438400" y="1295400"/>
            <a:ext cx="6008786" cy="1000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b="1" i="0">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13" name="Text Placeholder 12"/>
          <p:cNvSpPr>
            <a:spLocks noGrp="1"/>
          </p:cNvSpPr>
          <p:nvPr>
            <p:ph type="body" sz="quarter" idx="10" hasCustomPrompt="1"/>
          </p:nvPr>
        </p:nvSpPr>
        <p:spPr>
          <a:xfrm>
            <a:off x="2438400" y="2424199"/>
            <a:ext cx="4168742" cy="884238"/>
          </a:xfrm>
          <a:prstGeom prst="rect">
            <a:avLst/>
          </a:prstGeom>
        </p:spPr>
        <p:txBody>
          <a:bodyPr vert="horz"/>
          <a:lstStyle>
            <a:lvl1pPr marL="0" indent="0">
              <a:buNone/>
              <a:defRPr sz="1600" b="0" i="0" baseline="0">
                <a:solidFill>
                  <a:schemeClr val="bg1"/>
                </a:solidFill>
                <a:latin typeface="Arial" panose="020B0604020202020204" pitchFamily="34" charset="0"/>
                <a:cs typeface="Arial" panose="020B0604020202020204" pitchFamily="34" charset="0"/>
              </a:defRPr>
            </a:lvl1pPr>
          </a:lstStyle>
          <a:p>
            <a:pPr lvl="0"/>
            <a:r>
              <a:rPr lang="en-US" dirty="0"/>
              <a:t>SUBTITLE STYLE</a:t>
            </a:r>
          </a:p>
        </p:txBody>
      </p:sp>
      <p:sp>
        <p:nvSpPr>
          <p:cNvPr id="22" name="Content Placeholder 21"/>
          <p:cNvSpPr>
            <a:spLocks noGrp="1"/>
          </p:cNvSpPr>
          <p:nvPr>
            <p:ph sz="quarter" idx="13" hasCustomPrompt="1"/>
          </p:nvPr>
        </p:nvSpPr>
        <p:spPr>
          <a:xfrm>
            <a:off x="2438400" y="3668799"/>
            <a:ext cx="1511267" cy="284362"/>
          </a:xfrm>
          <a:prstGeom prst="rect">
            <a:avLst/>
          </a:prstGeom>
        </p:spPr>
        <p:txBody>
          <a:bodyPr vert="horz"/>
          <a:lstStyle>
            <a:lvl1pPr marL="0" indent="0">
              <a:buFontTx/>
              <a:buNone/>
              <a:defRPr sz="1600" b="0" i="0" baseline="0">
                <a:solidFill>
                  <a:schemeClr val="bg1"/>
                </a:solidFill>
                <a:latin typeface="Arial" panose="020B0604020202020204" pitchFamily="34" charset="0"/>
                <a:cs typeface="Arial" panose="020B0604020202020204" pitchFamily="34" charset="0"/>
              </a:defRPr>
            </a:lvl1pPr>
          </a:lstStyle>
          <a:p>
            <a:pPr lvl="0"/>
            <a:r>
              <a:rPr lang="en-US" dirty="0"/>
              <a:t>Authors</a:t>
            </a:r>
          </a:p>
        </p:txBody>
      </p:sp>
      <p:sp>
        <p:nvSpPr>
          <p:cNvPr id="28" name="Content Placeholder 27"/>
          <p:cNvSpPr>
            <a:spLocks noGrp="1"/>
          </p:cNvSpPr>
          <p:nvPr>
            <p:ph sz="quarter" idx="16" hasCustomPrompt="1"/>
          </p:nvPr>
        </p:nvSpPr>
        <p:spPr>
          <a:xfrm>
            <a:off x="2438400" y="4122031"/>
            <a:ext cx="3762342" cy="849313"/>
          </a:xfrm>
          <a:prstGeom prst="rect">
            <a:avLst/>
          </a:prstGeom>
        </p:spPr>
        <p:txBody>
          <a:bodyPr vert="horz"/>
          <a:lstStyle>
            <a:lvl1pPr marL="0" indent="0">
              <a:buFontTx/>
              <a:buNone/>
              <a:defRPr sz="1200" baseline="0">
                <a:solidFill>
                  <a:schemeClr val="bg1"/>
                </a:solidFill>
                <a:latin typeface="Arial" panose="020B0604020202020204" pitchFamily="34" charset="0"/>
                <a:cs typeface="Arial" panose="020B0604020202020204" pitchFamily="34" charset="0"/>
              </a:defRPr>
            </a:lvl1pPr>
          </a:lstStyle>
          <a:p>
            <a:pPr lvl="0"/>
            <a:r>
              <a:rPr lang="en-US" dirty="0"/>
              <a:t>Multiple Author Names, Name Last Name, Name </a:t>
            </a:r>
            <a:r>
              <a:rPr lang="en-US" dirty="0" err="1"/>
              <a:t>lastname</a:t>
            </a:r>
            <a:r>
              <a:rPr lang="en-US" dirty="0"/>
              <a:t> &amp; name </a:t>
            </a:r>
            <a:r>
              <a:rPr lang="en-US" dirty="0" err="1"/>
              <a:t>lastname</a:t>
            </a:r>
            <a:endParaRPr lang="en-US" dirty="0"/>
          </a:p>
        </p:txBody>
      </p:sp>
    </p:spTree>
    <p:extLst>
      <p:ext uri="{BB962C8B-B14F-4D97-AF65-F5344CB8AC3E}">
        <p14:creationId xmlns:p14="http://schemas.microsoft.com/office/powerpoint/2010/main" val="367784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0452" y="1680186"/>
            <a:ext cx="7772401" cy="1470025"/>
          </a:xfrm>
          <a:prstGeom prst="rect">
            <a:avLst/>
          </a:prstGeom>
        </p:spPr>
        <p:txBody>
          <a:bodyPr>
            <a:noAutofit/>
          </a:bodyPr>
          <a:lstStyle>
            <a:lvl1pPr>
              <a:defRPr>
                <a:solidFill>
                  <a:srgbClr val="FFFFFF"/>
                </a:solidFill>
              </a:defRPr>
            </a:lvl1pPr>
          </a:lstStyle>
          <a:p>
            <a:r>
              <a:rPr lang="en-US" dirty="0"/>
              <a:t>This is a Divider Slide	</a:t>
            </a:r>
          </a:p>
        </p:txBody>
      </p:sp>
      <p:sp>
        <p:nvSpPr>
          <p:cNvPr id="7" name="Subtitle 2"/>
          <p:cNvSpPr>
            <a:spLocks noGrp="1"/>
          </p:cNvSpPr>
          <p:nvPr>
            <p:ph type="subTitle" idx="1" hasCustomPrompt="1"/>
          </p:nvPr>
        </p:nvSpPr>
        <p:spPr>
          <a:xfrm>
            <a:off x="624844" y="2536153"/>
            <a:ext cx="7705350" cy="1752600"/>
          </a:xfrm>
          <a:prstGeom prst="rect">
            <a:avLst/>
          </a:prstGeom>
        </p:spPr>
        <p:txBody>
          <a:bodyPr>
            <a:noAutofit/>
          </a:bodyPr>
          <a:lstStyle>
            <a:lvl1pPr marL="0" indent="0" algn="l">
              <a:buNone/>
              <a:defRPr>
                <a:solidFill>
                  <a:srgbClr val="FFFFFF"/>
                </a:solidFill>
              </a:defRPr>
            </a:lvl1pPr>
            <a:lvl2pPr marL="457207" indent="0" algn="ctr">
              <a:buNone/>
              <a:defRPr>
                <a:solidFill>
                  <a:schemeClr val="tx1">
                    <a:tint val="75000"/>
                  </a:schemeClr>
                </a:solidFill>
              </a:defRPr>
            </a:lvl2pPr>
            <a:lvl3pPr marL="914415" indent="0" algn="ctr">
              <a:buNone/>
              <a:defRPr>
                <a:solidFill>
                  <a:schemeClr val="tx1">
                    <a:tint val="75000"/>
                  </a:schemeClr>
                </a:solidFill>
              </a:defRPr>
            </a:lvl3pPr>
            <a:lvl4pPr marL="1371622" indent="0" algn="ctr">
              <a:buNone/>
              <a:defRPr>
                <a:solidFill>
                  <a:schemeClr val="tx1">
                    <a:tint val="75000"/>
                  </a:schemeClr>
                </a:solidFill>
              </a:defRPr>
            </a:lvl4pPr>
            <a:lvl5pPr marL="1828831" indent="0" algn="ctr">
              <a:buNone/>
              <a:defRPr>
                <a:solidFill>
                  <a:schemeClr val="tx1">
                    <a:tint val="75000"/>
                  </a:schemeClr>
                </a:solidFill>
              </a:defRPr>
            </a:lvl5pPr>
            <a:lvl6pPr marL="2286038" indent="0" algn="ctr">
              <a:buNone/>
              <a:defRPr>
                <a:solidFill>
                  <a:schemeClr val="tx1">
                    <a:tint val="75000"/>
                  </a:schemeClr>
                </a:solidFill>
              </a:defRPr>
            </a:lvl6pPr>
            <a:lvl7pPr marL="2743246" indent="0" algn="ctr">
              <a:buNone/>
              <a:defRPr>
                <a:solidFill>
                  <a:schemeClr val="tx1">
                    <a:tint val="75000"/>
                  </a:schemeClr>
                </a:solidFill>
              </a:defRPr>
            </a:lvl7pPr>
            <a:lvl8pPr marL="3200453" indent="0" algn="ctr">
              <a:buNone/>
              <a:defRPr>
                <a:solidFill>
                  <a:schemeClr val="tx1">
                    <a:tint val="75000"/>
                  </a:schemeClr>
                </a:solidFill>
              </a:defRPr>
            </a:lvl8pPr>
            <a:lvl9pPr marL="3657661" indent="0" algn="ctr">
              <a:buNone/>
              <a:defRPr>
                <a:solidFill>
                  <a:schemeClr val="tx1">
                    <a:tint val="75000"/>
                  </a:schemeClr>
                </a:solidFill>
              </a:defRPr>
            </a:lvl9pPr>
          </a:lstStyle>
          <a:p>
            <a:r>
              <a:rPr lang="en-US" dirty="0"/>
              <a:t>Add subtitle here</a:t>
            </a:r>
          </a:p>
        </p:txBody>
      </p:sp>
    </p:spTree>
    <p:extLst>
      <p:ext uri="{BB962C8B-B14F-4D97-AF65-F5344CB8AC3E}">
        <p14:creationId xmlns:p14="http://schemas.microsoft.com/office/powerpoint/2010/main" val="308753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199195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Angle - 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5"/>
          <p:cNvSpPr>
            <a:spLocks noGrp="1" noChangeArrowheads="1"/>
          </p:cNvSpPr>
          <p:nvPr>
            <p:ph type="title"/>
          </p:nvPr>
        </p:nvSpPr>
        <p:spPr bwMode="auto">
          <a:xfrm>
            <a:off x="91440" y="56716"/>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4180699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650539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347521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2897947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2915565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3045876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1147617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301160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294000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1445699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04643-5262-425D-B19B-4D48BC397AFF}" type="datetimeFigureOut">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04AA6-3851-437C-BA7A-90EB743F67B6}" type="slidenum">
              <a:rPr lang="en-US" smtClean="0"/>
              <a:t>‹#›</a:t>
            </a:fld>
            <a:endParaRPr lang="en-US" dirty="0"/>
          </a:p>
        </p:txBody>
      </p:sp>
    </p:spTree>
    <p:extLst>
      <p:ext uri="{BB962C8B-B14F-4D97-AF65-F5344CB8AC3E}">
        <p14:creationId xmlns:p14="http://schemas.microsoft.com/office/powerpoint/2010/main" val="172711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Angle - 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097280"/>
            <a:ext cx="292608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5"/>
          <p:cNvSpPr>
            <a:spLocks noGrp="1" noChangeArrowheads="1"/>
          </p:cNvSpPr>
          <p:nvPr>
            <p:ph type="title"/>
          </p:nvPr>
        </p:nvSpPr>
        <p:spPr bwMode="auto">
          <a:xfrm>
            <a:off x="91440" y="56715"/>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15" name="Content Placeholder 2"/>
          <p:cNvSpPr>
            <a:spLocks noGrp="1"/>
          </p:cNvSpPr>
          <p:nvPr>
            <p:ph idx="12"/>
          </p:nvPr>
        </p:nvSpPr>
        <p:spPr>
          <a:xfrm>
            <a:off x="3108960" y="1097280"/>
            <a:ext cx="2926080" cy="5029200"/>
          </a:xfrm>
          <a:prstGeom prst="rect">
            <a:avLst/>
          </a:prstGeom>
        </p:spPr>
        <p:txBody>
          <a:bodyPr/>
          <a:lstStyle>
            <a:lvl1pPr>
              <a:defRPr sz="2000" b="0" i="0">
                <a:solidFill>
                  <a:srgbClr val="323A45"/>
                </a:solidFill>
                <a:latin typeface="+mj-lt"/>
                <a:cs typeface="Calibri" pitchFamily="34" charset="0"/>
              </a:defRPr>
            </a:lvl1pPr>
            <a:lvl2pPr>
              <a:defRPr sz="1800" b="0" i="0">
                <a:solidFill>
                  <a:srgbClr val="323A45"/>
                </a:solidFill>
                <a:latin typeface="+mj-lt"/>
                <a:cs typeface="Calibri" pitchFamily="34" charset="0"/>
              </a:defRPr>
            </a:lvl2pPr>
            <a:lvl3pPr>
              <a:defRPr sz="1600" b="0" i="0">
                <a:solidFill>
                  <a:srgbClr val="323A45"/>
                </a:solidFill>
                <a:latin typeface="+mj-lt"/>
                <a:cs typeface="Calibri" pitchFamily="34" charset="0"/>
              </a:defRPr>
            </a:lvl3pPr>
            <a:lvl4pPr>
              <a:defRPr sz="1400" b="0" i="0">
                <a:solidFill>
                  <a:srgbClr val="323A45"/>
                </a:solidFill>
                <a:latin typeface="+mj-lt"/>
                <a:cs typeface="Calibri" pitchFamily="34" charset="0"/>
              </a:defRPr>
            </a:lvl4pPr>
            <a:lvl5pPr>
              <a:defRPr sz="1300" b="0" i="0">
                <a:solidFill>
                  <a:srgbClr val="323A45"/>
                </a:solidFill>
                <a:latin typeface="+mj-lt"/>
                <a:cs typeface="Calibri"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126480" y="1097280"/>
            <a:ext cx="2926080" cy="5029200"/>
          </a:xfrm>
          <a:prstGeom prst="rect">
            <a:avLst/>
          </a:prstGeom>
        </p:spPr>
        <p:txBody>
          <a:bodyPr/>
          <a:lstStyle>
            <a:lvl1pPr>
              <a:defRPr sz="2000" b="0" i="0">
                <a:solidFill>
                  <a:srgbClr val="323A45"/>
                </a:solidFill>
                <a:latin typeface="+mj-lt"/>
                <a:cs typeface="Calibri" pitchFamily="34" charset="0"/>
              </a:defRPr>
            </a:lvl1pPr>
            <a:lvl2pPr>
              <a:defRPr sz="1800" b="0" i="0">
                <a:solidFill>
                  <a:srgbClr val="323A45"/>
                </a:solidFill>
                <a:latin typeface="+mj-lt"/>
                <a:cs typeface="Calibri" pitchFamily="34" charset="0"/>
              </a:defRPr>
            </a:lvl2pPr>
            <a:lvl3pPr>
              <a:defRPr sz="1600" b="0" i="0">
                <a:solidFill>
                  <a:srgbClr val="323A45"/>
                </a:solidFill>
                <a:latin typeface="+mj-lt"/>
                <a:cs typeface="Calibri" pitchFamily="34" charset="0"/>
              </a:defRPr>
            </a:lvl3pPr>
            <a:lvl4pPr>
              <a:defRPr sz="1400" b="0" i="0">
                <a:solidFill>
                  <a:srgbClr val="323A45"/>
                </a:solidFill>
                <a:latin typeface="+mj-lt"/>
                <a:cs typeface="Calibri" pitchFamily="34" charset="0"/>
              </a:defRPr>
            </a:lvl4pPr>
            <a:lvl5pPr>
              <a:defRPr sz="1300" b="0" i="0">
                <a:solidFill>
                  <a:srgbClr val="323A45"/>
                </a:solidFill>
                <a:latin typeface="+mj-lt"/>
                <a:cs typeface="Calibri"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4196779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nly">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609600" y="1219200"/>
            <a:ext cx="7924800" cy="4495800"/>
          </a:xfrm>
        </p:spPr>
        <p:txBody>
          <a:bodyPr>
            <a:normAutofit/>
          </a:bodyPr>
          <a:lstStyle>
            <a:lvl1pPr>
              <a:defRPr sz="1600" b="0" i="0">
                <a:latin typeface="+mn-lt"/>
                <a:cs typeface="35 Helvetica Thin"/>
              </a:defRPr>
            </a:lvl1pPr>
            <a:lvl2pPr>
              <a:defRPr sz="1600" b="0" i="0">
                <a:latin typeface="+mn-lt"/>
                <a:cs typeface="35 Helvetica Thin"/>
              </a:defRPr>
            </a:lvl2pPr>
            <a:lvl3pPr>
              <a:defRPr sz="1600" b="0" i="0">
                <a:latin typeface="+mn-lt"/>
                <a:cs typeface="35 Helvetica Thin"/>
              </a:defRPr>
            </a:lvl3pPr>
            <a:lvl4pPr>
              <a:defRPr sz="1600" b="0" i="0">
                <a:latin typeface="+mn-lt"/>
                <a:cs typeface="35 Helvetica Thin"/>
              </a:defRPr>
            </a:lvl4pPr>
            <a:lvl5pPr>
              <a:defRPr sz="1600" b="0" i="0">
                <a:latin typeface="+mn-lt"/>
                <a:cs typeface="35 Helvetica Thi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3200" y="6144908"/>
            <a:ext cx="2057400" cy="421977"/>
          </a:xfrm>
          <a:prstGeom prst="rect">
            <a:avLst/>
          </a:prstGeom>
        </p:spPr>
      </p:pic>
      <p:sp>
        <p:nvSpPr>
          <p:cNvPr id="33" name="Title 32"/>
          <p:cNvSpPr>
            <a:spLocks noGrp="1"/>
          </p:cNvSpPr>
          <p:nvPr>
            <p:ph type="title"/>
          </p:nvPr>
        </p:nvSpPr>
        <p:spPr>
          <a:xfrm>
            <a:off x="609600" y="274638"/>
            <a:ext cx="7924800" cy="715962"/>
          </a:xfrm>
        </p:spPr>
        <p:txBody>
          <a:bodyPr>
            <a:normAutofit/>
          </a:bodyPr>
          <a:lstStyle>
            <a:lvl1pPr algn="l">
              <a:defRPr sz="3600">
                <a:solidFill>
                  <a:srgbClr val="00AFA9"/>
                </a:solidFill>
                <a:latin typeface="+mn-lt"/>
              </a:defRPr>
            </a:lvl1pPr>
          </a:lstStyle>
          <a:p>
            <a:r>
              <a:rPr lang="en-US" dirty="0"/>
              <a:t>Click to edit Master title style</a:t>
            </a:r>
          </a:p>
        </p:txBody>
      </p:sp>
    </p:spTree>
    <p:extLst>
      <p:ext uri="{BB962C8B-B14F-4D97-AF65-F5344CB8AC3E}">
        <p14:creationId xmlns:p14="http://schemas.microsoft.com/office/powerpoint/2010/main" val="1577624879"/>
      </p:ext>
    </p:extLst>
  </p:cSld>
  <p:clrMapOvr>
    <a:masterClrMapping/>
  </p:clrMapOvr>
  <p:extLst mod="1">
    <p:ext uri="{DCECCB84-F9BA-43D5-87BE-67443E8EF086}">
      <p15:sldGuideLst xmlns:p15="http://schemas.microsoft.com/office/powerpoint/2012/main">
        <p15:guide id="1" orient="horz" pos="624">
          <p15:clr>
            <a:srgbClr val="FBAE40"/>
          </p15:clr>
        </p15:guide>
        <p15:guide id="2" pos="384">
          <p15:clr>
            <a:srgbClr val="FBAE40"/>
          </p15:clr>
        </p15:guide>
        <p15:guide id="3" pos="53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ata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86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4BF0-EC4A-4549-AD48-20027FF4FF3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C631444-FE2F-4156-9D27-5435F9672C83}"/>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DAA077B-DC3D-41E1-B4F2-9A776477C283}"/>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9F3A1BFF-8060-482D-B589-4B629C4BD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96162-7EFA-482E-9AB2-5302186BA49A}"/>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3794487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0C41-769A-468C-8353-B14F8F4FF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BDC50-C850-4F33-B32B-8DFD21E43B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9E61-99FC-4EDD-8213-52169B43A946}"/>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E377F3E3-88B7-4D97-BDE0-E79037124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1C65-463E-44C1-8B50-591128F1636E}"/>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4119906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E375-9B9C-44BA-B1B4-F836388B486E}"/>
              </a:ext>
            </a:extLst>
          </p:cNvPr>
          <p:cNvSpPr>
            <a:spLocks noGrp="1"/>
          </p:cNvSpPr>
          <p:nvPr>
            <p:ph type="title"/>
          </p:nvPr>
        </p:nvSpPr>
        <p:spPr>
          <a:xfrm>
            <a:off x="623888" y="1709745"/>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61A6EEE-7003-4F24-A33F-B3076C50FA5C}"/>
              </a:ext>
            </a:extLst>
          </p:cNvPr>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ACC1CA-E883-48C4-A2E9-29B63FE3F00C}"/>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DD2CF0D6-C671-4531-8F87-F1DAEBB1B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E94E2-1C00-4E00-8B83-264E7577933C}"/>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4128538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86B2-AB27-43ED-A96E-05C7154CF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AB922-DDA9-44CA-9651-45EC61CD46A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EE7EA-429C-47E8-B5EC-C004A64056E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5DADF-6F28-40DE-9BCB-30F825F2D634}"/>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6" name="Footer Placeholder 5">
            <a:extLst>
              <a:ext uri="{FF2B5EF4-FFF2-40B4-BE49-F238E27FC236}">
                <a16:creationId xmlns:a16="http://schemas.microsoft.com/office/drawing/2014/main" id="{FDF248B9-1DA2-4A6C-A66E-FA662CB33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A8FBC-F1C8-40D0-B24A-6ABE20024103}"/>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2839158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2A2A-98A8-43DB-8A11-D9CE8A98018D}"/>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3231B-1BEB-4520-8673-7971ABF5BE02}"/>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49379AA-79EF-47D8-A9F4-05F2CB9C9D8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5FB03-BFF4-4932-9748-DA803DBE62C8}"/>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A68A6A1-640B-4B35-A99F-77EC205387CA}"/>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F442A2-2A19-4CE8-B13D-03132962836F}"/>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8" name="Footer Placeholder 7">
            <a:extLst>
              <a:ext uri="{FF2B5EF4-FFF2-40B4-BE49-F238E27FC236}">
                <a16:creationId xmlns:a16="http://schemas.microsoft.com/office/drawing/2014/main" id="{FBCCC9A8-42AB-4E76-809B-5ACB760E6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182B2-6D1F-4134-9471-5AC86D55AF1E}"/>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2559654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28A6-EDDF-4F4C-8316-ED83372A37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72CB8F-F5F8-4E1F-991C-018FC40AA27D}"/>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4" name="Footer Placeholder 3">
            <a:extLst>
              <a:ext uri="{FF2B5EF4-FFF2-40B4-BE49-F238E27FC236}">
                <a16:creationId xmlns:a16="http://schemas.microsoft.com/office/drawing/2014/main" id="{7C29CC8A-6D16-46D9-BD08-CBE5C640C6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FA303-95E4-4674-8AA2-85EB952739F1}"/>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3302578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55AB-76FA-4AF6-A8D8-C94B9866D6DB}"/>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3" name="Footer Placeholder 2">
            <a:extLst>
              <a:ext uri="{FF2B5EF4-FFF2-40B4-BE49-F238E27FC236}">
                <a16:creationId xmlns:a16="http://schemas.microsoft.com/office/drawing/2014/main" id="{661F4EA3-FA53-485A-A970-FAC22BFA7A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A158B6-EFA9-4B4B-A52A-51256F9C48ED}"/>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562961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3D6D-CBB7-4808-8A30-FCB3B7429F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E2A165-A031-49C8-A965-655890238430}"/>
              </a:ext>
            </a:extLst>
          </p:cNvPr>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4413B-B9EE-488F-B32E-CDC0DAF298DA}"/>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B70D6E7-5906-41EE-9E82-663C41770893}"/>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6" name="Footer Placeholder 5">
            <a:extLst>
              <a:ext uri="{FF2B5EF4-FFF2-40B4-BE49-F238E27FC236}">
                <a16:creationId xmlns:a16="http://schemas.microsoft.com/office/drawing/2014/main" id="{5ECA3C63-2D2E-4D49-805D-1157020472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CC79E-824D-4BA9-A46D-B065347656E7}"/>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1558147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Angle Blank Layou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91440" y="56716"/>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4"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1723151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D12F-E7DA-47BF-A3AF-F1CEC3859F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7667FE7-18B5-4387-88A2-7CAC9356257E}"/>
              </a:ext>
            </a:extLst>
          </p:cNvPr>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E96AFEB8-E10A-43EA-8901-FC040452E4FB}"/>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1AE4DB7-6483-40C2-BDDE-4BEF2656533B}"/>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6" name="Footer Placeholder 5">
            <a:extLst>
              <a:ext uri="{FF2B5EF4-FFF2-40B4-BE49-F238E27FC236}">
                <a16:creationId xmlns:a16="http://schemas.microsoft.com/office/drawing/2014/main" id="{A07C342C-2946-4BF0-82DB-47F9C07FF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08DE4-16F6-431E-B7DB-6E0C2E0C29BC}"/>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1981499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73CD-9A87-403D-9B7F-26163FFC3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C1D773-C15B-415F-A338-6963C65D96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CB265-E96E-4266-AF8A-6A47B765100F}"/>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279CC773-FEEF-461A-8E31-52B887459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FF460-69D7-4843-9C43-89BAD7918859}"/>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3970624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B2F7D2-0ADE-4193-BD42-F79D7125005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892C0-A01B-49F9-8F72-4789AA3AAB27}"/>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7EE63-E239-4598-860D-630149B286A5}"/>
              </a:ext>
            </a:extLst>
          </p:cNvPr>
          <p:cNvSpPr>
            <a:spLocks noGrp="1"/>
          </p:cNvSpPr>
          <p:nvPr>
            <p:ph type="dt" sz="half" idx="10"/>
          </p:nvPr>
        </p:nvSpPr>
        <p:spPr/>
        <p:txBody>
          <a:body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766D035E-A6DB-49C4-A199-215DC0FF6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3575F-4585-4789-889A-323E05292984}"/>
              </a:ext>
            </a:extLst>
          </p:cNvPr>
          <p:cNvSpPr>
            <a:spLocks noGrp="1"/>
          </p:cNvSpPr>
          <p:nvPr>
            <p:ph type="sldNum" sz="quarter" idx="12"/>
          </p:nvPr>
        </p:nvSpPr>
        <p:spPr/>
        <p:txBody>
          <a:bodyPr/>
          <a:lstStyle/>
          <a:p>
            <a:fld id="{FECE5E18-2C8D-4B1F-AF24-74DE8E9E3099}" type="slidenum">
              <a:rPr lang="en-US" smtClean="0"/>
              <a:t>‹#›</a:t>
            </a:fld>
            <a:endParaRPr lang="en-US"/>
          </a:p>
        </p:txBody>
      </p:sp>
    </p:spTree>
    <p:extLst>
      <p:ext uri="{BB962C8B-B14F-4D97-AF65-F5344CB8AC3E}">
        <p14:creationId xmlns:p14="http://schemas.microsoft.com/office/powerpoint/2010/main" val="2825633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64540" y="2399791"/>
            <a:ext cx="7614919" cy="615553"/>
          </a:xfrm>
          <a:prstGeom prst="rect">
            <a:avLst/>
          </a:prstGeom>
        </p:spPr>
        <p:txBody>
          <a:bodyPr wrap="square" lIns="0" tIns="0" rIns="0" bIns="0">
            <a:spAutoFit/>
          </a:bodyPr>
          <a:lstStyle>
            <a:lvl1pPr>
              <a:defRPr b="0" i="0">
                <a:solidFill>
                  <a:srgbClr val="2B2A7C"/>
                </a:solidFill>
              </a:defRPr>
            </a:lvl1pPr>
          </a:lstStyle>
          <a:p>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4" name="Picture 2" descr="Transform Health">
            <a:extLst>
              <a:ext uri="{FF2B5EF4-FFF2-40B4-BE49-F238E27FC236}">
                <a16:creationId xmlns:a16="http://schemas.microsoft.com/office/drawing/2014/main" id="{BF087F9B-912A-431F-8F31-48D9277444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4149" y="6082792"/>
            <a:ext cx="1907722" cy="6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30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4328-E55A-4B2A-A876-67D0F71BF0B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12784F-7906-4B97-9A18-DED2C4360B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F07EBA-A562-4558-A21E-AC2F03E0BDB8}"/>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5" name="Footer Placeholder 4">
            <a:extLst>
              <a:ext uri="{FF2B5EF4-FFF2-40B4-BE49-F238E27FC236}">
                <a16:creationId xmlns:a16="http://schemas.microsoft.com/office/drawing/2014/main" id="{38AB2A99-95E4-462D-8EE9-5B84032D7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8A7CF8-FBA8-44F9-AB3E-201E7CA6F34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6358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43C0-EA3C-4B10-8C86-954634C946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7B48F-EE7D-48A8-A81A-4658FD7312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1E6D-64C5-4555-BD97-16DEDD11917A}"/>
              </a:ext>
            </a:extLst>
          </p:cNvPr>
          <p:cNvSpPr>
            <a:spLocks noGrp="1"/>
          </p:cNvSpPr>
          <p:nvPr>
            <p:ph type="dt" sz="half" idx="10"/>
          </p:nvPr>
        </p:nvSpPr>
        <p:spPr/>
        <p:txBody>
          <a:bodyPr/>
          <a:lstStyle/>
          <a:p>
            <a:fld id="{70DDF080-5E8C-48AD-84E5-6C08B304C14E}" type="datetimeFigureOut">
              <a:rPr lang="en-US" smtClean="0"/>
              <a:t>1/21/2019</a:t>
            </a:fld>
            <a:endParaRPr lang="en-US" dirty="0"/>
          </a:p>
        </p:txBody>
      </p:sp>
      <p:sp>
        <p:nvSpPr>
          <p:cNvPr id="5" name="Footer Placeholder 4">
            <a:extLst>
              <a:ext uri="{FF2B5EF4-FFF2-40B4-BE49-F238E27FC236}">
                <a16:creationId xmlns:a16="http://schemas.microsoft.com/office/drawing/2014/main" id="{262FAE0D-73DD-4770-BC95-AADC2E8EAD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539A5-C5C0-4901-BCA4-BCBD96C822E2}"/>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77773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2FB5-1FE8-4FC2-B40D-C99B10CF3F4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EECB89-0C73-4314-8B99-DEADBD302E7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ECB268-9249-4BA9-87D4-2B8C357A2D51}"/>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5" name="Footer Placeholder 4">
            <a:extLst>
              <a:ext uri="{FF2B5EF4-FFF2-40B4-BE49-F238E27FC236}">
                <a16:creationId xmlns:a16="http://schemas.microsoft.com/office/drawing/2014/main" id="{3F3AC04A-A2F0-4EC2-96BB-A27E1B03CD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00F87-644F-4B70-B042-D832200F127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972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24F8-B293-4170-8E90-1819B3B7A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5CD84-ED40-495E-BC4A-2B9DEFE10F0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3DF835-BA5C-40C9-B029-7A7193B68DC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02A04B-78AF-406A-A7BD-95F7A4AE75DF}"/>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6" name="Footer Placeholder 5">
            <a:extLst>
              <a:ext uri="{FF2B5EF4-FFF2-40B4-BE49-F238E27FC236}">
                <a16:creationId xmlns:a16="http://schemas.microsoft.com/office/drawing/2014/main" id="{23A44310-78B6-4BC6-8E6A-E37F4A63D4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5C0D9F-A189-4EB3-AEE7-15ACB68EB5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0014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A09C-34D9-4BCC-B032-B8C856FD41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E56E58-D526-4FE1-B438-018D5B36D8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B72541B-71D8-4F36-833A-3A8BE99076E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20E50-88E5-4DD1-AF60-410352C54D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AC6872D-4157-4080-9056-D049ED3AA08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5ECA2-3A31-43F9-ACDD-E7C2DDA6C32C}"/>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8" name="Footer Placeholder 7">
            <a:extLst>
              <a:ext uri="{FF2B5EF4-FFF2-40B4-BE49-F238E27FC236}">
                <a16:creationId xmlns:a16="http://schemas.microsoft.com/office/drawing/2014/main" id="{93BC4292-830D-49C9-A754-D450774256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253BC4-152A-4F8C-B797-A2B867DE8A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0613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419F-094F-468C-8C81-65014CDB2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38EA7-B90C-4EA4-8D05-B444477B4862}"/>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4" name="Footer Placeholder 3">
            <a:extLst>
              <a:ext uri="{FF2B5EF4-FFF2-40B4-BE49-F238E27FC236}">
                <a16:creationId xmlns:a16="http://schemas.microsoft.com/office/drawing/2014/main" id="{7C42E48B-0EA1-48E2-A2F5-72DA7CE7D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C2EC5F-5288-4F6E-8281-F418E869CB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971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o Angle">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762000" y="56716"/>
            <a:ext cx="82905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4" name="Content Placeholder 2"/>
          <p:cNvSpPr>
            <a:spLocks noGrp="1"/>
          </p:cNvSpPr>
          <p:nvPr>
            <p:ph idx="1"/>
          </p:nvPr>
        </p:nvSpPr>
        <p:spPr>
          <a:xfrm>
            <a:off x="91440" y="1097280"/>
            <a:ext cx="896112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3901353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E5708-DFA2-4017-B7F2-3F917973D226}"/>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3" name="Footer Placeholder 2">
            <a:extLst>
              <a:ext uri="{FF2B5EF4-FFF2-40B4-BE49-F238E27FC236}">
                <a16:creationId xmlns:a16="http://schemas.microsoft.com/office/drawing/2014/main" id="{30A7DBBC-BFA5-427C-AADF-C71D624737C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45FDE2-9ECF-4591-B680-ED5CF0329DC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5380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D775-6C39-4CAB-AFE5-2F9E1D1C1E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5A07F1-B06A-412D-BA55-554802AA10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1540FF-D53E-498B-8353-B336E7F173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10FFC6-7970-47F9-8066-6B2B536B2BF1}"/>
              </a:ext>
            </a:extLst>
          </p:cNvPr>
          <p:cNvSpPr>
            <a:spLocks noGrp="1"/>
          </p:cNvSpPr>
          <p:nvPr>
            <p:ph type="dt" sz="half" idx="10"/>
          </p:nvPr>
        </p:nvSpPr>
        <p:spPr/>
        <p:txBody>
          <a:bodyPr/>
          <a:lstStyle/>
          <a:p>
            <a:fld id="{70DDF080-5E8C-48AD-84E5-6C08B304C14E}" type="datetimeFigureOut">
              <a:rPr lang="en-US" smtClean="0"/>
              <a:t>1/21/2019</a:t>
            </a:fld>
            <a:endParaRPr lang="en-US" dirty="0"/>
          </a:p>
        </p:txBody>
      </p:sp>
      <p:sp>
        <p:nvSpPr>
          <p:cNvPr id="6" name="Footer Placeholder 5">
            <a:extLst>
              <a:ext uri="{FF2B5EF4-FFF2-40B4-BE49-F238E27FC236}">
                <a16:creationId xmlns:a16="http://schemas.microsoft.com/office/drawing/2014/main" id="{290FD12D-3EC4-4383-9412-66E65D5D21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E3CBAD-BED7-439E-B372-9FD0EFA9438F}"/>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47351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1DE-1892-4A43-9580-29F5BF804A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ED6A367-3BDA-46ED-8B62-EAC20B4AD8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4F202D-DE1E-45E1-A657-F627D78115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61E062B-C7C6-4D44-B5BD-3FDD5605679B}"/>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6" name="Footer Placeholder 5">
            <a:extLst>
              <a:ext uri="{FF2B5EF4-FFF2-40B4-BE49-F238E27FC236}">
                <a16:creationId xmlns:a16="http://schemas.microsoft.com/office/drawing/2014/main" id="{3EFA9EDD-F86F-42EB-8084-3641675D61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F24F81-B4B7-4752-84D6-E98C56C7508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972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3395-38E2-4F80-A91C-04F77A206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6C3CB-0173-4B6C-B7F9-B852869B0C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1ABA5-79BA-4EF1-932B-2D187AC1B414}"/>
              </a:ext>
            </a:extLst>
          </p:cNvPr>
          <p:cNvSpPr>
            <a:spLocks noGrp="1"/>
          </p:cNvSpPr>
          <p:nvPr>
            <p:ph type="dt" sz="half" idx="10"/>
          </p:nvPr>
        </p:nvSpPr>
        <p:spPr/>
        <p:txBody>
          <a:bodyPr/>
          <a:lstStyle/>
          <a:p>
            <a:fld id="{70DDF080-5E8C-48AD-84E5-6C08B304C14E}" type="datetimeFigureOut">
              <a:rPr lang="en-US" smtClean="0"/>
              <a:t>1/21/2019</a:t>
            </a:fld>
            <a:endParaRPr lang="en-US" dirty="0"/>
          </a:p>
        </p:txBody>
      </p:sp>
      <p:sp>
        <p:nvSpPr>
          <p:cNvPr id="5" name="Footer Placeholder 4">
            <a:extLst>
              <a:ext uri="{FF2B5EF4-FFF2-40B4-BE49-F238E27FC236}">
                <a16:creationId xmlns:a16="http://schemas.microsoft.com/office/drawing/2014/main" id="{993BECF8-D6F2-4CB2-AF25-06D84A75DD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D85893-5AE0-4436-9CA9-67F7FD3B3BEB}"/>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122452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E0242-B699-4375-BC20-B20D81B59A1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22AB35-F8B7-4D7B-910E-CC0821C1ED2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C0216-9E3B-4BB1-BE95-F280EC895CA5}"/>
              </a:ext>
            </a:extLst>
          </p:cNvPr>
          <p:cNvSpPr>
            <a:spLocks noGrp="1"/>
          </p:cNvSpPr>
          <p:nvPr>
            <p:ph type="dt" sz="half" idx="10"/>
          </p:nvPr>
        </p:nvSpPr>
        <p:spPr/>
        <p:txBody>
          <a:bodyPr/>
          <a:lstStyle/>
          <a:p>
            <a:fld id="{B61BEF0D-F0BB-DE4B-95CE-6DB70DBA9567}" type="datetimeFigureOut">
              <a:rPr lang="en-US" smtClean="0"/>
              <a:pPr/>
              <a:t>1/21/2019</a:t>
            </a:fld>
            <a:endParaRPr lang="en-US" dirty="0"/>
          </a:p>
        </p:txBody>
      </p:sp>
      <p:sp>
        <p:nvSpPr>
          <p:cNvPr id="5" name="Footer Placeholder 4">
            <a:extLst>
              <a:ext uri="{FF2B5EF4-FFF2-40B4-BE49-F238E27FC236}">
                <a16:creationId xmlns:a16="http://schemas.microsoft.com/office/drawing/2014/main" id="{79B9B3A2-A2DE-49A7-A3E9-739276102B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967757-E8D4-4C31-905C-D22A5D33305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7303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379440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2127582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361609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153890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37183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Gray Angle">
    <p:spTree>
      <p:nvGrpSpPr>
        <p:cNvPr id="1" name=""/>
        <p:cNvGrpSpPr/>
        <p:nvPr/>
      </p:nvGrpSpPr>
      <p:grpSpPr>
        <a:xfrm>
          <a:off x="0" y="0"/>
          <a:ext cx="0" cy="0"/>
          <a:chOff x="0" y="0"/>
          <a:chExt cx="0" cy="0"/>
        </a:xfrm>
      </p:grpSpPr>
      <p:pic>
        <p:nvPicPr>
          <p:cNvPr id="7" name="Picture 6" descr="KFF_Plate_Tab+Slab6.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55"/>
          <a:stretch/>
        </p:blipFill>
        <p:spPr>
          <a:xfrm>
            <a:off x="6283784" y="0"/>
            <a:ext cx="2860217" cy="6858000"/>
          </a:xfrm>
          <a:prstGeom prst="rect">
            <a:avLst/>
          </a:prstGeom>
        </p:spPr>
      </p:pic>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rgbClr val="55565A"/>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
        <p:nvSpPr>
          <p:cNvPr id="10" name="Rectangle 5"/>
          <p:cNvSpPr>
            <a:spLocks noGrp="1" noChangeArrowheads="1"/>
          </p:cNvSpPr>
          <p:nvPr>
            <p:ph type="title"/>
          </p:nvPr>
        </p:nvSpPr>
        <p:spPr bwMode="auto">
          <a:xfrm>
            <a:off x="762000" y="56716"/>
            <a:ext cx="82905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solidFill>
                  <a:srgbClr val="323A45"/>
                </a:solidFill>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5010" y="6309360"/>
            <a:ext cx="798990" cy="548640"/>
          </a:xfrm>
          <a:prstGeom prst="rect">
            <a:avLst/>
          </a:prstGeom>
        </p:spPr>
      </p:pic>
    </p:spTree>
    <p:extLst>
      <p:ext uri="{BB962C8B-B14F-4D97-AF65-F5344CB8AC3E}">
        <p14:creationId xmlns:p14="http://schemas.microsoft.com/office/powerpoint/2010/main" val="1369644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552478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857553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1052754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B2A7C"/>
                </a:solidFill>
                <a:latin typeface="Arial"/>
                <a:cs typeface="Arial"/>
              </a:defRPr>
            </a:lvl1pPr>
          </a:lstStyle>
          <a:p>
            <a:endParaRPr dirty="0"/>
          </a:p>
        </p:txBody>
      </p:sp>
      <p:sp>
        <p:nvSpPr>
          <p:cNvPr id="7" name="Holder 4">
            <a:extLst>
              <a:ext uri="{FF2B5EF4-FFF2-40B4-BE49-F238E27FC236}">
                <a16:creationId xmlns:a16="http://schemas.microsoft.com/office/drawing/2014/main" id="{A7A1D8BE-2341-4E90-92B5-42EF92B6F681}"/>
              </a:ext>
            </a:extLst>
          </p:cNvPr>
          <p:cNvSpPr>
            <a:spLocks noGrp="1"/>
          </p:cNvSpPr>
          <p:nvPr>
            <p:ph sz="half" idx="3"/>
          </p:nvPr>
        </p:nvSpPr>
        <p:spPr>
          <a:xfrm>
            <a:off x="609600" y="1633983"/>
            <a:ext cx="8229600"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533408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64540" y="2399791"/>
            <a:ext cx="7614919" cy="615553"/>
          </a:xfrm>
          <a:prstGeom prst="rect">
            <a:avLst/>
          </a:prstGeom>
        </p:spPr>
        <p:txBody>
          <a:bodyPr wrap="square" lIns="0" tIns="0" rIns="0" bIns="0">
            <a:spAutoFit/>
          </a:bodyPr>
          <a:lstStyle>
            <a:lvl1pPr>
              <a:defRPr b="0" i="0">
                <a:solidFill>
                  <a:srgbClr val="2B2A7C"/>
                </a:solidFill>
              </a:defRPr>
            </a:lvl1pPr>
          </a:lstStyle>
          <a:p>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4" name="Picture 2" descr="Transform Health">
            <a:extLst>
              <a:ext uri="{FF2B5EF4-FFF2-40B4-BE49-F238E27FC236}">
                <a16:creationId xmlns:a16="http://schemas.microsoft.com/office/drawing/2014/main" id="{BF087F9B-912A-431F-8F31-48D9277444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4149" y="6082792"/>
            <a:ext cx="1907722" cy="6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6611100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740049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06A3B6-756D-4462-BFAC-29999A3ACB92}"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1842917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06A3B6-756D-4462-BFAC-29999A3ACB92}"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991871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06A3B6-756D-4462-BFAC-29999A3ACB92}" type="datetimeFigureOut">
              <a:rPr lang="en-US" smtClean="0"/>
              <a:t>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62035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Gray Angle">
    <p:spTree>
      <p:nvGrpSpPr>
        <p:cNvPr id="1" name=""/>
        <p:cNvGrpSpPr/>
        <p:nvPr/>
      </p:nvGrpSpPr>
      <p:grpSpPr>
        <a:xfrm>
          <a:off x="0" y="0"/>
          <a:ext cx="0" cy="0"/>
          <a:chOff x="0" y="0"/>
          <a:chExt cx="0" cy="0"/>
        </a:xfrm>
      </p:grpSpPr>
      <p:sp>
        <p:nvSpPr>
          <p:cNvPr id="8" name="Rectangle 7"/>
          <p:cNvSpPr/>
          <p:nvPr userDrawn="1"/>
        </p:nvSpPr>
        <p:spPr>
          <a:xfrm>
            <a:off x="3481312" y="0"/>
            <a:ext cx="5662688" cy="6858000"/>
          </a:xfrm>
          <a:prstGeom prst="rect">
            <a:avLst/>
          </a:prstGeom>
          <a:solidFill>
            <a:srgbClr val="F5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KFF_Plate_Tab+Slab6.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55"/>
          <a:stretch/>
        </p:blipFill>
        <p:spPr>
          <a:xfrm>
            <a:off x="644983" y="0"/>
            <a:ext cx="2860217" cy="6858000"/>
          </a:xfrm>
          <a:prstGeom prst="rect">
            <a:avLst/>
          </a:prstGeom>
        </p:spPr>
      </p:pic>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5"/>
          <p:cNvSpPr>
            <a:spLocks noGrp="1" noChangeArrowheads="1"/>
          </p:cNvSpPr>
          <p:nvPr>
            <p:ph type="title"/>
          </p:nvPr>
        </p:nvSpPr>
        <p:spPr bwMode="auto">
          <a:xfrm>
            <a:off x="762000" y="56716"/>
            <a:ext cx="82905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solidFill>
                  <a:srgbClr val="323A45"/>
                </a:solidFill>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5010" y="6309360"/>
            <a:ext cx="798990" cy="548640"/>
          </a:xfrm>
          <a:prstGeom prst="rect">
            <a:avLst/>
          </a:prstGeom>
        </p:spPr>
      </p:pic>
      <p:sp>
        <p:nvSpPr>
          <p:cNvPr id="12"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4219005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6A3B6-756D-4462-BFAC-29999A3ACB92}" type="datetimeFigureOut">
              <a:rPr lang="en-US" smtClean="0"/>
              <a:t>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869454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6A3B6-756D-4462-BFAC-29999A3ACB92}" type="datetimeFigureOut">
              <a:rPr lang="en-US" smtClean="0"/>
              <a:t>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24808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06A3B6-756D-4462-BFAC-29999A3ACB92}"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09042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06A3B6-756D-4462-BFAC-29999A3ACB92}"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4014267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4195161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6A3B6-756D-4462-BFAC-29999A3ACB92}"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68D7-8388-4466-ACE4-FCFDEBE95B26}" type="slidenum">
              <a:rPr lang="en-US" smtClean="0"/>
              <a:t>‹#›</a:t>
            </a:fld>
            <a:endParaRPr lang="en-US"/>
          </a:p>
        </p:txBody>
      </p:sp>
    </p:spTree>
    <p:extLst>
      <p:ext uri="{BB962C8B-B14F-4D97-AF65-F5344CB8AC3E}">
        <p14:creationId xmlns:p14="http://schemas.microsoft.com/office/powerpoint/2010/main" val="316653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371600"/>
            <a:ext cx="896112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159657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371600"/>
            <a:ext cx="8961120"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5"/>
          <p:cNvSpPr>
            <a:spLocks noGrp="1" noChangeArrowheads="1"/>
          </p:cNvSpPr>
          <p:nvPr>
            <p:ph type="title"/>
          </p:nvPr>
        </p:nvSpPr>
        <p:spPr bwMode="auto">
          <a:xfrm>
            <a:off x="609600" y="331036"/>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91440" y="6217920"/>
            <a:ext cx="8214360"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Tree>
    <p:extLst>
      <p:ext uri="{BB962C8B-B14F-4D97-AF65-F5344CB8AC3E}">
        <p14:creationId xmlns:p14="http://schemas.microsoft.com/office/powerpoint/2010/main" val="1937511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8.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14.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152400" y="56716"/>
            <a:ext cx="89001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dirty="0"/>
              <a:t>Click to edit Master title style</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0" y="6324600"/>
            <a:ext cx="609600" cy="404607"/>
          </a:xfrm>
          <a:prstGeom prst="rect">
            <a:avLst/>
          </a:prstGeom>
        </p:spPr>
      </p:pic>
    </p:spTree>
    <p:extLst>
      <p:ext uri="{BB962C8B-B14F-4D97-AF65-F5344CB8AC3E}">
        <p14:creationId xmlns:p14="http://schemas.microsoft.com/office/powerpoint/2010/main" val="291993902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rtl="0" eaLnBrk="1" fontAlgn="base" hangingPunct="1">
        <a:spcBef>
          <a:spcPct val="0"/>
        </a:spcBef>
        <a:spcAft>
          <a:spcPct val="0"/>
        </a:spcAft>
        <a:defRPr lang="en-US" sz="2800" b="0" i="0" dirty="0" smtClean="0">
          <a:solidFill>
            <a:srgbClr val="323A45"/>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6A3B6-756D-4462-BFAC-29999A3ACB92}" type="datetimeFigureOut">
              <a:rPr lang="en-US" smtClean="0"/>
              <a:t>1/21/2019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768D7-8388-4466-ACE4-FCFDEBE95B26}" type="slidenum">
              <a:rPr lang="en-US" smtClean="0"/>
              <a:t>‹#›</a:t>
            </a:fld>
            <a:endParaRPr lang="en-US"/>
          </a:p>
        </p:txBody>
      </p:sp>
    </p:spTree>
    <p:extLst>
      <p:ext uri="{BB962C8B-B14F-4D97-AF65-F5344CB8AC3E}">
        <p14:creationId xmlns:p14="http://schemas.microsoft.com/office/powerpoint/2010/main" val="64751133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762000" y="56716"/>
            <a:ext cx="82905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dirty="0"/>
              <a:t>Click to edit Master title style</a:t>
            </a: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894"/>
            <a:ext cx="850394" cy="1508763"/>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0" y="6324600"/>
            <a:ext cx="609600" cy="404607"/>
          </a:xfrm>
          <a:prstGeom prst="rect">
            <a:avLst/>
          </a:prstGeom>
        </p:spPr>
      </p:pic>
    </p:spTree>
    <p:extLst>
      <p:ext uri="{BB962C8B-B14F-4D97-AF65-F5344CB8AC3E}">
        <p14:creationId xmlns:p14="http://schemas.microsoft.com/office/powerpoint/2010/main" val="679805246"/>
      </p:ext>
    </p:extLst>
  </p:cSld>
  <p:clrMap bg1="lt1" tx1="dk1" bg2="lt2" tx2="dk2" accent1="accent1" accent2="accent2" accent3="accent3" accent4="accent4" accent5="accent5" accent6="accent6" hlink="hlink" folHlink="folHlink"/>
  <p:sldLayoutIdLst>
    <p:sldLayoutId id="2147483686" r:id="rId1"/>
    <p:sldLayoutId id="2147483683" r:id="rId2"/>
    <p:sldLayoutId id="2147483687" r:id="rId3"/>
    <p:sldLayoutId id="2147483693" r:id="rId4"/>
  </p:sldLayoutIdLst>
  <p:hf hdr="0" ftr="0" dt="0"/>
  <p:txStyles>
    <p:titleStyle>
      <a:lvl1pPr algn="l" rtl="0" eaLnBrk="1" fontAlgn="base" hangingPunct="1">
        <a:spcBef>
          <a:spcPct val="0"/>
        </a:spcBef>
        <a:spcAft>
          <a:spcPct val="0"/>
        </a:spcAft>
        <a:defRPr lang="en-US" sz="2800" b="0" i="0" dirty="0" smtClean="0">
          <a:solidFill>
            <a:srgbClr val="55565A"/>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894"/>
            <a:ext cx="850394" cy="1508763"/>
          </a:xfrm>
          <a:prstGeom prst="rect">
            <a:avLst/>
          </a:prstGeom>
        </p:spPr>
      </p:pic>
      <p:sp>
        <p:nvSpPr>
          <p:cNvPr id="8" name="Rectangle 5"/>
          <p:cNvSpPr>
            <a:spLocks noGrp="1" noChangeArrowheads="1"/>
          </p:cNvSpPr>
          <p:nvPr>
            <p:ph type="title"/>
          </p:nvPr>
        </p:nvSpPr>
        <p:spPr bwMode="auto">
          <a:xfrm>
            <a:off x="609600" y="365760"/>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dirty="0"/>
              <a:t>Click to edit Master title style</a:t>
            </a:r>
          </a:p>
        </p:txBody>
      </p:sp>
      <p:sp>
        <p:nvSpPr>
          <p:cNvPr id="9" name="TextBox 8"/>
          <p:cNvSpPr txBox="1"/>
          <p:nvPr userDrawn="1"/>
        </p:nvSpPr>
        <p:spPr>
          <a:xfrm>
            <a:off x="685800" y="91440"/>
            <a:ext cx="8366760" cy="307777"/>
          </a:xfrm>
          <a:prstGeom prst="rect">
            <a:avLst/>
          </a:prstGeom>
          <a:noFill/>
        </p:spPr>
        <p:txBody>
          <a:bodyPr wrap="square" rtlCol="0">
            <a:spAutoFit/>
          </a:bodyPr>
          <a:lstStyle/>
          <a:p>
            <a:pPr algn="l"/>
            <a:r>
              <a:rPr lang="en-US" sz="1400" b="0" dirty="0">
                <a:solidFill>
                  <a:srgbClr val="55565A"/>
                </a:solidFill>
                <a:latin typeface="Arial" panose="020B0604020202020204" pitchFamily="34" charset="0"/>
                <a:cs typeface="Arial" panose="020B0604020202020204" pitchFamily="34" charset="0"/>
              </a:rPr>
              <a:t>Exhibit</a:t>
            </a:r>
            <a:r>
              <a:rPr lang="en-US" sz="1400" b="0" dirty="0">
                <a:solidFill>
                  <a:srgbClr val="55565A"/>
                </a:solidFill>
                <a:latin typeface="Calibri" pitchFamily="34" charset="0"/>
                <a:cs typeface="Meta Offc Pro"/>
              </a:rPr>
              <a:t> </a:t>
            </a:r>
            <a:fld id="{0C16F13B-3659-4888-B784-82F22626CC5F}" type="slidenum">
              <a:rPr lang="en-US" sz="1400" b="0" smtClean="0">
                <a:solidFill>
                  <a:srgbClr val="55565A"/>
                </a:solidFill>
                <a:latin typeface="Arial" panose="020B0604020202020204" pitchFamily="34" charset="0"/>
                <a:cs typeface="Arial" panose="020B0604020202020204" pitchFamily="34" charset="0"/>
              </a:rPr>
              <a:pPr algn="l"/>
              <a:t>‹#›</a:t>
            </a:fld>
            <a:endParaRPr lang="en-US" sz="1400" b="0" dirty="0" err="1">
              <a:solidFill>
                <a:srgbClr val="55565A"/>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0" y="6324600"/>
            <a:ext cx="609600" cy="404607"/>
          </a:xfrm>
          <a:prstGeom prst="rect">
            <a:avLst/>
          </a:prstGeom>
        </p:spPr>
      </p:pic>
    </p:spTree>
    <p:extLst>
      <p:ext uri="{BB962C8B-B14F-4D97-AF65-F5344CB8AC3E}">
        <p14:creationId xmlns:p14="http://schemas.microsoft.com/office/powerpoint/2010/main" val="64824604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hdr="0" ftr="0" dt="0"/>
  <p:txStyles>
    <p:titleStyle>
      <a:lvl1pPr algn="l" rtl="0" eaLnBrk="1" fontAlgn="base" hangingPunct="1">
        <a:spcBef>
          <a:spcPct val="0"/>
        </a:spcBef>
        <a:spcAft>
          <a:spcPct val="0"/>
        </a:spcAft>
        <a:defRPr lang="en-US" sz="2800" b="0" i="0" dirty="0" smtClean="0">
          <a:solidFill>
            <a:srgbClr val="323A45"/>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609600" y="365760"/>
            <a:ext cx="84429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dirty="0"/>
              <a:t>Click to edit Master title style</a:t>
            </a:r>
          </a:p>
        </p:txBody>
      </p:sp>
      <p:sp>
        <p:nvSpPr>
          <p:cNvPr id="4" name="TextBox 3"/>
          <p:cNvSpPr txBox="1"/>
          <p:nvPr/>
        </p:nvSpPr>
        <p:spPr>
          <a:xfrm>
            <a:off x="685800" y="91440"/>
            <a:ext cx="8366760" cy="307777"/>
          </a:xfrm>
          <a:prstGeom prst="rect">
            <a:avLst/>
          </a:prstGeom>
          <a:noFill/>
        </p:spPr>
        <p:txBody>
          <a:bodyPr wrap="square" rtlCol="0">
            <a:spAutoFit/>
          </a:bodyPr>
          <a:lstStyle/>
          <a:p>
            <a:pPr algn="l"/>
            <a:r>
              <a:rPr lang="en-US" sz="1400" b="0" dirty="0">
                <a:solidFill>
                  <a:srgbClr val="55565A"/>
                </a:solidFill>
                <a:latin typeface="Arial" panose="020B0604020202020204" pitchFamily="34" charset="0"/>
                <a:cs typeface="Arial" panose="020B0604020202020204" pitchFamily="34" charset="0"/>
              </a:rPr>
              <a:t>Figure</a:t>
            </a:r>
            <a:r>
              <a:rPr lang="en-US" sz="1400" b="0" dirty="0">
                <a:solidFill>
                  <a:srgbClr val="55565A"/>
                </a:solidFill>
                <a:latin typeface="Calibri" pitchFamily="34" charset="0"/>
                <a:cs typeface="Meta Offc Pro"/>
              </a:rPr>
              <a:t> </a:t>
            </a:r>
            <a:fld id="{0C16F13B-3659-4888-B784-82F22626CC5F}" type="slidenum">
              <a:rPr lang="en-US" sz="1400" b="0" smtClean="0">
                <a:solidFill>
                  <a:srgbClr val="55565A"/>
                </a:solidFill>
                <a:latin typeface="Arial" panose="020B0604020202020204" pitchFamily="34" charset="0"/>
                <a:cs typeface="Arial" panose="020B0604020202020204" pitchFamily="34" charset="0"/>
              </a:rPr>
              <a:pPr algn="l"/>
              <a:t>‹#›</a:t>
            </a:fld>
            <a:endParaRPr lang="en-US" sz="1400" b="0" dirty="0" err="1">
              <a:solidFill>
                <a:srgbClr val="55565A"/>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75" y="-2894"/>
            <a:ext cx="861969" cy="1508763"/>
          </a:xfrm>
          <a:prstGeom prst="rect">
            <a:avLst/>
          </a:prstGeom>
        </p:spPr>
      </p:pic>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0" y="6324600"/>
            <a:ext cx="609600" cy="404607"/>
          </a:xfrm>
          <a:prstGeom prst="rect">
            <a:avLst/>
          </a:prstGeom>
        </p:spPr>
      </p:pic>
    </p:spTree>
    <p:extLst>
      <p:ext uri="{BB962C8B-B14F-4D97-AF65-F5344CB8AC3E}">
        <p14:creationId xmlns:p14="http://schemas.microsoft.com/office/powerpoint/2010/main" val="18827897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rtl="0" eaLnBrk="1" fontAlgn="base" hangingPunct="1">
        <a:spcBef>
          <a:spcPct val="0"/>
        </a:spcBef>
        <a:spcAft>
          <a:spcPct val="0"/>
        </a:spcAft>
        <a:defRPr lang="en-US" sz="2800" b="0" i="0" dirty="0" smtClean="0">
          <a:solidFill>
            <a:srgbClr val="323A45"/>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KFF_Large_K.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46308"/>
          <a:stretch/>
        </p:blipFill>
        <p:spPr>
          <a:xfrm>
            <a:off x="0" y="0"/>
            <a:ext cx="3358798" cy="6858000"/>
          </a:xfrm>
          <a:prstGeom prst="rect">
            <a:avLst/>
          </a:prstGeom>
        </p:spPr>
      </p:pic>
      <p:pic>
        <p:nvPicPr>
          <p:cNvPr id="6" name="Picture 5" descr="KFF_Full_Logo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05574" y="5295540"/>
            <a:ext cx="1184364" cy="786320"/>
          </a:xfrm>
          <a:prstGeom prst="rect">
            <a:avLst/>
          </a:prstGeom>
        </p:spPr>
      </p:pic>
      <p:pic>
        <p:nvPicPr>
          <p:cNvPr id="7" name="Picture 6" descr="KFF_Tagline_KO.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53031" y="6251604"/>
            <a:ext cx="4162012" cy="243326"/>
          </a:xfrm>
          <a:prstGeom prst="rect">
            <a:avLst/>
          </a:prstGeom>
        </p:spPr>
      </p:pic>
    </p:spTree>
    <p:extLst>
      <p:ext uri="{BB962C8B-B14F-4D97-AF65-F5344CB8AC3E}">
        <p14:creationId xmlns:p14="http://schemas.microsoft.com/office/powerpoint/2010/main" val="2042836411"/>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42" presetClass="entr" presetSubtype="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4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457200" rtl="0" eaLnBrk="1" latinLnBrk="0" hangingPunct="1">
        <a:spcBef>
          <a:spcPct val="0"/>
        </a:spcBef>
        <a:buNone/>
        <a:defRPr sz="3200" kern="1200" baseline="0">
          <a:solidFill>
            <a:schemeClr val="bg1"/>
          </a:solidFill>
          <a:latin typeface="MetaSerif-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KFF_Large_K.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46308"/>
          <a:stretch/>
        </p:blipFill>
        <p:spPr>
          <a:xfrm>
            <a:off x="0" y="0"/>
            <a:ext cx="3358798" cy="6858000"/>
          </a:xfrm>
          <a:prstGeom prst="rect">
            <a:avLst/>
          </a:prstGeom>
        </p:spPr>
      </p:pic>
      <p:pic>
        <p:nvPicPr>
          <p:cNvPr id="6" name="Picture 5" descr="KFF_Full_Logo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05574" y="5295540"/>
            <a:ext cx="1184364" cy="786320"/>
          </a:xfrm>
          <a:prstGeom prst="rect">
            <a:avLst/>
          </a:prstGeom>
        </p:spPr>
      </p:pic>
      <p:pic>
        <p:nvPicPr>
          <p:cNvPr id="7" name="Picture 6" descr="KFF_Tagline_KO.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53031" y="6251604"/>
            <a:ext cx="4162012" cy="243326"/>
          </a:xfrm>
          <a:prstGeom prst="rect">
            <a:avLst/>
          </a:prstGeom>
        </p:spPr>
      </p:pic>
      <p:sp>
        <p:nvSpPr>
          <p:cNvPr id="8" name="Rectangle 7"/>
          <p:cNvSpPr/>
          <p:nvPr userDrawn="1"/>
        </p:nvSpPr>
        <p:spPr>
          <a:xfrm>
            <a:off x="-1" y="0"/>
            <a:ext cx="9144001"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KFF_Plate_Tab+Slab6.png"/>
          <p:cNvPicPr>
            <a:picLocks noChangeAspect="1"/>
          </p:cNvPicPr>
          <p:nvPr userDrawn="1"/>
        </p:nvPicPr>
        <p:blipFill rotWithShape="1">
          <a:blip r:embed="rId6" cstate="print">
            <a:extLst>
              <a:ext uri="{28A0092B-C50C-407E-A947-70E740481C1C}">
                <a14:useLocalDpi xmlns:a14="http://schemas.microsoft.com/office/drawing/2010/main" val="0"/>
              </a:ext>
            </a:extLst>
          </a:blip>
          <a:srcRect l="28055"/>
          <a:stretch/>
        </p:blipFill>
        <p:spPr>
          <a:xfrm>
            <a:off x="5331370" y="0"/>
            <a:ext cx="3812630" cy="6858000"/>
          </a:xfrm>
          <a:prstGeom prst="rect">
            <a:avLst/>
          </a:prstGeom>
        </p:spPr>
      </p:pic>
      <p:pic>
        <p:nvPicPr>
          <p:cNvPr id="10" name="Picture 9" descr="KFF_Plate_Tab+Slab9.png"/>
          <p:cNvPicPr>
            <a:picLocks noChangeAspect="1"/>
          </p:cNvPicPr>
          <p:nvPr userDrawn="1"/>
        </p:nvPicPr>
        <p:blipFill rotWithShape="1">
          <a:blip r:embed="rId7" cstate="print">
            <a:extLst>
              <a:ext uri="{28A0092B-C50C-407E-A947-70E740481C1C}">
                <a14:useLocalDpi xmlns:a14="http://schemas.microsoft.com/office/drawing/2010/main" val="0"/>
              </a:ext>
            </a:extLst>
          </a:blip>
          <a:srcRect r="88613" b="85485"/>
          <a:stretch/>
        </p:blipFill>
        <p:spPr>
          <a:xfrm>
            <a:off x="0" y="0"/>
            <a:ext cx="1028125" cy="1695882"/>
          </a:xfrm>
          <a:prstGeom prst="rect">
            <a:avLst/>
          </a:prstGeom>
        </p:spPr>
      </p:pic>
    </p:spTree>
    <p:extLst>
      <p:ext uri="{BB962C8B-B14F-4D97-AF65-F5344CB8AC3E}">
        <p14:creationId xmlns:p14="http://schemas.microsoft.com/office/powerpoint/2010/main" val="915802815"/>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42" presetClass="entr" presetSubtype="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4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457200" rtl="0" eaLnBrk="1" latinLnBrk="0" hangingPunct="1">
        <a:spcBef>
          <a:spcPct val="0"/>
        </a:spcBef>
        <a:buNone/>
        <a:defRPr sz="3200" kern="1200" baseline="0">
          <a:solidFill>
            <a:schemeClr val="bg1"/>
          </a:solidFill>
          <a:latin typeface="MetaSerif-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04643-5262-425D-B19B-4D48BC397AFF}" type="datetimeFigureOut">
              <a:rPr lang="en-US" smtClean="0"/>
              <a:t>1/21/2019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04AA6-3851-437C-BA7A-90EB743F67B6}" type="slidenum">
              <a:rPr lang="en-US" smtClean="0"/>
              <a:t>‹#›</a:t>
            </a:fld>
            <a:endParaRPr lang="en-US" dirty="0"/>
          </a:p>
        </p:txBody>
      </p:sp>
    </p:spTree>
    <p:extLst>
      <p:ext uri="{BB962C8B-B14F-4D97-AF65-F5344CB8AC3E}">
        <p14:creationId xmlns:p14="http://schemas.microsoft.com/office/powerpoint/2010/main" val="26684331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AF3B0-0C28-49D8-AF8E-4F2AAB75AF0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3E0641-12E9-40C8-BCDF-2E2A434E882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FCB02-949C-469D-9DB7-16AF09C9B648}"/>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AFDD24-0A6D-4725-AB7A-08E90932E29D}" type="datetimeFigureOut">
              <a:rPr lang="en-US" smtClean="0"/>
              <a:t>1/21/2019</a:t>
            </a:fld>
            <a:endParaRPr lang="en-US"/>
          </a:p>
        </p:txBody>
      </p:sp>
      <p:sp>
        <p:nvSpPr>
          <p:cNvPr id="5" name="Footer Placeholder 4">
            <a:extLst>
              <a:ext uri="{FF2B5EF4-FFF2-40B4-BE49-F238E27FC236}">
                <a16:creationId xmlns:a16="http://schemas.microsoft.com/office/drawing/2014/main" id="{3B8EAB2C-CBFA-4FF4-B681-1EA91A8DDCBD}"/>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912762-65CF-4939-8DA6-E4016DDBFD10}"/>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CE5E18-2C8D-4B1F-AF24-74DE8E9E3099}" type="slidenum">
              <a:rPr lang="en-US" smtClean="0"/>
              <a:t>‹#›</a:t>
            </a:fld>
            <a:endParaRPr lang="en-US"/>
          </a:p>
        </p:txBody>
      </p:sp>
    </p:spTree>
    <p:extLst>
      <p:ext uri="{BB962C8B-B14F-4D97-AF65-F5344CB8AC3E}">
        <p14:creationId xmlns:p14="http://schemas.microsoft.com/office/powerpoint/2010/main" val="519322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2B7DD-2740-4AC1-8C89-7A8B427BEE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9B5C0-3DCF-469A-BCA0-9C07C6AB7C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2FC12-15E7-4003-80EE-DADDE93A92A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1/21/2019</a:t>
            </a:fld>
            <a:endParaRPr lang="en-US" dirty="0"/>
          </a:p>
        </p:txBody>
      </p:sp>
      <p:sp>
        <p:nvSpPr>
          <p:cNvPr id="5" name="Footer Placeholder 4">
            <a:extLst>
              <a:ext uri="{FF2B5EF4-FFF2-40B4-BE49-F238E27FC236}">
                <a16:creationId xmlns:a16="http://schemas.microsoft.com/office/drawing/2014/main" id="{C92F8AB1-2BC9-4042-8CA4-7417FDB47B4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A5247C-D3A3-4922-BF9D-35448B349D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pic>
        <p:nvPicPr>
          <p:cNvPr id="7" name="Picture 2" descr="Transform Health">
            <a:extLst>
              <a:ext uri="{FF2B5EF4-FFF2-40B4-BE49-F238E27FC236}">
                <a16:creationId xmlns:a16="http://schemas.microsoft.com/office/drawing/2014/main" id="{7EAEB353-2FAC-4765-B880-926A13041816}"/>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094149" y="6082792"/>
            <a:ext cx="1907722" cy="6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531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2.png"/><Relationship Id="rId4" Type="http://schemas.openxmlformats.org/officeDocument/2006/relationships/image" Target="../media/image21.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image" Target="../media/image42.emf"/><Relationship Id="rId1" Type="http://schemas.openxmlformats.org/officeDocument/2006/relationships/slideLayout" Target="../slideLayouts/slideLayout30.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jpg"/><Relationship Id="rId1" Type="http://schemas.openxmlformats.org/officeDocument/2006/relationships/slideLayout" Target="../slideLayouts/slideLayout30.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diagramColors" Target="../diagrams/colors4.xml"/><Relationship Id="rId11" Type="http://schemas.openxmlformats.org/officeDocument/2006/relationships/image" Target="../media/image75.png"/><Relationship Id="rId5" Type="http://schemas.openxmlformats.org/officeDocument/2006/relationships/diagramQuickStyle" Target="../diagrams/quickStyle4.xml"/><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diagramLayout" Target="../diagrams/layout4.xml"/><Relationship Id="rId9" Type="http://schemas.openxmlformats.org/officeDocument/2006/relationships/image" Target="../media/image73.jpeg"/><Relationship Id="rId1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18.jpg"/></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mailto:wallen@kypca.net" TargetMode="Externa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8" Type="http://schemas.openxmlformats.org/officeDocument/2006/relationships/hyperlink" Target="mailto:lisa@transformhc.com" TargetMode="External"/><Relationship Id="rId3" Type="http://schemas.openxmlformats.org/officeDocument/2006/relationships/image" Target="../media/image126.svg"/><Relationship Id="rId7" Type="http://schemas.openxmlformats.org/officeDocument/2006/relationships/image" Target="../media/image129.jpeg"/><Relationship Id="rId2" Type="http://schemas.openxmlformats.org/officeDocument/2006/relationships/image" Target="../media/image125.png"/><Relationship Id="rId1" Type="http://schemas.openxmlformats.org/officeDocument/2006/relationships/slideLayout" Target="../slideLayouts/slideLayout43.xml"/><Relationship Id="rId6" Type="http://schemas.openxmlformats.org/officeDocument/2006/relationships/hyperlink" Target="http://www.transformhc.com/" TargetMode="External"/><Relationship Id="rId5" Type="http://schemas.openxmlformats.org/officeDocument/2006/relationships/image" Target="../media/image128.svg"/><Relationship Id="rId10" Type="http://schemas.openxmlformats.org/officeDocument/2006/relationships/hyperlink" Target="mailto:liz@transformhc.com" TargetMode="External"/><Relationship Id="rId4" Type="http://schemas.openxmlformats.org/officeDocument/2006/relationships/image" Target="../media/image127.png"/><Relationship Id="rId9" Type="http://schemas.openxmlformats.org/officeDocument/2006/relationships/hyperlink" Target="mailto:heather@transformhc.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3646227" y="2533190"/>
            <a:ext cx="43815" cy="62865"/>
          </a:xfrm>
          <a:custGeom>
            <a:avLst/>
            <a:gdLst/>
            <a:ahLst/>
            <a:cxnLst/>
            <a:rect l="l" t="t" r="r" b="b"/>
            <a:pathLst>
              <a:path w="43814" h="62864">
                <a:moveTo>
                  <a:pt x="43452" y="0"/>
                </a:moveTo>
                <a:lnTo>
                  <a:pt x="33120" y="16092"/>
                </a:lnTo>
                <a:lnTo>
                  <a:pt x="22577" y="31863"/>
                </a:lnTo>
                <a:lnTo>
                  <a:pt x="11609" y="47420"/>
                </a:lnTo>
                <a:lnTo>
                  <a:pt x="0" y="62870"/>
                </a:lnTo>
                <a:lnTo>
                  <a:pt x="7287" y="56079"/>
                </a:lnTo>
                <a:lnTo>
                  <a:pt x="19289" y="44221"/>
                </a:lnTo>
                <a:lnTo>
                  <a:pt x="24004" y="40009"/>
                </a:lnTo>
                <a:lnTo>
                  <a:pt x="25148" y="40009"/>
                </a:lnTo>
                <a:lnTo>
                  <a:pt x="26291" y="37725"/>
                </a:lnTo>
                <a:lnTo>
                  <a:pt x="27434" y="34283"/>
                </a:lnTo>
                <a:lnTo>
                  <a:pt x="43452" y="2284"/>
                </a:lnTo>
                <a:lnTo>
                  <a:pt x="43452" y="0"/>
                </a:lnTo>
                <a:close/>
              </a:path>
              <a:path w="43814" h="62864">
                <a:moveTo>
                  <a:pt x="25148" y="40009"/>
                </a:moveTo>
                <a:lnTo>
                  <a:pt x="24004" y="40009"/>
                </a:lnTo>
                <a:lnTo>
                  <a:pt x="24004" y="42294"/>
                </a:lnTo>
                <a:lnTo>
                  <a:pt x="25148" y="40009"/>
                </a:lnTo>
                <a:close/>
              </a:path>
            </a:pathLst>
          </a:custGeom>
          <a:solidFill>
            <a:srgbClr val="51AC37"/>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2610311" y="1657685"/>
            <a:ext cx="457834" cy="821055"/>
          </a:xfrm>
          <a:custGeom>
            <a:avLst/>
            <a:gdLst/>
            <a:ahLst/>
            <a:cxnLst/>
            <a:rect l="l" t="t" r="r" b="b"/>
            <a:pathLst>
              <a:path w="457835" h="821055">
                <a:moveTo>
                  <a:pt x="152076" y="312035"/>
                </a:moveTo>
                <a:lnTo>
                  <a:pt x="53740" y="312035"/>
                </a:lnTo>
                <a:lnTo>
                  <a:pt x="53753" y="576484"/>
                </a:lnTo>
                <a:lnTo>
                  <a:pt x="57963" y="665899"/>
                </a:lnTo>
                <a:lnTo>
                  <a:pt x="67484" y="711267"/>
                </a:lnTo>
                <a:lnTo>
                  <a:pt x="83865" y="749417"/>
                </a:lnTo>
                <a:lnTo>
                  <a:pt x="107527" y="779890"/>
                </a:lnTo>
                <a:lnTo>
                  <a:pt x="138889" y="802225"/>
                </a:lnTo>
                <a:lnTo>
                  <a:pt x="178371" y="815964"/>
                </a:lnTo>
                <a:lnTo>
                  <a:pt x="226393" y="820645"/>
                </a:lnTo>
                <a:lnTo>
                  <a:pt x="276760" y="816329"/>
                </a:lnTo>
                <a:lnTo>
                  <a:pt x="325808" y="804221"/>
                </a:lnTo>
                <a:lnTo>
                  <a:pt x="372768" y="785584"/>
                </a:lnTo>
                <a:lnTo>
                  <a:pt x="416874" y="761680"/>
                </a:lnTo>
                <a:lnTo>
                  <a:pt x="457358" y="733773"/>
                </a:lnTo>
                <a:lnTo>
                  <a:pt x="457358" y="709026"/>
                </a:lnTo>
                <a:lnTo>
                  <a:pt x="203185" y="709026"/>
                </a:lnTo>
                <a:lnTo>
                  <a:pt x="177522" y="701932"/>
                </a:lnTo>
                <a:lnTo>
                  <a:pt x="160517" y="680910"/>
                </a:lnTo>
                <a:lnTo>
                  <a:pt x="154363" y="643488"/>
                </a:lnTo>
                <a:lnTo>
                  <a:pt x="152076" y="312035"/>
                </a:lnTo>
                <a:close/>
              </a:path>
              <a:path w="457835" h="821055">
                <a:moveTo>
                  <a:pt x="457358" y="561200"/>
                </a:moveTo>
                <a:lnTo>
                  <a:pt x="416337" y="597628"/>
                </a:lnTo>
                <a:lnTo>
                  <a:pt x="384720" y="622157"/>
                </a:lnTo>
                <a:lnTo>
                  <a:pt x="348619" y="647599"/>
                </a:lnTo>
                <a:lnTo>
                  <a:pt x="310224" y="671480"/>
                </a:lnTo>
                <a:lnTo>
                  <a:pt x="271727" y="691327"/>
                </a:lnTo>
                <a:lnTo>
                  <a:pt x="235317" y="704667"/>
                </a:lnTo>
                <a:lnTo>
                  <a:pt x="203185" y="709026"/>
                </a:lnTo>
                <a:lnTo>
                  <a:pt x="457358" y="709026"/>
                </a:lnTo>
                <a:lnTo>
                  <a:pt x="457358" y="561200"/>
                </a:lnTo>
                <a:close/>
              </a:path>
              <a:path w="457835" h="821055">
                <a:moveTo>
                  <a:pt x="278990" y="229731"/>
                </a:moveTo>
                <a:lnTo>
                  <a:pt x="0" y="229731"/>
                </a:lnTo>
                <a:lnTo>
                  <a:pt x="0" y="312035"/>
                </a:lnTo>
                <a:lnTo>
                  <a:pt x="278990" y="312035"/>
                </a:lnTo>
                <a:lnTo>
                  <a:pt x="278990" y="229731"/>
                </a:lnTo>
                <a:close/>
              </a:path>
              <a:path w="457835" h="821055">
                <a:moveTo>
                  <a:pt x="152076" y="0"/>
                </a:moveTo>
                <a:lnTo>
                  <a:pt x="53740" y="67439"/>
                </a:lnTo>
                <a:lnTo>
                  <a:pt x="53740" y="229731"/>
                </a:lnTo>
                <a:lnTo>
                  <a:pt x="152076" y="229731"/>
                </a:lnTo>
                <a:lnTo>
                  <a:pt x="152076" y="0"/>
                </a:lnTo>
                <a:close/>
              </a:path>
            </a:pathLst>
          </a:custGeom>
          <a:solidFill>
            <a:srgbClr val="FDFDF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FB480A-11A1-4383-A318-B8714E5185D0}"/>
              </a:ext>
            </a:extLst>
          </p:cNvPr>
          <p:cNvSpPr>
            <a:spLocks noGrp="1"/>
          </p:cNvSpPr>
          <p:nvPr>
            <p:ph type="title"/>
          </p:nvPr>
        </p:nvSpPr>
        <p:spPr>
          <a:xfrm>
            <a:off x="628650" y="1790621"/>
            <a:ext cx="7886700" cy="2483004"/>
          </a:xfrm>
        </p:spPr>
        <p:txBody>
          <a:bodyPr>
            <a:normAutofit/>
          </a:bodyPr>
          <a:lstStyle/>
          <a:p>
            <a:pPr algn="ctr"/>
            <a:r>
              <a:rPr lang="en-US" sz="4400" b="1" dirty="0"/>
              <a:t>Health Action 2019</a:t>
            </a:r>
            <a:br>
              <a:rPr lang="en-US" sz="4400" b="1" dirty="0"/>
            </a:br>
            <a:br>
              <a:rPr lang="en-US" sz="4400" b="1" dirty="0"/>
            </a:br>
            <a:r>
              <a:rPr lang="en-US" sz="3200" i="1" dirty="0"/>
              <a:t>Consumer Assistance is Still Mission Critical: Where We’ve Been, Where We’re Going</a:t>
            </a:r>
            <a:endParaRPr lang="en-US" sz="4400" i="1" dirty="0"/>
          </a:p>
        </p:txBody>
      </p:sp>
      <p:pic>
        <p:nvPicPr>
          <p:cNvPr id="8" name="Picture 7">
            <a:extLst>
              <a:ext uri="{FF2B5EF4-FFF2-40B4-BE49-F238E27FC236}">
                <a16:creationId xmlns:a16="http://schemas.microsoft.com/office/drawing/2014/main" id="{ECFF36F8-C1E8-4931-AFE4-3AAF9A842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012" y="5484388"/>
            <a:ext cx="2074521" cy="713473"/>
          </a:xfrm>
          <a:prstGeom prst="rect">
            <a:avLst/>
          </a:prstGeom>
        </p:spPr>
      </p:pic>
      <p:pic>
        <p:nvPicPr>
          <p:cNvPr id="1030" name="Picture 6" descr="Home">
            <a:extLst>
              <a:ext uri="{FF2B5EF4-FFF2-40B4-BE49-F238E27FC236}">
                <a16:creationId xmlns:a16="http://schemas.microsoft.com/office/drawing/2014/main" id="{662D87A5-1BD4-4720-8614-84372DB2B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831" y="385056"/>
            <a:ext cx="4528338" cy="770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B5E111-F1BE-4061-AAB0-2FF58D424E5A}"/>
              </a:ext>
            </a:extLst>
          </p:cNvPr>
          <p:cNvPicPr>
            <a:picLocks noChangeAspect="1"/>
          </p:cNvPicPr>
          <p:nvPr/>
        </p:nvPicPr>
        <p:blipFill>
          <a:blip r:embed="rId5"/>
          <a:stretch>
            <a:fillRect/>
          </a:stretch>
        </p:blipFill>
        <p:spPr>
          <a:xfrm>
            <a:off x="294398" y="5319380"/>
            <a:ext cx="1503855" cy="1043491"/>
          </a:xfrm>
          <a:prstGeom prst="rect">
            <a:avLst/>
          </a:prstGeom>
        </p:spPr>
      </p:pic>
      <p:pic>
        <p:nvPicPr>
          <p:cNvPr id="12" name="Picture 11">
            <a:extLst>
              <a:ext uri="{FF2B5EF4-FFF2-40B4-BE49-F238E27FC236}">
                <a16:creationId xmlns:a16="http://schemas.microsoft.com/office/drawing/2014/main" id="{271F9960-B4D2-4F51-A96E-8A4B0E199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24" y="5488488"/>
            <a:ext cx="2392657" cy="850723"/>
          </a:xfrm>
          <a:prstGeom prst="rect">
            <a:avLst/>
          </a:prstGeom>
        </p:spPr>
      </p:pic>
      <p:pic>
        <p:nvPicPr>
          <p:cNvPr id="4" name="Picture 2" descr="Image result for legacy community health services">
            <a:extLst>
              <a:ext uri="{FF2B5EF4-FFF2-40B4-BE49-F238E27FC236}">
                <a16:creationId xmlns:a16="http://schemas.microsoft.com/office/drawing/2014/main" id="{7BE5E52C-E423-4041-8B7A-286C840BEE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2717" y="5669391"/>
            <a:ext cx="2392658" cy="48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F0CC-35F4-435E-A18E-39F1C849A7D6}"/>
              </a:ext>
            </a:extLst>
          </p:cNvPr>
          <p:cNvSpPr>
            <a:spLocks noGrp="1"/>
          </p:cNvSpPr>
          <p:nvPr>
            <p:ph type="title"/>
          </p:nvPr>
        </p:nvSpPr>
        <p:spPr/>
        <p:txBody>
          <a:bodyPr/>
          <a:lstStyle/>
          <a:p>
            <a:r>
              <a:rPr lang="en-US" dirty="0">
                <a:solidFill>
                  <a:srgbClr val="FF0000"/>
                </a:solidFill>
              </a:rPr>
              <a:t>NEW</a:t>
            </a:r>
            <a:r>
              <a:rPr lang="en-US" dirty="0"/>
              <a:t>: Notice of Benefit and Payment Parameters</a:t>
            </a:r>
          </a:p>
        </p:txBody>
      </p:sp>
      <p:pic>
        <p:nvPicPr>
          <p:cNvPr id="5" name="Picture 4">
            <a:extLst>
              <a:ext uri="{FF2B5EF4-FFF2-40B4-BE49-F238E27FC236}">
                <a16:creationId xmlns:a16="http://schemas.microsoft.com/office/drawing/2014/main" id="{DBA47B44-F831-41F1-A120-DBF9E9A0DB53}"/>
              </a:ext>
            </a:extLst>
          </p:cNvPr>
          <p:cNvPicPr>
            <a:picLocks noChangeAspect="1"/>
          </p:cNvPicPr>
          <p:nvPr/>
        </p:nvPicPr>
        <p:blipFill>
          <a:blip r:embed="rId2"/>
          <a:stretch>
            <a:fillRect/>
          </a:stretch>
        </p:blipFill>
        <p:spPr>
          <a:xfrm>
            <a:off x="2514600" y="4058809"/>
            <a:ext cx="5867400" cy="7683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6B685D9B-B160-4E5C-9605-026BFB90E64A}"/>
              </a:ext>
            </a:extLst>
          </p:cNvPr>
          <p:cNvPicPr>
            <a:picLocks noChangeAspect="1"/>
          </p:cNvPicPr>
          <p:nvPr/>
        </p:nvPicPr>
        <p:blipFill>
          <a:blip r:embed="rId3"/>
          <a:stretch>
            <a:fillRect/>
          </a:stretch>
        </p:blipFill>
        <p:spPr>
          <a:xfrm>
            <a:off x="429768" y="5202162"/>
            <a:ext cx="6553200" cy="95825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C59AD2F1-0A44-41ED-B197-6F8C288FA6B9}"/>
              </a:ext>
            </a:extLst>
          </p:cNvPr>
          <p:cNvPicPr>
            <a:picLocks noChangeAspect="1"/>
          </p:cNvPicPr>
          <p:nvPr/>
        </p:nvPicPr>
        <p:blipFill>
          <a:blip r:embed="rId4"/>
          <a:stretch>
            <a:fillRect/>
          </a:stretch>
        </p:blipFill>
        <p:spPr>
          <a:xfrm>
            <a:off x="4267200" y="1385343"/>
            <a:ext cx="4495800" cy="14894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F4A09622-C34E-4C1B-80F2-71832013A324}"/>
              </a:ext>
            </a:extLst>
          </p:cNvPr>
          <p:cNvPicPr>
            <a:picLocks noChangeAspect="1"/>
          </p:cNvPicPr>
          <p:nvPr/>
        </p:nvPicPr>
        <p:blipFill>
          <a:blip r:embed="rId5"/>
          <a:stretch>
            <a:fillRect/>
          </a:stretch>
        </p:blipFill>
        <p:spPr>
          <a:xfrm>
            <a:off x="358521" y="2819158"/>
            <a:ext cx="4154424" cy="9776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0808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59EB-C770-4DDA-BF2F-9239A68DB301}"/>
              </a:ext>
            </a:extLst>
          </p:cNvPr>
          <p:cNvSpPr>
            <a:spLocks noGrp="1"/>
          </p:cNvSpPr>
          <p:nvPr>
            <p:ph type="title"/>
          </p:nvPr>
        </p:nvSpPr>
        <p:spPr/>
        <p:txBody>
          <a:bodyPr/>
          <a:lstStyle/>
          <a:p>
            <a:r>
              <a:rPr lang="en-US" dirty="0"/>
              <a:t>Enrollment and Health Care Are Only One Piece of the Larger Puzzle</a:t>
            </a:r>
          </a:p>
        </p:txBody>
      </p:sp>
      <p:pic>
        <p:nvPicPr>
          <p:cNvPr id="5122" name="Picture 2" descr="Image result for social determinants of health">
            <a:extLst>
              <a:ext uri="{FF2B5EF4-FFF2-40B4-BE49-F238E27FC236}">
                <a16:creationId xmlns:a16="http://schemas.microsoft.com/office/drawing/2014/main" id="{2328409B-B227-4E65-A292-D4D7BE6C3E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7886700" cy="383552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970F6DC-CF2C-4804-ADCF-735C80A85508}"/>
              </a:ext>
            </a:extLst>
          </p:cNvPr>
          <p:cNvSpPr/>
          <p:nvPr/>
        </p:nvSpPr>
        <p:spPr>
          <a:xfrm>
            <a:off x="3886200" y="4495800"/>
            <a:ext cx="9906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56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295400"/>
            <a:ext cx="6400800" cy="1000511"/>
          </a:xfrm>
        </p:spPr>
        <p:txBody>
          <a:bodyPr/>
          <a:lstStyle/>
          <a:p>
            <a:r>
              <a:rPr lang="en-US" sz="2800" dirty="0"/>
              <a:t>Consumer Assistance in Health Insurance: Issues Following Open Enrollment 2019</a:t>
            </a:r>
          </a:p>
        </p:txBody>
      </p:sp>
      <p:sp>
        <p:nvSpPr>
          <p:cNvPr id="3" name="Text Placeholder 2"/>
          <p:cNvSpPr>
            <a:spLocks noGrp="1"/>
          </p:cNvSpPr>
          <p:nvPr>
            <p:ph type="body" sz="quarter" idx="10"/>
          </p:nvPr>
        </p:nvSpPr>
        <p:spPr/>
        <p:txBody>
          <a:bodyPr/>
          <a:lstStyle/>
          <a:p>
            <a:r>
              <a:rPr lang="en-US" dirty="0"/>
              <a:t>2019 Health Action Conference</a:t>
            </a:r>
          </a:p>
          <a:p>
            <a:r>
              <a:rPr lang="en-US" dirty="0"/>
              <a:t>January 25, 2019</a:t>
            </a:r>
          </a:p>
        </p:txBody>
      </p:sp>
      <p:sp>
        <p:nvSpPr>
          <p:cNvPr id="4" name="Content Placeholder 3"/>
          <p:cNvSpPr>
            <a:spLocks noGrp="1"/>
          </p:cNvSpPr>
          <p:nvPr>
            <p:ph sz="quarter" idx="13"/>
          </p:nvPr>
        </p:nvSpPr>
        <p:spPr>
          <a:xfrm>
            <a:off x="2438400" y="3668799"/>
            <a:ext cx="2971800" cy="284362"/>
          </a:xfrm>
        </p:spPr>
        <p:txBody>
          <a:bodyPr/>
          <a:lstStyle/>
          <a:p>
            <a:r>
              <a:rPr lang="en-US" dirty="0"/>
              <a:t>Karen Pollitz, Senior Fellow</a:t>
            </a:r>
          </a:p>
          <a:p>
            <a:r>
              <a:rPr lang="en-US" dirty="0"/>
              <a:t>Kaiser Family Foundation</a:t>
            </a:r>
          </a:p>
        </p:txBody>
      </p:sp>
      <p:sp>
        <p:nvSpPr>
          <p:cNvPr id="5" name="Content Placeholder 4"/>
          <p:cNvSpPr>
            <a:spLocks noGrp="1"/>
          </p:cNvSpPr>
          <p:nvPr>
            <p:ph sz="quarter" idx="16"/>
          </p:nvPr>
        </p:nvSpPr>
        <p:spPr/>
        <p:txBody>
          <a:bodyPr/>
          <a:lstStyle/>
          <a:p>
            <a:r>
              <a:rPr lang="en-US" dirty="0"/>
              <a:t> </a:t>
            </a:r>
          </a:p>
        </p:txBody>
      </p:sp>
    </p:spTree>
    <p:extLst>
      <p:ext uri="{BB962C8B-B14F-4D97-AF65-F5344CB8AC3E}">
        <p14:creationId xmlns:p14="http://schemas.microsoft.com/office/powerpoint/2010/main" val="256319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Inspired by predecessors:</a:t>
            </a:r>
          </a:p>
          <a:p>
            <a:pPr lvl="1"/>
            <a:r>
              <a:rPr lang="en-US" dirty="0"/>
              <a:t>State health insurance ombudsman programs (e.g., CA, CT)</a:t>
            </a:r>
          </a:p>
          <a:p>
            <a:pPr lvl="1"/>
            <a:r>
              <a:rPr lang="en-US" dirty="0"/>
              <a:t>Health advocacy units established by State Attorneys General (e.g., MD)</a:t>
            </a:r>
          </a:p>
          <a:p>
            <a:pPr lvl="1"/>
            <a:r>
              <a:rPr lang="en-US" dirty="0"/>
              <a:t>Independent, nonprofit consumer assistance and advocacy programs (</a:t>
            </a:r>
            <a:r>
              <a:rPr lang="en-US" dirty="0" err="1"/>
              <a:t>eg</a:t>
            </a:r>
            <a:r>
              <a:rPr lang="en-US" dirty="0"/>
              <a:t>, ME, Medicare Rights Center)</a:t>
            </a:r>
          </a:p>
          <a:p>
            <a:pPr lvl="1"/>
            <a:r>
              <a:rPr lang="en-US" dirty="0"/>
              <a:t>Medicare SHIP </a:t>
            </a:r>
          </a:p>
          <a:p>
            <a:pPr lvl="1"/>
            <a:r>
              <a:rPr lang="en-US" dirty="0"/>
              <a:t>FQHC and public health department community health workers</a:t>
            </a:r>
          </a:p>
          <a:p>
            <a:pPr lvl="1"/>
            <a:r>
              <a:rPr lang="en-US" dirty="0"/>
              <a:t>Connecting Kids to Coverage outreach and enrollment campaign</a:t>
            </a:r>
          </a:p>
          <a:p>
            <a:r>
              <a:rPr lang="en-US" dirty="0"/>
              <a:t>Intended to create a new, permanent capacity within the health coverage system to:</a:t>
            </a:r>
          </a:p>
          <a:p>
            <a:pPr lvl="1"/>
            <a:r>
              <a:rPr lang="en-US" dirty="0"/>
              <a:t>Help consumers understand health coverage options, rights, responsibilities</a:t>
            </a:r>
          </a:p>
          <a:p>
            <a:pPr lvl="1"/>
            <a:r>
              <a:rPr lang="en-US" dirty="0"/>
              <a:t>Help consumers enroll in coverage, financial assistance</a:t>
            </a:r>
          </a:p>
          <a:p>
            <a:pPr lvl="1"/>
            <a:r>
              <a:rPr lang="en-US" dirty="0"/>
              <a:t>Help consumers resolve post-enrollment problems and questions</a:t>
            </a:r>
          </a:p>
          <a:p>
            <a:pPr lvl="1"/>
            <a:r>
              <a:rPr lang="en-US" dirty="0"/>
              <a:t>Help regulators monitor consumer experiences and improve oversight</a:t>
            </a:r>
          </a:p>
        </p:txBody>
      </p:sp>
      <p:sp>
        <p:nvSpPr>
          <p:cNvPr id="8" name="Text Placeholder 7"/>
          <p:cNvSpPr>
            <a:spLocks noGrp="1"/>
          </p:cNvSpPr>
          <p:nvPr>
            <p:ph type="body" sz="quarter" idx="11"/>
          </p:nvPr>
        </p:nvSpPr>
        <p:spPr/>
        <p:txBody>
          <a:bodyPr/>
          <a:lstStyle/>
          <a:p>
            <a:endParaRPr lang="en-US"/>
          </a:p>
        </p:txBody>
      </p:sp>
      <p:sp>
        <p:nvSpPr>
          <p:cNvPr id="6" name="Title 5"/>
          <p:cNvSpPr>
            <a:spLocks noGrp="1"/>
          </p:cNvSpPr>
          <p:nvPr>
            <p:ph type="title"/>
          </p:nvPr>
        </p:nvSpPr>
        <p:spPr/>
        <p:txBody>
          <a:bodyPr/>
          <a:lstStyle/>
          <a:p>
            <a:r>
              <a:rPr lang="en-US" dirty="0"/>
              <a:t>Affordable Care Act Established New Permanent Capacity for Consumer Assistance </a:t>
            </a:r>
          </a:p>
        </p:txBody>
      </p:sp>
    </p:spTree>
    <p:extLst>
      <p:ext uri="{BB962C8B-B14F-4D97-AF65-F5344CB8AC3E}">
        <p14:creationId xmlns:p14="http://schemas.microsoft.com/office/powerpoint/2010/main" val="305583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State independent offices of health insurance consumer assistance/ombudsman (CAPs)</a:t>
            </a:r>
          </a:p>
          <a:p>
            <a:pPr lvl="1"/>
            <a:r>
              <a:rPr lang="en-US" dirty="0"/>
              <a:t>Permanently authorized (§1002)</a:t>
            </a:r>
          </a:p>
          <a:p>
            <a:pPr lvl="1"/>
            <a:r>
              <a:rPr lang="en-US" dirty="0"/>
              <a:t>Initial appropriation of $30 million</a:t>
            </a:r>
          </a:p>
          <a:p>
            <a:pPr lvl="1"/>
            <a:r>
              <a:rPr lang="en-US" dirty="0"/>
              <a:t>Serve all state residents (group and non-group coverage and uninsured)</a:t>
            </a:r>
          </a:p>
          <a:p>
            <a:pPr lvl="1"/>
            <a:r>
              <a:rPr lang="en-US" dirty="0"/>
              <a:t>Duties:</a:t>
            </a:r>
          </a:p>
          <a:p>
            <a:pPr lvl="2"/>
            <a:r>
              <a:rPr lang="en-US" dirty="0"/>
              <a:t>Public education and outreach</a:t>
            </a:r>
          </a:p>
          <a:p>
            <a:pPr lvl="2"/>
            <a:r>
              <a:rPr lang="en-US" dirty="0"/>
              <a:t>Enrollment assistance</a:t>
            </a:r>
          </a:p>
          <a:p>
            <a:pPr lvl="2"/>
            <a:r>
              <a:rPr lang="en-US" dirty="0"/>
              <a:t>Post enrollment assistance, including help filing grievances and appeals, resolve problems obtaining premium tax credits</a:t>
            </a:r>
          </a:p>
          <a:p>
            <a:pPr lvl="2"/>
            <a:r>
              <a:rPr lang="en-US" dirty="0"/>
              <a:t>Collect data on consumer problems; Secretary shall use such data to identify enforcement priorities and share data with other state/federal regulators</a:t>
            </a:r>
          </a:p>
          <a:p>
            <a:r>
              <a:rPr lang="en-US" dirty="0"/>
              <a:t>Established in 2010; 36 operating as of January 2018</a:t>
            </a:r>
          </a:p>
        </p:txBody>
      </p:sp>
      <p:sp>
        <p:nvSpPr>
          <p:cNvPr id="8" name="Text Placeholder 7"/>
          <p:cNvSpPr>
            <a:spLocks noGrp="1"/>
          </p:cNvSpPr>
          <p:nvPr>
            <p:ph type="body" sz="quarter" idx="11"/>
          </p:nvPr>
        </p:nvSpPr>
        <p:spPr/>
        <p:txBody>
          <a:bodyPr/>
          <a:lstStyle/>
          <a:p>
            <a:endParaRPr lang="en-US"/>
          </a:p>
        </p:txBody>
      </p:sp>
      <p:sp>
        <p:nvSpPr>
          <p:cNvPr id="6" name="Title 5"/>
          <p:cNvSpPr>
            <a:spLocks noGrp="1"/>
          </p:cNvSpPr>
          <p:nvPr>
            <p:ph type="title"/>
          </p:nvPr>
        </p:nvSpPr>
        <p:spPr/>
        <p:txBody>
          <a:bodyPr/>
          <a:lstStyle/>
          <a:p>
            <a:r>
              <a:rPr lang="en-US" dirty="0"/>
              <a:t>State-wide Ombudsman/Consumer Assistance Programs (CAPs)</a:t>
            </a:r>
          </a:p>
        </p:txBody>
      </p:sp>
    </p:spTree>
    <p:extLst>
      <p:ext uri="{BB962C8B-B14F-4D97-AF65-F5344CB8AC3E}">
        <p14:creationId xmlns:p14="http://schemas.microsoft.com/office/powerpoint/2010/main" val="227515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Marketplace enrollment assisters (Navigators)</a:t>
            </a:r>
          </a:p>
          <a:p>
            <a:pPr lvl="1"/>
            <a:r>
              <a:rPr lang="en-US" dirty="0"/>
              <a:t>Permanently authorized, required by law in every marketplace (§1311(</a:t>
            </a:r>
            <a:r>
              <a:rPr lang="en-US" dirty="0" err="1"/>
              <a:t>i</a:t>
            </a:r>
            <a:r>
              <a:rPr lang="en-US" dirty="0"/>
              <a:t>))</a:t>
            </a:r>
          </a:p>
          <a:p>
            <a:pPr lvl="1"/>
            <a:r>
              <a:rPr lang="en-US" dirty="0"/>
              <a:t>Funded through Marketplace operating revenue</a:t>
            </a:r>
          </a:p>
          <a:p>
            <a:pPr lvl="1"/>
            <a:r>
              <a:rPr lang="en-US" dirty="0"/>
              <a:t>Duties: </a:t>
            </a:r>
          </a:p>
          <a:p>
            <a:pPr lvl="2"/>
            <a:r>
              <a:rPr lang="en-US" dirty="0"/>
              <a:t>Public education and outreach</a:t>
            </a:r>
          </a:p>
          <a:p>
            <a:pPr lvl="2"/>
            <a:r>
              <a:rPr lang="en-US" dirty="0"/>
              <a:t>Enrollment assistance</a:t>
            </a:r>
          </a:p>
          <a:p>
            <a:pPr lvl="2"/>
            <a:r>
              <a:rPr lang="en-US" dirty="0"/>
              <a:t>Refer consumers to CAPs for help filing grievances and appeals </a:t>
            </a:r>
          </a:p>
          <a:p>
            <a:pPr lvl="2"/>
            <a:r>
              <a:rPr lang="en-US" dirty="0"/>
              <a:t>Provide information in a manner culturally and linguistically appropriate</a:t>
            </a:r>
          </a:p>
          <a:p>
            <a:r>
              <a:rPr lang="en-US" dirty="0"/>
              <a:t>Additional in-person assister programs established by regulation and federal contract:</a:t>
            </a:r>
          </a:p>
          <a:p>
            <a:pPr lvl="1"/>
            <a:r>
              <a:rPr lang="en-US" dirty="0"/>
              <a:t>Certified Application Counselors (CACs)</a:t>
            </a:r>
          </a:p>
          <a:p>
            <a:pPr lvl="1"/>
            <a:r>
              <a:rPr lang="en-US" dirty="0"/>
              <a:t>Federal Enrollment Assistance Program (FEAP)</a:t>
            </a:r>
          </a:p>
          <a:p>
            <a:pPr lvl="1"/>
            <a:endParaRPr lang="en-US" dirty="0"/>
          </a:p>
          <a:p>
            <a:endParaRPr lang="en-US" dirty="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a:t>In-Person Assisters in the Marketplace</a:t>
            </a:r>
          </a:p>
        </p:txBody>
      </p:sp>
    </p:spTree>
    <p:extLst>
      <p:ext uri="{BB962C8B-B14F-4D97-AF65-F5344CB8AC3E}">
        <p14:creationId xmlns:p14="http://schemas.microsoft.com/office/powerpoint/2010/main" val="31911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81504380"/>
              </p:ext>
            </p:extLst>
          </p:nvPr>
        </p:nvGraphicFramePr>
        <p:xfrm>
          <a:off x="92075" y="1371600"/>
          <a:ext cx="895985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p:cNvSpPr>
            <a:spLocks noGrp="1"/>
          </p:cNvSpPr>
          <p:nvPr>
            <p:ph type="body" sz="quarter" idx="11"/>
          </p:nvPr>
        </p:nvSpPr>
        <p:spPr/>
        <p:txBody>
          <a:bodyPr/>
          <a:lstStyle/>
          <a:p>
            <a:endParaRPr lang="en-US" dirty="0"/>
          </a:p>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sp>
        <p:nvSpPr>
          <p:cNvPr id="4" name="Title 3"/>
          <p:cNvSpPr>
            <a:spLocks noGrp="1"/>
          </p:cNvSpPr>
          <p:nvPr>
            <p:ph type="title"/>
          </p:nvPr>
        </p:nvSpPr>
        <p:spPr>
          <a:xfrm>
            <a:off x="609600" y="331036"/>
            <a:ext cx="8442960" cy="659564"/>
          </a:xfrm>
        </p:spPr>
        <p:txBody>
          <a:bodyPr/>
          <a:lstStyle/>
          <a:p>
            <a:r>
              <a:rPr lang="en-US" dirty="0"/>
              <a:t>Types of Marketplace Assister Programs, 2016</a:t>
            </a:r>
            <a:r>
              <a:rPr lang="en-US" dirty="0">
                <a:solidFill>
                  <a:srgbClr val="FF0000"/>
                </a:solidFill>
              </a:rPr>
              <a:t>  </a:t>
            </a:r>
          </a:p>
        </p:txBody>
      </p:sp>
    </p:spTree>
    <p:extLst>
      <p:ext uri="{BB962C8B-B14F-4D97-AF65-F5344CB8AC3E}">
        <p14:creationId xmlns:p14="http://schemas.microsoft.com/office/powerpoint/2010/main" val="427326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91440" y="1283721"/>
          <a:ext cx="4433888"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1"/>
          </p:nvPr>
        </p:nvSpPr>
        <p:spPr/>
        <p:txBody>
          <a:bodyPr/>
          <a:lstStyle/>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graphicFrame>
        <p:nvGraphicFramePr>
          <p:cNvPr id="8" name="Content Placeholder 7"/>
          <p:cNvGraphicFramePr>
            <a:graphicFrameLocks noGrp="1"/>
          </p:cNvGraphicFramePr>
          <p:nvPr>
            <p:ph idx="12"/>
            <p:extLst/>
          </p:nvPr>
        </p:nvGraphicFramePr>
        <p:xfrm>
          <a:off x="4618673" y="1284433"/>
          <a:ext cx="4433887" cy="4754563"/>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p:cNvSpPr>
            <a:spLocks noGrp="1"/>
          </p:cNvSpPr>
          <p:nvPr>
            <p:ph type="title"/>
          </p:nvPr>
        </p:nvSpPr>
        <p:spPr/>
        <p:txBody>
          <a:bodyPr/>
          <a:lstStyle/>
          <a:p>
            <a:r>
              <a:rPr lang="en-US" dirty="0"/>
              <a:t>Distribution of Marketplace Assister Programs and Consumers Helped by Program Caseload Size</a:t>
            </a:r>
          </a:p>
        </p:txBody>
      </p:sp>
      <p:sp>
        <p:nvSpPr>
          <p:cNvPr id="11" name="TextBox 10"/>
          <p:cNvSpPr txBox="1"/>
          <p:nvPr/>
        </p:nvSpPr>
        <p:spPr>
          <a:xfrm>
            <a:off x="5135880" y="1524000"/>
            <a:ext cx="3276600" cy="400110"/>
          </a:xfrm>
          <a:prstGeom prst="rect">
            <a:avLst/>
          </a:prstGeom>
          <a:noFill/>
          <a:ln>
            <a:noFill/>
          </a:ln>
        </p:spPr>
        <p:txBody>
          <a:bodyPr wrap="square" rtlCol="0">
            <a:spAutoFit/>
          </a:bodyPr>
          <a:lstStyle/>
          <a:p>
            <a:pPr algn="ctr"/>
            <a:r>
              <a:rPr lang="en-US" sz="2000" b="1" dirty="0">
                <a:solidFill>
                  <a:srgbClr val="000000"/>
                </a:solidFill>
                <a:cs typeface="Meta Offc Pro"/>
              </a:rPr>
              <a:t>Consumers Helped</a:t>
            </a:r>
          </a:p>
        </p:txBody>
      </p:sp>
      <p:sp>
        <p:nvSpPr>
          <p:cNvPr id="12" name="TextBox 11"/>
          <p:cNvSpPr txBox="1"/>
          <p:nvPr/>
        </p:nvSpPr>
        <p:spPr>
          <a:xfrm>
            <a:off x="685800" y="1524000"/>
            <a:ext cx="3276600" cy="400110"/>
          </a:xfrm>
          <a:prstGeom prst="rect">
            <a:avLst/>
          </a:prstGeom>
          <a:noFill/>
          <a:ln>
            <a:noFill/>
          </a:ln>
        </p:spPr>
        <p:txBody>
          <a:bodyPr wrap="square" rtlCol="0">
            <a:spAutoFit/>
          </a:bodyPr>
          <a:lstStyle/>
          <a:p>
            <a:pPr algn="ctr"/>
            <a:r>
              <a:rPr lang="en-US" sz="2000" b="1" dirty="0">
                <a:solidFill>
                  <a:srgbClr val="000000"/>
                </a:solidFill>
                <a:cs typeface="Meta Offc Pro"/>
              </a:rPr>
              <a:t>Assister Programs</a:t>
            </a:r>
          </a:p>
        </p:txBody>
      </p:sp>
      <p:sp>
        <p:nvSpPr>
          <p:cNvPr id="9" name="TextBox 1"/>
          <p:cNvSpPr txBox="1"/>
          <p:nvPr/>
        </p:nvSpPr>
        <p:spPr>
          <a:xfrm>
            <a:off x="392748" y="5867400"/>
            <a:ext cx="3874452" cy="338554"/>
          </a:xfrm>
          <a:prstGeom prst="rect">
            <a:avLst/>
          </a:prstGeom>
          <a:noFill/>
          <a:ln>
            <a:solidFill>
              <a:schemeClr val="accent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latin typeface="Calibri" pitchFamily="34" charset="0"/>
                <a:cs typeface="Meta Offc Pro"/>
              </a:rPr>
              <a:t>Total Number of Assister Programs = 5,094 </a:t>
            </a:r>
          </a:p>
        </p:txBody>
      </p:sp>
      <p:sp>
        <p:nvSpPr>
          <p:cNvPr id="10" name="TextBox 1"/>
          <p:cNvSpPr txBox="1"/>
          <p:nvPr/>
        </p:nvSpPr>
        <p:spPr>
          <a:xfrm>
            <a:off x="4800600" y="5867400"/>
            <a:ext cx="4267200" cy="338554"/>
          </a:xfrm>
          <a:prstGeom prst="rect">
            <a:avLst/>
          </a:prstGeom>
          <a:noFill/>
          <a:ln>
            <a:solidFill>
              <a:schemeClr val="accent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latin typeface="Calibri" pitchFamily="34" charset="0"/>
                <a:cs typeface="Meta Offc Pro"/>
              </a:rPr>
              <a:t>Total Number of Consumers Helped = 5.3 million</a:t>
            </a:r>
          </a:p>
        </p:txBody>
      </p:sp>
    </p:spTree>
    <p:extLst>
      <p:ext uri="{BB962C8B-B14F-4D97-AF65-F5344CB8AC3E}">
        <p14:creationId xmlns:p14="http://schemas.microsoft.com/office/powerpoint/2010/main" val="3545602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8455016" cy="609600"/>
          </a:xfrm>
        </p:spPr>
        <p:txBody>
          <a:bodyPr/>
          <a:lstStyle/>
          <a:p>
            <a:r>
              <a:rPr lang="en-US" dirty="0"/>
              <a:t>Reasons Consumers Sought Help, 2014 - 2016</a:t>
            </a:r>
          </a:p>
        </p:txBody>
      </p:sp>
      <p:graphicFrame>
        <p:nvGraphicFramePr>
          <p:cNvPr id="5" name="Content Placeholder 4"/>
          <p:cNvGraphicFramePr>
            <a:graphicFrameLocks noGrp="1"/>
          </p:cNvGraphicFramePr>
          <p:nvPr>
            <p:ph idx="4294967295"/>
            <p:extLst/>
          </p:nvPr>
        </p:nvGraphicFramePr>
        <p:xfrm>
          <a:off x="228600" y="1560731"/>
          <a:ext cx="8610600" cy="461146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8600" y="914400"/>
            <a:ext cx="8610600" cy="646331"/>
          </a:xfrm>
          <a:prstGeom prst="rect">
            <a:avLst/>
          </a:prstGeom>
          <a:noFill/>
        </p:spPr>
        <p:txBody>
          <a:bodyPr wrap="square" rtlCol="0">
            <a:spAutoFit/>
          </a:bodyPr>
          <a:lstStyle/>
          <a:p>
            <a:r>
              <a:rPr lang="en-US" b="1" dirty="0">
                <a:latin typeface="Calibri" pitchFamily="34" charset="0"/>
                <a:cs typeface="Meta Offc Pro"/>
              </a:rPr>
              <a:t>Share of Assister Programs reporting “most” or “all or nearly all” consumers sought help for the following reasons:</a:t>
            </a:r>
          </a:p>
        </p:txBody>
      </p:sp>
      <p:sp>
        <p:nvSpPr>
          <p:cNvPr id="8" name="Text Placeholder 6"/>
          <p:cNvSpPr>
            <a:spLocks noGrp="1"/>
          </p:cNvSpPr>
          <p:nvPr>
            <p:ph type="body" sz="quarter" idx="11"/>
          </p:nvPr>
        </p:nvSpPr>
        <p:spPr>
          <a:xfrm>
            <a:off x="62750" y="6019800"/>
            <a:ext cx="8320088" cy="762000"/>
          </a:xfrm>
        </p:spPr>
        <p:txBody>
          <a:bodyPr/>
          <a:lstStyle/>
          <a:p>
            <a:r>
              <a:rPr lang="en-US" dirty="0"/>
              <a:t>* Reasons that have statistically significant changes between 2014 to 2016.  </a:t>
            </a:r>
          </a:p>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spTree>
    <p:extLst>
      <p:ext uri="{BB962C8B-B14F-4D97-AF65-F5344CB8AC3E}">
        <p14:creationId xmlns:p14="http://schemas.microsoft.com/office/powerpoint/2010/main" val="132598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28551018"/>
              </p:ext>
            </p:extLst>
          </p:nvPr>
        </p:nvGraphicFramePr>
        <p:xfrm>
          <a:off x="-152400" y="1371600"/>
          <a:ext cx="9204325"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6"/>
          <p:cNvSpPr>
            <a:spLocks noGrp="1"/>
          </p:cNvSpPr>
          <p:nvPr>
            <p:ph type="body" sz="quarter" idx="11"/>
          </p:nvPr>
        </p:nvSpPr>
        <p:spPr/>
        <p:txBody>
          <a:bodyPr/>
          <a:lstStyle/>
          <a:p>
            <a:r>
              <a:rPr lang="en-US" dirty="0"/>
              <a:t>*Significantly different from 2016 at the 95% confidence level. </a:t>
            </a:r>
          </a:p>
          <a:p>
            <a:r>
              <a:rPr lang="en-US" dirty="0"/>
              <a:t>NOTE: Data may not sum to 100% due to rounding.</a:t>
            </a:r>
          </a:p>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sp>
        <p:nvSpPr>
          <p:cNvPr id="4" name="Title 3"/>
          <p:cNvSpPr>
            <a:spLocks noGrp="1"/>
          </p:cNvSpPr>
          <p:nvPr>
            <p:ph type="title"/>
          </p:nvPr>
        </p:nvSpPr>
        <p:spPr/>
        <p:txBody>
          <a:bodyPr/>
          <a:lstStyle/>
          <a:p>
            <a:r>
              <a:rPr lang="en-US" dirty="0"/>
              <a:t>Consumers Needing Help Understanding Basic Insurance Concepts, 2015-2016</a:t>
            </a:r>
          </a:p>
        </p:txBody>
      </p:sp>
      <p:sp>
        <p:nvSpPr>
          <p:cNvPr id="3" name="TextBox 2"/>
          <p:cNvSpPr txBox="1"/>
          <p:nvPr/>
        </p:nvSpPr>
        <p:spPr>
          <a:xfrm>
            <a:off x="914400" y="1371600"/>
            <a:ext cx="8077200" cy="830997"/>
          </a:xfrm>
          <a:prstGeom prst="rect">
            <a:avLst/>
          </a:prstGeom>
          <a:noFill/>
        </p:spPr>
        <p:txBody>
          <a:bodyPr wrap="square" rtlCol="0">
            <a:spAutoFit/>
          </a:bodyPr>
          <a:lstStyle/>
          <a:p>
            <a:r>
              <a:rPr lang="en-US" sz="1600" b="1" dirty="0">
                <a:solidFill>
                  <a:srgbClr val="000000"/>
                </a:solidFill>
                <a:cs typeface="Meta Offc Pro"/>
              </a:rPr>
              <a:t>Among your Program’s clients who considered or purchased QHPs, how many needed help understanding basic insurance terms, such as “deductible” or “in-network service”? </a:t>
            </a:r>
          </a:p>
        </p:txBody>
      </p:sp>
    </p:spTree>
    <p:extLst>
      <p:ext uri="{BB962C8B-B14F-4D97-AF65-F5344CB8AC3E}">
        <p14:creationId xmlns:p14="http://schemas.microsoft.com/office/powerpoint/2010/main" val="428639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14" name="TextBox 13">
            <a:extLst>
              <a:ext uri="{FF2B5EF4-FFF2-40B4-BE49-F238E27FC236}">
                <a16:creationId xmlns:a16="http://schemas.microsoft.com/office/drawing/2014/main" id="{218C5233-90C4-49AF-A554-66E0CB2514FC}"/>
              </a:ext>
            </a:extLst>
          </p:cNvPr>
          <p:cNvSpPr txBox="1"/>
          <p:nvPr/>
        </p:nvSpPr>
        <p:spPr>
          <a:xfrm>
            <a:off x="4570579" y="922086"/>
            <a:ext cx="3988849" cy="13811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Light" panose="020F0302020204030204"/>
                <a:ea typeface="+mn-ea"/>
                <a:cs typeface="+mn-cs"/>
              </a:rPr>
              <a:t>How We’re Different</a:t>
            </a:r>
          </a:p>
        </p:txBody>
      </p:sp>
      <p:sp>
        <p:nvSpPr>
          <p:cNvPr id="3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AF17F0-C101-4507-8728-C3B3CC7BEB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12" y="3064294"/>
            <a:ext cx="3061697" cy="1056285"/>
          </a:xfrm>
          <a:prstGeom prst="rect">
            <a:avLst/>
          </a:prstGeom>
        </p:spPr>
      </p:pic>
      <p:graphicFrame>
        <p:nvGraphicFramePr>
          <p:cNvPr id="9" name="Content Placeholder 5">
            <a:extLst>
              <a:ext uri="{FF2B5EF4-FFF2-40B4-BE49-F238E27FC236}">
                <a16:creationId xmlns:a16="http://schemas.microsoft.com/office/drawing/2014/main" id="{F354F5E6-2BE2-407B-8E33-935779A35187}"/>
              </a:ext>
            </a:extLst>
          </p:cNvPr>
          <p:cNvGraphicFramePr>
            <a:graphicFrameLocks/>
          </p:cNvGraphicFramePr>
          <p:nvPr>
            <p:extLst/>
          </p:nvPr>
        </p:nvGraphicFramePr>
        <p:xfrm>
          <a:off x="4555814" y="2442674"/>
          <a:ext cx="4003614" cy="29271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AA91EDAB-297E-4781-AE14-43C6D049992F}"/>
              </a:ext>
            </a:extLst>
          </p:cNvPr>
          <p:cNvSpPr txBox="1"/>
          <p:nvPr/>
        </p:nvSpPr>
        <p:spPr>
          <a:xfrm>
            <a:off x="191099" y="6335142"/>
            <a:ext cx="65649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Nationally certified women and minority owned business (MWBE).</a:t>
            </a:r>
          </a:p>
        </p:txBody>
      </p:sp>
      <p:pic>
        <p:nvPicPr>
          <p:cNvPr id="5" name="Picture 4">
            <a:extLst>
              <a:ext uri="{FF2B5EF4-FFF2-40B4-BE49-F238E27FC236}">
                <a16:creationId xmlns:a16="http://schemas.microsoft.com/office/drawing/2014/main" id="{0674D34B-35B9-42D3-8778-DBB15A58A2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7137" y="6117918"/>
            <a:ext cx="2075268" cy="713730"/>
          </a:xfrm>
          <a:prstGeom prst="rect">
            <a:avLst/>
          </a:prstGeom>
        </p:spPr>
      </p:pic>
    </p:spTree>
    <p:extLst>
      <p:ext uri="{BB962C8B-B14F-4D97-AF65-F5344CB8AC3E}">
        <p14:creationId xmlns:p14="http://schemas.microsoft.com/office/powerpoint/2010/main" val="3459923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92075" y="1371600"/>
          <a:ext cx="895985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6"/>
          <p:cNvSpPr>
            <a:spLocks noGrp="1"/>
          </p:cNvSpPr>
          <p:nvPr>
            <p:ph type="body" sz="quarter" idx="11"/>
          </p:nvPr>
        </p:nvSpPr>
        <p:spPr/>
        <p:txBody>
          <a:bodyPr/>
          <a:lstStyle/>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sp>
        <p:nvSpPr>
          <p:cNvPr id="4" name="Title 3"/>
          <p:cNvSpPr>
            <a:spLocks noGrp="1"/>
          </p:cNvSpPr>
          <p:nvPr>
            <p:ph type="title"/>
          </p:nvPr>
        </p:nvSpPr>
        <p:spPr/>
        <p:txBody>
          <a:bodyPr/>
          <a:lstStyle/>
          <a:p>
            <a:r>
              <a:rPr lang="en-US" dirty="0"/>
              <a:t>Post-Enrollment Problems Assister Programs Encountered, 2016</a:t>
            </a:r>
          </a:p>
        </p:txBody>
      </p:sp>
    </p:spTree>
    <p:extLst>
      <p:ext uri="{BB962C8B-B14F-4D97-AF65-F5344CB8AC3E}">
        <p14:creationId xmlns:p14="http://schemas.microsoft.com/office/powerpoint/2010/main" val="2982378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92075" y="1371600"/>
          <a:ext cx="4433888"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1"/>
          </p:nvPr>
        </p:nvSpPr>
        <p:spPr/>
        <p:txBody>
          <a:bodyPr/>
          <a:lstStyle/>
          <a:p>
            <a:r>
              <a:rPr lang="en-US" dirty="0"/>
              <a:t>SOURCE: Kaiser Family Foundation, </a:t>
            </a:r>
            <a:r>
              <a:rPr lang="en-US" i="1" dirty="0"/>
              <a:t>2016</a:t>
            </a:r>
            <a:r>
              <a:rPr lang="en-US" dirty="0"/>
              <a:t> </a:t>
            </a:r>
            <a:r>
              <a:rPr lang="en-US" i="1" dirty="0"/>
              <a:t>Survey of Health Insurance Marketplace Assister Programs and Brokers</a:t>
            </a:r>
            <a:r>
              <a:rPr lang="en-US" dirty="0"/>
              <a:t>, June 2016.</a:t>
            </a:r>
          </a:p>
        </p:txBody>
      </p:sp>
      <p:graphicFrame>
        <p:nvGraphicFramePr>
          <p:cNvPr id="8" name="Content Placeholder 7"/>
          <p:cNvGraphicFramePr>
            <a:graphicFrameLocks noGrp="1"/>
          </p:cNvGraphicFramePr>
          <p:nvPr>
            <p:ph idx="12"/>
            <p:extLst/>
          </p:nvPr>
        </p:nvGraphicFramePr>
        <p:xfrm>
          <a:off x="4618038" y="1371600"/>
          <a:ext cx="4433887" cy="4754563"/>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p:cNvSpPr>
            <a:spLocks noGrp="1"/>
          </p:cNvSpPr>
          <p:nvPr>
            <p:ph type="title"/>
          </p:nvPr>
        </p:nvSpPr>
        <p:spPr/>
        <p:txBody>
          <a:bodyPr/>
          <a:lstStyle/>
          <a:p>
            <a:r>
              <a:rPr lang="en-US" dirty="0"/>
              <a:t>Average Time Assister Programs Spent Helping New and Renewing Consumers, 2016</a:t>
            </a:r>
            <a:br>
              <a:rPr lang="en-US" dirty="0"/>
            </a:br>
            <a:endParaRPr lang="en-US" dirty="0"/>
          </a:p>
        </p:txBody>
      </p:sp>
      <p:sp>
        <p:nvSpPr>
          <p:cNvPr id="2" name="TextBox 1"/>
          <p:cNvSpPr txBox="1"/>
          <p:nvPr/>
        </p:nvSpPr>
        <p:spPr>
          <a:xfrm>
            <a:off x="1422626" y="1524000"/>
            <a:ext cx="1911485" cy="400110"/>
          </a:xfrm>
          <a:prstGeom prst="rect">
            <a:avLst/>
          </a:prstGeom>
          <a:noFill/>
        </p:spPr>
        <p:txBody>
          <a:bodyPr wrap="none" rtlCol="0">
            <a:spAutoFit/>
          </a:bodyPr>
          <a:lstStyle/>
          <a:p>
            <a:pPr algn="ctr"/>
            <a:r>
              <a:rPr lang="en-US" sz="2000" b="1" u="sng" dirty="0">
                <a:latin typeface="Calibri" pitchFamily="34" charset="0"/>
                <a:cs typeface="Meta Offc Pro"/>
              </a:rPr>
              <a:t>New Consumers</a:t>
            </a:r>
          </a:p>
        </p:txBody>
      </p:sp>
      <p:sp>
        <p:nvSpPr>
          <p:cNvPr id="9" name="TextBox 8"/>
          <p:cNvSpPr txBox="1"/>
          <p:nvPr/>
        </p:nvSpPr>
        <p:spPr>
          <a:xfrm>
            <a:off x="5680419" y="1524000"/>
            <a:ext cx="2473562" cy="400110"/>
          </a:xfrm>
          <a:prstGeom prst="rect">
            <a:avLst/>
          </a:prstGeom>
          <a:noFill/>
        </p:spPr>
        <p:txBody>
          <a:bodyPr wrap="none" rtlCol="0">
            <a:spAutoFit/>
          </a:bodyPr>
          <a:lstStyle/>
          <a:p>
            <a:pPr algn="ctr"/>
            <a:r>
              <a:rPr lang="en-US" sz="2000" b="1" u="sng" dirty="0">
                <a:latin typeface="Calibri" pitchFamily="34" charset="0"/>
                <a:cs typeface="Meta Offc Pro"/>
              </a:rPr>
              <a:t>Renewing Consumers</a:t>
            </a:r>
          </a:p>
        </p:txBody>
      </p:sp>
    </p:spTree>
    <p:extLst>
      <p:ext uri="{BB962C8B-B14F-4D97-AF65-F5344CB8AC3E}">
        <p14:creationId xmlns:p14="http://schemas.microsoft.com/office/powerpoint/2010/main" val="95627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92075" y="1524000"/>
          <a:ext cx="8959851" cy="4044950"/>
        </p:xfrm>
        <a:graphic>
          <a:graphicData uri="http://schemas.openxmlformats.org/drawingml/2006/table">
            <a:tbl>
              <a:tblPr firstRow="1" bandRow="1">
                <a:tableStyleId>{5C22544A-7EE6-4342-B048-85BDC9FD1C3A}</a:tableStyleId>
              </a:tblPr>
              <a:tblGrid>
                <a:gridCol w="2986617">
                  <a:extLst>
                    <a:ext uri="{9D8B030D-6E8A-4147-A177-3AD203B41FA5}">
                      <a16:colId xmlns:a16="http://schemas.microsoft.com/office/drawing/2014/main" val="3222720095"/>
                    </a:ext>
                  </a:extLst>
                </a:gridCol>
                <a:gridCol w="2986617">
                  <a:extLst>
                    <a:ext uri="{9D8B030D-6E8A-4147-A177-3AD203B41FA5}">
                      <a16:colId xmlns:a16="http://schemas.microsoft.com/office/drawing/2014/main" val="3895625768"/>
                    </a:ext>
                  </a:extLst>
                </a:gridCol>
                <a:gridCol w="2986617">
                  <a:extLst>
                    <a:ext uri="{9D8B030D-6E8A-4147-A177-3AD203B41FA5}">
                      <a16:colId xmlns:a16="http://schemas.microsoft.com/office/drawing/2014/main" val="1804151644"/>
                    </a:ext>
                  </a:extLst>
                </a:gridCol>
              </a:tblGrid>
              <a:tr h="431800">
                <a:tc>
                  <a:txBody>
                    <a:bodyPr/>
                    <a:lstStyle/>
                    <a:p>
                      <a:endParaRPr lang="en-US" dirty="0"/>
                    </a:p>
                  </a:txBody>
                  <a:tcPr/>
                </a:tc>
                <a:tc>
                  <a:txBody>
                    <a:bodyPr/>
                    <a:lstStyle/>
                    <a:p>
                      <a:pPr algn="ctr"/>
                      <a:r>
                        <a:rPr lang="en-US" dirty="0"/>
                        <a:t>% of Assister Programs</a:t>
                      </a:r>
                    </a:p>
                  </a:txBody>
                  <a:tcPr/>
                </a:tc>
                <a:tc>
                  <a:txBody>
                    <a:bodyPr/>
                    <a:lstStyle/>
                    <a:p>
                      <a:pPr algn="ctr"/>
                      <a:r>
                        <a:rPr lang="en-US" dirty="0"/>
                        <a:t>% of Brokers</a:t>
                      </a:r>
                    </a:p>
                  </a:txBody>
                  <a:tcPr/>
                </a:tc>
                <a:extLst>
                  <a:ext uri="{0D108BD9-81ED-4DB2-BD59-A6C34878D82A}">
                    <a16:rowId xmlns:a16="http://schemas.microsoft.com/office/drawing/2014/main" val="1310851816"/>
                  </a:ext>
                </a:extLst>
              </a:tr>
              <a:tr h="755650">
                <a:tc>
                  <a:txBody>
                    <a:bodyPr/>
                    <a:lstStyle/>
                    <a:p>
                      <a:r>
                        <a:rPr lang="en-US" dirty="0"/>
                        <a:t>Few or no clients required language</a:t>
                      </a:r>
                      <a:r>
                        <a:rPr lang="en-US" baseline="0" dirty="0"/>
                        <a:t> translation help</a:t>
                      </a:r>
                      <a:endParaRPr lang="en-US" dirty="0"/>
                    </a:p>
                  </a:txBody>
                  <a:tcPr/>
                </a:tc>
                <a:tc>
                  <a:txBody>
                    <a:bodyPr/>
                    <a:lstStyle/>
                    <a:p>
                      <a:pPr algn="ctr"/>
                      <a:r>
                        <a:rPr lang="en-US" dirty="0"/>
                        <a:t>54%</a:t>
                      </a:r>
                    </a:p>
                  </a:txBody>
                  <a:tcPr/>
                </a:tc>
                <a:tc>
                  <a:txBody>
                    <a:bodyPr/>
                    <a:lstStyle/>
                    <a:p>
                      <a:pPr algn="ctr"/>
                      <a:r>
                        <a:rPr lang="en-US" dirty="0"/>
                        <a:t>85%</a:t>
                      </a:r>
                    </a:p>
                  </a:txBody>
                  <a:tcPr/>
                </a:tc>
                <a:extLst>
                  <a:ext uri="{0D108BD9-81ED-4DB2-BD59-A6C34878D82A}">
                    <a16:rowId xmlns:a16="http://schemas.microsoft.com/office/drawing/2014/main" val="801912807"/>
                  </a:ext>
                </a:extLst>
              </a:tr>
              <a:tr h="755650">
                <a:tc>
                  <a:txBody>
                    <a:bodyPr/>
                    <a:lstStyle/>
                    <a:p>
                      <a:r>
                        <a:rPr lang="en-US" dirty="0"/>
                        <a:t>Few or no clients lacked internet at home</a:t>
                      </a:r>
                    </a:p>
                  </a:txBody>
                  <a:tcPr/>
                </a:tc>
                <a:tc>
                  <a:txBody>
                    <a:bodyPr/>
                    <a:lstStyle/>
                    <a:p>
                      <a:pPr algn="ctr"/>
                      <a:r>
                        <a:rPr lang="en-US" dirty="0"/>
                        <a:t>24%</a:t>
                      </a:r>
                    </a:p>
                  </a:txBody>
                  <a:tcPr/>
                </a:tc>
                <a:tc>
                  <a:txBody>
                    <a:bodyPr/>
                    <a:lstStyle/>
                    <a:p>
                      <a:pPr algn="ctr"/>
                      <a:r>
                        <a:rPr lang="en-US" dirty="0"/>
                        <a:t>60%</a:t>
                      </a:r>
                    </a:p>
                  </a:txBody>
                  <a:tcPr/>
                </a:tc>
                <a:extLst>
                  <a:ext uri="{0D108BD9-81ED-4DB2-BD59-A6C34878D82A}">
                    <a16:rowId xmlns:a16="http://schemas.microsoft.com/office/drawing/2014/main" val="2239780849"/>
                  </a:ext>
                </a:extLst>
              </a:tr>
              <a:tr h="431800">
                <a:tc>
                  <a:txBody>
                    <a:bodyPr/>
                    <a:lstStyle/>
                    <a:p>
                      <a:r>
                        <a:rPr lang="en-US" dirty="0"/>
                        <a:t>Helped Latino clients</a:t>
                      </a:r>
                    </a:p>
                  </a:txBody>
                  <a:tcPr/>
                </a:tc>
                <a:tc>
                  <a:txBody>
                    <a:bodyPr/>
                    <a:lstStyle/>
                    <a:p>
                      <a:pPr algn="ctr"/>
                      <a:r>
                        <a:rPr lang="en-US" dirty="0"/>
                        <a:t>76%</a:t>
                      </a:r>
                    </a:p>
                  </a:txBody>
                  <a:tcPr/>
                </a:tc>
                <a:tc>
                  <a:txBody>
                    <a:bodyPr/>
                    <a:lstStyle/>
                    <a:p>
                      <a:pPr algn="ctr"/>
                      <a:r>
                        <a:rPr lang="en-US" dirty="0"/>
                        <a:t>48%</a:t>
                      </a:r>
                    </a:p>
                  </a:txBody>
                  <a:tcPr/>
                </a:tc>
                <a:extLst>
                  <a:ext uri="{0D108BD9-81ED-4DB2-BD59-A6C34878D82A}">
                    <a16:rowId xmlns:a16="http://schemas.microsoft.com/office/drawing/2014/main" val="2657911627"/>
                  </a:ext>
                </a:extLst>
              </a:tr>
              <a:tr h="755650">
                <a:tc>
                  <a:txBody>
                    <a:bodyPr/>
                    <a:lstStyle/>
                    <a:p>
                      <a:r>
                        <a:rPr lang="en-US" dirty="0"/>
                        <a:t>Most or nearly all clients were uninsured when sought</a:t>
                      </a:r>
                      <a:r>
                        <a:rPr lang="en-US" baseline="0" dirty="0"/>
                        <a:t> help</a:t>
                      </a:r>
                      <a:endParaRPr lang="en-US" dirty="0"/>
                    </a:p>
                  </a:txBody>
                  <a:tcPr/>
                </a:tc>
                <a:tc>
                  <a:txBody>
                    <a:bodyPr/>
                    <a:lstStyle/>
                    <a:p>
                      <a:pPr algn="ctr"/>
                      <a:r>
                        <a:rPr lang="en-US" dirty="0"/>
                        <a:t>56%</a:t>
                      </a:r>
                    </a:p>
                  </a:txBody>
                  <a:tcPr/>
                </a:tc>
                <a:tc>
                  <a:txBody>
                    <a:bodyPr/>
                    <a:lstStyle/>
                    <a:p>
                      <a:pPr algn="ctr"/>
                      <a:r>
                        <a:rPr lang="en-US" dirty="0"/>
                        <a:t>30%</a:t>
                      </a:r>
                    </a:p>
                  </a:txBody>
                  <a:tcPr/>
                </a:tc>
                <a:extLst>
                  <a:ext uri="{0D108BD9-81ED-4DB2-BD59-A6C34878D82A}">
                    <a16:rowId xmlns:a16="http://schemas.microsoft.com/office/drawing/2014/main" val="4012406995"/>
                  </a:ext>
                </a:extLst>
              </a:tr>
              <a:tr h="755650">
                <a:tc>
                  <a:txBody>
                    <a:bodyPr/>
                    <a:lstStyle/>
                    <a:p>
                      <a:r>
                        <a:rPr lang="en-US" dirty="0"/>
                        <a:t>Most or nearly all clients could</a:t>
                      </a:r>
                      <a:r>
                        <a:rPr lang="en-US" baseline="0" dirty="0"/>
                        <a:t> qualify for Medicaid</a:t>
                      </a:r>
                      <a:endParaRPr lang="en-US" dirty="0"/>
                    </a:p>
                  </a:txBody>
                  <a:tcPr/>
                </a:tc>
                <a:tc>
                  <a:txBody>
                    <a:bodyPr/>
                    <a:lstStyle/>
                    <a:p>
                      <a:pPr algn="ctr"/>
                      <a:r>
                        <a:rPr lang="en-US" dirty="0"/>
                        <a:t>42%</a:t>
                      </a:r>
                    </a:p>
                  </a:txBody>
                  <a:tcPr/>
                </a:tc>
                <a:tc>
                  <a:txBody>
                    <a:bodyPr/>
                    <a:lstStyle/>
                    <a:p>
                      <a:pPr algn="ctr"/>
                      <a:r>
                        <a:rPr lang="en-US" dirty="0"/>
                        <a:t>8%</a:t>
                      </a:r>
                    </a:p>
                  </a:txBody>
                  <a:tcPr/>
                </a:tc>
                <a:extLst>
                  <a:ext uri="{0D108BD9-81ED-4DB2-BD59-A6C34878D82A}">
                    <a16:rowId xmlns:a16="http://schemas.microsoft.com/office/drawing/2014/main" val="1204846532"/>
                  </a:ext>
                </a:extLst>
              </a:tr>
            </a:tbl>
          </a:graphicData>
        </a:graphic>
      </p:graphicFrame>
      <p:sp>
        <p:nvSpPr>
          <p:cNvPr id="8" name="Text Placeholder 7"/>
          <p:cNvSpPr>
            <a:spLocks noGrp="1"/>
          </p:cNvSpPr>
          <p:nvPr>
            <p:ph type="body" sz="quarter" idx="11"/>
          </p:nvPr>
        </p:nvSpPr>
        <p:spPr/>
        <p:txBody>
          <a:bodyPr/>
          <a:lstStyle/>
          <a:p>
            <a:r>
              <a:rPr lang="en-US" dirty="0"/>
              <a:t>Source:  Kaiser Family Foundation 2016 Survey of Health Insurance marketplace Assister Programs and Brokers</a:t>
            </a:r>
          </a:p>
        </p:txBody>
      </p:sp>
      <p:sp>
        <p:nvSpPr>
          <p:cNvPr id="6" name="Title 5"/>
          <p:cNvSpPr>
            <a:spLocks noGrp="1"/>
          </p:cNvSpPr>
          <p:nvPr>
            <p:ph type="title"/>
          </p:nvPr>
        </p:nvSpPr>
        <p:spPr/>
        <p:txBody>
          <a:bodyPr/>
          <a:lstStyle/>
          <a:p>
            <a:r>
              <a:rPr lang="en-US" dirty="0"/>
              <a:t>Marketplace assister programs and brokers tend to serve different populations with different needs</a:t>
            </a:r>
          </a:p>
        </p:txBody>
      </p:sp>
    </p:spTree>
    <p:extLst>
      <p:ext uri="{BB962C8B-B14F-4D97-AF65-F5344CB8AC3E}">
        <p14:creationId xmlns:p14="http://schemas.microsoft.com/office/powerpoint/2010/main" val="1606565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2590317"/>
              </p:ext>
            </p:extLst>
          </p:nvPr>
        </p:nvGraphicFramePr>
        <p:xfrm>
          <a:off x="92075" y="1371600"/>
          <a:ext cx="895985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p:cNvSpPr>
            <a:spLocks noGrp="1"/>
          </p:cNvSpPr>
          <p:nvPr>
            <p:ph type="body" sz="quarter" idx="11"/>
          </p:nvPr>
        </p:nvSpPr>
        <p:spPr/>
        <p:txBody>
          <a:bodyPr/>
          <a:lstStyle/>
          <a:p>
            <a:endParaRPr lang="en-US" dirty="0"/>
          </a:p>
        </p:txBody>
      </p:sp>
      <p:sp>
        <p:nvSpPr>
          <p:cNvPr id="5" name="Title 4"/>
          <p:cNvSpPr>
            <a:spLocks noGrp="1"/>
          </p:cNvSpPr>
          <p:nvPr>
            <p:ph type="title"/>
          </p:nvPr>
        </p:nvSpPr>
        <p:spPr/>
        <p:txBody>
          <a:bodyPr/>
          <a:lstStyle/>
          <a:p>
            <a:r>
              <a:rPr lang="en-US" dirty="0"/>
              <a:t>Federal funding for in-person marketplace consumer assistance (Navigator and FEAP), 2014-2019</a:t>
            </a:r>
          </a:p>
        </p:txBody>
      </p:sp>
      <p:sp>
        <p:nvSpPr>
          <p:cNvPr id="2" name="TextBox 1"/>
          <p:cNvSpPr txBox="1"/>
          <p:nvPr/>
        </p:nvSpPr>
        <p:spPr>
          <a:xfrm>
            <a:off x="609601" y="2557046"/>
            <a:ext cx="1125629" cy="338554"/>
          </a:xfrm>
          <a:prstGeom prst="rect">
            <a:avLst/>
          </a:prstGeom>
          <a:noFill/>
        </p:spPr>
        <p:txBody>
          <a:bodyPr wrap="none" rtlCol="0">
            <a:spAutoFit/>
          </a:bodyPr>
          <a:lstStyle/>
          <a:p>
            <a:pPr algn="ctr"/>
            <a:r>
              <a:rPr lang="en-US" sz="1600" b="1" i="1" dirty="0">
                <a:latin typeface="Calibri" pitchFamily="34" charset="0"/>
                <a:cs typeface="Meta Offc Pro"/>
              </a:rPr>
              <a:t>$84 million</a:t>
            </a:r>
          </a:p>
        </p:txBody>
      </p:sp>
    </p:spTree>
    <p:extLst>
      <p:ext uri="{BB962C8B-B14F-4D97-AF65-F5344CB8AC3E}">
        <p14:creationId xmlns:p14="http://schemas.microsoft.com/office/powerpoint/2010/main" val="4104308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293997312"/>
              </p:ext>
            </p:extLst>
          </p:nvPr>
        </p:nvGraphicFramePr>
        <p:xfrm>
          <a:off x="92075" y="1371600"/>
          <a:ext cx="4433888" cy="4754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idx="12"/>
            <p:extLst>
              <p:ext uri="{D42A27DB-BD31-4B8C-83A1-F6EECF244321}">
                <p14:modId xmlns:p14="http://schemas.microsoft.com/office/powerpoint/2010/main" val="4243688525"/>
              </p:ext>
            </p:extLst>
          </p:nvPr>
        </p:nvGraphicFramePr>
        <p:xfrm>
          <a:off x="4267200" y="1371600"/>
          <a:ext cx="4785361" cy="521176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a:t>Share of FQHCs Experiencing Reductions in Navigator Funding and Actions Taken in Response</a:t>
            </a:r>
          </a:p>
        </p:txBody>
      </p:sp>
      <p:sp>
        <p:nvSpPr>
          <p:cNvPr id="5" name="Text Placeholder 4"/>
          <p:cNvSpPr>
            <a:spLocks noGrp="1"/>
          </p:cNvSpPr>
          <p:nvPr>
            <p:ph type="body" sz="quarter" idx="11"/>
          </p:nvPr>
        </p:nvSpPr>
        <p:spPr/>
        <p:txBody>
          <a:bodyPr/>
          <a:lstStyle/>
          <a:p>
            <a:r>
              <a:rPr lang="en-US" dirty="0"/>
              <a:t>Note: * Significantly different from health centers in Medicaid expansion states (p=0.014).</a:t>
            </a:r>
          </a:p>
          <a:p>
            <a:r>
              <a:rPr lang="en-US" dirty="0"/>
              <a:t>Source: GW/KFF 2018 Health Center Survey</a:t>
            </a:r>
          </a:p>
        </p:txBody>
      </p:sp>
      <p:cxnSp>
        <p:nvCxnSpPr>
          <p:cNvPr id="3" name="Straight Connector 2"/>
          <p:cNvCxnSpPr/>
          <p:nvPr/>
        </p:nvCxnSpPr>
        <p:spPr>
          <a:xfrm>
            <a:off x="4419600" y="1524000"/>
            <a:ext cx="0" cy="460216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43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499958691"/>
              </p:ext>
            </p:extLst>
          </p:nvPr>
        </p:nvGraphicFramePr>
        <p:xfrm>
          <a:off x="91440" y="1510826"/>
          <a:ext cx="895985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Changes in FQHC Staffing for Enrollment Assistance During the 2018 Open Enrollment Period</a:t>
            </a:r>
          </a:p>
        </p:txBody>
      </p:sp>
      <p:sp>
        <p:nvSpPr>
          <p:cNvPr id="4" name="Text Placeholder 3"/>
          <p:cNvSpPr>
            <a:spLocks noGrp="1"/>
          </p:cNvSpPr>
          <p:nvPr>
            <p:ph type="body" sz="quarter" idx="11"/>
          </p:nvPr>
        </p:nvSpPr>
        <p:spPr/>
        <p:txBody>
          <a:bodyPr/>
          <a:lstStyle/>
          <a:p>
            <a:r>
              <a:rPr lang="en-US" dirty="0"/>
              <a:t>Source: GW/KFF 2018 Health Center Survey</a:t>
            </a:r>
          </a:p>
        </p:txBody>
      </p:sp>
      <p:sp>
        <p:nvSpPr>
          <p:cNvPr id="8" name="TextBox 7"/>
          <p:cNvSpPr txBox="1"/>
          <p:nvPr/>
        </p:nvSpPr>
        <p:spPr>
          <a:xfrm>
            <a:off x="6248400" y="4953000"/>
            <a:ext cx="2543773" cy="1200329"/>
          </a:xfrm>
          <a:prstGeom prst="rect">
            <a:avLst/>
          </a:prstGeom>
          <a:noFill/>
          <a:ln>
            <a:solidFill>
              <a:schemeClr val="tx1">
                <a:lumMod val="75000"/>
                <a:lumOff val="25000"/>
              </a:schemeClr>
            </a:solidFill>
          </a:ln>
        </p:spPr>
        <p:txBody>
          <a:bodyPr wrap="none" rtlCol="0">
            <a:spAutoFit/>
          </a:bodyPr>
          <a:lstStyle/>
          <a:p>
            <a:pPr algn="ctr"/>
            <a:r>
              <a:rPr lang="en-US" b="1" dirty="0">
                <a:latin typeface="Calibri" pitchFamily="34" charset="0"/>
                <a:cs typeface="Meta Offc Pro"/>
              </a:rPr>
              <a:t>Average number of staff </a:t>
            </a:r>
          </a:p>
          <a:p>
            <a:pPr algn="ctr"/>
            <a:r>
              <a:rPr lang="en-US" b="1" dirty="0">
                <a:latin typeface="Calibri" pitchFamily="34" charset="0"/>
                <a:cs typeface="Meta Offc Pro"/>
              </a:rPr>
              <a:t>employed during 2018 </a:t>
            </a:r>
          </a:p>
          <a:p>
            <a:pPr algn="ctr"/>
            <a:r>
              <a:rPr lang="en-US" b="1" dirty="0">
                <a:latin typeface="Calibri" pitchFamily="34" charset="0"/>
                <a:cs typeface="Meta Offc Pro"/>
              </a:rPr>
              <a:t>open enrollment</a:t>
            </a:r>
          </a:p>
          <a:p>
            <a:pPr algn="ctr"/>
            <a:r>
              <a:rPr lang="en-US" b="1" dirty="0">
                <a:latin typeface="Calibri" pitchFamily="34" charset="0"/>
                <a:cs typeface="Meta Offc Pro"/>
              </a:rPr>
              <a:t>period – 4.5 FTE</a:t>
            </a:r>
          </a:p>
        </p:txBody>
      </p:sp>
      <p:sp>
        <p:nvSpPr>
          <p:cNvPr id="9" name="TextBox 8"/>
          <p:cNvSpPr txBox="1"/>
          <p:nvPr/>
        </p:nvSpPr>
        <p:spPr>
          <a:xfrm>
            <a:off x="595565" y="1371600"/>
            <a:ext cx="7951600" cy="584775"/>
          </a:xfrm>
          <a:prstGeom prst="rect">
            <a:avLst/>
          </a:prstGeom>
          <a:noFill/>
        </p:spPr>
        <p:txBody>
          <a:bodyPr wrap="none" rtlCol="0">
            <a:spAutoFit/>
          </a:bodyPr>
          <a:lstStyle/>
          <a:p>
            <a:r>
              <a:rPr lang="en-US" sz="1600" b="1" i="1" dirty="0">
                <a:solidFill>
                  <a:srgbClr val="0E3B5E"/>
                </a:solidFill>
                <a:latin typeface="Calibri" pitchFamily="34" charset="0"/>
                <a:cs typeface="Meta Offc Pro"/>
              </a:rPr>
              <a:t>Compared to the last open enrollment period, how has the number of FTE paid staff at your</a:t>
            </a:r>
          </a:p>
          <a:p>
            <a:r>
              <a:rPr lang="en-US" sz="1600" b="1" i="1" dirty="0">
                <a:solidFill>
                  <a:srgbClr val="0E3B5E"/>
                </a:solidFill>
                <a:latin typeface="Calibri" pitchFamily="34" charset="0"/>
                <a:cs typeface="Meta Offc Pro"/>
              </a:rPr>
              <a:t>at your health center changed? </a:t>
            </a:r>
          </a:p>
        </p:txBody>
      </p:sp>
    </p:spTree>
    <p:extLst>
      <p:ext uri="{BB962C8B-B14F-4D97-AF65-F5344CB8AC3E}">
        <p14:creationId xmlns:p14="http://schemas.microsoft.com/office/powerpoint/2010/main" val="306417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16962765"/>
              </p:ext>
            </p:extLst>
          </p:nvPr>
        </p:nvGraphicFramePr>
        <p:xfrm>
          <a:off x="92075" y="1371600"/>
          <a:ext cx="895985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p:cNvSpPr>
            <a:spLocks noGrp="1"/>
          </p:cNvSpPr>
          <p:nvPr>
            <p:ph type="body" sz="quarter" idx="11"/>
          </p:nvPr>
        </p:nvSpPr>
        <p:spPr/>
        <p:txBody>
          <a:bodyPr/>
          <a:lstStyle/>
          <a:p>
            <a:r>
              <a:rPr lang="en-US"/>
              <a:t>Source: Health Insurance Marketplace Open Enrollment Reports for 2014, 2015, 2016, and 2017, Office of the Assistant Secretary for Planning and Evaluation (ASPE), Department of Health and Human Services (HHS).</a:t>
            </a:r>
            <a:endParaRPr lang="en-US" dirty="0"/>
          </a:p>
        </p:txBody>
      </p:sp>
      <p:sp>
        <p:nvSpPr>
          <p:cNvPr id="5" name="Title 4"/>
          <p:cNvSpPr>
            <a:spLocks noGrp="1"/>
          </p:cNvSpPr>
          <p:nvPr>
            <p:ph type="title"/>
          </p:nvPr>
        </p:nvSpPr>
        <p:spPr>
          <a:xfrm>
            <a:off x="457200" y="331036"/>
            <a:ext cx="8763000" cy="914400"/>
          </a:xfrm>
        </p:spPr>
        <p:txBody>
          <a:bodyPr/>
          <a:lstStyle/>
          <a:p>
            <a:r>
              <a:rPr lang="en-US" dirty="0"/>
              <a:t>Marketplace Trends: Open Enrollment Plan Selections</a:t>
            </a:r>
            <a:endParaRPr lang="en-US" sz="1600" dirty="0"/>
          </a:p>
        </p:txBody>
      </p:sp>
      <p:sp>
        <p:nvSpPr>
          <p:cNvPr id="2" name="TextBox 1"/>
          <p:cNvSpPr txBox="1"/>
          <p:nvPr/>
        </p:nvSpPr>
        <p:spPr>
          <a:xfrm>
            <a:off x="3048000" y="1076159"/>
            <a:ext cx="2501006" cy="338554"/>
          </a:xfrm>
          <a:prstGeom prst="rect">
            <a:avLst/>
          </a:prstGeom>
          <a:noFill/>
        </p:spPr>
        <p:txBody>
          <a:bodyPr wrap="none" rtlCol="0">
            <a:spAutoFit/>
          </a:bodyPr>
          <a:lstStyle/>
          <a:p>
            <a:pPr algn="ctr"/>
            <a:r>
              <a:rPr lang="en-US" sz="1600" b="1" i="1" dirty="0">
                <a:latin typeface="Calibri" pitchFamily="34" charset="0"/>
                <a:cs typeface="Meta Offc Pro"/>
              </a:rPr>
              <a:t>(Plan Selections in millions)</a:t>
            </a:r>
          </a:p>
        </p:txBody>
      </p:sp>
    </p:spTree>
    <p:extLst>
      <p:ext uri="{BB962C8B-B14F-4D97-AF65-F5344CB8AC3E}">
        <p14:creationId xmlns:p14="http://schemas.microsoft.com/office/powerpoint/2010/main" val="1994119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38330988"/>
              </p:ext>
            </p:extLst>
          </p:nvPr>
        </p:nvGraphicFramePr>
        <p:xfrm>
          <a:off x="381000" y="838200"/>
          <a:ext cx="8502650" cy="5318418"/>
        </p:xfrm>
        <a:graphic>
          <a:graphicData uri="http://schemas.openxmlformats.org/drawingml/2006/table">
            <a:tbl>
              <a:tblPr firstRow="1" bandRow="1">
                <a:tableStyleId>{5C22544A-7EE6-4342-B048-85BDC9FD1C3A}</a:tableStyleId>
              </a:tblPr>
              <a:tblGrid>
                <a:gridCol w="1700530">
                  <a:extLst>
                    <a:ext uri="{9D8B030D-6E8A-4147-A177-3AD203B41FA5}">
                      <a16:colId xmlns:a16="http://schemas.microsoft.com/office/drawing/2014/main" val="3895427928"/>
                    </a:ext>
                  </a:extLst>
                </a:gridCol>
                <a:gridCol w="1990145">
                  <a:extLst>
                    <a:ext uri="{9D8B030D-6E8A-4147-A177-3AD203B41FA5}">
                      <a16:colId xmlns:a16="http://schemas.microsoft.com/office/drawing/2014/main" val="1526622412"/>
                    </a:ext>
                  </a:extLst>
                </a:gridCol>
                <a:gridCol w="1999116">
                  <a:extLst>
                    <a:ext uri="{9D8B030D-6E8A-4147-A177-3AD203B41FA5}">
                      <a16:colId xmlns:a16="http://schemas.microsoft.com/office/drawing/2014/main" val="764662319"/>
                    </a:ext>
                  </a:extLst>
                </a:gridCol>
                <a:gridCol w="1460893">
                  <a:extLst>
                    <a:ext uri="{9D8B030D-6E8A-4147-A177-3AD203B41FA5}">
                      <a16:colId xmlns:a16="http://schemas.microsoft.com/office/drawing/2014/main" val="963376014"/>
                    </a:ext>
                  </a:extLst>
                </a:gridCol>
                <a:gridCol w="1351966">
                  <a:extLst>
                    <a:ext uri="{9D8B030D-6E8A-4147-A177-3AD203B41FA5}">
                      <a16:colId xmlns:a16="http://schemas.microsoft.com/office/drawing/2014/main" val="621523915"/>
                    </a:ext>
                  </a:extLst>
                </a:gridCol>
              </a:tblGrid>
              <a:tr h="378384">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State</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Plan Selections OE5 (#)</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Plan Selections OE5 (#)</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Change (#)</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Change (%)</a:t>
                      </a:r>
                    </a:p>
                  </a:txBody>
                  <a:tcPr marL="68580" marR="68580" marT="0" marB="0"/>
                </a:tc>
                <a:extLst>
                  <a:ext uri="{0D108BD9-81ED-4DB2-BD59-A6C34878D82A}">
                    <a16:rowId xmlns:a16="http://schemas.microsoft.com/office/drawing/2014/main" val="143018124"/>
                  </a:ext>
                </a:extLst>
              </a:tr>
              <a:tr h="291067">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Healthcare.gov  Total</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8,743,642</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8,411,614</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-332,028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6134125"/>
                  </a:ext>
                </a:extLst>
              </a:tr>
              <a:tr h="166385">
                <a:tc>
                  <a:txBody>
                    <a:bodyPr/>
                    <a:lstStyle/>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extLst>
                  <a:ext uri="{0D108BD9-81ED-4DB2-BD59-A6C34878D82A}">
                    <a16:rowId xmlns:a16="http://schemas.microsoft.com/office/drawing/2014/main" val="3774148679"/>
                  </a:ext>
                </a:extLst>
              </a:tr>
              <a:tr h="300116">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Florida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1,715,227</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1,783,304</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+68,077</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extLst>
                  <a:ext uri="{0D108BD9-81ED-4DB2-BD59-A6C34878D82A}">
                    <a16:rowId xmlns:a16="http://schemas.microsoft.com/office/drawing/2014/main" val="1443336171"/>
                  </a:ext>
                </a:extLst>
              </a:tr>
              <a:tr h="31100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Mississippi</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83,649</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88,542</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+4,893</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+5.8%</a:t>
                      </a:r>
                    </a:p>
                  </a:txBody>
                  <a:tcPr marL="68580" marR="68580" marT="0" marB="0"/>
                </a:tc>
                <a:extLst>
                  <a:ext uri="{0D108BD9-81ED-4DB2-BD59-A6C34878D82A}">
                    <a16:rowId xmlns:a16="http://schemas.microsoft.com/office/drawing/2014/main" val="498196098"/>
                  </a:ext>
                </a:extLst>
              </a:tr>
              <a:tr h="31100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Oklahoma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140,184</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150,759</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+10,575</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+7.5%</a:t>
                      </a:r>
                    </a:p>
                  </a:txBody>
                  <a:tcPr marL="68580" marR="68580" marT="0" marB="0"/>
                </a:tc>
                <a:extLst>
                  <a:ext uri="{0D108BD9-81ED-4DB2-BD59-A6C34878D82A}">
                    <a16:rowId xmlns:a16="http://schemas.microsoft.com/office/drawing/2014/main" val="643588612"/>
                  </a:ext>
                </a:extLst>
              </a:tr>
              <a:tr h="223246">
                <a:tc>
                  <a:txBody>
                    <a:bodyPr/>
                    <a:lstStyle/>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2828821901"/>
                  </a:ext>
                </a:extLst>
              </a:tr>
              <a:tr h="300116">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Utah</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194,118</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194,570</a:t>
                      </a: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+452</a:t>
                      </a:r>
                    </a:p>
                  </a:txBody>
                  <a:tcPr marL="68580" marR="68580" marT="0" marB="0"/>
                </a:tc>
                <a:tc>
                  <a:txBody>
                    <a:bodyPr/>
                    <a:lstStyle/>
                    <a:p>
                      <a:pPr marL="0" marR="0" algn="ctr">
                        <a:lnSpc>
                          <a:spcPct val="107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+0.2%</a:t>
                      </a:r>
                    </a:p>
                  </a:txBody>
                  <a:tcPr marL="68580" marR="68580" marT="0" marB="0"/>
                </a:tc>
                <a:extLst>
                  <a:ext uri="{0D108BD9-81ED-4DB2-BD59-A6C34878D82A}">
                    <a16:rowId xmlns:a16="http://schemas.microsoft.com/office/drawing/2014/main" val="114781262"/>
                  </a:ext>
                </a:extLst>
              </a:tr>
              <a:tr h="31100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South Carolina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215,983</a:t>
                      </a:r>
                    </a:p>
                  </a:txBody>
                  <a:tcPr marL="68580" marR="68580" marT="0" marB="0"/>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214,956</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-1,027</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-0.5%</a:t>
                      </a:r>
                    </a:p>
                  </a:txBody>
                  <a:tcPr marL="68580" marR="68580" marT="0" marB="0"/>
                </a:tc>
                <a:extLst>
                  <a:ext uri="{0D108BD9-81ED-4DB2-BD59-A6C34878D82A}">
                    <a16:rowId xmlns:a16="http://schemas.microsoft.com/office/drawing/2014/main" val="1532979682"/>
                  </a:ext>
                </a:extLst>
              </a:tr>
              <a:tr h="266230">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extLst>
                  <a:ext uri="{0D108BD9-81ED-4DB2-BD59-A6C34878D82A}">
                    <a16:rowId xmlns:a16="http://schemas.microsoft.com/office/drawing/2014/main" val="36960604"/>
                  </a:ext>
                </a:extLst>
              </a:tr>
              <a:tr h="300116">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North Carolina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519,803</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501,271</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-18,532</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-3.6%</a:t>
                      </a:r>
                    </a:p>
                  </a:txBody>
                  <a:tcPr marL="68580" marR="68580" marT="0" marB="0"/>
                </a:tc>
                <a:extLst>
                  <a:ext uri="{0D108BD9-81ED-4DB2-BD59-A6C34878D82A}">
                    <a16:rowId xmlns:a16="http://schemas.microsoft.com/office/drawing/2014/main" val="1440617655"/>
                  </a:ext>
                </a:extLst>
              </a:tr>
              <a:tr h="311001">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Texas</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1,126,838</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1,087,240</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-39,598</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-3.5%</a:t>
                      </a:r>
                    </a:p>
                  </a:txBody>
                  <a:tcPr marL="68580" marR="68580" marT="0" marB="0"/>
                </a:tc>
                <a:extLst>
                  <a:ext uri="{0D108BD9-81ED-4DB2-BD59-A6C34878D82A}">
                    <a16:rowId xmlns:a16="http://schemas.microsoft.com/office/drawing/2014/main" val="1756902095"/>
                  </a:ext>
                </a:extLst>
              </a:tr>
              <a:tr h="166385">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solidFill>
                      <a:schemeClr val="tx2">
                        <a:lumMod val="20000"/>
                        <a:lumOff val="80000"/>
                      </a:schemeClr>
                    </a:solidFill>
                  </a:tcPr>
                </a:tc>
                <a:extLst>
                  <a:ext uri="{0D108BD9-81ED-4DB2-BD59-A6C34878D82A}">
                    <a16:rowId xmlns:a16="http://schemas.microsoft.com/office/drawing/2014/main" val="3546837506"/>
                  </a:ext>
                </a:extLst>
              </a:tr>
              <a:tr h="359567">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Indiana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166,711</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148,404</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-18,307</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tc>
                <a:extLst>
                  <a:ext uri="{0D108BD9-81ED-4DB2-BD59-A6C34878D82A}">
                    <a16:rowId xmlns:a16="http://schemas.microsoft.com/office/drawing/2014/main" val="2629471863"/>
                  </a:ext>
                </a:extLst>
              </a:tr>
              <a:tr h="292254">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Louisiana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109,855</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92,948</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-16,907</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-15.4%</a:t>
                      </a:r>
                    </a:p>
                  </a:txBody>
                  <a:tcPr marL="68580" marR="68580" marT="0" marB="0"/>
                </a:tc>
                <a:extLst>
                  <a:ext uri="{0D108BD9-81ED-4DB2-BD59-A6C34878D82A}">
                    <a16:rowId xmlns:a16="http://schemas.microsoft.com/office/drawing/2014/main" val="1155353313"/>
                  </a:ext>
                </a:extLst>
              </a:tr>
              <a:tr h="317346">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New Hampshire</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49,573</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44,581</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-4,992</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-10.1%</a:t>
                      </a:r>
                    </a:p>
                  </a:txBody>
                  <a:tcPr marL="68580" marR="68580" marT="0" marB="0"/>
                </a:tc>
                <a:extLst>
                  <a:ext uri="{0D108BD9-81ED-4DB2-BD59-A6C34878D82A}">
                    <a16:rowId xmlns:a16="http://schemas.microsoft.com/office/drawing/2014/main" val="2290222284"/>
                  </a:ext>
                </a:extLst>
              </a:tr>
              <a:tr h="304800">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West Virginia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27,409</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22,599</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-4,810</a:t>
                      </a:r>
                    </a:p>
                  </a:txBody>
                  <a:tcPr marL="68580" marR="68580" marT="0" marB="0"/>
                </a:tc>
                <a:tc>
                  <a:txBody>
                    <a:bodyPr/>
                    <a:lstStyle/>
                    <a:p>
                      <a:pPr marL="0" marR="0" algn="ctr">
                        <a:lnSpc>
                          <a:spcPct val="107000"/>
                        </a:lnSpc>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-17.5%</a:t>
                      </a:r>
                    </a:p>
                  </a:txBody>
                  <a:tcPr marL="68580" marR="68580" marT="0" marB="0"/>
                </a:tc>
                <a:extLst>
                  <a:ext uri="{0D108BD9-81ED-4DB2-BD59-A6C34878D82A}">
                    <a16:rowId xmlns:a16="http://schemas.microsoft.com/office/drawing/2014/main" val="3473898516"/>
                  </a:ext>
                </a:extLst>
              </a:tr>
              <a:tr h="304800">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Virginia</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400,015</a:t>
                      </a:r>
                    </a:p>
                  </a:txBody>
                  <a:tcPr marL="68580" marR="68580" marT="0" marB="0"/>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328,020</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-71,995</a:t>
                      </a:r>
                    </a:p>
                  </a:txBody>
                  <a:tcPr marL="68580" marR="68580" marT="0" marB="0"/>
                </a:tc>
                <a:tc>
                  <a:txBody>
                    <a:bodyPr/>
                    <a:lstStyle/>
                    <a:p>
                      <a:pPr marL="0" marR="0" algn="ctr">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a:t>
                      </a:r>
                    </a:p>
                  </a:txBody>
                  <a:tcPr marL="68580" marR="68580" marT="0" marB="0"/>
                </a:tc>
                <a:extLst>
                  <a:ext uri="{0D108BD9-81ED-4DB2-BD59-A6C34878D82A}">
                    <a16:rowId xmlns:a16="http://schemas.microsoft.com/office/drawing/2014/main" val="1903124033"/>
                  </a:ext>
                </a:extLst>
              </a:tr>
            </a:tbl>
          </a:graphicData>
        </a:graphic>
      </p:graphicFrame>
      <p:sp>
        <p:nvSpPr>
          <p:cNvPr id="3" name="Title 2"/>
          <p:cNvSpPr>
            <a:spLocks noGrp="1"/>
          </p:cNvSpPr>
          <p:nvPr>
            <p:ph type="title"/>
          </p:nvPr>
        </p:nvSpPr>
        <p:spPr>
          <a:xfrm>
            <a:off x="609600" y="331036"/>
            <a:ext cx="8442960" cy="659564"/>
          </a:xfrm>
        </p:spPr>
        <p:txBody>
          <a:bodyPr/>
          <a:lstStyle/>
          <a:p>
            <a:r>
              <a:rPr lang="en-US" dirty="0"/>
              <a:t>Enrollment changes 2018-2019 varied by state</a:t>
            </a:r>
          </a:p>
        </p:txBody>
      </p:sp>
      <p:sp>
        <p:nvSpPr>
          <p:cNvPr id="4" name="Text Placeholder 3"/>
          <p:cNvSpPr>
            <a:spLocks noGrp="1"/>
          </p:cNvSpPr>
          <p:nvPr>
            <p:ph type="body" sz="quarter" idx="11"/>
          </p:nvPr>
        </p:nvSpPr>
        <p:spPr>
          <a:xfrm>
            <a:off x="152400" y="6248400"/>
            <a:ext cx="8214360" cy="548640"/>
          </a:xfrm>
        </p:spPr>
        <p:txBody>
          <a:bodyPr/>
          <a:lstStyle/>
          <a:p>
            <a:r>
              <a:rPr lang="en-US" dirty="0"/>
              <a:t> </a:t>
            </a:r>
          </a:p>
        </p:txBody>
      </p:sp>
    </p:spTree>
    <p:extLst>
      <p:ext uri="{BB962C8B-B14F-4D97-AF65-F5344CB8AC3E}">
        <p14:creationId xmlns:p14="http://schemas.microsoft.com/office/powerpoint/2010/main" val="1148153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91440" y="990600"/>
            <a:ext cx="8961120" cy="4754880"/>
          </a:xfrm>
        </p:spPr>
        <p:txBody>
          <a:bodyPr/>
          <a:lstStyle/>
          <a:p>
            <a:r>
              <a:rPr lang="en-US" sz="1950" dirty="0"/>
              <a:t>Trump Administration proposed regulation for 2020 plans and Open Enrollment signals further challenges</a:t>
            </a:r>
          </a:p>
          <a:p>
            <a:r>
              <a:rPr lang="en-US" sz="1950" u="sng" dirty="0"/>
              <a:t>Changing role of healthcare.gov exchange</a:t>
            </a:r>
          </a:p>
          <a:p>
            <a:pPr lvl="1"/>
            <a:r>
              <a:rPr lang="en-US" sz="1750" dirty="0"/>
              <a:t>Reduce federal exchange user fees from 3.5% to 3%</a:t>
            </a:r>
          </a:p>
          <a:p>
            <a:pPr lvl="1"/>
            <a:r>
              <a:rPr lang="en-US" sz="1750" dirty="0"/>
              <a:t>Promote use of private web-broker sites</a:t>
            </a:r>
          </a:p>
          <a:p>
            <a:pPr lvl="2"/>
            <a:r>
              <a:rPr lang="en-US" sz="1550" dirty="0"/>
              <a:t>Streamline requirements</a:t>
            </a:r>
          </a:p>
          <a:p>
            <a:pPr lvl="2"/>
            <a:r>
              <a:rPr lang="en-US" sz="1550" dirty="0"/>
              <a:t>Permit marketing of non-QHP products: “Convenience in being able to purchase additional products as part of single shopping experience outweighs potential for consumer confusion…” </a:t>
            </a:r>
          </a:p>
          <a:p>
            <a:r>
              <a:rPr lang="en-US" sz="1950" u="sng" dirty="0"/>
              <a:t>Changing role of Navigators</a:t>
            </a:r>
          </a:p>
          <a:p>
            <a:pPr lvl="1"/>
            <a:r>
              <a:rPr lang="en-US" sz="1750" dirty="0"/>
              <a:t>No longer require certain duties: post-enrollment assistance, help filing appeals and exemptions; help understanding insurance and how to use it; help understanding APTC tax reconciliation and referral to tax assisters</a:t>
            </a:r>
          </a:p>
          <a:p>
            <a:pPr lvl="2"/>
            <a:r>
              <a:rPr lang="en-US" sz="1550" dirty="0"/>
              <a:t>More flexibility to Navigators in light of limited resources</a:t>
            </a:r>
          </a:p>
          <a:p>
            <a:pPr lvl="1"/>
            <a:r>
              <a:rPr lang="en-US" sz="1750" dirty="0"/>
              <a:t>No longer require Navigator training on these topics</a:t>
            </a:r>
          </a:p>
          <a:p>
            <a:pPr lvl="1"/>
            <a:r>
              <a:rPr lang="en-US" sz="1750" dirty="0"/>
              <a:t>Allow Navigators to use private web-broker sites to enroll consumers, subject to certain standards</a:t>
            </a:r>
          </a:p>
          <a:p>
            <a:r>
              <a:rPr lang="en-US" sz="1950" u="sng" dirty="0"/>
              <a:t>Change ACA formulas for premium tax credits, OOP limit</a:t>
            </a:r>
          </a:p>
          <a:p>
            <a:pPr lvl="1"/>
            <a:r>
              <a:rPr lang="en-US" sz="1750" dirty="0"/>
              <a:t>Will increase premiums, cost sharing for consumers</a:t>
            </a:r>
          </a:p>
          <a:p>
            <a:pPr lvl="1"/>
            <a:endParaRPr lang="en-US" dirty="0"/>
          </a:p>
        </p:txBody>
      </p:sp>
      <p:sp>
        <p:nvSpPr>
          <p:cNvPr id="6" name="Title 5"/>
          <p:cNvSpPr>
            <a:spLocks noGrp="1"/>
          </p:cNvSpPr>
          <p:nvPr>
            <p:ph type="title"/>
          </p:nvPr>
        </p:nvSpPr>
        <p:spPr/>
        <p:txBody>
          <a:bodyPr/>
          <a:lstStyle/>
          <a:p>
            <a:r>
              <a:rPr lang="en-US" dirty="0"/>
              <a:t>Future challenges may lie ahead</a:t>
            </a:r>
          </a:p>
        </p:txBody>
      </p:sp>
      <p:sp>
        <p:nvSpPr>
          <p:cNvPr id="8" name="Text Placeholder 7"/>
          <p:cNvSpPr>
            <a:spLocks noGrp="1"/>
          </p:cNvSpPr>
          <p:nvPr>
            <p:ph type="body" sz="quarter" idx="11"/>
          </p:nvPr>
        </p:nvSpPr>
        <p:spPr>
          <a:xfrm flipV="1">
            <a:off x="91440" y="6553200"/>
            <a:ext cx="8214360" cy="152400"/>
          </a:xfrm>
        </p:spPr>
        <p:txBody>
          <a:bodyPr/>
          <a:lstStyle/>
          <a:p>
            <a:r>
              <a:rPr lang="en-US" dirty="0"/>
              <a:t> </a:t>
            </a:r>
          </a:p>
        </p:txBody>
      </p:sp>
    </p:spTree>
    <p:extLst>
      <p:ext uri="{BB962C8B-B14F-4D97-AF65-F5344CB8AC3E}">
        <p14:creationId xmlns:p14="http://schemas.microsoft.com/office/powerpoint/2010/main" val="1260941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sp>
        <p:nvSpPr>
          <p:cNvPr id="5" name="Rectangle 4"/>
          <p:cNvSpPr/>
          <p:nvPr/>
        </p:nvSpPr>
        <p:spPr>
          <a:xfrm>
            <a:off x="-25758" y="2387339"/>
            <a:ext cx="6010922" cy="1127357"/>
          </a:xfrm>
          <a:prstGeom prst="rect">
            <a:avLst/>
          </a:prstGeom>
          <a:solidFill>
            <a:srgbClr val="01AFA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88"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Consumer Assistance is Still Mission Critical </a:t>
            </a:r>
          </a:p>
          <a:p>
            <a:pPr marL="2301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a:ea typeface="+mn-ea"/>
                <a:cs typeface="+mn-cs"/>
              </a:rPr>
              <a:t>Where we’ve been and where we’re going…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55" y="435419"/>
            <a:ext cx="2709463" cy="555716"/>
          </a:xfrm>
          <a:prstGeom prst="rect">
            <a:avLst/>
          </a:prstGeom>
        </p:spPr>
      </p:pic>
      <p:sp>
        <p:nvSpPr>
          <p:cNvPr id="8" name="Rectangle 7"/>
          <p:cNvSpPr/>
          <p:nvPr/>
        </p:nvSpPr>
        <p:spPr>
          <a:xfrm>
            <a:off x="4387273" y="5634183"/>
            <a:ext cx="4756725" cy="988290"/>
          </a:xfrm>
          <a:prstGeom prst="rect">
            <a:avLst/>
          </a:prstGeom>
          <a:solidFill>
            <a:schemeClr val="tx1">
              <a:lumMod val="65000"/>
              <a:lumOff val="3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Trilena Amos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Director of Patient Access &amp; Outreach  | Legacy Community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Tamos@legacycommunityhealth.org</a:t>
            </a:r>
          </a:p>
        </p:txBody>
      </p:sp>
    </p:spTree>
    <p:extLst>
      <p:ext uri="{BB962C8B-B14F-4D97-AF65-F5344CB8AC3E}">
        <p14:creationId xmlns:p14="http://schemas.microsoft.com/office/powerpoint/2010/main" val="340144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B5C0-8E32-4DCF-8F1E-2F3AB2BFE347}"/>
              </a:ext>
            </a:extLst>
          </p:cNvPr>
          <p:cNvSpPr>
            <a:spLocks noGrp="1"/>
          </p:cNvSpPr>
          <p:nvPr>
            <p:ph type="title"/>
          </p:nvPr>
        </p:nvSpPr>
        <p:spPr/>
        <p:txBody>
          <a:bodyPr/>
          <a:lstStyle/>
          <a:p>
            <a:r>
              <a:rPr lang="en-US" dirty="0"/>
              <a:t>Agenda </a:t>
            </a:r>
          </a:p>
        </p:txBody>
      </p:sp>
      <p:graphicFrame>
        <p:nvGraphicFramePr>
          <p:cNvPr id="4" name="Content Placeholder 3">
            <a:extLst>
              <a:ext uri="{FF2B5EF4-FFF2-40B4-BE49-F238E27FC236}">
                <a16:creationId xmlns:a16="http://schemas.microsoft.com/office/drawing/2014/main" id="{D662F7A5-D700-4ABF-B28A-A8134D2CECE2}"/>
              </a:ext>
            </a:extLst>
          </p:cNvPr>
          <p:cNvGraphicFramePr>
            <a:graphicFrameLocks noGrp="1"/>
          </p:cNvGraphicFramePr>
          <p:nvPr>
            <p:ph idx="1"/>
            <p:extLst>
              <p:ext uri="{D42A27DB-BD31-4B8C-83A1-F6EECF244321}">
                <p14:modId xmlns:p14="http://schemas.microsoft.com/office/powerpoint/2010/main" val="3885203315"/>
              </p:ext>
            </p:extLst>
          </p:nvPr>
        </p:nvGraphicFramePr>
        <p:xfrm>
          <a:off x="542925" y="1524000"/>
          <a:ext cx="8058150" cy="4652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5384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100" y="5906216"/>
            <a:ext cx="2987046" cy="612649"/>
          </a:xfrm>
          <a:prstGeom prst="rect">
            <a:avLst/>
          </a:prstGeom>
        </p:spPr>
      </p:pic>
      <p:sp>
        <p:nvSpPr>
          <p:cNvPr id="7" name="Oval 6"/>
          <p:cNvSpPr/>
          <p:nvPr/>
        </p:nvSpPr>
        <p:spPr>
          <a:xfrm>
            <a:off x="2534770" y="1526241"/>
            <a:ext cx="4074460" cy="3805517"/>
          </a:xfrm>
          <a:prstGeom prst="ellipse">
            <a:avLst/>
          </a:prstGeom>
          <a:gradFill>
            <a:gsLst>
              <a:gs pos="39000">
                <a:srgbClr val="A70064">
                  <a:alpha val="88000"/>
                </a:srgbClr>
              </a:gs>
              <a:gs pos="100000">
                <a:srgbClr val="DB96B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Our Legacy </a:t>
            </a:r>
          </a:p>
        </p:txBody>
      </p:sp>
    </p:spTree>
    <p:extLst>
      <p:ext uri="{BB962C8B-B14F-4D97-AF65-F5344CB8AC3E}">
        <p14:creationId xmlns:p14="http://schemas.microsoft.com/office/powerpoint/2010/main" val="243404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794"/>
          <a:stretch/>
        </p:blipFill>
        <p:spPr>
          <a:xfrm>
            <a:off x="-76200" y="0"/>
            <a:ext cx="9220199" cy="6858000"/>
          </a:xfrm>
          <a:prstGeom prst="rect">
            <a:avLst/>
          </a:prstGeom>
        </p:spPr>
      </p:pic>
      <p:grpSp>
        <p:nvGrpSpPr>
          <p:cNvPr id="2" name="Group 1"/>
          <p:cNvGrpSpPr/>
          <p:nvPr/>
        </p:nvGrpSpPr>
        <p:grpSpPr>
          <a:xfrm>
            <a:off x="2743200" y="3276600"/>
            <a:ext cx="6400800" cy="2286000"/>
            <a:chOff x="2743200" y="3276600"/>
            <a:chExt cx="6400800" cy="2286000"/>
          </a:xfrm>
        </p:grpSpPr>
        <p:sp>
          <p:nvSpPr>
            <p:cNvPr id="25" name="Rectangle 24"/>
            <p:cNvSpPr/>
            <p:nvPr/>
          </p:nvSpPr>
          <p:spPr>
            <a:xfrm>
              <a:off x="2743200" y="3962400"/>
              <a:ext cx="6400800" cy="1600200"/>
            </a:xfrm>
            <a:prstGeom prst="rect">
              <a:avLst/>
            </a:prstGeom>
            <a:solidFill>
              <a:srgbClr val="00AFA9">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091426" y="4072742"/>
              <a:ext cx="57805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At the height of the AIDS crisis, Montrose Clinic, a clinic that provided screening, diagnosis, treatment and prevention of sexually transmitted diseases (STD) for gay men, is established as a 501(c)(3)</a:t>
              </a:r>
            </a:p>
          </p:txBody>
        </p:sp>
        <p:sp>
          <p:nvSpPr>
            <p:cNvPr id="28" name="Rectangle 27"/>
            <p:cNvSpPr/>
            <p:nvPr/>
          </p:nvSpPr>
          <p:spPr>
            <a:xfrm>
              <a:off x="5943600" y="32766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1</a:t>
              </a:r>
            </a:p>
          </p:txBody>
        </p:sp>
        <p:sp>
          <p:nvSpPr>
            <p:cNvPr id="29" name="Rectangle 28"/>
            <p:cNvSpPr/>
            <p:nvPr/>
          </p:nvSpPr>
          <p:spPr>
            <a:xfrm>
              <a:off x="6705600" y="32766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9</a:t>
              </a:r>
            </a:p>
          </p:txBody>
        </p:sp>
        <p:sp>
          <p:nvSpPr>
            <p:cNvPr id="30" name="Rectangle 29"/>
            <p:cNvSpPr/>
            <p:nvPr/>
          </p:nvSpPr>
          <p:spPr>
            <a:xfrm>
              <a:off x="7467600" y="32766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8</a:t>
              </a:r>
            </a:p>
          </p:txBody>
        </p:sp>
        <p:sp>
          <p:nvSpPr>
            <p:cNvPr id="31" name="Rectangle 30"/>
            <p:cNvSpPr/>
            <p:nvPr/>
          </p:nvSpPr>
          <p:spPr>
            <a:xfrm>
              <a:off x="8229600" y="32766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1</a:t>
              </a:r>
            </a:p>
          </p:txBody>
        </p:sp>
      </p:grpSp>
    </p:spTree>
    <p:extLst>
      <p:ext uri="{BB962C8B-B14F-4D97-AF65-F5344CB8AC3E}">
        <p14:creationId xmlns:p14="http://schemas.microsoft.com/office/powerpoint/2010/main" val="1200426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57200" y="3124200"/>
            <a:ext cx="8153400" cy="304800"/>
          </a:xfrm>
          <a:prstGeom prst="rect">
            <a:avLst/>
          </a:prstGeom>
          <a:ln>
            <a:noFill/>
          </a:ln>
        </p:spPr>
      </p:sp>
      <p:sp>
        <p:nvSpPr>
          <p:cNvPr id="100" name="Freeform 99"/>
          <p:cNvSpPr/>
          <p:nvPr/>
        </p:nvSpPr>
        <p:spPr>
          <a:xfrm>
            <a:off x="515108"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1988</a:t>
            </a:r>
          </a:p>
        </p:txBody>
      </p:sp>
      <p:sp>
        <p:nvSpPr>
          <p:cNvPr id="101" name="Freeform 100"/>
          <p:cNvSpPr/>
          <p:nvPr/>
        </p:nvSpPr>
        <p:spPr>
          <a:xfrm>
            <a:off x="1661679"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2005</a:t>
            </a:r>
          </a:p>
        </p:txBody>
      </p:sp>
      <p:sp>
        <p:nvSpPr>
          <p:cNvPr id="102" name="Freeform 101"/>
          <p:cNvSpPr/>
          <p:nvPr/>
        </p:nvSpPr>
        <p:spPr>
          <a:xfrm>
            <a:off x="2808251"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2006</a:t>
            </a:r>
          </a:p>
        </p:txBody>
      </p:sp>
      <p:sp>
        <p:nvSpPr>
          <p:cNvPr id="103" name="Freeform 102"/>
          <p:cNvSpPr/>
          <p:nvPr/>
        </p:nvSpPr>
        <p:spPr>
          <a:xfrm>
            <a:off x="3954823"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2011</a:t>
            </a:r>
          </a:p>
        </p:txBody>
      </p:sp>
      <p:sp>
        <p:nvSpPr>
          <p:cNvPr id="104" name="Freeform 103"/>
          <p:cNvSpPr/>
          <p:nvPr/>
        </p:nvSpPr>
        <p:spPr>
          <a:xfrm>
            <a:off x="5101395"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2012</a:t>
            </a:r>
          </a:p>
        </p:txBody>
      </p:sp>
      <p:sp>
        <p:nvSpPr>
          <p:cNvPr id="105" name="Freeform 104"/>
          <p:cNvSpPr/>
          <p:nvPr/>
        </p:nvSpPr>
        <p:spPr>
          <a:xfrm>
            <a:off x="6247967"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2013</a:t>
            </a:r>
          </a:p>
        </p:txBody>
      </p:sp>
      <p:sp>
        <p:nvSpPr>
          <p:cNvPr id="106" name="Freeform 105"/>
          <p:cNvSpPr/>
          <p:nvPr/>
        </p:nvSpPr>
        <p:spPr>
          <a:xfrm>
            <a:off x="7394539" y="3092196"/>
            <a:ext cx="1158153" cy="368808"/>
          </a:xfrm>
          <a:custGeom>
            <a:avLst/>
            <a:gdLst>
              <a:gd name="connsiteX0" fmla="*/ 0 w 1273968"/>
              <a:gd name="connsiteY0" fmla="*/ 0 h 304800"/>
              <a:gd name="connsiteX1" fmla="*/ 1121568 w 1273968"/>
              <a:gd name="connsiteY1" fmla="*/ 0 h 304800"/>
              <a:gd name="connsiteX2" fmla="*/ 1273968 w 1273968"/>
              <a:gd name="connsiteY2" fmla="*/ 152400 h 304800"/>
              <a:gd name="connsiteX3" fmla="*/ 1121568 w 1273968"/>
              <a:gd name="connsiteY3" fmla="*/ 304800 h 304800"/>
              <a:gd name="connsiteX4" fmla="*/ 0 w 1273968"/>
              <a:gd name="connsiteY4" fmla="*/ 304800 h 304800"/>
              <a:gd name="connsiteX5" fmla="*/ 152400 w 1273968"/>
              <a:gd name="connsiteY5" fmla="*/ 152400 h 304800"/>
              <a:gd name="connsiteX6" fmla="*/ 0 w 1273968"/>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68" h="304800">
                <a:moveTo>
                  <a:pt x="0" y="0"/>
                </a:moveTo>
                <a:lnTo>
                  <a:pt x="1121568" y="0"/>
                </a:lnTo>
                <a:lnTo>
                  <a:pt x="1273968" y="152400"/>
                </a:lnTo>
                <a:lnTo>
                  <a:pt x="1121568" y="304800"/>
                </a:lnTo>
                <a:lnTo>
                  <a:pt x="0" y="304800"/>
                </a:lnTo>
                <a:lnTo>
                  <a:pt x="152400" y="152400"/>
                </a:lnTo>
                <a:lnTo>
                  <a:pt x="0" y="0"/>
                </a:lnTo>
                <a:close/>
              </a:path>
            </a:pathLst>
          </a:custGeom>
          <a:solidFill>
            <a:srgbClr val="F38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409" tIns="24003" rIns="1764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2017</a:t>
            </a:r>
          </a:p>
        </p:txBody>
      </p:sp>
      <p:grpSp>
        <p:nvGrpSpPr>
          <p:cNvPr id="2" name="Group 1"/>
          <p:cNvGrpSpPr/>
          <p:nvPr/>
        </p:nvGrpSpPr>
        <p:grpSpPr>
          <a:xfrm>
            <a:off x="381000" y="533400"/>
            <a:ext cx="8317707" cy="2438400"/>
            <a:chOff x="381000" y="533400"/>
            <a:chExt cx="8317707" cy="2438400"/>
          </a:xfrm>
        </p:grpSpPr>
        <p:cxnSp>
          <p:nvCxnSpPr>
            <p:cNvPr id="111" name="Straight Connector 110"/>
            <p:cNvCxnSpPr/>
            <p:nvPr/>
          </p:nvCxnSpPr>
          <p:spPr>
            <a:xfrm>
              <a:off x="3276600" y="1990646"/>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381000" y="533400"/>
              <a:ext cx="17954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The Montrose Clinic begins offering Primary Care medical services</a:t>
              </a:r>
            </a:p>
          </p:txBody>
        </p:sp>
        <p:sp>
          <p:nvSpPr>
            <p:cNvPr id="119" name="TextBox 118"/>
            <p:cNvSpPr txBox="1"/>
            <p:nvPr/>
          </p:nvSpPr>
          <p:spPr>
            <a:xfrm>
              <a:off x="2209802" y="533400"/>
              <a:ext cx="22097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opens  a clinic in greater Fifth Ward and is granted full status as a Federally Qualified Health Center </a:t>
              </a:r>
            </a:p>
          </p:txBody>
        </p:sp>
        <p:sp>
          <p:nvSpPr>
            <p:cNvPr id="121" name="TextBox 120"/>
            <p:cNvSpPr txBox="1"/>
            <p:nvPr/>
          </p:nvSpPr>
          <p:spPr>
            <a:xfrm>
              <a:off x="4572000" y="533400"/>
              <a:ext cx="2057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partners with KIPP Academy to provide primary care and behavioral health services in school </a:t>
              </a:r>
            </a:p>
          </p:txBody>
        </p:sp>
        <p:sp>
          <p:nvSpPr>
            <p:cNvPr id="123" name="TextBox 122"/>
            <p:cNvSpPr txBox="1"/>
            <p:nvPr/>
          </p:nvSpPr>
          <p:spPr>
            <a:xfrm>
              <a:off x="6934200" y="533400"/>
              <a:ext cx="17645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opens 12,000 sq. ft. state of the art clinic in the Greater Fifth Ward area </a:t>
              </a:r>
            </a:p>
          </p:txBody>
        </p:sp>
        <p:grpSp>
          <p:nvGrpSpPr>
            <p:cNvPr id="137" name="Group 136"/>
            <p:cNvGrpSpPr/>
            <p:nvPr/>
          </p:nvGrpSpPr>
          <p:grpSpPr>
            <a:xfrm>
              <a:off x="1087217" y="1905000"/>
              <a:ext cx="208183" cy="1066800"/>
              <a:chOff x="976563" y="1905000"/>
              <a:chExt cx="208183" cy="1066800"/>
            </a:xfrm>
          </p:grpSpPr>
          <p:cxnSp>
            <p:nvCxnSpPr>
              <p:cNvPr id="108" name="Straight Connector 107"/>
              <p:cNvCxnSpPr/>
              <p:nvPr/>
            </p:nvCxnSpPr>
            <p:spPr>
              <a:xfrm>
                <a:off x="1066800" y="1990646"/>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976563" y="1905000"/>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grpSp>
        <p:sp>
          <p:nvSpPr>
            <p:cNvPr id="127" name="Rectangle 126"/>
            <p:cNvSpPr/>
            <p:nvPr/>
          </p:nvSpPr>
          <p:spPr>
            <a:xfrm>
              <a:off x="3186363" y="1905000"/>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grpSp>
          <p:nvGrpSpPr>
            <p:cNvPr id="135" name="Group 134"/>
            <p:cNvGrpSpPr/>
            <p:nvPr/>
          </p:nvGrpSpPr>
          <p:grpSpPr>
            <a:xfrm>
              <a:off x="5464285" y="1905000"/>
              <a:ext cx="208183" cy="1066800"/>
              <a:chOff x="5464285" y="1905000"/>
              <a:chExt cx="208183" cy="1066800"/>
            </a:xfrm>
          </p:grpSpPr>
          <p:cxnSp>
            <p:nvCxnSpPr>
              <p:cNvPr id="113" name="Straight Connector 112"/>
              <p:cNvCxnSpPr/>
              <p:nvPr/>
            </p:nvCxnSpPr>
            <p:spPr>
              <a:xfrm>
                <a:off x="5562600" y="1990646"/>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5464285" y="1905000"/>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grpSp>
        <p:grpSp>
          <p:nvGrpSpPr>
            <p:cNvPr id="136" name="Group 135"/>
            <p:cNvGrpSpPr/>
            <p:nvPr/>
          </p:nvGrpSpPr>
          <p:grpSpPr>
            <a:xfrm>
              <a:off x="7782184" y="1905000"/>
              <a:ext cx="208183" cy="1066800"/>
              <a:chOff x="7823930" y="1905000"/>
              <a:chExt cx="208183" cy="1066800"/>
            </a:xfrm>
          </p:grpSpPr>
          <p:cxnSp>
            <p:nvCxnSpPr>
              <p:cNvPr id="115" name="Straight Connector 114"/>
              <p:cNvCxnSpPr/>
              <p:nvPr/>
            </p:nvCxnSpPr>
            <p:spPr>
              <a:xfrm>
                <a:off x="7924800" y="1990646"/>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7823930" y="1905000"/>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grpSp>
      </p:grpSp>
      <p:grpSp>
        <p:nvGrpSpPr>
          <p:cNvPr id="4" name="Group 3"/>
          <p:cNvGrpSpPr/>
          <p:nvPr/>
        </p:nvGrpSpPr>
        <p:grpSpPr>
          <a:xfrm>
            <a:off x="1219200" y="3581400"/>
            <a:ext cx="7391400" cy="2374605"/>
            <a:chOff x="1219200" y="3581400"/>
            <a:chExt cx="7391400" cy="2374605"/>
          </a:xfrm>
        </p:grpSpPr>
        <p:sp>
          <p:nvSpPr>
            <p:cNvPr id="117" name="TextBox 116"/>
            <p:cNvSpPr txBox="1"/>
            <p:nvPr/>
          </p:nvSpPr>
          <p:spPr>
            <a:xfrm>
              <a:off x="1219200" y="4620161"/>
              <a:ext cx="1981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The Montrose Clinic and the Assistance Fund merge to become Legacy Community Health </a:t>
              </a:r>
            </a:p>
          </p:txBody>
        </p:sp>
        <p:grpSp>
          <p:nvGrpSpPr>
            <p:cNvPr id="3" name="Group 2"/>
            <p:cNvGrpSpPr/>
            <p:nvPr/>
          </p:nvGrpSpPr>
          <p:grpSpPr>
            <a:xfrm>
              <a:off x="2176464" y="3581400"/>
              <a:ext cx="6434136" cy="2374605"/>
              <a:chOff x="2176464" y="3581400"/>
              <a:chExt cx="6434136" cy="2374605"/>
            </a:xfrm>
          </p:grpSpPr>
          <p:cxnSp>
            <p:nvCxnSpPr>
              <p:cNvPr id="110" name="Straight Connector 109"/>
              <p:cNvCxnSpPr/>
              <p:nvPr/>
            </p:nvCxnSpPr>
            <p:spPr>
              <a:xfrm>
                <a:off x="2286000" y="3581400"/>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572000" y="3581400"/>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477000" y="3581400"/>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3657600" y="4610557"/>
                <a:ext cx="1752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Montrose Clinic opens 40,000 sq. ft. clinic in the heart of Montrose</a:t>
                </a:r>
              </a:p>
            </p:txBody>
          </p:sp>
          <p:sp>
            <p:nvSpPr>
              <p:cNvPr id="122" name="TextBox 121"/>
              <p:cNvSpPr txBox="1"/>
              <p:nvPr/>
            </p:nvSpPr>
            <p:spPr>
              <a:xfrm>
                <a:off x="5562600" y="4610557"/>
                <a:ext cx="1828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expands services to Beaumont community </a:t>
                </a:r>
              </a:p>
            </p:txBody>
          </p:sp>
          <p:sp>
            <p:nvSpPr>
              <p:cNvPr id="132" name="Rectangle 131"/>
              <p:cNvSpPr/>
              <p:nvPr/>
            </p:nvSpPr>
            <p:spPr>
              <a:xfrm>
                <a:off x="2176464" y="4355855"/>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34" name="Rectangle 133"/>
              <p:cNvSpPr/>
              <p:nvPr/>
            </p:nvSpPr>
            <p:spPr>
              <a:xfrm>
                <a:off x="6367464" y="4355855"/>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33" name="Rectangle 132"/>
              <p:cNvSpPr/>
              <p:nvPr/>
            </p:nvSpPr>
            <p:spPr>
              <a:xfrm>
                <a:off x="4459065" y="4355855"/>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cxnSp>
            <p:nvCxnSpPr>
              <p:cNvPr id="138" name="Straight Connector 137"/>
              <p:cNvCxnSpPr/>
              <p:nvPr/>
            </p:nvCxnSpPr>
            <p:spPr>
              <a:xfrm>
                <a:off x="8001000" y="3608625"/>
                <a:ext cx="0" cy="9811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7391400" y="4632566"/>
                <a:ext cx="1219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Legacy opens it’s own full-service pharmacy</a:t>
                </a:r>
              </a:p>
            </p:txBody>
          </p:sp>
          <p:sp>
            <p:nvSpPr>
              <p:cNvPr id="140" name="Rectangle 139"/>
              <p:cNvSpPr/>
              <p:nvPr/>
            </p:nvSpPr>
            <p:spPr>
              <a:xfrm>
                <a:off x="7891464" y="4383080"/>
                <a:ext cx="208183" cy="216145"/>
              </a:xfrm>
              <a:prstGeom prst="rect">
                <a:avLst/>
              </a:prstGeom>
              <a:solidFill>
                <a:srgbClr val="FFC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grpSp>
      </p:grpSp>
    </p:spTree>
    <p:extLst>
      <p:ext uri="{BB962C8B-B14F-4D97-AF65-F5344CB8AC3E}">
        <p14:creationId xmlns:p14="http://schemas.microsoft.com/office/powerpoint/2010/main" val="264820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67400"/>
            <a:ext cx="5105400" cy="990600"/>
          </a:xfrm>
          <a:prstGeom prst="rect">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0" y="0"/>
            <a:ext cx="9144000" cy="6858000"/>
            <a:chOff x="0" y="0"/>
            <a:chExt cx="9144000" cy="6858000"/>
          </a:xfrm>
          <a:solidFill>
            <a:srgbClr val="00AFA9"/>
          </a:solidFill>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572000" cy="6858000"/>
            </a:xfrm>
            <a:prstGeom prst="rect">
              <a:avLst/>
            </a:prstGeom>
            <a:grpFill/>
          </p:spPr>
        </p:pic>
        <p:sp>
          <p:nvSpPr>
            <p:cNvPr id="6" name="Rectangle 5"/>
            <p:cNvSpPr/>
            <p:nvPr/>
          </p:nvSpPr>
          <p:spPr>
            <a:xfrm>
              <a:off x="4572000" y="0"/>
              <a:ext cx="4572000" cy="6858000"/>
            </a:xfrm>
            <a:prstGeom prst="rect">
              <a:avLst/>
            </a:prstGeom>
            <a:gradFill flip="none" rotWithShape="1">
              <a:gsLst>
                <a:gs pos="100000">
                  <a:srgbClr val="BCE8E9"/>
                </a:gs>
                <a:gs pos="25000">
                  <a:schemeClr val="accent1">
                    <a:lumMod val="5000"/>
                    <a:lumOff val="9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p:cNvGrpSpPr/>
          <p:nvPr/>
        </p:nvGrpSpPr>
        <p:grpSpPr>
          <a:xfrm>
            <a:off x="5486400" y="381000"/>
            <a:ext cx="2971800" cy="762000"/>
            <a:chOff x="5410200" y="381000"/>
            <a:chExt cx="2971800" cy="762000"/>
          </a:xfrm>
        </p:grpSpPr>
        <p:sp>
          <p:nvSpPr>
            <p:cNvPr id="9" name="Rectangle 8"/>
            <p:cNvSpPr/>
            <p:nvPr/>
          </p:nvSpPr>
          <p:spPr>
            <a:xfrm>
              <a:off x="5410200" y="3810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2</a:t>
              </a:r>
            </a:p>
          </p:txBody>
        </p:sp>
        <p:sp>
          <p:nvSpPr>
            <p:cNvPr id="10" name="Rectangle 9"/>
            <p:cNvSpPr/>
            <p:nvPr/>
          </p:nvSpPr>
          <p:spPr>
            <a:xfrm>
              <a:off x="6172200" y="3810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0</a:t>
              </a:r>
            </a:p>
          </p:txBody>
        </p:sp>
        <p:sp>
          <p:nvSpPr>
            <p:cNvPr id="11" name="Rectangle 10"/>
            <p:cNvSpPr/>
            <p:nvPr/>
          </p:nvSpPr>
          <p:spPr>
            <a:xfrm>
              <a:off x="6934200" y="3810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1</a:t>
              </a:r>
            </a:p>
          </p:txBody>
        </p:sp>
        <p:sp>
          <p:nvSpPr>
            <p:cNvPr id="12" name="Rectangle 11"/>
            <p:cNvSpPr/>
            <p:nvPr/>
          </p:nvSpPr>
          <p:spPr>
            <a:xfrm>
              <a:off x="7696200" y="381000"/>
              <a:ext cx="685800" cy="76200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8</a:t>
              </a:r>
            </a:p>
          </p:txBody>
        </p:sp>
      </p:grpSp>
      <p:sp>
        <p:nvSpPr>
          <p:cNvPr id="13" name="TextBox 12"/>
          <p:cNvSpPr txBox="1"/>
          <p:nvPr/>
        </p:nvSpPr>
        <p:spPr>
          <a:xfrm>
            <a:off x="5105400" y="1239403"/>
            <a:ext cx="3733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13B74"/>
                </a:solidFill>
                <a:effectLst/>
                <a:uLnTx/>
                <a:uFillTx/>
                <a:latin typeface="Calibri" panose="020F0502020204030204"/>
                <a:ea typeface="+mn-ea"/>
                <a:cs typeface="+mn-cs"/>
              </a:rPr>
              <a:t>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670"/>
                </a:solidFill>
                <a:effectLst/>
                <a:uLnTx/>
                <a:uFillTx/>
                <a:latin typeface="Calibri" panose="020F0502020204030204"/>
                <a:ea typeface="+mn-ea"/>
                <a:cs typeface="+mn-cs"/>
              </a:rPr>
              <a:t>Locations across Baytown, Beaumont, Deer Park and Houston</a:t>
            </a:r>
            <a:endParaRPr kumimoji="0" lang="en-US" sz="1400" b="1" i="0" u="none" strike="noStrike" kern="1200" cap="none" spc="0" normalizeH="0" baseline="0" noProof="0" dirty="0">
              <a:ln>
                <a:noFill/>
              </a:ln>
              <a:solidFill>
                <a:srgbClr val="5C6670"/>
              </a:solidFill>
              <a:effectLst/>
              <a:uLnTx/>
              <a:uFillTx/>
              <a:latin typeface="Calibri" panose="020F0502020204030204"/>
              <a:ea typeface="+mn-ea"/>
              <a:cs typeface="+mn-cs"/>
            </a:endParaRPr>
          </a:p>
        </p:txBody>
      </p:sp>
      <p:sp>
        <p:nvSpPr>
          <p:cNvPr id="14" name="TextBox 13"/>
          <p:cNvSpPr txBox="1"/>
          <p:nvPr/>
        </p:nvSpPr>
        <p:spPr>
          <a:xfrm>
            <a:off x="5486400" y="4847272"/>
            <a:ext cx="297180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670"/>
                </a:solidFill>
                <a:effectLst/>
                <a:uLnTx/>
                <a:uFillTx/>
                <a:latin typeface="Calibri" panose="020F0502020204030204"/>
                <a:ea typeface="+mn-ea"/>
                <a:cs typeface="+mn-cs"/>
              </a:rPr>
              <a:t>More than </a:t>
            </a:r>
            <a:r>
              <a:rPr kumimoji="0" lang="en-US" sz="2000" b="1" i="0" u="none" strike="noStrike" kern="1200" cap="none" spc="0" normalizeH="0" baseline="0" noProof="0" dirty="0">
                <a:ln>
                  <a:noFill/>
                </a:ln>
                <a:solidFill>
                  <a:srgbClr val="D13B74"/>
                </a:solidFill>
                <a:effectLst/>
                <a:uLnTx/>
                <a:uFillTx/>
                <a:latin typeface="Calibri" panose="020F0502020204030204"/>
                <a:ea typeface="+mn-ea"/>
                <a:cs typeface="+mn-cs"/>
              </a:rPr>
              <a:t>160,000</a:t>
            </a:r>
            <a:r>
              <a:rPr kumimoji="0" lang="en-US" sz="1800" b="1" i="0" u="none" strike="noStrike" kern="1200" cap="none" spc="0" normalizeH="0" baseline="0" noProof="0" dirty="0">
                <a:ln>
                  <a:noFill/>
                </a:ln>
                <a:solidFill>
                  <a:srgbClr val="5C6670"/>
                </a:solidFill>
                <a:effectLst/>
                <a:uLnTx/>
                <a:uFillTx/>
                <a:latin typeface="Calibri" panose="020F0502020204030204"/>
                <a:ea typeface="+mn-ea"/>
                <a:cs typeface="+mn-cs"/>
              </a:rPr>
              <a:t> patients served annually and over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13B74"/>
                </a:solidFill>
                <a:effectLst/>
                <a:uLnTx/>
                <a:uFillTx/>
                <a:latin typeface="Calibri" panose="020F0502020204030204"/>
                <a:ea typeface="+mn-ea"/>
                <a:cs typeface="+mn-cs"/>
              </a:rPr>
              <a:t>1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670"/>
                </a:solidFill>
                <a:effectLst/>
                <a:uLnTx/>
                <a:uFillTx/>
                <a:latin typeface="Calibri" panose="020F0502020204030204"/>
                <a:ea typeface="+mn-ea"/>
                <a:cs typeface="+mn-cs"/>
              </a:rPr>
              <a:t>community members served over our near 40 year history</a:t>
            </a:r>
          </a:p>
        </p:txBody>
      </p:sp>
      <p:sp>
        <p:nvSpPr>
          <p:cNvPr id="15" name="TextBox 14"/>
          <p:cNvSpPr txBox="1"/>
          <p:nvPr/>
        </p:nvSpPr>
        <p:spPr>
          <a:xfrm>
            <a:off x="5105400" y="3043338"/>
            <a:ext cx="3733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13B74"/>
                </a:solidFill>
                <a:effectLst/>
                <a:uLnTx/>
                <a:uFillTx/>
                <a:latin typeface="Calibri" panose="020F0502020204030204"/>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670"/>
                </a:solidFill>
                <a:effectLst/>
                <a:uLnTx/>
                <a:uFillTx/>
                <a:latin typeface="Calibri" panose="020F0502020204030204"/>
                <a:ea typeface="+mn-ea"/>
                <a:cs typeface="+mn-cs"/>
              </a:rPr>
              <a:t>Legacy employees serving the community</a:t>
            </a:r>
            <a:endParaRPr kumimoji="0" lang="en-US" sz="1400" b="1" i="0" u="none" strike="noStrike" kern="1200" cap="none" spc="0" normalizeH="0" baseline="0" noProof="0" dirty="0">
              <a:ln>
                <a:noFill/>
              </a:ln>
              <a:solidFill>
                <a:srgbClr val="5C6670"/>
              </a:solidFill>
              <a:effectLst/>
              <a:uLnTx/>
              <a:uFillTx/>
              <a:latin typeface="Calibri" panose="020F0502020204030204"/>
              <a:ea typeface="+mn-ea"/>
              <a:cs typeface="+mn-cs"/>
            </a:endParaRPr>
          </a:p>
        </p:txBody>
      </p:sp>
      <p:sp>
        <p:nvSpPr>
          <p:cNvPr id="16" name="Rectangle 15"/>
          <p:cNvSpPr/>
          <p:nvPr/>
        </p:nvSpPr>
        <p:spPr>
          <a:xfrm>
            <a:off x="6833755" y="2659245"/>
            <a:ext cx="277091" cy="28769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7" name="Rectangle 16"/>
          <p:cNvSpPr/>
          <p:nvPr/>
        </p:nvSpPr>
        <p:spPr>
          <a:xfrm>
            <a:off x="6833755" y="4463180"/>
            <a:ext cx="277091" cy="287690"/>
          </a:xfrm>
          <a:prstGeom prst="rect">
            <a:avLst/>
          </a:prstGeom>
          <a:solidFill>
            <a:srgbClr val="F38A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951" y="0"/>
            <a:ext cx="5106572" cy="6858000"/>
          </a:xfrm>
          <a:prstGeom prst="rect">
            <a:avLst/>
          </a:prstGeom>
        </p:spPr>
      </p:pic>
    </p:spTree>
    <p:extLst>
      <p:ext uri="{BB962C8B-B14F-4D97-AF65-F5344CB8AC3E}">
        <p14:creationId xmlns:p14="http://schemas.microsoft.com/office/powerpoint/2010/main" val="257658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5400" y="2819400"/>
            <a:ext cx="939800" cy="9398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19577" y="1219200"/>
            <a:ext cx="939800" cy="939800"/>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9577" y="4470400"/>
            <a:ext cx="939800" cy="93980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97177" y="1219200"/>
            <a:ext cx="939800" cy="939800"/>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83000" y="2819400"/>
            <a:ext cx="939800" cy="939800"/>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97177" y="4470400"/>
            <a:ext cx="939800" cy="939800"/>
          </a:xfrm>
          <a:prstGeom prst="rect">
            <a:avLst/>
          </a:prstGeom>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74777" y="1219200"/>
            <a:ext cx="939800" cy="939800"/>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60600" y="2819400"/>
            <a:ext cx="939800" cy="939800"/>
          </a:xfrm>
          <a:prstGeom prst="rect">
            <a:avLst/>
          </a:prstGeom>
        </p:spPr>
      </p:pic>
      <p:pic>
        <p:nvPicPr>
          <p:cNvPr id="23" name="Picture 2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74777" y="4470400"/>
            <a:ext cx="939800" cy="939800"/>
          </a:xfrm>
          <a:prstGeom prst="rect">
            <a:avLst/>
          </a:prstGeom>
        </p:spPr>
      </p:pic>
      <p:pic>
        <p:nvPicPr>
          <p:cNvPr id="25" name="Picture 2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52377" y="1219200"/>
            <a:ext cx="939800" cy="939800"/>
          </a:xfrm>
          <a:prstGeom prst="rect">
            <a:avLst/>
          </a:prstGeom>
        </p:spPr>
      </p:pic>
      <p:pic>
        <p:nvPicPr>
          <p:cNvPr id="26" name="Picture 2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8200" y="2819400"/>
            <a:ext cx="939800" cy="939800"/>
          </a:xfrm>
          <a:prstGeom prst="rect">
            <a:avLst/>
          </a:prstGeom>
        </p:spPr>
      </p:pic>
      <p:pic>
        <p:nvPicPr>
          <p:cNvPr id="27" name="Picture 2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52377" y="4470400"/>
            <a:ext cx="939800" cy="939800"/>
          </a:xfrm>
          <a:prstGeom prst="rect">
            <a:avLst/>
          </a:prstGeom>
        </p:spPr>
      </p:pic>
      <p:sp>
        <p:nvSpPr>
          <p:cNvPr id="11" name="Rectangle 10"/>
          <p:cNvSpPr/>
          <p:nvPr/>
        </p:nvSpPr>
        <p:spPr>
          <a:xfrm>
            <a:off x="762000" y="2209800"/>
            <a:ext cx="1295400" cy="304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838200" y="2209800"/>
            <a:ext cx="9398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Adult Primary Care</a:t>
            </a:r>
          </a:p>
        </p:txBody>
      </p:sp>
      <p:sp>
        <p:nvSpPr>
          <p:cNvPr id="30" name="TextBox 29"/>
          <p:cNvSpPr txBox="1"/>
          <p:nvPr/>
        </p:nvSpPr>
        <p:spPr>
          <a:xfrm>
            <a:off x="2260600" y="2226178"/>
            <a:ext cx="9398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Pediatrics</a:t>
            </a:r>
          </a:p>
        </p:txBody>
      </p:sp>
      <p:sp>
        <p:nvSpPr>
          <p:cNvPr id="31" name="TextBox 30"/>
          <p:cNvSpPr txBox="1"/>
          <p:nvPr/>
        </p:nvSpPr>
        <p:spPr>
          <a:xfrm>
            <a:off x="3663507" y="2226178"/>
            <a:ext cx="9398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OB/GYN &amp; Maternity</a:t>
            </a:r>
          </a:p>
        </p:txBody>
      </p:sp>
      <p:sp>
        <p:nvSpPr>
          <p:cNvPr id="32" name="TextBox 31"/>
          <p:cNvSpPr txBox="1"/>
          <p:nvPr/>
        </p:nvSpPr>
        <p:spPr>
          <a:xfrm>
            <a:off x="5160335" y="2133600"/>
            <a:ext cx="93980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HIV/STD Screening &amp; Treatment </a:t>
            </a:r>
          </a:p>
        </p:txBody>
      </p:sp>
      <p:sp>
        <p:nvSpPr>
          <p:cNvPr id="33" name="TextBox 32"/>
          <p:cNvSpPr txBox="1"/>
          <p:nvPr/>
        </p:nvSpPr>
        <p:spPr>
          <a:xfrm>
            <a:off x="787400" y="3797864"/>
            <a:ext cx="9398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Vision</a:t>
            </a:r>
          </a:p>
        </p:txBody>
      </p:sp>
      <p:sp>
        <p:nvSpPr>
          <p:cNvPr id="34" name="TextBox 33"/>
          <p:cNvSpPr txBox="1"/>
          <p:nvPr/>
        </p:nvSpPr>
        <p:spPr>
          <a:xfrm>
            <a:off x="2145414" y="3797864"/>
            <a:ext cx="10922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Vaccines &amp; Immunizations</a:t>
            </a:r>
          </a:p>
        </p:txBody>
      </p:sp>
      <p:sp>
        <p:nvSpPr>
          <p:cNvPr id="35" name="TextBox 34"/>
          <p:cNvSpPr txBox="1"/>
          <p:nvPr/>
        </p:nvSpPr>
        <p:spPr>
          <a:xfrm>
            <a:off x="3620977" y="3797863"/>
            <a:ext cx="10922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Dental</a:t>
            </a:r>
          </a:p>
        </p:txBody>
      </p:sp>
      <p:sp>
        <p:nvSpPr>
          <p:cNvPr id="36" name="TextBox 35"/>
          <p:cNvSpPr txBox="1"/>
          <p:nvPr/>
        </p:nvSpPr>
        <p:spPr>
          <a:xfrm>
            <a:off x="5096540" y="3797863"/>
            <a:ext cx="94866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Behavioral Health</a:t>
            </a:r>
          </a:p>
        </p:txBody>
      </p:sp>
      <p:sp>
        <p:nvSpPr>
          <p:cNvPr id="37" name="TextBox 36"/>
          <p:cNvSpPr txBox="1"/>
          <p:nvPr/>
        </p:nvSpPr>
        <p:spPr>
          <a:xfrm>
            <a:off x="762000" y="5459595"/>
            <a:ext cx="10922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Pharmacy</a:t>
            </a:r>
          </a:p>
        </p:txBody>
      </p:sp>
      <p:sp>
        <p:nvSpPr>
          <p:cNvPr id="38" name="TextBox 37"/>
          <p:cNvSpPr txBox="1"/>
          <p:nvPr/>
        </p:nvSpPr>
        <p:spPr>
          <a:xfrm>
            <a:off x="2210686" y="5427253"/>
            <a:ext cx="10922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LGBTQ Health Services</a:t>
            </a:r>
          </a:p>
        </p:txBody>
      </p:sp>
      <p:sp>
        <p:nvSpPr>
          <p:cNvPr id="39" name="TextBox 38"/>
          <p:cNvSpPr txBox="1"/>
          <p:nvPr/>
        </p:nvSpPr>
        <p:spPr>
          <a:xfrm>
            <a:off x="3683000" y="5459595"/>
            <a:ext cx="10922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Geriatrics</a:t>
            </a:r>
          </a:p>
        </p:txBody>
      </p:sp>
      <p:sp>
        <p:nvSpPr>
          <p:cNvPr id="40" name="TextBox 39"/>
          <p:cNvSpPr txBox="1"/>
          <p:nvPr/>
        </p:nvSpPr>
        <p:spPr>
          <a:xfrm>
            <a:off x="5116623" y="5459595"/>
            <a:ext cx="9835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Family Medicine </a:t>
            </a:r>
          </a:p>
        </p:txBody>
      </p:sp>
      <p:sp>
        <p:nvSpPr>
          <p:cNvPr id="41" name="TextBox 40"/>
          <p:cNvSpPr txBox="1"/>
          <p:nvPr/>
        </p:nvSpPr>
        <p:spPr>
          <a:xfrm>
            <a:off x="6541976" y="1143000"/>
            <a:ext cx="23734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38A00"/>
                </a:solidFill>
                <a:effectLst/>
                <a:uLnTx/>
                <a:uFillTx/>
                <a:latin typeface="Calibri Light" panose="020F0302020204030204"/>
                <a:ea typeface="+mn-ea"/>
                <a:cs typeface="+mn-cs"/>
              </a:rPr>
              <a:t>Additional Services </a:t>
            </a:r>
          </a:p>
        </p:txBody>
      </p:sp>
      <p:sp>
        <p:nvSpPr>
          <p:cNvPr id="42" name="TextBox 41"/>
          <p:cNvSpPr txBox="1"/>
          <p:nvPr/>
        </p:nvSpPr>
        <p:spPr>
          <a:xfrm>
            <a:off x="6582736" y="1576123"/>
            <a:ext cx="2332664" cy="4185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Adolescent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Cancer Screening &amp; Prevention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School Based Health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Public Health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Health Promotion and Patient Education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Social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Patient Navigation &amp; Linkage to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Public Affairs &amp; Government Relations </a:t>
            </a:r>
          </a:p>
        </p:txBody>
      </p:sp>
      <p:sp>
        <p:nvSpPr>
          <p:cNvPr id="29" name="Title 28"/>
          <p:cNvSpPr>
            <a:spLocks noGrp="1"/>
          </p:cNvSpPr>
          <p:nvPr>
            <p:ph type="title"/>
          </p:nvPr>
        </p:nvSpPr>
        <p:spPr>
          <a:xfrm>
            <a:off x="609600" y="350838"/>
            <a:ext cx="7924800" cy="715962"/>
          </a:xfrm>
        </p:spPr>
        <p:txBody>
          <a:bodyPr>
            <a:normAutofit/>
          </a:bodyPr>
          <a:lstStyle/>
          <a:p>
            <a:pPr algn="ctr"/>
            <a:r>
              <a:rPr lang="en-US" sz="3200" dirty="0"/>
              <a:t>Our Continuum of Care – PCMH Model </a:t>
            </a:r>
          </a:p>
        </p:txBody>
      </p:sp>
      <p:cxnSp>
        <p:nvCxnSpPr>
          <p:cNvPr id="44" name="Straight Connector 43"/>
          <p:cNvCxnSpPr/>
          <p:nvPr/>
        </p:nvCxnSpPr>
        <p:spPr>
          <a:xfrm>
            <a:off x="6400800" y="1096961"/>
            <a:ext cx="0" cy="4846639"/>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639329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100" y="5906216"/>
            <a:ext cx="2987046" cy="612649"/>
          </a:xfrm>
          <a:prstGeom prst="rect">
            <a:avLst/>
          </a:prstGeom>
        </p:spPr>
      </p:pic>
      <p:sp>
        <p:nvSpPr>
          <p:cNvPr id="7" name="Oval 6"/>
          <p:cNvSpPr/>
          <p:nvPr/>
        </p:nvSpPr>
        <p:spPr>
          <a:xfrm>
            <a:off x="2534770" y="1526241"/>
            <a:ext cx="4074460" cy="3805517"/>
          </a:xfrm>
          <a:prstGeom prst="ellipse">
            <a:avLst/>
          </a:prstGeom>
          <a:gradFill>
            <a:gsLst>
              <a:gs pos="39000">
                <a:srgbClr val="F38A00"/>
              </a:gs>
              <a:gs pos="75000">
                <a:srgbClr val="F9C989">
                  <a:alpha val="9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The Game Plan</a:t>
            </a:r>
          </a:p>
        </p:txBody>
      </p:sp>
    </p:spTree>
    <p:extLst>
      <p:ext uri="{BB962C8B-B14F-4D97-AF65-F5344CB8AC3E}">
        <p14:creationId xmlns:p14="http://schemas.microsoft.com/office/powerpoint/2010/main" val="2714330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We meet patients where they are! </a:t>
            </a:r>
          </a:p>
        </p:txBody>
      </p:sp>
      <p:sp>
        <p:nvSpPr>
          <p:cNvPr id="6" name="Rectangle 5"/>
          <p:cNvSpPr/>
          <p:nvPr/>
        </p:nvSpPr>
        <p:spPr>
          <a:xfrm>
            <a:off x="4900612" y="1289596"/>
            <a:ext cx="3633787" cy="41549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OE Triage Desks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Late Nights with Legacy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ACA Saturdays - </a:t>
            </a:r>
            <a:r>
              <a:rPr kumimoji="0" lang="en-US" sz="2400" b="1" i="0" u="none" strike="noStrike" kern="1200" cap="none" spc="0" normalizeH="0" baseline="0" noProof="0" dirty="0">
                <a:ln>
                  <a:noFill/>
                </a:ln>
                <a:solidFill>
                  <a:srgbClr val="01AFA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1AFA9"/>
                </a:solidFill>
                <a:effectLst/>
                <a:uLnTx/>
                <a:uFillTx/>
                <a:latin typeface="Calibri" panose="020F0502020204030204"/>
                <a:ea typeface="+mn-ea"/>
                <a:cs typeface="+mn-cs"/>
              </a:rPr>
              <a:t>opportunity for in-person assistance outside of standard </a:t>
            </a:r>
            <a:r>
              <a:rPr kumimoji="0" lang="en-US" sz="2400" b="0" i="0" u="none" strike="noStrike" kern="1200" cap="none" spc="0" normalizeH="0" baseline="0" noProof="0">
                <a:ln>
                  <a:noFill/>
                </a:ln>
                <a:solidFill>
                  <a:srgbClr val="01AFA9"/>
                </a:solidFill>
                <a:effectLst/>
                <a:uLnTx/>
                <a:uFillTx/>
                <a:latin typeface="Calibri" panose="020F0502020204030204"/>
                <a:ea typeface="+mn-ea"/>
                <a:cs typeface="+mn-cs"/>
              </a:rPr>
              <a:t>work hours </a:t>
            </a:r>
            <a:endParaRPr kumimoji="0" lang="en-US" sz="2400" b="0" i="0" u="none" strike="noStrike" kern="1200" cap="none" spc="0" normalizeH="0" baseline="0" noProof="0" dirty="0">
              <a:ln>
                <a:noFill/>
              </a:ln>
              <a:solidFill>
                <a:srgbClr val="01AFA9"/>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Trusted Community Resources - </a:t>
            </a:r>
            <a:r>
              <a:rPr kumimoji="0" lang="en-US" sz="2400" b="0" i="0" u="none" strike="noStrike" kern="1200" cap="none" spc="0" normalizeH="0" baseline="0" noProof="0" dirty="0">
                <a:ln>
                  <a:noFill/>
                </a:ln>
                <a:solidFill>
                  <a:srgbClr val="01AFA9"/>
                </a:solidFill>
                <a:effectLst/>
                <a:uLnTx/>
                <a:uFillTx/>
                <a:latin typeface="Calibri" panose="020F0502020204030204"/>
                <a:ea typeface="+mn-ea"/>
                <a:cs typeface="+mn-cs"/>
              </a:rPr>
              <a:t>schools &amp; apartments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Town Halls -</a:t>
            </a:r>
            <a:r>
              <a:rPr kumimoji="0" lang="en-US" sz="2400" b="0" i="0" u="none" strike="noStrike" kern="1200" cap="none" spc="0" normalizeH="0" baseline="0" noProof="0" dirty="0">
                <a:ln>
                  <a:noFill/>
                </a:ln>
                <a:solidFill>
                  <a:srgbClr val="01AFA9"/>
                </a:solidFill>
                <a:effectLst/>
                <a:uLnTx/>
                <a:uFillTx/>
                <a:latin typeface="Calibri" panose="020F0502020204030204"/>
                <a:ea typeface="+mn-ea"/>
                <a:cs typeface="+mn-cs"/>
              </a:rPr>
              <a:t> Ryan White Grantees  </a:t>
            </a:r>
          </a:p>
        </p:txBody>
      </p:sp>
      <p:pic>
        <p:nvPicPr>
          <p:cNvPr id="3076" name="04BC2278-E62E-42D6-AC9B-9725F789A696" descr="04BC2278-E62E-42D6-AC9B-9725F789A6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33238" y="1334226"/>
            <a:ext cx="2749004" cy="2061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image00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6" t="5150" r="17672" b="10368"/>
          <a:stretch/>
        </p:blipFill>
        <p:spPr bwMode="auto">
          <a:xfrm>
            <a:off x="1605457" y="4232107"/>
            <a:ext cx="2951085" cy="206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95" y="2207343"/>
            <a:ext cx="2962613" cy="2248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4219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circle(in)">
                                      <p:cBhvr>
                                        <p:cTn id="11" dur="2000"/>
                                        <p:tgtEl>
                                          <p:spTgt spid="307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Twitter &amp; Facebook Live Sessions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89" y="1156959"/>
            <a:ext cx="8221222" cy="4686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3054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17526"/>
            <a:ext cx="7924800" cy="715962"/>
          </a:xfrm>
        </p:spPr>
        <p:txBody>
          <a:bodyPr>
            <a:normAutofit fontScale="90000"/>
          </a:bodyPr>
          <a:lstStyle/>
          <a:p>
            <a:pPr algn="ctr"/>
            <a:r>
              <a:rPr lang="en-US" dirty="0"/>
              <a:t>Media outlets, radio and local news stations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044" y="5186752"/>
            <a:ext cx="1294409" cy="8057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18" y="4947610"/>
            <a:ext cx="1284053" cy="12840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463" y="4753298"/>
            <a:ext cx="1433405" cy="14334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9492" y="4926650"/>
            <a:ext cx="1506789" cy="1325974"/>
          </a:xfrm>
          <a:prstGeom prst="rect">
            <a:avLst/>
          </a:prstGeom>
        </p:spPr>
      </p:pic>
      <p:pic>
        <p:nvPicPr>
          <p:cNvPr id="4098" name="Picture 2" descr="6312e509-704a-4637-a44e-cd1a612f93d3@namprd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79819">
            <a:off x="597203" y="1714027"/>
            <a:ext cx="3701534" cy="2776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descr="bcfddf49-cfd5-4023-881d-9d6ee7226393@nampr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11517">
            <a:off x="4764099" y="1850980"/>
            <a:ext cx="3755241" cy="2816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0711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wheel(1)">
                                      <p:cBhvr>
                                        <p:cTn id="11" dur="2000"/>
                                        <p:tgtEl>
                                          <p:spTgt spid="4099"/>
                                        </p:tgtEl>
                                      </p:cBhvr>
                                    </p:animEffect>
                                  </p:childTnLst>
                                </p:cTn>
                              </p:par>
                            </p:childTnLst>
                          </p:cTn>
                        </p:par>
                        <p:par>
                          <p:cTn id="12" fill="hold">
                            <p:stCondLst>
                              <p:cond delay="4000"/>
                            </p:stCondLst>
                            <p:childTnLst>
                              <p:par>
                                <p:cTn id="13" presetID="3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5000"/>
                            </p:stCondLst>
                            <p:childTnLst>
                              <p:par>
                                <p:cTn id="20" presetID="3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6000"/>
                            </p:stCondLst>
                            <p:childTnLst>
                              <p:par>
                                <p:cTn id="27" presetID="31"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par>
                          <p:cTn id="33" fill="hold">
                            <p:stCondLst>
                              <p:cond delay="7000"/>
                            </p:stCondLst>
                            <p:childTnLst>
                              <p:par>
                                <p:cTn id="34" presetID="3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100" y="5906216"/>
            <a:ext cx="2987046" cy="612649"/>
          </a:xfrm>
          <a:prstGeom prst="rect">
            <a:avLst/>
          </a:prstGeom>
        </p:spPr>
      </p:pic>
      <p:sp>
        <p:nvSpPr>
          <p:cNvPr id="7" name="Oval 6"/>
          <p:cNvSpPr/>
          <p:nvPr/>
        </p:nvSpPr>
        <p:spPr>
          <a:xfrm>
            <a:off x="2534770" y="1526241"/>
            <a:ext cx="4074460" cy="3805517"/>
          </a:xfrm>
          <a:prstGeom prst="ellipse">
            <a:avLst/>
          </a:prstGeom>
          <a:gradFill>
            <a:gsLst>
              <a:gs pos="39000">
                <a:srgbClr val="95D600">
                  <a:alpha val="87000"/>
                </a:srgbClr>
              </a:gs>
              <a:gs pos="100000">
                <a:srgbClr val="C8EA7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The Mantra  </a:t>
            </a:r>
          </a:p>
        </p:txBody>
      </p:sp>
    </p:spTree>
    <p:extLst>
      <p:ext uri="{BB962C8B-B14F-4D97-AF65-F5344CB8AC3E}">
        <p14:creationId xmlns:p14="http://schemas.microsoft.com/office/powerpoint/2010/main" val="3464620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icture of washington dc">
            <a:extLst>
              <a:ext uri="{FF2B5EF4-FFF2-40B4-BE49-F238E27FC236}">
                <a16:creationId xmlns:a16="http://schemas.microsoft.com/office/drawing/2014/main" id="{F8D4C222-9692-4E71-BE0B-2B713B99D8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567" y="838200"/>
            <a:ext cx="8548866"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17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Image result for funny wrong 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286" y="1703385"/>
            <a:ext cx="6719503" cy="38973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214563" y="628649"/>
            <a:ext cx="4543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9050">
                  <a:solidFill>
                    <a:prstClr val="black"/>
                  </a:solidFill>
                </a:ln>
                <a:solidFill>
                  <a:prstClr val="white"/>
                </a:solidFill>
                <a:effectLst/>
                <a:uLnTx/>
                <a:uFillTx/>
                <a:latin typeface="Calibri" panose="020F0502020204030204"/>
                <a:ea typeface="+mn-ea"/>
                <a:cs typeface="+mn-cs"/>
              </a:rPr>
              <a:t>THERE’S NO</a:t>
            </a:r>
          </a:p>
        </p:txBody>
      </p:sp>
    </p:spTree>
    <p:extLst>
      <p:ext uri="{BB962C8B-B14F-4D97-AF65-F5344CB8AC3E}">
        <p14:creationId xmlns:p14="http://schemas.microsoft.com/office/powerpoint/2010/main" val="3807594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Collaboration is Key! </a:t>
            </a:r>
          </a:p>
        </p:txBody>
      </p:sp>
      <p:grpSp>
        <p:nvGrpSpPr>
          <p:cNvPr id="20" name="Group 19"/>
          <p:cNvGrpSpPr/>
          <p:nvPr/>
        </p:nvGrpSpPr>
        <p:grpSpPr>
          <a:xfrm>
            <a:off x="328938" y="1960984"/>
            <a:ext cx="2646949" cy="4722262"/>
            <a:chOff x="328938" y="1960984"/>
            <a:chExt cx="2646949" cy="472226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6453" y="1960984"/>
              <a:ext cx="2051000" cy="1713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L-Shape 11"/>
            <p:cNvSpPr/>
            <p:nvPr/>
          </p:nvSpPr>
          <p:spPr>
            <a:xfrm rot="5400000">
              <a:off x="855988" y="3803454"/>
              <a:ext cx="1587555" cy="2641656"/>
            </a:xfrm>
            <a:prstGeom prst="corner">
              <a:avLst>
                <a:gd name="adj1" fmla="val 16120"/>
                <a:gd name="adj2" fmla="val 16110"/>
              </a:avLst>
            </a:prstGeom>
            <a:solidFill>
              <a:srgbClr val="01AFA9"/>
            </a:solidFill>
            <a:ln>
              <a:noFill/>
            </a:ln>
            <a:effectLst>
              <a:outerShdw blurRad="50800" dist="38100" dir="2700000" algn="tl" rotWithShape="0">
                <a:prstClr val="black">
                  <a:alpha val="40000"/>
                </a:prstClr>
              </a:outerShdw>
            </a:effectLst>
          </p:spPr>
          <p:style>
            <a:lnRef idx="2">
              <a:schemeClr val="accent4">
                <a:shade val="80000"/>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sp>
        <p:sp>
          <p:nvSpPr>
            <p:cNvPr id="13" name="Freeform 12"/>
            <p:cNvSpPr/>
            <p:nvPr/>
          </p:nvSpPr>
          <p:spPr>
            <a:xfrm>
              <a:off x="590985" y="4592740"/>
              <a:ext cx="2384902" cy="2090506"/>
            </a:xfrm>
            <a:custGeom>
              <a:avLst/>
              <a:gdLst>
                <a:gd name="connsiteX0" fmla="*/ 0 w 2384902"/>
                <a:gd name="connsiteY0" fmla="*/ 0 h 2090506"/>
                <a:gd name="connsiteX1" fmla="*/ 2384902 w 2384902"/>
                <a:gd name="connsiteY1" fmla="*/ 0 h 2090506"/>
                <a:gd name="connsiteX2" fmla="*/ 2384902 w 2384902"/>
                <a:gd name="connsiteY2" fmla="*/ 2090506 h 2090506"/>
                <a:gd name="connsiteX3" fmla="*/ 0 w 2384902"/>
                <a:gd name="connsiteY3" fmla="*/ 2090506 h 2090506"/>
                <a:gd name="connsiteX4" fmla="*/ 0 w 2384902"/>
                <a:gd name="connsiteY4" fmla="*/ 0 h 20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902" h="2090506">
                  <a:moveTo>
                    <a:pt x="0" y="0"/>
                  </a:moveTo>
                  <a:lnTo>
                    <a:pt x="2384902" y="0"/>
                  </a:lnTo>
                  <a:lnTo>
                    <a:pt x="2384902" y="2090506"/>
                  </a:lnTo>
                  <a:lnTo>
                    <a:pt x="0" y="20905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Enroll Gulf Coast Collaborative</a:t>
              </a:r>
            </a:p>
          </p:txBody>
        </p:sp>
        <p:sp>
          <p:nvSpPr>
            <p:cNvPr id="4" name="TextBox 3"/>
            <p:cNvSpPr txBox="1"/>
            <p:nvPr/>
          </p:nvSpPr>
          <p:spPr>
            <a:xfrm>
              <a:off x="609600" y="3809953"/>
              <a:ext cx="20615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Local </a:t>
              </a:r>
            </a:p>
          </p:txBody>
        </p:sp>
      </p:grpSp>
      <p:grpSp>
        <p:nvGrpSpPr>
          <p:cNvPr id="21" name="Group 20"/>
          <p:cNvGrpSpPr/>
          <p:nvPr/>
        </p:nvGrpSpPr>
        <p:grpSpPr>
          <a:xfrm>
            <a:off x="2525906" y="1339803"/>
            <a:ext cx="3369568" cy="4620988"/>
            <a:chOff x="2525906" y="1339803"/>
            <a:chExt cx="3369568" cy="4620988"/>
          </a:xfrm>
        </p:grpSpPr>
        <p:pic>
          <p:nvPicPr>
            <p:cNvPr id="10246" name="Picture 6" descr="http://forabettertexas.org/images/115_2016_CPPP_logo_squ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78" y="1339803"/>
              <a:ext cx="1970073" cy="162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Isosceles Triangle 13"/>
            <p:cNvSpPr/>
            <p:nvPr/>
          </p:nvSpPr>
          <p:spPr>
            <a:xfrm>
              <a:off x="2525906" y="3608972"/>
              <a:ext cx="449981" cy="449981"/>
            </a:xfrm>
            <a:prstGeom prst="triangle">
              <a:avLst>
                <a:gd name="adj" fmla="val 100000"/>
              </a:avLst>
            </a:prstGeom>
          </p:spPr>
          <p:style>
            <a:lnRef idx="2">
              <a:schemeClr val="accent4">
                <a:shade val="80000"/>
                <a:hueOff val="-128321"/>
                <a:satOff val="0"/>
                <a:lumOff val="8469"/>
                <a:alphaOff val="0"/>
              </a:schemeClr>
            </a:lnRef>
            <a:fillRef idx="1">
              <a:schemeClr val="accent4">
                <a:shade val="80000"/>
                <a:hueOff val="-128321"/>
                <a:satOff val="0"/>
                <a:lumOff val="8469"/>
                <a:alphaOff val="0"/>
              </a:schemeClr>
            </a:fillRef>
            <a:effectRef idx="0">
              <a:schemeClr val="accent4">
                <a:shade val="80000"/>
                <a:hueOff val="-128321"/>
                <a:satOff val="0"/>
                <a:lumOff val="8469"/>
                <a:alphaOff val="0"/>
              </a:schemeClr>
            </a:effectRef>
            <a:fontRef idx="minor">
              <a:schemeClr val="lt1"/>
            </a:fontRef>
          </p:style>
        </p:sp>
        <p:sp>
          <p:nvSpPr>
            <p:cNvPr id="15" name="L-Shape 14"/>
            <p:cNvSpPr/>
            <p:nvPr/>
          </p:nvSpPr>
          <p:spPr>
            <a:xfrm rot="5400000">
              <a:off x="3775574" y="3080999"/>
              <a:ext cx="1587555" cy="2641656"/>
            </a:xfrm>
            <a:prstGeom prst="corner">
              <a:avLst>
                <a:gd name="adj1" fmla="val 16120"/>
                <a:gd name="adj2" fmla="val 16110"/>
              </a:avLst>
            </a:prstGeom>
            <a:effectLst>
              <a:outerShdw blurRad="50800" dist="38100" dir="2700000" algn="tl" rotWithShape="0">
                <a:prstClr val="black">
                  <a:alpha val="40000"/>
                </a:prstClr>
              </a:outerShdw>
            </a:effectLst>
          </p:spPr>
          <p:style>
            <a:lnRef idx="2">
              <a:schemeClr val="accent4">
                <a:shade val="80000"/>
                <a:hueOff val="-256642"/>
                <a:satOff val="0"/>
                <a:lumOff val="16938"/>
                <a:alphaOff val="0"/>
              </a:schemeClr>
            </a:lnRef>
            <a:fillRef idx="1">
              <a:schemeClr val="accent4">
                <a:shade val="80000"/>
                <a:hueOff val="-256642"/>
                <a:satOff val="0"/>
                <a:lumOff val="16938"/>
                <a:alphaOff val="0"/>
              </a:schemeClr>
            </a:fillRef>
            <a:effectRef idx="0">
              <a:schemeClr val="accent4">
                <a:shade val="80000"/>
                <a:hueOff val="-256642"/>
                <a:satOff val="0"/>
                <a:lumOff val="16938"/>
                <a:alphaOff val="0"/>
              </a:schemeClr>
            </a:effectRef>
            <a:fontRef idx="minor">
              <a:schemeClr val="lt1"/>
            </a:fontRef>
          </p:style>
        </p:sp>
        <p:sp>
          <p:nvSpPr>
            <p:cNvPr id="16" name="Freeform 15"/>
            <p:cNvSpPr/>
            <p:nvPr/>
          </p:nvSpPr>
          <p:spPr>
            <a:xfrm>
              <a:off x="3510572" y="3870285"/>
              <a:ext cx="2384902" cy="2090506"/>
            </a:xfrm>
            <a:custGeom>
              <a:avLst/>
              <a:gdLst>
                <a:gd name="connsiteX0" fmla="*/ 0 w 2384902"/>
                <a:gd name="connsiteY0" fmla="*/ 0 h 2090506"/>
                <a:gd name="connsiteX1" fmla="*/ 2384902 w 2384902"/>
                <a:gd name="connsiteY1" fmla="*/ 0 h 2090506"/>
                <a:gd name="connsiteX2" fmla="*/ 2384902 w 2384902"/>
                <a:gd name="connsiteY2" fmla="*/ 2090506 h 2090506"/>
                <a:gd name="connsiteX3" fmla="*/ 0 w 2384902"/>
                <a:gd name="connsiteY3" fmla="*/ 2090506 h 2090506"/>
                <a:gd name="connsiteX4" fmla="*/ 0 w 2384902"/>
                <a:gd name="connsiteY4" fmla="*/ 0 h 20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902" h="2090506">
                  <a:moveTo>
                    <a:pt x="0" y="0"/>
                  </a:moveTo>
                  <a:lnTo>
                    <a:pt x="2384902" y="0"/>
                  </a:lnTo>
                  <a:lnTo>
                    <a:pt x="2384902" y="2090506"/>
                  </a:lnTo>
                  <a:lnTo>
                    <a:pt x="0" y="20905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Get Covered Statewide Advisory (Center for Public Policy Priorities) </a:t>
              </a:r>
            </a:p>
          </p:txBody>
        </p:sp>
        <p:sp>
          <p:nvSpPr>
            <p:cNvPr id="10" name="TextBox 9"/>
            <p:cNvSpPr txBox="1"/>
            <p:nvPr/>
          </p:nvSpPr>
          <p:spPr>
            <a:xfrm>
              <a:off x="3341717" y="3031328"/>
              <a:ext cx="2211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Statewide</a:t>
              </a:r>
            </a:p>
          </p:txBody>
        </p:sp>
      </p:grpSp>
      <p:grpSp>
        <p:nvGrpSpPr>
          <p:cNvPr id="22" name="Group 21"/>
          <p:cNvGrpSpPr/>
          <p:nvPr/>
        </p:nvGrpSpPr>
        <p:grpSpPr>
          <a:xfrm>
            <a:off x="5445493" y="1129548"/>
            <a:ext cx="3374310" cy="4108789"/>
            <a:chOff x="5445493" y="1129548"/>
            <a:chExt cx="3374310" cy="410878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110" y="1129548"/>
              <a:ext cx="2252559" cy="100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Isosceles Triangle 16"/>
            <p:cNvSpPr/>
            <p:nvPr/>
          </p:nvSpPr>
          <p:spPr>
            <a:xfrm>
              <a:off x="5445493" y="2886517"/>
              <a:ext cx="449981" cy="449981"/>
            </a:xfrm>
            <a:prstGeom prst="triangle">
              <a:avLst>
                <a:gd name="adj" fmla="val 100000"/>
              </a:avLst>
            </a:prstGeom>
            <a:solidFill>
              <a:srgbClr val="A70064"/>
            </a:solidFill>
            <a:ln>
              <a:noFill/>
            </a:ln>
          </p:spPr>
          <p:style>
            <a:lnRef idx="2">
              <a:schemeClr val="accent4">
                <a:shade val="80000"/>
                <a:hueOff val="-384962"/>
                <a:satOff val="0"/>
                <a:lumOff val="25406"/>
                <a:alphaOff val="0"/>
              </a:schemeClr>
            </a:lnRef>
            <a:fillRef idx="1">
              <a:schemeClr val="accent4">
                <a:shade val="80000"/>
                <a:hueOff val="-384962"/>
                <a:satOff val="0"/>
                <a:lumOff val="25406"/>
                <a:alphaOff val="0"/>
              </a:schemeClr>
            </a:fillRef>
            <a:effectRef idx="0">
              <a:schemeClr val="accent4">
                <a:shade val="80000"/>
                <a:hueOff val="-384962"/>
                <a:satOff val="0"/>
                <a:lumOff val="25406"/>
                <a:alphaOff val="0"/>
              </a:schemeClr>
            </a:effectRef>
            <a:fontRef idx="minor">
              <a:schemeClr val="lt1"/>
            </a:fontRef>
          </p:style>
        </p:sp>
        <p:sp>
          <p:nvSpPr>
            <p:cNvPr id="18" name="L-Shape 17"/>
            <p:cNvSpPr/>
            <p:nvPr/>
          </p:nvSpPr>
          <p:spPr>
            <a:xfrm rot="5400000">
              <a:off x="6695161" y="2358546"/>
              <a:ext cx="1587555" cy="2641656"/>
            </a:xfrm>
            <a:prstGeom prst="corner">
              <a:avLst>
                <a:gd name="adj1" fmla="val 16120"/>
                <a:gd name="adj2" fmla="val 16110"/>
              </a:avLst>
            </a:prstGeom>
            <a:solidFill>
              <a:srgbClr val="A70064"/>
            </a:solidFill>
            <a:ln>
              <a:noFill/>
            </a:ln>
            <a:effectLst>
              <a:outerShdw blurRad="50800" dist="38100" dir="2700000" algn="tl" rotWithShape="0">
                <a:prstClr val="black">
                  <a:alpha val="40000"/>
                </a:prstClr>
              </a:outerShdw>
            </a:effectLst>
          </p:spPr>
          <p:style>
            <a:lnRef idx="2">
              <a:schemeClr val="accent4">
                <a:shade val="80000"/>
                <a:hueOff val="-513283"/>
                <a:satOff val="0"/>
                <a:lumOff val="33875"/>
                <a:alphaOff val="0"/>
              </a:schemeClr>
            </a:lnRef>
            <a:fillRef idx="1">
              <a:schemeClr val="accent4">
                <a:shade val="80000"/>
                <a:hueOff val="-513283"/>
                <a:satOff val="0"/>
                <a:lumOff val="33875"/>
                <a:alphaOff val="0"/>
              </a:schemeClr>
            </a:fillRef>
            <a:effectRef idx="0">
              <a:schemeClr val="accent4">
                <a:shade val="80000"/>
                <a:hueOff val="-513283"/>
                <a:satOff val="0"/>
                <a:lumOff val="33875"/>
                <a:alphaOff val="0"/>
              </a:schemeClr>
            </a:effectRef>
            <a:fontRef idx="minor">
              <a:schemeClr val="lt1"/>
            </a:fontRef>
          </p:style>
        </p:sp>
        <p:sp>
          <p:nvSpPr>
            <p:cNvPr id="19" name="Freeform 18"/>
            <p:cNvSpPr/>
            <p:nvPr/>
          </p:nvSpPr>
          <p:spPr>
            <a:xfrm>
              <a:off x="6430158" y="3147831"/>
              <a:ext cx="2384902" cy="2090506"/>
            </a:xfrm>
            <a:custGeom>
              <a:avLst/>
              <a:gdLst>
                <a:gd name="connsiteX0" fmla="*/ 0 w 2384902"/>
                <a:gd name="connsiteY0" fmla="*/ 0 h 2090506"/>
                <a:gd name="connsiteX1" fmla="*/ 2384902 w 2384902"/>
                <a:gd name="connsiteY1" fmla="*/ 0 h 2090506"/>
                <a:gd name="connsiteX2" fmla="*/ 2384902 w 2384902"/>
                <a:gd name="connsiteY2" fmla="*/ 2090506 h 2090506"/>
                <a:gd name="connsiteX3" fmla="*/ 0 w 2384902"/>
                <a:gd name="connsiteY3" fmla="*/ 2090506 h 2090506"/>
                <a:gd name="connsiteX4" fmla="*/ 0 w 2384902"/>
                <a:gd name="connsiteY4" fmla="*/ 0 h 20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902" h="2090506">
                  <a:moveTo>
                    <a:pt x="0" y="0"/>
                  </a:moveTo>
                  <a:lnTo>
                    <a:pt x="2384902" y="0"/>
                  </a:lnTo>
                  <a:lnTo>
                    <a:pt x="2384902" y="2090506"/>
                  </a:lnTo>
                  <a:lnTo>
                    <a:pt x="0" y="20905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Out2Enroll Advisory Committee</a:t>
              </a:r>
            </a:p>
          </p:txBody>
        </p:sp>
        <p:sp>
          <p:nvSpPr>
            <p:cNvPr id="11" name="TextBox 10"/>
            <p:cNvSpPr txBox="1"/>
            <p:nvPr/>
          </p:nvSpPr>
          <p:spPr>
            <a:xfrm>
              <a:off x="6608617" y="2373237"/>
              <a:ext cx="2211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National </a:t>
              </a:r>
            </a:p>
          </p:txBody>
        </p:sp>
      </p:grpSp>
    </p:spTree>
    <p:extLst>
      <p:ext uri="{BB962C8B-B14F-4D97-AF65-F5344CB8AC3E}">
        <p14:creationId xmlns:p14="http://schemas.microsoft.com/office/powerpoint/2010/main" val="1923206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power of collective efforts…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809"/>
            <a:ext cx="9144000" cy="5254388"/>
          </a:xfrm>
          <a:prstGeom prst="rect">
            <a:avLst/>
          </a:prstGeom>
        </p:spPr>
      </p:pic>
    </p:spTree>
    <p:extLst>
      <p:ext uri="{BB962C8B-B14F-4D97-AF65-F5344CB8AC3E}">
        <p14:creationId xmlns:p14="http://schemas.microsoft.com/office/powerpoint/2010/main" val="1652100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100" y="5906216"/>
            <a:ext cx="2987046" cy="612649"/>
          </a:xfrm>
          <a:prstGeom prst="rect">
            <a:avLst/>
          </a:prstGeom>
        </p:spPr>
      </p:pic>
      <p:sp>
        <p:nvSpPr>
          <p:cNvPr id="7" name="Oval 6"/>
          <p:cNvSpPr/>
          <p:nvPr/>
        </p:nvSpPr>
        <p:spPr>
          <a:xfrm>
            <a:off x="2534770" y="1526241"/>
            <a:ext cx="4074460" cy="3805517"/>
          </a:xfrm>
          <a:prstGeom prst="ellipse">
            <a:avLst/>
          </a:prstGeom>
          <a:gradFill>
            <a:gsLst>
              <a:gs pos="39000">
                <a:srgbClr val="01AFA9"/>
              </a:gs>
              <a:gs pos="100000">
                <a:srgbClr val="82D8D5">
                  <a:alpha val="83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The Numbers </a:t>
            </a:r>
          </a:p>
        </p:txBody>
      </p:sp>
    </p:spTree>
    <p:extLst>
      <p:ext uri="{BB962C8B-B14F-4D97-AF65-F5344CB8AC3E}">
        <p14:creationId xmlns:p14="http://schemas.microsoft.com/office/powerpoint/2010/main" val="2233713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 result for health insurance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708" y="1395849"/>
            <a:ext cx="5139892" cy="385141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51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57200"/>
            <a:ext cx="7924800" cy="7159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ACA by the Numbers</a:t>
            </a:r>
          </a:p>
        </p:txBody>
      </p:sp>
      <p:sp>
        <p:nvSpPr>
          <p:cNvPr id="6" name="TextBox 5"/>
          <p:cNvSpPr txBox="1"/>
          <p:nvPr/>
        </p:nvSpPr>
        <p:spPr>
          <a:xfrm>
            <a:off x="2316436" y="1178022"/>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20000"/>
                    <a:lumOff val="80000"/>
                  </a:srgbClr>
                </a:solidFill>
                <a:effectLst/>
                <a:uLnTx/>
                <a:uFillTx/>
                <a:latin typeface="Calibri" panose="020F0502020204030204"/>
                <a:ea typeface="+mn-ea"/>
                <a:cs typeface="+mn-cs"/>
              </a:rPr>
              <a:t>30,000+</a:t>
            </a:r>
          </a:p>
        </p:txBody>
      </p:sp>
      <p:sp>
        <p:nvSpPr>
          <p:cNvPr id="7" name="TextBox 6"/>
          <p:cNvSpPr txBox="1"/>
          <p:nvPr/>
        </p:nvSpPr>
        <p:spPr>
          <a:xfrm>
            <a:off x="2316436" y="1719732"/>
            <a:ext cx="24989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Dedicated hours from volunteers &amp; staff in 2018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flipH="1">
            <a:off x="3186753" y="2881049"/>
            <a:ext cx="42040" cy="315162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3992" y="2717368"/>
            <a:ext cx="7560886" cy="1515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90181" y="2872025"/>
            <a:ext cx="5819" cy="313333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28" name="Chart 27"/>
          <p:cNvGraphicFramePr/>
          <p:nvPr>
            <p:extLst/>
          </p:nvPr>
        </p:nvGraphicFramePr>
        <p:xfrm>
          <a:off x="3268255" y="2607910"/>
          <a:ext cx="2795542" cy="3445133"/>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p:cNvSpPr txBox="1"/>
          <p:nvPr/>
        </p:nvSpPr>
        <p:spPr>
          <a:xfrm>
            <a:off x="6291691" y="3429198"/>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9,568</a:t>
            </a:r>
          </a:p>
        </p:txBody>
      </p:sp>
      <p:sp>
        <p:nvSpPr>
          <p:cNvPr id="32" name="TextBox 31"/>
          <p:cNvSpPr txBox="1"/>
          <p:nvPr/>
        </p:nvSpPr>
        <p:spPr>
          <a:xfrm>
            <a:off x="6291691" y="3975806"/>
            <a:ext cx="26457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Estimated enrollment (HRSA)</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6291691" y="4706144"/>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15,838</a:t>
            </a:r>
          </a:p>
        </p:txBody>
      </p:sp>
      <p:sp>
        <p:nvSpPr>
          <p:cNvPr id="34" name="TextBox 33"/>
          <p:cNvSpPr txBox="1"/>
          <p:nvPr/>
        </p:nvSpPr>
        <p:spPr>
          <a:xfrm>
            <a:off x="6291691" y="5318720"/>
            <a:ext cx="26457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Assists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(HRSA)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6261380" y="2756071"/>
            <a:ext cx="240494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5 year Total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(2013-2018)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725669" y="3429198"/>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2,118</a:t>
            </a:r>
          </a:p>
        </p:txBody>
      </p:sp>
      <p:sp>
        <p:nvSpPr>
          <p:cNvPr id="43" name="TextBox 42"/>
          <p:cNvSpPr txBox="1"/>
          <p:nvPr/>
        </p:nvSpPr>
        <p:spPr>
          <a:xfrm>
            <a:off x="725669" y="3975806"/>
            <a:ext cx="26457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Estimated enrollment (HRSA)</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725669" y="4708416"/>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1,444</a:t>
            </a:r>
          </a:p>
        </p:txBody>
      </p:sp>
      <p:sp>
        <p:nvSpPr>
          <p:cNvPr id="45" name="TextBox 44"/>
          <p:cNvSpPr txBox="1"/>
          <p:nvPr/>
        </p:nvSpPr>
        <p:spPr>
          <a:xfrm>
            <a:off x="725669" y="5320992"/>
            <a:ext cx="26457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Assists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(HRSA)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723992" y="2756071"/>
            <a:ext cx="2404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2018 Total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723992" y="1153761"/>
            <a:ext cx="204027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20000"/>
                    <a:lumOff val="80000"/>
                  </a:srgbClr>
                </a:solidFill>
                <a:effectLst/>
                <a:uLnTx/>
                <a:uFillTx/>
                <a:latin typeface="Calibri" panose="020F0502020204030204"/>
                <a:ea typeface="+mn-ea"/>
                <a:cs typeface="+mn-cs"/>
              </a:rPr>
              <a:t>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Certified Application Counselors</a:t>
            </a:r>
          </a:p>
        </p:txBody>
      </p:sp>
      <p:cxnSp>
        <p:nvCxnSpPr>
          <p:cNvPr id="49" name="Straight Connector 48"/>
          <p:cNvCxnSpPr/>
          <p:nvPr/>
        </p:nvCxnSpPr>
        <p:spPr>
          <a:xfrm flipH="1">
            <a:off x="2155376" y="1216566"/>
            <a:ext cx="26119" cy="1389598"/>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574103" y="1259441"/>
            <a:ext cx="26119" cy="1389598"/>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718999" y="1168077"/>
            <a:ext cx="1402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20000"/>
                    <a:lumOff val="80000"/>
                  </a:srgbClr>
                </a:solidFill>
                <a:effectLst/>
                <a:uLnTx/>
                <a:uFillTx/>
                <a:latin typeface="Calibri" panose="020F0502020204030204"/>
                <a:ea typeface="+mn-ea"/>
                <a:cs typeface="+mn-cs"/>
              </a:rPr>
              <a:t>3,149</a:t>
            </a:r>
          </a:p>
        </p:txBody>
      </p:sp>
      <p:sp>
        <p:nvSpPr>
          <p:cNvPr id="53" name="TextBox 52"/>
          <p:cNvSpPr txBox="1"/>
          <p:nvPr/>
        </p:nvSpPr>
        <p:spPr>
          <a:xfrm>
            <a:off x="4705983" y="1722505"/>
            <a:ext cx="15833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Legacy ACA Webpage views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5" name="Straight Connector 54"/>
          <p:cNvCxnSpPr/>
          <p:nvPr/>
        </p:nvCxnSpPr>
        <p:spPr>
          <a:xfrm flipH="1">
            <a:off x="6347179" y="1302798"/>
            <a:ext cx="26119" cy="1389598"/>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438455" y="1178022"/>
            <a:ext cx="2667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20000"/>
                    <a:lumOff val="80000"/>
                  </a:srgbClr>
                </a:solidFill>
                <a:effectLst/>
                <a:uLnTx/>
                <a:uFillTx/>
                <a:latin typeface="Calibri" panose="020F0502020204030204"/>
                <a:ea typeface="+mn-ea"/>
                <a:cs typeface="+mn-cs"/>
              </a:rPr>
              <a:t>+ 20% </a:t>
            </a:r>
          </a:p>
        </p:txBody>
      </p:sp>
      <p:sp>
        <p:nvSpPr>
          <p:cNvPr id="57" name="TextBox 56"/>
          <p:cNvSpPr txBox="1"/>
          <p:nvPr/>
        </p:nvSpPr>
        <p:spPr>
          <a:xfrm>
            <a:off x="6438455" y="1719732"/>
            <a:ext cx="20959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Increase in webpage engagement from 2017</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925996"/>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Eric’s Story…</a:t>
            </a:r>
          </a:p>
        </p:txBody>
      </p:sp>
      <p:sp>
        <p:nvSpPr>
          <p:cNvPr id="3" name="Text Placeholder 2"/>
          <p:cNvSpPr>
            <a:spLocks noGrp="1"/>
          </p:cNvSpPr>
          <p:nvPr>
            <p:ph type="body" sz="quarter" idx="10"/>
          </p:nvPr>
        </p:nvSpPr>
        <p:spPr>
          <a:xfrm>
            <a:off x="5254389" y="1359089"/>
            <a:ext cx="3280012" cy="4495800"/>
          </a:xfrm>
        </p:spPr>
        <p:txBody>
          <a:bodyPr>
            <a:normAutofit/>
          </a:bodyPr>
          <a:lstStyle/>
          <a:p>
            <a:pPr marL="0" indent="0">
              <a:buNone/>
            </a:pPr>
            <a:r>
              <a:rPr lang="en-US" sz="2800" b="1" dirty="0">
                <a:solidFill>
                  <a:srgbClr val="01AFA9"/>
                </a:solidFill>
                <a:latin typeface="Calibri Light" panose="020F0302020204030204" pitchFamily="34" charset="0"/>
              </a:rPr>
              <a:t>"Acquiring marketplace insurance has been more difficult than previous years... Legacy can help you find an appropriate plan based on income and other factors{...} They got me all squared away!"</a:t>
            </a:r>
          </a:p>
        </p:txBody>
      </p:sp>
      <p:pic>
        <p:nvPicPr>
          <p:cNvPr id="17410" name="Picture 2" descr="Image may contain: 1 person, sm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13" y="1249907"/>
            <a:ext cx="475762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29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58" y="0"/>
            <a:ext cx="916975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100" y="5906216"/>
            <a:ext cx="2987046" cy="612649"/>
          </a:xfrm>
          <a:prstGeom prst="rect">
            <a:avLst/>
          </a:prstGeom>
        </p:spPr>
      </p:pic>
      <p:sp>
        <p:nvSpPr>
          <p:cNvPr id="7" name="Oval 6"/>
          <p:cNvSpPr/>
          <p:nvPr/>
        </p:nvSpPr>
        <p:spPr>
          <a:xfrm>
            <a:off x="2534770" y="1526241"/>
            <a:ext cx="4074460" cy="3805517"/>
          </a:xfrm>
          <a:prstGeom prst="ellipse">
            <a:avLst/>
          </a:prstGeom>
          <a:gradFill>
            <a:gsLst>
              <a:gs pos="100000">
                <a:srgbClr val="CDCDCD">
                  <a:alpha val="80000"/>
                </a:srgbClr>
              </a:gs>
              <a:gs pos="4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The Future</a:t>
            </a:r>
          </a:p>
        </p:txBody>
      </p:sp>
    </p:spTree>
    <p:extLst>
      <p:ext uri="{BB962C8B-B14F-4D97-AF65-F5344CB8AC3E}">
        <p14:creationId xmlns:p14="http://schemas.microsoft.com/office/powerpoint/2010/main" val="250239074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descr="https://i.imgflip.com/2qx6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292" y="952254"/>
            <a:ext cx="4996440" cy="4955486"/>
          </a:xfrm>
          <a:prstGeom prst="rect">
            <a:avLst/>
          </a:prstGeom>
          <a:ln w="3810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6560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88286"/>
            <a:ext cx="7924800" cy="715962"/>
          </a:xfrm>
        </p:spPr>
        <p:txBody>
          <a:bodyPr/>
          <a:lstStyle/>
          <a:p>
            <a:pPr algn="ctr"/>
            <a:r>
              <a:rPr lang="en-US" dirty="0"/>
              <a:t>What’s the next level of work? </a:t>
            </a:r>
          </a:p>
        </p:txBody>
      </p:sp>
      <p:graphicFrame>
        <p:nvGraphicFramePr>
          <p:cNvPr id="4" name="Diagram 3"/>
          <p:cNvGraphicFramePr/>
          <p:nvPr>
            <p:extLst/>
          </p:nvPr>
        </p:nvGraphicFramePr>
        <p:xfrm>
          <a:off x="304800" y="1004248"/>
          <a:ext cx="8599193" cy="5267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partner icon"/>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154544" y="3014755"/>
            <a:ext cx="646547" cy="646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orybank"/>
          <p:cNvPicPr>
            <a:picLocks noChangeAspect="1" noChangeArrowheads="1"/>
          </p:cNvPicPr>
          <p:nvPr/>
        </p:nvPicPr>
        <p:blipFill rotWithShape="1">
          <a:blip r:embed="rId9" cstate="print">
            <a:biLevel thresh="25000"/>
            <a:extLst>
              <a:ext uri="{28A0092B-C50C-407E-A947-70E740481C1C}">
                <a14:useLocalDpi xmlns:a14="http://schemas.microsoft.com/office/drawing/2010/main" val="0"/>
              </a:ext>
            </a:extLst>
          </a:blip>
          <a:srcRect/>
          <a:stretch/>
        </p:blipFill>
        <p:spPr bwMode="auto">
          <a:xfrm>
            <a:off x="1196980" y="4773464"/>
            <a:ext cx="561674" cy="66506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Image result for c suit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6" name="Picture 12" descr="Image result for presentation icon"/>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7612" y="1303058"/>
            <a:ext cx="628776" cy="7002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healthcare icon"/>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4216847" y="3014755"/>
            <a:ext cx="757130" cy="7571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meeting icon"/>
          <p:cNvPicPr>
            <a:picLocks noChangeAspect="1" noChangeArrowheads="1"/>
          </p:cNvPicPr>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4257612" y="4783354"/>
            <a:ext cx="725639" cy="725639"/>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803263" y="1303058"/>
            <a:ext cx="787434" cy="498237"/>
          </a:xfrm>
          <a:prstGeom prst="wedgeEllipseCallout">
            <a:avLst>
              <a:gd name="adj1" fmla="val -47716"/>
              <a:gd name="adj2" fmla="val 4980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Callout 17"/>
          <p:cNvSpPr/>
          <p:nvPr/>
        </p:nvSpPr>
        <p:spPr>
          <a:xfrm flipH="1">
            <a:off x="1307516" y="1480258"/>
            <a:ext cx="657657" cy="407451"/>
          </a:xfrm>
          <a:prstGeom prst="wedgeEllipseCallout">
            <a:avLst>
              <a:gd name="adj1" fmla="val -47716"/>
              <a:gd name="adj2" fmla="val 4980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8" descr="Image result for parents icon"/>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7188063" y="1197058"/>
            <a:ext cx="912228" cy="912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ambassador icon"/>
          <p:cNvPicPr>
            <a:picLocks noChangeAspect="1" noChangeArrowheads="1"/>
          </p:cNvPicPr>
          <p:nvPr/>
        </p:nvPicPr>
        <p:blipFill>
          <a:blip r:embed="rId14" cstate="print">
            <a:lum bright="70000" contrast="-70000"/>
            <a:extLst>
              <a:ext uri="{28A0092B-C50C-407E-A947-70E740481C1C}">
                <a14:useLocalDpi xmlns:a14="http://schemas.microsoft.com/office/drawing/2010/main" val="0"/>
              </a:ext>
            </a:extLst>
          </a:blip>
          <a:srcRect/>
          <a:stretch>
            <a:fillRect/>
          </a:stretch>
        </p:blipFill>
        <p:spPr bwMode="auto">
          <a:xfrm>
            <a:off x="7188063" y="2953196"/>
            <a:ext cx="849743" cy="8497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lessons learned icon"/>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7207290" y="4773464"/>
            <a:ext cx="935042" cy="93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1459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3EC-EE1D-4CD4-9CF3-9CA62451B08C}"/>
              </a:ext>
            </a:extLst>
          </p:cNvPr>
          <p:cNvSpPr>
            <a:spLocks noGrp="1"/>
          </p:cNvSpPr>
          <p:nvPr>
            <p:ph type="title"/>
          </p:nvPr>
        </p:nvSpPr>
        <p:spPr/>
        <p:txBody>
          <a:bodyPr/>
          <a:lstStyle/>
          <a:p>
            <a:r>
              <a:rPr lang="en-US" dirty="0"/>
              <a:t>Leading Up to Open Enrollment </a:t>
            </a:r>
          </a:p>
        </p:txBody>
      </p:sp>
      <p:graphicFrame>
        <p:nvGraphicFramePr>
          <p:cNvPr id="4" name="Content Placeholder 3">
            <a:extLst>
              <a:ext uri="{FF2B5EF4-FFF2-40B4-BE49-F238E27FC236}">
                <a16:creationId xmlns:a16="http://schemas.microsoft.com/office/drawing/2014/main" id="{D5D51FAD-EC0C-43B7-8676-C5D8884989B2}"/>
              </a:ext>
            </a:extLst>
          </p:cNvPr>
          <p:cNvGraphicFramePr>
            <a:graphicFrameLocks noGrp="1"/>
          </p:cNvGraphicFramePr>
          <p:nvPr>
            <p:ph idx="1"/>
            <p:extLst>
              <p:ext uri="{D42A27DB-BD31-4B8C-83A1-F6EECF244321}">
                <p14:modId xmlns:p14="http://schemas.microsoft.com/office/powerpoint/2010/main" val="1197897294"/>
              </p:ext>
            </p:extLst>
          </p:nvPr>
        </p:nvGraphicFramePr>
        <p:xfrm>
          <a:off x="685800" y="1752600"/>
          <a:ext cx="7886700" cy="4486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938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Texas Priorities in Patient Navigation </a:t>
            </a:r>
          </a:p>
        </p:txBody>
      </p:sp>
      <p:pic>
        <p:nvPicPr>
          <p:cNvPr id="1536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581" y="1136520"/>
            <a:ext cx="4867491" cy="47485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7794" y="1433318"/>
            <a:ext cx="3633787" cy="41549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Encouraging enrollment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Retention of Staff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Continuation of collaborative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Removing fear (uninsured, undocumented population)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Providing enrollment assistance for grants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Apply </a:t>
            </a: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for </a:t>
            </a: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grant funding </a:t>
            </a:r>
            <a:endPar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068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7"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CC5AE147-FCE1-4425-B511-22CC2D330201}"/>
              </a:ext>
            </a:extLst>
          </p:cNvPr>
          <p:cNvSpPr>
            <a:spLocks noGrp="1"/>
          </p:cNvSpPr>
          <p:nvPr>
            <p:ph type="ctrTitle"/>
          </p:nvPr>
        </p:nvSpPr>
        <p:spPr>
          <a:xfrm>
            <a:off x="2158531" y="1411964"/>
            <a:ext cx="4578896" cy="1929009"/>
          </a:xfrm>
        </p:spPr>
        <p:txBody>
          <a:bodyPr>
            <a:normAutofit/>
          </a:bodyPr>
          <a:lstStyle/>
          <a:p>
            <a:r>
              <a:rPr lang="en-US" sz="3600" b="1" dirty="0">
                <a:solidFill>
                  <a:srgbClr val="FFFFFF"/>
                </a:solidFill>
              </a:rPr>
              <a:t>Enrollment in KY:</a:t>
            </a:r>
            <a:br>
              <a:rPr lang="en-US" sz="3600" b="1" dirty="0">
                <a:solidFill>
                  <a:srgbClr val="FFFFFF"/>
                </a:solidFill>
              </a:rPr>
            </a:br>
            <a:r>
              <a:rPr lang="en-US" sz="3600" b="1" dirty="0">
                <a:solidFill>
                  <a:srgbClr val="FFFFFF"/>
                </a:solidFill>
              </a:rPr>
              <a:t>Where We’ve Been and Where We’re Going</a:t>
            </a:r>
          </a:p>
        </p:txBody>
      </p:sp>
      <p:sp>
        <p:nvSpPr>
          <p:cNvPr id="3" name="Subtitle 2">
            <a:extLst>
              <a:ext uri="{FF2B5EF4-FFF2-40B4-BE49-F238E27FC236}">
                <a16:creationId xmlns:a16="http://schemas.microsoft.com/office/drawing/2014/main" id="{8AD61962-2E9F-4D78-88B9-3A12000A0214}"/>
              </a:ext>
            </a:extLst>
          </p:cNvPr>
          <p:cNvSpPr>
            <a:spLocks noGrp="1"/>
          </p:cNvSpPr>
          <p:nvPr>
            <p:ph type="subTitle" idx="1"/>
          </p:nvPr>
        </p:nvSpPr>
        <p:spPr>
          <a:xfrm>
            <a:off x="2282556" y="3429005"/>
            <a:ext cx="4578896" cy="511559"/>
          </a:xfrm>
        </p:spPr>
        <p:txBody>
          <a:bodyPr>
            <a:normAutofit/>
          </a:bodyPr>
          <a:lstStyle/>
          <a:p>
            <a:r>
              <a:rPr lang="en-US" dirty="0">
                <a:solidFill>
                  <a:srgbClr val="FFFFFF"/>
                </a:solidFill>
              </a:rPr>
              <a:t>Whitney Allen, MPH</a:t>
            </a:r>
          </a:p>
        </p:txBody>
      </p:sp>
      <p:pic>
        <p:nvPicPr>
          <p:cNvPr id="5" name="Picture 4">
            <a:extLst>
              <a:ext uri="{FF2B5EF4-FFF2-40B4-BE49-F238E27FC236}">
                <a16:creationId xmlns:a16="http://schemas.microsoft.com/office/drawing/2014/main" id="{5E651589-A8F2-44BD-B8B8-14D0A0888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243" y="4028590"/>
            <a:ext cx="2525471" cy="896786"/>
          </a:xfrm>
          <a:prstGeom prst="rect">
            <a:avLst/>
          </a:prstGeom>
        </p:spPr>
      </p:pic>
    </p:spTree>
    <p:extLst>
      <p:ext uri="{BB962C8B-B14F-4D97-AF65-F5344CB8AC3E}">
        <p14:creationId xmlns:p14="http://schemas.microsoft.com/office/powerpoint/2010/main" val="339685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42587-D9A7-4391-98CB-FA82E2943E50}"/>
              </a:ext>
            </a:extLst>
          </p:cNvPr>
          <p:cNvPicPr>
            <a:picLocks noChangeAspect="1"/>
          </p:cNvPicPr>
          <p:nvPr/>
        </p:nvPicPr>
        <p:blipFill>
          <a:blip r:embed="rId3"/>
          <a:stretch>
            <a:fillRect/>
          </a:stretch>
        </p:blipFill>
        <p:spPr>
          <a:xfrm>
            <a:off x="147784" y="857250"/>
            <a:ext cx="5288592" cy="5143500"/>
          </a:xfrm>
          <a:prstGeom prst="rect">
            <a:avLst/>
          </a:prstGeom>
        </p:spPr>
      </p:pic>
      <p:pic>
        <p:nvPicPr>
          <p:cNvPr id="6" name="Picture 5">
            <a:extLst>
              <a:ext uri="{FF2B5EF4-FFF2-40B4-BE49-F238E27FC236}">
                <a16:creationId xmlns:a16="http://schemas.microsoft.com/office/drawing/2014/main" id="{DA9FC03F-BCA5-4696-A7ED-1EE00CAE8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379" y="2804588"/>
            <a:ext cx="3512342" cy="1248833"/>
          </a:xfrm>
          <a:prstGeom prst="rect">
            <a:avLst/>
          </a:prstGeom>
        </p:spPr>
      </p:pic>
    </p:spTree>
    <p:extLst>
      <p:ext uri="{BB962C8B-B14F-4D97-AF65-F5344CB8AC3E}">
        <p14:creationId xmlns:p14="http://schemas.microsoft.com/office/powerpoint/2010/main" val="1357032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1360" y="2030230"/>
            <a:ext cx="4532640" cy="3970525"/>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73" name="Freeform: Shape 72">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800" y="2131663"/>
            <a:ext cx="4431205" cy="3869090"/>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75" name="Oval 74">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901" y="2144795"/>
            <a:ext cx="3429000" cy="3429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77" name="Freeform: Shape 76">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5771" y="2247665"/>
            <a:ext cx="3223260" cy="322326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79" name="Freeform: Shape 78">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866591" cy="3634148"/>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81" name="Freeform: Shape 80">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2"/>
            <a:ext cx="3762824" cy="3538985"/>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1026" name="Picture 2" descr="kynect logo - image">
            <a:extLst>
              <a:ext uri="{FF2B5EF4-FFF2-40B4-BE49-F238E27FC236}">
                <a16:creationId xmlns:a16="http://schemas.microsoft.com/office/drawing/2014/main" id="{23C38FD2-42F0-4F99-AA4A-6827351C2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523" y="1279138"/>
            <a:ext cx="1526649" cy="664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864040-7FF7-4324-9FCF-F769C8C7DE44}"/>
              </a:ext>
            </a:extLst>
          </p:cNvPr>
          <p:cNvPicPr>
            <a:picLocks noChangeAspect="1"/>
          </p:cNvPicPr>
          <p:nvPr/>
        </p:nvPicPr>
        <p:blipFill>
          <a:blip r:embed="rId4"/>
          <a:stretch>
            <a:fillRect/>
          </a:stretch>
        </p:blipFill>
        <p:spPr>
          <a:xfrm>
            <a:off x="39706" y="1540312"/>
            <a:ext cx="3641613" cy="355056"/>
          </a:xfrm>
          <a:prstGeom prst="rect">
            <a:avLst/>
          </a:prstGeom>
        </p:spPr>
      </p:pic>
      <p:pic>
        <p:nvPicPr>
          <p:cNvPr id="5" name="Picture 4">
            <a:extLst>
              <a:ext uri="{FF2B5EF4-FFF2-40B4-BE49-F238E27FC236}">
                <a16:creationId xmlns:a16="http://schemas.microsoft.com/office/drawing/2014/main" id="{E3F6D7FC-CF1F-452F-8630-523CAC760905}"/>
              </a:ext>
            </a:extLst>
          </p:cNvPr>
          <p:cNvPicPr>
            <a:picLocks noChangeAspect="1"/>
          </p:cNvPicPr>
          <p:nvPr/>
        </p:nvPicPr>
        <p:blipFill>
          <a:blip r:embed="rId5"/>
          <a:stretch>
            <a:fillRect/>
          </a:stretch>
        </p:blipFill>
        <p:spPr>
          <a:xfrm>
            <a:off x="6373248" y="3353087"/>
            <a:ext cx="2410834" cy="2597127"/>
          </a:xfrm>
          <a:prstGeom prst="rect">
            <a:avLst/>
          </a:prstGeom>
        </p:spPr>
      </p:pic>
      <p:sp>
        <p:nvSpPr>
          <p:cNvPr id="83" name="Freeform: Shape 82">
            <a:extLst>
              <a:ext uri="{FF2B5EF4-FFF2-40B4-BE49-F238E27FC236}">
                <a16:creationId xmlns:a16="http://schemas.microsoft.com/office/drawing/2014/main" id="{2F6B32C1-BA91-470A-8C1B-33264F8B2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1735" y="857249"/>
            <a:ext cx="3333072" cy="2408841"/>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85" name="Freeform: Shape 84">
            <a:extLst>
              <a:ext uri="{FF2B5EF4-FFF2-40B4-BE49-F238E27FC236}">
                <a16:creationId xmlns:a16="http://schemas.microsoft.com/office/drawing/2014/main" id="{459570ED-BE4C-49E8-86BC-A81140CFE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6527" y="857249"/>
            <a:ext cx="3208283" cy="228405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B221C460-0889-4028-A5E3-3F5070008AB1}"/>
              </a:ext>
            </a:extLst>
          </p:cNvPr>
          <p:cNvPicPr>
            <a:picLocks noChangeAspect="1"/>
          </p:cNvPicPr>
          <p:nvPr/>
        </p:nvPicPr>
        <p:blipFill>
          <a:blip r:embed="rId6"/>
          <a:stretch>
            <a:fillRect/>
          </a:stretch>
        </p:blipFill>
        <p:spPr>
          <a:xfrm rot="21600000">
            <a:off x="6209353" y="1279142"/>
            <a:ext cx="2934650" cy="520900"/>
          </a:xfrm>
          <a:prstGeom prst="rect">
            <a:avLst/>
          </a:prstGeom>
        </p:spPr>
      </p:pic>
      <p:pic>
        <p:nvPicPr>
          <p:cNvPr id="2" name="Picture 1">
            <a:extLst>
              <a:ext uri="{FF2B5EF4-FFF2-40B4-BE49-F238E27FC236}">
                <a16:creationId xmlns:a16="http://schemas.microsoft.com/office/drawing/2014/main" id="{CF95D82B-B8F3-403F-B9A2-D6DF8CBB416A}"/>
              </a:ext>
            </a:extLst>
          </p:cNvPr>
          <p:cNvPicPr>
            <a:picLocks noChangeAspect="1"/>
          </p:cNvPicPr>
          <p:nvPr/>
        </p:nvPicPr>
        <p:blipFill>
          <a:blip r:embed="rId7"/>
          <a:stretch>
            <a:fillRect/>
          </a:stretch>
        </p:blipFill>
        <p:spPr>
          <a:xfrm>
            <a:off x="57643" y="2152567"/>
            <a:ext cx="3429000" cy="988735"/>
          </a:xfrm>
          <a:prstGeom prst="rect">
            <a:avLst/>
          </a:prstGeom>
        </p:spPr>
      </p:pic>
      <p:pic>
        <p:nvPicPr>
          <p:cNvPr id="3" name="Picture 2">
            <a:extLst>
              <a:ext uri="{FF2B5EF4-FFF2-40B4-BE49-F238E27FC236}">
                <a16:creationId xmlns:a16="http://schemas.microsoft.com/office/drawing/2014/main" id="{CAFE634A-A02D-4EB2-8B84-DE97A0E17D19}"/>
              </a:ext>
            </a:extLst>
          </p:cNvPr>
          <p:cNvPicPr>
            <a:picLocks noChangeAspect="1"/>
          </p:cNvPicPr>
          <p:nvPr/>
        </p:nvPicPr>
        <p:blipFill>
          <a:blip r:embed="rId8"/>
          <a:stretch>
            <a:fillRect/>
          </a:stretch>
        </p:blipFill>
        <p:spPr>
          <a:xfrm rot="20630078">
            <a:off x="2770961" y="3710923"/>
            <a:ext cx="2823829" cy="727136"/>
          </a:xfrm>
          <a:prstGeom prst="rect">
            <a:avLst/>
          </a:prstGeom>
        </p:spPr>
      </p:pic>
      <p:pic>
        <p:nvPicPr>
          <p:cNvPr id="7" name="Picture 6">
            <a:extLst>
              <a:ext uri="{FF2B5EF4-FFF2-40B4-BE49-F238E27FC236}">
                <a16:creationId xmlns:a16="http://schemas.microsoft.com/office/drawing/2014/main" id="{06FE2D8D-DEF6-4AA4-BD4E-598825ECC546}"/>
              </a:ext>
            </a:extLst>
          </p:cNvPr>
          <p:cNvPicPr>
            <a:picLocks noChangeAspect="1"/>
          </p:cNvPicPr>
          <p:nvPr/>
        </p:nvPicPr>
        <p:blipFill>
          <a:blip r:embed="rId9"/>
          <a:stretch>
            <a:fillRect/>
          </a:stretch>
        </p:blipFill>
        <p:spPr>
          <a:xfrm>
            <a:off x="71986" y="5174459"/>
            <a:ext cx="2921384" cy="456372"/>
          </a:xfrm>
          <a:prstGeom prst="rect">
            <a:avLst/>
          </a:prstGeom>
        </p:spPr>
      </p:pic>
      <p:pic>
        <p:nvPicPr>
          <p:cNvPr id="8" name="Picture 7">
            <a:extLst>
              <a:ext uri="{FF2B5EF4-FFF2-40B4-BE49-F238E27FC236}">
                <a16:creationId xmlns:a16="http://schemas.microsoft.com/office/drawing/2014/main" id="{23FA5C0B-499D-4E3C-A1AA-AF9C7DFF7737}"/>
              </a:ext>
            </a:extLst>
          </p:cNvPr>
          <p:cNvPicPr>
            <a:picLocks noChangeAspect="1"/>
          </p:cNvPicPr>
          <p:nvPr/>
        </p:nvPicPr>
        <p:blipFill>
          <a:blip r:embed="rId10"/>
          <a:stretch>
            <a:fillRect/>
          </a:stretch>
        </p:blipFill>
        <p:spPr>
          <a:xfrm>
            <a:off x="74098" y="5630831"/>
            <a:ext cx="340317" cy="161880"/>
          </a:xfrm>
          <a:prstGeom prst="rect">
            <a:avLst/>
          </a:prstGeom>
        </p:spPr>
      </p:pic>
    </p:spTree>
    <p:extLst>
      <p:ext uri="{BB962C8B-B14F-4D97-AF65-F5344CB8AC3E}">
        <p14:creationId xmlns:p14="http://schemas.microsoft.com/office/powerpoint/2010/main" val="2032685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D1B5A7A9-844F-449B-9F0B-ADA823A93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4394848" cy="2510029"/>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26EF3366-D369-4699-9224-92DF2A6BD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079" y="857437"/>
            <a:ext cx="4088885" cy="2510029"/>
          </a:xfrm>
          <a:custGeom>
            <a:avLst/>
            <a:gdLst>
              <a:gd name="connsiteX0" fmla="*/ 1549963 w 5451847"/>
              <a:gd name="connsiteY0" fmla="*/ 0 h 3346705"/>
              <a:gd name="connsiteX1" fmla="*/ 1555540 w 5451847"/>
              <a:gd name="connsiteY1" fmla="*/ 0 h 3346705"/>
              <a:gd name="connsiteX2" fmla="*/ 2621768 w 5451847"/>
              <a:gd name="connsiteY2" fmla="*/ 0 h 3346705"/>
              <a:gd name="connsiteX3" fmla="*/ 4832507 w 5451847"/>
              <a:gd name="connsiteY3" fmla="*/ 0 h 3346705"/>
              <a:gd name="connsiteX4" fmla="*/ 3282657 w 5451847"/>
              <a:gd name="connsiteY4" fmla="*/ 3346461 h 3346705"/>
              <a:gd name="connsiteX5" fmla="*/ 5451847 w 5451847"/>
              <a:gd name="connsiteY5" fmla="*/ 3346461 h 3346705"/>
              <a:gd name="connsiteX6" fmla="*/ 5451847 w 5451847"/>
              <a:gd name="connsiteY6" fmla="*/ 3346705 h 3346705"/>
              <a:gd name="connsiteX7" fmla="*/ 0 w 5451847"/>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1847" h="3346705">
                <a:moveTo>
                  <a:pt x="1549963" y="0"/>
                </a:moveTo>
                <a:lnTo>
                  <a:pt x="1555540" y="0"/>
                </a:lnTo>
                <a:lnTo>
                  <a:pt x="2621768" y="0"/>
                </a:lnTo>
                <a:lnTo>
                  <a:pt x="4832507" y="0"/>
                </a:lnTo>
                <a:lnTo>
                  <a:pt x="3282657" y="3346461"/>
                </a:lnTo>
                <a:lnTo>
                  <a:pt x="5451847" y="3346461"/>
                </a:lnTo>
                <a:lnTo>
                  <a:pt x="545184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1BC0FF49-4C2C-401A-A538-A520CA00E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515" y="857254"/>
            <a:ext cx="3168488" cy="2510029"/>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6BD0F51C-6889-46E5-9CC3-367B459C0D43}"/>
              </a:ext>
            </a:extLst>
          </p:cNvPr>
          <p:cNvPicPr>
            <a:picLocks noChangeAspect="1"/>
          </p:cNvPicPr>
          <p:nvPr/>
        </p:nvPicPr>
        <p:blipFill>
          <a:blip r:embed="rId3"/>
          <a:stretch>
            <a:fillRect/>
          </a:stretch>
        </p:blipFill>
        <p:spPr>
          <a:xfrm>
            <a:off x="123087" y="1025783"/>
            <a:ext cx="5081348" cy="1003565"/>
          </a:xfrm>
          <a:prstGeom prst="rect">
            <a:avLst/>
          </a:prstGeom>
        </p:spPr>
      </p:pic>
      <p:sp>
        <p:nvSpPr>
          <p:cNvPr id="19" name="Freeform: Shape 18">
            <a:extLst>
              <a:ext uri="{FF2B5EF4-FFF2-40B4-BE49-F238E27FC236}">
                <a16:creationId xmlns:a16="http://schemas.microsoft.com/office/drawing/2014/main" id="{F79205F4-89F3-4686-B966-BBF5CC998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90723"/>
            <a:ext cx="5773923" cy="2510029"/>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00DBC40C-EA02-4A4D-8449-A1FC9968D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72" y="3490726"/>
            <a:ext cx="4381433" cy="2510029"/>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DF7BF41E-516F-4388-8475-1F9D15BDF10A}"/>
              </a:ext>
            </a:extLst>
          </p:cNvPr>
          <p:cNvPicPr>
            <a:picLocks noChangeAspect="1"/>
          </p:cNvPicPr>
          <p:nvPr/>
        </p:nvPicPr>
        <p:blipFill>
          <a:blip r:embed="rId4"/>
          <a:stretch>
            <a:fillRect/>
          </a:stretch>
        </p:blipFill>
        <p:spPr>
          <a:xfrm>
            <a:off x="4063750" y="2447048"/>
            <a:ext cx="4237735" cy="783981"/>
          </a:xfrm>
          <a:prstGeom prst="rect">
            <a:avLst/>
          </a:prstGeom>
        </p:spPr>
      </p:pic>
      <p:pic>
        <p:nvPicPr>
          <p:cNvPr id="2" name="Picture 1">
            <a:extLst>
              <a:ext uri="{FF2B5EF4-FFF2-40B4-BE49-F238E27FC236}">
                <a16:creationId xmlns:a16="http://schemas.microsoft.com/office/drawing/2014/main" id="{0FAA19A5-9146-4E2B-827D-262718948175}"/>
              </a:ext>
            </a:extLst>
          </p:cNvPr>
          <p:cNvPicPr>
            <a:picLocks noChangeAspect="1"/>
          </p:cNvPicPr>
          <p:nvPr/>
        </p:nvPicPr>
        <p:blipFill>
          <a:blip r:embed="rId5"/>
          <a:stretch>
            <a:fillRect/>
          </a:stretch>
        </p:blipFill>
        <p:spPr>
          <a:xfrm>
            <a:off x="123085" y="3622157"/>
            <a:ext cx="4073846" cy="2210061"/>
          </a:xfrm>
          <a:prstGeom prst="rect">
            <a:avLst/>
          </a:prstGeom>
        </p:spPr>
      </p:pic>
      <p:pic>
        <p:nvPicPr>
          <p:cNvPr id="11" name="Picture 10">
            <a:extLst>
              <a:ext uri="{FF2B5EF4-FFF2-40B4-BE49-F238E27FC236}">
                <a16:creationId xmlns:a16="http://schemas.microsoft.com/office/drawing/2014/main" id="{759900FE-AADE-46EE-8E99-9B8390E6356E}"/>
              </a:ext>
            </a:extLst>
          </p:cNvPr>
          <p:cNvPicPr>
            <a:picLocks noChangeAspect="1"/>
          </p:cNvPicPr>
          <p:nvPr/>
        </p:nvPicPr>
        <p:blipFill>
          <a:blip r:embed="rId6"/>
          <a:stretch>
            <a:fillRect/>
          </a:stretch>
        </p:blipFill>
        <p:spPr>
          <a:xfrm>
            <a:off x="5837592" y="1150463"/>
            <a:ext cx="2231392" cy="1003565"/>
          </a:xfrm>
          <a:prstGeom prst="rect">
            <a:avLst/>
          </a:prstGeom>
        </p:spPr>
      </p:pic>
      <p:pic>
        <p:nvPicPr>
          <p:cNvPr id="5" name="Picture 4">
            <a:extLst>
              <a:ext uri="{FF2B5EF4-FFF2-40B4-BE49-F238E27FC236}">
                <a16:creationId xmlns:a16="http://schemas.microsoft.com/office/drawing/2014/main" id="{9F82B968-FB3A-4874-A698-6DDD7EDD03FB}"/>
              </a:ext>
            </a:extLst>
          </p:cNvPr>
          <p:cNvPicPr>
            <a:picLocks noChangeAspect="1"/>
          </p:cNvPicPr>
          <p:nvPr/>
        </p:nvPicPr>
        <p:blipFill>
          <a:blip r:embed="rId7"/>
          <a:stretch>
            <a:fillRect/>
          </a:stretch>
        </p:blipFill>
        <p:spPr>
          <a:xfrm>
            <a:off x="4407147" y="4820649"/>
            <a:ext cx="4673641" cy="595889"/>
          </a:xfrm>
          <a:prstGeom prst="rect">
            <a:avLst/>
          </a:prstGeom>
        </p:spPr>
      </p:pic>
      <p:sp>
        <p:nvSpPr>
          <p:cNvPr id="12" name="&quot;Not Allowed&quot; Symbol 11">
            <a:extLst>
              <a:ext uri="{FF2B5EF4-FFF2-40B4-BE49-F238E27FC236}">
                <a16:creationId xmlns:a16="http://schemas.microsoft.com/office/drawing/2014/main" id="{3453B8BE-45A1-484B-BC84-4C428F6D827F}"/>
              </a:ext>
            </a:extLst>
          </p:cNvPr>
          <p:cNvSpPr/>
          <p:nvPr/>
        </p:nvSpPr>
        <p:spPr>
          <a:xfrm>
            <a:off x="350534" y="2152609"/>
            <a:ext cx="983974" cy="100217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866035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1354" y="1153416"/>
            <a:ext cx="4290647" cy="45511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E30863CE-EF41-4DF0-9B4B-E45C5740F5B0}"/>
              </a:ext>
            </a:extLst>
          </p:cNvPr>
          <p:cNvSpPr txBox="1"/>
          <p:nvPr/>
        </p:nvSpPr>
        <p:spPr>
          <a:xfrm>
            <a:off x="754767" y="1204587"/>
            <a:ext cx="3343818" cy="2301268"/>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3825" b="1" dirty="0">
                <a:solidFill>
                  <a:srgbClr val="FFFFFF"/>
                </a:solidFill>
                <a:latin typeface="Calibri Light" panose="020F0302020204030204"/>
              </a:rPr>
              <a:t>Despite all the noise…</a:t>
            </a:r>
          </a:p>
        </p:txBody>
      </p:sp>
      <p:cxnSp>
        <p:nvCxnSpPr>
          <p:cNvPr id="64" name="Straight Connector 63">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6888134" y="2263140"/>
            <a:ext cx="0" cy="233172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508" y="4008625"/>
            <a:ext cx="255031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7E568B1-5254-4442-AF1D-B030F7BDC00C}"/>
              </a:ext>
            </a:extLst>
          </p:cNvPr>
          <p:cNvPicPr>
            <a:picLocks noChangeAspect="1"/>
          </p:cNvPicPr>
          <p:nvPr/>
        </p:nvPicPr>
        <p:blipFill>
          <a:blip r:embed="rId3"/>
          <a:stretch>
            <a:fillRect/>
          </a:stretch>
        </p:blipFill>
        <p:spPr>
          <a:xfrm>
            <a:off x="4696042" y="1490972"/>
            <a:ext cx="4379726" cy="3876057"/>
          </a:xfrm>
          <a:prstGeom prst="rect">
            <a:avLst/>
          </a:prstGeom>
        </p:spPr>
      </p:pic>
      <p:pic>
        <p:nvPicPr>
          <p:cNvPr id="4" name="Picture 3">
            <a:extLst>
              <a:ext uri="{FF2B5EF4-FFF2-40B4-BE49-F238E27FC236}">
                <a16:creationId xmlns:a16="http://schemas.microsoft.com/office/drawing/2014/main" id="{BFAE858A-4DD7-43A4-9D64-64B994B5B1C2}"/>
              </a:ext>
            </a:extLst>
          </p:cNvPr>
          <p:cNvPicPr>
            <a:picLocks noChangeAspect="1"/>
          </p:cNvPicPr>
          <p:nvPr/>
        </p:nvPicPr>
        <p:blipFill>
          <a:blip r:embed="rId4"/>
          <a:stretch>
            <a:fillRect/>
          </a:stretch>
        </p:blipFill>
        <p:spPr>
          <a:xfrm>
            <a:off x="405392" y="3693580"/>
            <a:ext cx="4042570" cy="630092"/>
          </a:xfrm>
          <a:prstGeom prst="rect">
            <a:avLst/>
          </a:prstGeom>
        </p:spPr>
      </p:pic>
      <p:pic>
        <p:nvPicPr>
          <p:cNvPr id="44" name="Graphic 43" descr="Drum">
            <a:extLst>
              <a:ext uri="{FF2B5EF4-FFF2-40B4-BE49-F238E27FC236}">
                <a16:creationId xmlns:a16="http://schemas.microsoft.com/office/drawing/2014/main" id="{3928CA84-5BA9-4495-BA5A-B74B18AA3E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29935">
            <a:off x="3766605" y="4916898"/>
            <a:ext cx="663968" cy="663968"/>
          </a:xfrm>
          <a:prstGeom prst="rect">
            <a:avLst/>
          </a:prstGeom>
        </p:spPr>
      </p:pic>
      <p:sp>
        <p:nvSpPr>
          <p:cNvPr id="7" name="TextBox 6">
            <a:extLst>
              <a:ext uri="{FF2B5EF4-FFF2-40B4-BE49-F238E27FC236}">
                <a16:creationId xmlns:a16="http://schemas.microsoft.com/office/drawing/2014/main" id="{3E4301B3-3D54-4996-A517-CAA9D70E1986}"/>
              </a:ext>
            </a:extLst>
          </p:cNvPr>
          <p:cNvSpPr txBox="1"/>
          <p:nvPr/>
        </p:nvSpPr>
        <p:spPr>
          <a:xfrm>
            <a:off x="4800604" y="5276111"/>
            <a:ext cx="4062047" cy="461665"/>
          </a:xfrm>
          <a:prstGeom prst="rect">
            <a:avLst/>
          </a:prstGeom>
          <a:noFill/>
        </p:spPr>
        <p:txBody>
          <a:bodyPr wrap="square" rtlCol="0">
            <a:spAutoFit/>
          </a:bodyPr>
          <a:lstStyle/>
          <a:p>
            <a:pPr defTabSz="685800"/>
            <a:r>
              <a:rPr lang="en-US" sz="1200" dirty="0">
                <a:solidFill>
                  <a:prstClr val="black">
                    <a:lumMod val="65000"/>
                    <a:lumOff val="35000"/>
                  </a:prstClr>
                </a:solidFill>
                <a:latin typeface="Calibri" panose="020F0502020204030204"/>
              </a:rPr>
              <a:t>2014	  2015	  2016	   2017	    2018	     2019</a:t>
            </a:r>
          </a:p>
        </p:txBody>
      </p:sp>
    </p:spTree>
    <p:extLst>
      <p:ext uri="{BB962C8B-B14F-4D97-AF65-F5344CB8AC3E}">
        <p14:creationId xmlns:p14="http://schemas.microsoft.com/office/powerpoint/2010/main" val="4293887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E2EA-CC2D-4686-8CF9-1D714006A308}"/>
              </a:ext>
            </a:extLst>
          </p:cNvPr>
          <p:cNvSpPr>
            <a:spLocks noGrp="1"/>
          </p:cNvSpPr>
          <p:nvPr>
            <p:ph type="title"/>
          </p:nvPr>
        </p:nvSpPr>
        <p:spPr>
          <a:xfrm>
            <a:off x="1677232" y="5867400"/>
            <a:ext cx="5789536" cy="822248"/>
          </a:xfrm>
          <a:solidFill>
            <a:schemeClr val="bg2">
              <a:lumMod val="90000"/>
            </a:schemeClr>
          </a:solidFill>
        </p:spPr>
        <p:txBody>
          <a:bodyPr>
            <a:normAutofit/>
          </a:bodyPr>
          <a:lstStyle/>
          <a:p>
            <a:r>
              <a:rPr lang="en-US" dirty="0"/>
              <a:t>Leveraging Community Relations </a:t>
            </a:r>
          </a:p>
        </p:txBody>
      </p:sp>
      <p:graphicFrame>
        <p:nvGraphicFramePr>
          <p:cNvPr id="5" name="Content Placeholder 2">
            <a:extLst>
              <a:ext uri="{FF2B5EF4-FFF2-40B4-BE49-F238E27FC236}">
                <a16:creationId xmlns:a16="http://schemas.microsoft.com/office/drawing/2014/main" id="{DFD7B69B-F29C-4401-B524-97D52708E881}"/>
              </a:ext>
            </a:extLst>
          </p:cNvPr>
          <p:cNvGraphicFramePr>
            <a:graphicFrameLocks noGrp="1"/>
          </p:cNvGraphicFramePr>
          <p:nvPr>
            <p:ph idx="1"/>
            <p:extLst>
              <p:ext uri="{D42A27DB-BD31-4B8C-83A1-F6EECF244321}">
                <p14:modId xmlns:p14="http://schemas.microsoft.com/office/powerpoint/2010/main" val="1991138594"/>
              </p:ext>
            </p:extLst>
          </p:nvPr>
        </p:nvGraphicFramePr>
        <p:xfrm>
          <a:off x="238539" y="533400"/>
          <a:ext cx="8666922"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0278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0A4C7AFB-193C-45B4-9F60-003D828FB109}"/>
              </a:ext>
            </a:extLst>
          </p:cNvPr>
          <p:cNvPicPr>
            <a:picLocks noChangeAspect="1"/>
          </p:cNvPicPr>
          <p:nvPr/>
        </p:nvPicPr>
        <p:blipFill rotWithShape="1">
          <a:blip r:embed="rId3"/>
          <a:srcRect l="870" r="2" b="2"/>
          <a:stretch/>
        </p:blipFill>
        <p:spPr>
          <a:xfrm>
            <a:off x="4940501" y="2125271"/>
            <a:ext cx="4203503" cy="1876378"/>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1" name="Picture 10">
            <a:extLst>
              <a:ext uri="{FF2B5EF4-FFF2-40B4-BE49-F238E27FC236}">
                <a16:creationId xmlns:a16="http://schemas.microsoft.com/office/drawing/2014/main" id="{D096690C-FDB6-4E5C-8B6C-8A9D6110DBBC}"/>
              </a:ext>
            </a:extLst>
          </p:cNvPr>
          <p:cNvPicPr>
            <a:picLocks noChangeAspect="1"/>
          </p:cNvPicPr>
          <p:nvPr/>
        </p:nvPicPr>
        <p:blipFill rotWithShape="1">
          <a:blip r:embed="rId4"/>
          <a:srcRect l="9001" r="-2" b="-2"/>
          <a:stretch/>
        </p:blipFill>
        <p:spPr>
          <a:xfrm>
            <a:off x="3593310" y="4125089"/>
            <a:ext cx="5550694" cy="1875663"/>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9"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125981"/>
            <a:ext cx="5678447" cy="387477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E718B21E-74C6-43AA-A901-A7CA6AE1333E}"/>
              </a:ext>
            </a:extLst>
          </p:cNvPr>
          <p:cNvSpPr>
            <a:spLocks noGrp="1"/>
          </p:cNvSpPr>
          <p:nvPr>
            <p:ph type="title"/>
          </p:nvPr>
        </p:nvSpPr>
        <p:spPr>
          <a:xfrm>
            <a:off x="628650" y="1131097"/>
            <a:ext cx="7886700" cy="994172"/>
          </a:xfrm>
        </p:spPr>
        <p:txBody>
          <a:bodyPr vert="horz" lIns="68580" tIns="34290" rIns="68580" bIns="34290" rtlCol="0" anchor="ctr">
            <a:normAutofit/>
          </a:bodyPr>
          <a:lstStyle/>
          <a:p>
            <a:r>
              <a:rPr lang="en-US" kern="1200" dirty="0">
                <a:solidFill>
                  <a:schemeClr val="bg1"/>
                </a:solidFill>
                <a:latin typeface="+mj-lt"/>
                <a:ea typeface="+mj-ea"/>
                <a:cs typeface="+mj-cs"/>
              </a:rPr>
              <a:t>Show Your </a:t>
            </a:r>
            <a:r>
              <a:rPr lang="en-US" dirty="0">
                <a:solidFill>
                  <a:schemeClr val="bg1"/>
                </a:solidFill>
              </a:rPr>
              <a:t>V</a:t>
            </a:r>
            <a:r>
              <a:rPr lang="en-US" kern="1200" dirty="0">
                <a:solidFill>
                  <a:schemeClr val="bg1"/>
                </a:solidFill>
                <a:latin typeface="+mj-lt"/>
                <a:ea typeface="+mj-ea"/>
                <a:cs typeface="+mj-cs"/>
              </a:rPr>
              <a:t>alue!</a:t>
            </a:r>
          </a:p>
        </p:txBody>
      </p:sp>
      <p:sp>
        <p:nvSpPr>
          <p:cNvPr id="12" name="TextBox 11">
            <a:extLst>
              <a:ext uri="{FF2B5EF4-FFF2-40B4-BE49-F238E27FC236}">
                <a16:creationId xmlns:a16="http://schemas.microsoft.com/office/drawing/2014/main" id="{9D63F67F-8028-4D20-9AF5-8CFDACD3785F}"/>
              </a:ext>
            </a:extLst>
          </p:cNvPr>
          <p:cNvSpPr txBox="1"/>
          <p:nvPr/>
        </p:nvSpPr>
        <p:spPr>
          <a:xfrm>
            <a:off x="119270" y="2368804"/>
            <a:ext cx="4452731" cy="3631946"/>
          </a:xfrm>
          <a:prstGeom prst="rect">
            <a:avLst/>
          </a:prstGeom>
        </p:spPr>
        <p:txBody>
          <a:bodyPr vert="horz" lIns="68580" tIns="34290" rIns="68580" bIns="34290" rtlCol="0" anchor="t">
            <a:normAutofit/>
          </a:bodyPr>
          <a:lstStyle/>
          <a:p>
            <a:pPr defTabSz="685800">
              <a:lnSpc>
                <a:spcPct val="90000"/>
              </a:lnSpc>
              <a:spcAft>
                <a:spcPts val="450"/>
              </a:spcAft>
            </a:pPr>
            <a:r>
              <a:rPr lang="en-US" sz="2100" dirty="0">
                <a:solidFill>
                  <a:prstClr val="white"/>
                </a:solidFill>
                <a:latin typeface="Calibri" panose="020F0502020204030204"/>
              </a:rPr>
              <a:t>Total Completed Applications: 24,046</a:t>
            </a:r>
          </a:p>
          <a:p>
            <a:pPr defTabSz="685800">
              <a:lnSpc>
                <a:spcPct val="90000"/>
              </a:lnSpc>
              <a:spcAft>
                <a:spcPts val="450"/>
              </a:spcAft>
            </a:pPr>
            <a:endParaRPr lang="en-US" sz="2100" dirty="0">
              <a:solidFill>
                <a:prstClr val="white"/>
              </a:solidFill>
              <a:latin typeface="Calibri" panose="020F0502020204030204"/>
            </a:endParaRPr>
          </a:p>
          <a:p>
            <a:pPr defTabSz="685800">
              <a:lnSpc>
                <a:spcPct val="90000"/>
              </a:lnSpc>
              <a:spcAft>
                <a:spcPts val="450"/>
              </a:spcAft>
            </a:pPr>
            <a:r>
              <a:rPr lang="en-US" sz="2100" dirty="0">
                <a:solidFill>
                  <a:prstClr val="white"/>
                </a:solidFill>
                <a:latin typeface="Calibri" panose="020F0502020204030204"/>
              </a:rPr>
              <a:t>Number of Enrollment Related Contacts: 77,543</a:t>
            </a:r>
          </a:p>
          <a:p>
            <a:pPr defTabSz="685800">
              <a:lnSpc>
                <a:spcPct val="90000"/>
              </a:lnSpc>
              <a:spcAft>
                <a:spcPts val="450"/>
              </a:spcAft>
            </a:pPr>
            <a:endParaRPr lang="en-US" sz="2100" dirty="0">
              <a:solidFill>
                <a:prstClr val="white"/>
              </a:solidFill>
              <a:latin typeface="Calibri" panose="020F0502020204030204"/>
            </a:endParaRPr>
          </a:p>
          <a:p>
            <a:pPr defTabSz="685800">
              <a:lnSpc>
                <a:spcPct val="90000"/>
              </a:lnSpc>
              <a:spcAft>
                <a:spcPts val="450"/>
              </a:spcAft>
            </a:pPr>
            <a:r>
              <a:rPr lang="en-US" sz="2100" dirty="0">
                <a:solidFill>
                  <a:prstClr val="white"/>
                </a:solidFill>
                <a:latin typeface="Calibri" panose="020F0502020204030204"/>
              </a:rPr>
              <a:t> &gt; Assisters experienced an average of </a:t>
            </a:r>
          </a:p>
          <a:p>
            <a:pPr defTabSz="685800">
              <a:lnSpc>
                <a:spcPct val="90000"/>
              </a:lnSpc>
              <a:spcAft>
                <a:spcPts val="450"/>
              </a:spcAft>
            </a:pPr>
            <a:r>
              <a:rPr lang="en-US" sz="2100" b="1" u="sng" dirty="0">
                <a:solidFill>
                  <a:prstClr val="white"/>
                </a:solidFill>
                <a:latin typeface="Calibri" panose="020F0502020204030204"/>
              </a:rPr>
              <a:t>3 interactions per year </a:t>
            </a:r>
            <a:r>
              <a:rPr lang="en-US" sz="2100" dirty="0">
                <a:solidFill>
                  <a:prstClr val="white"/>
                </a:solidFill>
                <a:latin typeface="Calibri" panose="020F0502020204030204"/>
              </a:rPr>
              <a:t>with each household enrolled</a:t>
            </a:r>
          </a:p>
          <a:p>
            <a:pPr defTabSz="685800">
              <a:lnSpc>
                <a:spcPct val="90000"/>
              </a:lnSpc>
              <a:spcAft>
                <a:spcPts val="450"/>
              </a:spcAft>
            </a:pPr>
            <a:r>
              <a:rPr lang="en-US" sz="2100" dirty="0">
                <a:solidFill>
                  <a:prstClr val="white"/>
                </a:solidFill>
                <a:latin typeface="Calibri" panose="020F0502020204030204"/>
              </a:rPr>
              <a:t>&gt; Average Interaction Time: </a:t>
            </a:r>
          </a:p>
          <a:p>
            <a:pPr defTabSz="685800">
              <a:lnSpc>
                <a:spcPct val="90000"/>
              </a:lnSpc>
              <a:spcAft>
                <a:spcPts val="450"/>
              </a:spcAft>
            </a:pPr>
            <a:r>
              <a:rPr lang="en-US" sz="2100" b="1" u="sng" dirty="0">
                <a:solidFill>
                  <a:prstClr val="white"/>
                </a:solidFill>
                <a:latin typeface="Calibri" panose="020F0502020204030204"/>
              </a:rPr>
              <a:t>around 50 min</a:t>
            </a:r>
          </a:p>
          <a:p>
            <a:pPr indent="-171446" defTabSz="685800">
              <a:lnSpc>
                <a:spcPct val="90000"/>
              </a:lnSpc>
              <a:spcAft>
                <a:spcPts val="450"/>
              </a:spcAft>
              <a:buFont typeface="Arial" panose="020B0604020202020204" pitchFamily="34" charset="0"/>
              <a:buChar char="•"/>
            </a:pPr>
            <a:endParaRPr lang="en-US" sz="1500" dirty="0">
              <a:solidFill>
                <a:prstClr val="white"/>
              </a:solidFill>
              <a:latin typeface="Calibri" panose="020F0502020204030204"/>
            </a:endParaRPr>
          </a:p>
        </p:txBody>
      </p:sp>
    </p:spTree>
    <p:extLst>
      <p:ext uri="{BB962C8B-B14F-4D97-AF65-F5344CB8AC3E}">
        <p14:creationId xmlns:p14="http://schemas.microsoft.com/office/powerpoint/2010/main" val="2264599264"/>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1263-186E-40C4-BDD6-FAFDE2F3352C}"/>
              </a:ext>
            </a:extLst>
          </p:cNvPr>
          <p:cNvSpPr>
            <a:spLocks noGrp="1"/>
          </p:cNvSpPr>
          <p:nvPr>
            <p:ph type="title"/>
          </p:nvPr>
        </p:nvSpPr>
        <p:spPr>
          <a:xfrm>
            <a:off x="628650" y="1131097"/>
            <a:ext cx="7886700" cy="994172"/>
          </a:xfrm>
        </p:spPr>
        <p:txBody>
          <a:bodyPr>
            <a:normAutofit/>
          </a:bodyPr>
          <a:lstStyle/>
          <a:p>
            <a:r>
              <a:rPr lang="en-US"/>
              <a:t>2018 Metrics Report: Region 8 Contracted</a:t>
            </a:r>
          </a:p>
        </p:txBody>
      </p:sp>
      <p:graphicFrame>
        <p:nvGraphicFramePr>
          <p:cNvPr id="13" name="Content Placeholder 2">
            <a:extLst>
              <a:ext uri="{FF2B5EF4-FFF2-40B4-BE49-F238E27FC236}">
                <a16:creationId xmlns:a16="http://schemas.microsoft.com/office/drawing/2014/main" id="{69399C1D-BC96-49CF-BDE6-CD248F4FE7CA}"/>
              </a:ext>
            </a:extLst>
          </p:cNvPr>
          <p:cNvGraphicFramePr>
            <a:graphicFrameLocks noGrp="1"/>
          </p:cNvGraphicFramePr>
          <p:nvPr>
            <p:ph idx="1"/>
            <p:extLst>
              <p:ext uri="{D42A27DB-BD31-4B8C-83A1-F6EECF244321}">
                <p14:modId xmlns:p14="http://schemas.microsoft.com/office/powerpoint/2010/main" val="3879696852"/>
              </p:ext>
            </p:extLst>
          </p:nvPr>
        </p:nvGraphicFramePr>
        <p:xfrm>
          <a:off x="536713" y="1905000"/>
          <a:ext cx="8607287" cy="3995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8769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7545918-E1EB-4C55-8B80-37F78718896B}"/>
              </a:ext>
            </a:extLst>
          </p:cNvPr>
          <p:cNvSpPr>
            <a:spLocks noGrp="1"/>
          </p:cNvSpPr>
          <p:nvPr>
            <p:ph type="title"/>
          </p:nvPr>
        </p:nvSpPr>
        <p:spPr>
          <a:xfrm>
            <a:off x="628650" y="1131097"/>
            <a:ext cx="7886700" cy="994172"/>
          </a:xfrm>
        </p:spPr>
        <p:txBody>
          <a:bodyPr>
            <a:normAutofit/>
          </a:bodyPr>
          <a:lstStyle/>
          <a:p>
            <a:r>
              <a:rPr lang="en-US" dirty="0"/>
              <a:t>Where are Kentucky Assisters going?</a:t>
            </a:r>
          </a:p>
        </p:txBody>
      </p:sp>
      <p:graphicFrame>
        <p:nvGraphicFramePr>
          <p:cNvPr id="5" name="Content Placeholder 2">
            <a:extLst>
              <a:ext uri="{FF2B5EF4-FFF2-40B4-BE49-F238E27FC236}">
                <a16:creationId xmlns:a16="http://schemas.microsoft.com/office/drawing/2014/main" id="{F431BD97-3318-4054-8FA9-9F94BADFA35C}"/>
              </a:ext>
            </a:extLst>
          </p:cNvPr>
          <p:cNvGraphicFramePr>
            <a:graphicFrameLocks noGrp="1"/>
          </p:cNvGraphicFramePr>
          <p:nvPr>
            <p:ph idx="1"/>
            <p:extLst/>
          </p:nvPr>
        </p:nvGraphicFramePr>
        <p:xfrm>
          <a:off x="628650" y="2226472"/>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393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D8A8-F0BB-4B21-BB3F-F8988127C63C}"/>
              </a:ext>
            </a:extLst>
          </p:cNvPr>
          <p:cNvSpPr>
            <a:spLocks noGrp="1"/>
          </p:cNvSpPr>
          <p:nvPr>
            <p:ph type="title"/>
          </p:nvPr>
        </p:nvSpPr>
        <p:spPr/>
        <p:txBody>
          <a:bodyPr/>
          <a:lstStyle/>
          <a:p>
            <a:r>
              <a:rPr lang="en-US" dirty="0"/>
              <a:t>Lack of Awareness Abounds….</a:t>
            </a:r>
          </a:p>
        </p:txBody>
      </p:sp>
      <p:pic>
        <p:nvPicPr>
          <p:cNvPr id="3074" name="Picture 2" descr="https://kaiserfamilyfoundation.files.wordpress.com/2018/11/9263-figure-8.png?w=800&amp;h=450">
            <a:extLst>
              <a:ext uri="{FF2B5EF4-FFF2-40B4-BE49-F238E27FC236}">
                <a16:creationId xmlns:a16="http://schemas.microsoft.com/office/drawing/2014/main" id="{AC67FF15-DE8B-44E7-AA97-CB1FBB7757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1524000"/>
            <a:ext cx="7731128" cy="434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790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6135"/>
            <a:ext cx="9144000" cy="145461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0F648E2-7E52-4597-B8B4-C813BCDA4E4A}"/>
              </a:ext>
            </a:extLst>
          </p:cNvPr>
          <p:cNvSpPr>
            <a:spLocks noGrp="1"/>
          </p:cNvSpPr>
          <p:nvPr>
            <p:ph type="title"/>
          </p:nvPr>
        </p:nvSpPr>
        <p:spPr>
          <a:xfrm>
            <a:off x="1200150" y="3429004"/>
            <a:ext cx="6743700" cy="2220017"/>
          </a:xfrm>
          <a:solidFill>
            <a:srgbClr val="FFFFFF"/>
          </a:solidFill>
          <a:ln w="38100">
            <a:solidFill>
              <a:srgbClr val="404040"/>
            </a:solidFill>
            <a:miter lim="800000"/>
          </a:ln>
        </p:spPr>
        <p:txBody>
          <a:bodyPr vert="horz" lIns="68580" tIns="34290" rIns="68580" bIns="34290" rtlCol="0" anchor="ctr">
            <a:normAutofit/>
          </a:bodyPr>
          <a:lstStyle/>
          <a:p>
            <a:pPr algn="ctr"/>
            <a:r>
              <a:rPr lang="en-US" sz="2400" dirty="0">
                <a:solidFill>
                  <a:srgbClr val="404040"/>
                </a:solidFill>
              </a:rPr>
              <a:t>Whitney Allen, MPH</a:t>
            </a:r>
            <a:br>
              <a:rPr lang="en-US" sz="2400" dirty="0">
                <a:solidFill>
                  <a:srgbClr val="404040"/>
                </a:solidFill>
              </a:rPr>
            </a:br>
            <a:r>
              <a:rPr lang="en-US" sz="2400" dirty="0">
                <a:solidFill>
                  <a:srgbClr val="404040"/>
                </a:solidFill>
              </a:rPr>
              <a:t>Coordinator of Community Development &amp; Outreach</a:t>
            </a:r>
            <a:br>
              <a:rPr lang="en-US" sz="2400" dirty="0">
                <a:solidFill>
                  <a:srgbClr val="404040"/>
                </a:solidFill>
              </a:rPr>
            </a:br>
            <a:r>
              <a:rPr lang="en-US" sz="2400" dirty="0">
                <a:solidFill>
                  <a:srgbClr val="404040"/>
                </a:solidFill>
              </a:rPr>
              <a:t>Kentucky Primary Care Association</a:t>
            </a:r>
            <a:br>
              <a:rPr lang="en-US" sz="2400" dirty="0">
                <a:solidFill>
                  <a:srgbClr val="404040"/>
                </a:solidFill>
              </a:rPr>
            </a:br>
            <a:r>
              <a:rPr lang="en-US" sz="2400" dirty="0">
                <a:solidFill>
                  <a:srgbClr val="404040"/>
                </a:solidFill>
                <a:hlinkClick r:id="rId2"/>
              </a:rPr>
              <a:t>wallen@kypca.net</a:t>
            </a:r>
            <a:r>
              <a:rPr lang="en-US" sz="2400" dirty="0">
                <a:solidFill>
                  <a:srgbClr val="404040"/>
                </a:solidFill>
              </a:rPr>
              <a:t>  </a:t>
            </a:r>
          </a:p>
        </p:txBody>
      </p:sp>
      <p:pic>
        <p:nvPicPr>
          <p:cNvPr id="10" name="Content Placeholder 9">
            <a:extLst>
              <a:ext uri="{FF2B5EF4-FFF2-40B4-BE49-F238E27FC236}">
                <a16:creationId xmlns:a16="http://schemas.microsoft.com/office/drawing/2014/main" id="{8832CE1C-B7DC-4EC7-A800-A1B670D854C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43089" y="1298440"/>
            <a:ext cx="5257831" cy="1868282"/>
          </a:xfrm>
        </p:spPr>
      </p:pic>
    </p:spTree>
    <p:extLst>
      <p:ext uri="{BB962C8B-B14F-4D97-AF65-F5344CB8AC3E}">
        <p14:creationId xmlns:p14="http://schemas.microsoft.com/office/powerpoint/2010/main" val="4127688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3EC-EE1D-4CD4-9CF3-9CA62451B08C}"/>
              </a:ext>
            </a:extLst>
          </p:cNvPr>
          <p:cNvSpPr>
            <a:spLocks noGrp="1"/>
          </p:cNvSpPr>
          <p:nvPr>
            <p:ph type="title"/>
          </p:nvPr>
        </p:nvSpPr>
        <p:spPr/>
        <p:txBody>
          <a:bodyPr/>
          <a:lstStyle/>
          <a:p>
            <a:r>
              <a:rPr lang="en-US" dirty="0"/>
              <a:t>Intersection of Work</a:t>
            </a:r>
          </a:p>
        </p:txBody>
      </p:sp>
      <p:graphicFrame>
        <p:nvGraphicFramePr>
          <p:cNvPr id="4" name="Content Placeholder 3">
            <a:extLst>
              <a:ext uri="{FF2B5EF4-FFF2-40B4-BE49-F238E27FC236}">
                <a16:creationId xmlns:a16="http://schemas.microsoft.com/office/drawing/2014/main" id="{E9B611E5-8943-4BCC-8E5C-217FA0A97FAE}"/>
              </a:ext>
            </a:extLst>
          </p:cNvPr>
          <p:cNvGraphicFramePr>
            <a:graphicFrameLocks noGrp="1"/>
          </p:cNvGraphicFramePr>
          <p:nvPr>
            <p:ph idx="1"/>
            <p:extLst>
              <p:ext uri="{D42A27DB-BD31-4B8C-83A1-F6EECF244321}">
                <p14:modId xmlns:p14="http://schemas.microsoft.com/office/powerpoint/2010/main" val="1205035398"/>
              </p:ext>
            </p:extLst>
          </p:nvPr>
        </p:nvGraphicFramePr>
        <p:xfrm>
          <a:off x="885825" y="1828800"/>
          <a:ext cx="7372350" cy="390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22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3EC-EE1D-4CD4-9CF3-9CA62451B08C}"/>
              </a:ext>
            </a:extLst>
          </p:cNvPr>
          <p:cNvSpPr>
            <a:spLocks noGrp="1"/>
          </p:cNvSpPr>
          <p:nvPr>
            <p:ph type="title"/>
          </p:nvPr>
        </p:nvSpPr>
        <p:spPr/>
        <p:txBody>
          <a:bodyPr/>
          <a:lstStyle/>
          <a:p>
            <a:r>
              <a:rPr lang="en-US" dirty="0"/>
              <a:t>Questions and Discussion</a:t>
            </a:r>
          </a:p>
        </p:txBody>
      </p:sp>
      <p:pic>
        <p:nvPicPr>
          <p:cNvPr id="4098" name="Picture 2" descr="Image result for questions stock photo">
            <a:extLst>
              <a:ext uri="{FF2B5EF4-FFF2-40B4-BE49-F238E27FC236}">
                <a16:creationId xmlns:a16="http://schemas.microsoft.com/office/drawing/2014/main" id="{60D787CF-8E14-49F9-B09C-245341FEB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600200"/>
            <a:ext cx="634365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826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6960F0-36CA-4300-ABF0-80379BE944AC}"/>
              </a:ext>
            </a:extLst>
          </p:cNvPr>
          <p:cNvSpPr/>
          <p:nvPr/>
        </p:nvSpPr>
        <p:spPr>
          <a:xfrm>
            <a:off x="915822" y="2902111"/>
            <a:ext cx="1768689" cy="400110"/>
          </a:xfrm>
          <a:prstGeom prst="rect">
            <a:avLst/>
          </a:prstGeom>
        </p:spPr>
        <p:txBody>
          <a:bodyPr wrap="none">
            <a:spAutoFit/>
          </a:bodyPr>
          <a:lstStyle/>
          <a:p>
            <a:pPr marL="12700">
              <a:lnSpc>
                <a:spcPct val="100000"/>
              </a:lnSpc>
              <a:spcBef>
                <a:spcPts val="305"/>
              </a:spcBef>
            </a:pPr>
            <a:r>
              <a:rPr lang="en-US" sz="2000" spc="-5" dirty="0">
                <a:ea typeface="Tahoma" panose="020B0604030504040204" pitchFamily="34" charset="0"/>
                <a:cs typeface="Tahoma" panose="020B0604030504040204" pitchFamily="34" charset="0"/>
              </a:rPr>
              <a:t>@</a:t>
            </a:r>
            <a:r>
              <a:rPr lang="en-US" sz="2000" spc="-5" dirty="0" err="1">
                <a:ea typeface="Tahoma" panose="020B0604030504040204" pitchFamily="34" charset="0"/>
                <a:cs typeface="Tahoma" panose="020B0604030504040204" pitchFamily="34" charset="0"/>
              </a:rPr>
              <a:t>TransformHC</a:t>
            </a:r>
            <a:endParaRPr lang="en-US" sz="2000" dirty="0">
              <a:ea typeface="Tahoma" panose="020B0604030504040204" pitchFamily="34" charset="0"/>
              <a:cs typeface="Tahoma" panose="020B0604030504040204" pitchFamily="34" charset="0"/>
            </a:endParaRPr>
          </a:p>
        </p:txBody>
      </p:sp>
      <p:pic>
        <p:nvPicPr>
          <p:cNvPr id="8" name="Graphic 7" descr="Smart Phone">
            <a:extLst>
              <a:ext uri="{FF2B5EF4-FFF2-40B4-BE49-F238E27FC236}">
                <a16:creationId xmlns:a16="http://schemas.microsoft.com/office/drawing/2014/main" id="{ACE489BC-9FE0-4F7D-8395-7838887DB2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2966" y="1663137"/>
            <a:ext cx="914400" cy="1006622"/>
          </a:xfrm>
          <a:prstGeom prst="rect">
            <a:avLst/>
          </a:prstGeom>
        </p:spPr>
      </p:pic>
      <p:pic>
        <p:nvPicPr>
          <p:cNvPr id="14" name="Graphic 13" descr="Laptop">
            <a:extLst>
              <a:ext uri="{FF2B5EF4-FFF2-40B4-BE49-F238E27FC236}">
                <a16:creationId xmlns:a16="http://schemas.microsoft.com/office/drawing/2014/main" id="{24CC91B9-2EFC-4C44-AEA4-ABF4EEED9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2966" y="4201261"/>
            <a:ext cx="914400" cy="914400"/>
          </a:xfrm>
          <a:prstGeom prst="rect">
            <a:avLst/>
          </a:prstGeom>
        </p:spPr>
      </p:pic>
      <p:sp>
        <p:nvSpPr>
          <p:cNvPr id="16" name="TextBox 15">
            <a:extLst>
              <a:ext uri="{FF2B5EF4-FFF2-40B4-BE49-F238E27FC236}">
                <a16:creationId xmlns:a16="http://schemas.microsoft.com/office/drawing/2014/main" id="{F2D602F0-9633-4E4A-A899-806508E33CAB}"/>
              </a:ext>
            </a:extLst>
          </p:cNvPr>
          <p:cNvSpPr txBox="1"/>
          <p:nvPr/>
        </p:nvSpPr>
        <p:spPr>
          <a:xfrm>
            <a:off x="490224" y="3445857"/>
            <a:ext cx="2619884" cy="400110"/>
          </a:xfrm>
          <a:prstGeom prst="rect">
            <a:avLst/>
          </a:prstGeom>
          <a:noFill/>
        </p:spPr>
        <p:txBody>
          <a:bodyPr wrap="none" rtlCol="0">
            <a:spAutoFit/>
          </a:bodyPr>
          <a:lstStyle/>
          <a:p>
            <a:r>
              <a:rPr lang="en-US" sz="2000" dirty="0">
                <a:hlinkClick r:id="rId6">
                  <a:extLst>
                    <a:ext uri="{A12FA001-AC4F-418D-AE19-62706E023703}">
                      <ahyp:hlinkClr xmlns:ahyp="http://schemas.microsoft.com/office/drawing/2018/hyperlinkcolor" val="tx"/>
                    </a:ext>
                  </a:extLst>
                </a:hlinkClick>
              </a:rPr>
              <a:t>www.transformhc.com</a:t>
            </a:r>
            <a:r>
              <a:rPr lang="en-US" sz="2000" dirty="0"/>
              <a:t> </a:t>
            </a:r>
          </a:p>
        </p:txBody>
      </p:sp>
      <p:pic>
        <p:nvPicPr>
          <p:cNvPr id="19" name="Picture 4" descr="Image result for twitter logo">
            <a:extLst>
              <a:ext uri="{FF2B5EF4-FFF2-40B4-BE49-F238E27FC236}">
                <a16:creationId xmlns:a16="http://schemas.microsoft.com/office/drawing/2014/main" id="{93CED301-2A3E-4EC7-9AF4-C8949DE35B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154" y="3045747"/>
            <a:ext cx="281668" cy="2159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366EACD-4081-4B65-8DFB-3907F01C9E83}"/>
              </a:ext>
            </a:extLst>
          </p:cNvPr>
          <p:cNvSpPr txBox="1"/>
          <p:nvPr/>
        </p:nvSpPr>
        <p:spPr>
          <a:xfrm>
            <a:off x="273245" y="306854"/>
            <a:ext cx="78867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Contact Us</a:t>
            </a:r>
          </a:p>
        </p:txBody>
      </p:sp>
      <p:sp>
        <p:nvSpPr>
          <p:cNvPr id="2" name="TextBox 1">
            <a:extLst>
              <a:ext uri="{FF2B5EF4-FFF2-40B4-BE49-F238E27FC236}">
                <a16:creationId xmlns:a16="http://schemas.microsoft.com/office/drawing/2014/main" id="{67D47D22-F6C6-49E6-86F8-49ABCE4D13CE}"/>
              </a:ext>
            </a:extLst>
          </p:cNvPr>
          <p:cNvSpPr txBox="1"/>
          <p:nvPr/>
        </p:nvSpPr>
        <p:spPr>
          <a:xfrm>
            <a:off x="4050635" y="1368365"/>
            <a:ext cx="4817712" cy="4154984"/>
          </a:xfrm>
          <a:prstGeom prst="rect">
            <a:avLst/>
          </a:prstGeom>
          <a:noFill/>
        </p:spPr>
        <p:txBody>
          <a:bodyPr wrap="square" rtlCol="0">
            <a:spAutoFit/>
          </a:bodyPr>
          <a:lstStyle/>
          <a:p>
            <a:r>
              <a:rPr lang="en-US" sz="2400" b="1" dirty="0"/>
              <a:t>Lisa Chan-</a:t>
            </a:r>
            <a:r>
              <a:rPr lang="en-US" sz="2400" b="1" dirty="0" err="1"/>
              <a:t>Sawin</a:t>
            </a:r>
            <a:r>
              <a:rPr lang="en-US" sz="2400" b="1" dirty="0"/>
              <a:t>, CEO</a:t>
            </a:r>
          </a:p>
          <a:p>
            <a:r>
              <a:rPr lang="en-US" sz="2400" b="1" dirty="0"/>
              <a:t>Transform Health</a:t>
            </a:r>
          </a:p>
          <a:p>
            <a:r>
              <a:rPr lang="en-US" sz="2400" b="1" dirty="0">
                <a:hlinkClick r:id="rId8"/>
              </a:rPr>
              <a:t>lisa@transformhc.com</a:t>
            </a:r>
            <a:endParaRPr lang="en-US" sz="2400" b="1" dirty="0"/>
          </a:p>
          <a:p>
            <a:endParaRPr lang="en-US" sz="2400" b="1" dirty="0"/>
          </a:p>
          <a:p>
            <a:r>
              <a:rPr lang="en-US" sz="2400" b="1" dirty="0"/>
              <a:t>Heather Bates, COO</a:t>
            </a:r>
          </a:p>
          <a:p>
            <a:r>
              <a:rPr lang="en-US" sz="2400" b="1" dirty="0"/>
              <a:t>Transform Health</a:t>
            </a:r>
          </a:p>
          <a:p>
            <a:r>
              <a:rPr lang="en-US" sz="2400" b="1" dirty="0">
                <a:hlinkClick r:id="rId9"/>
              </a:rPr>
              <a:t>heather@transformhc.com</a:t>
            </a:r>
            <a:endParaRPr lang="en-US" sz="2400" b="1" dirty="0"/>
          </a:p>
          <a:p>
            <a:endParaRPr lang="en-US" sz="2400" b="1" dirty="0"/>
          </a:p>
          <a:p>
            <a:r>
              <a:rPr lang="en-US" sz="2400" b="1" dirty="0"/>
              <a:t>Liz Hagan, Federal Policy Consultant</a:t>
            </a:r>
          </a:p>
          <a:p>
            <a:r>
              <a:rPr lang="en-US" sz="2400" b="1" dirty="0"/>
              <a:t>Transform Health</a:t>
            </a:r>
          </a:p>
          <a:p>
            <a:r>
              <a:rPr lang="en-US" sz="2400" b="1" dirty="0">
                <a:hlinkClick r:id="rId10"/>
              </a:rPr>
              <a:t>liz@transformhc.com</a:t>
            </a:r>
            <a:r>
              <a:rPr lang="en-US" sz="2400" b="1"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3EE-D2F7-474A-AE1F-0AE20C475A39}"/>
              </a:ext>
            </a:extLst>
          </p:cNvPr>
          <p:cNvSpPr>
            <a:spLocks noGrp="1"/>
          </p:cNvSpPr>
          <p:nvPr>
            <p:ph type="title"/>
          </p:nvPr>
        </p:nvSpPr>
        <p:spPr/>
        <p:txBody>
          <a:bodyPr/>
          <a:lstStyle/>
          <a:p>
            <a:r>
              <a:rPr lang="en-US" dirty="0"/>
              <a:t>Outreach and Enrollment Practices Matter! </a:t>
            </a:r>
          </a:p>
        </p:txBody>
      </p:sp>
      <p:pic>
        <p:nvPicPr>
          <p:cNvPr id="4" name="Content Placeholder 3">
            <a:extLst>
              <a:ext uri="{FF2B5EF4-FFF2-40B4-BE49-F238E27FC236}">
                <a16:creationId xmlns:a16="http://schemas.microsoft.com/office/drawing/2014/main" id="{575766C7-50AE-4955-B716-81FC72A6B131}"/>
              </a:ext>
            </a:extLst>
          </p:cNvPr>
          <p:cNvPicPr>
            <a:picLocks noGrp="1" noChangeAspect="1"/>
          </p:cNvPicPr>
          <p:nvPr>
            <p:ph idx="1"/>
          </p:nvPr>
        </p:nvPicPr>
        <p:blipFill>
          <a:blip r:embed="rId2"/>
          <a:stretch>
            <a:fillRect/>
          </a:stretch>
        </p:blipFill>
        <p:spPr>
          <a:xfrm>
            <a:off x="1295400" y="1447800"/>
            <a:ext cx="6294986" cy="4654977"/>
          </a:xfrm>
          <a:prstGeom prst="rect">
            <a:avLst/>
          </a:prstGeom>
        </p:spPr>
      </p:pic>
    </p:spTree>
    <p:extLst>
      <p:ext uri="{BB962C8B-B14F-4D97-AF65-F5344CB8AC3E}">
        <p14:creationId xmlns:p14="http://schemas.microsoft.com/office/powerpoint/2010/main" val="34250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F0CC-35F4-435E-A18E-39F1C849A7D6}"/>
              </a:ext>
            </a:extLst>
          </p:cNvPr>
          <p:cNvSpPr>
            <a:spLocks noGrp="1"/>
          </p:cNvSpPr>
          <p:nvPr>
            <p:ph type="title"/>
          </p:nvPr>
        </p:nvSpPr>
        <p:spPr>
          <a:xfrm>
            <a:off x="334602" y="51261"/>
            <a:ext cx="8809398" cy="1325563"/>
          </a:xfrm>
        </p:spPr>
        <p:txBody>
          <a:bodyPr/>
          <a:lstStyle/>
          <a:p>
            <a:r>
              <a:rPr lang="en-US" dirty="0"/>
              <a:t>Congressional Action Around Consumer Assistance</a:t>
            </a:r>
          </a:p>
        </p:txBody>
      </p:sp>
      <p:pic>
        <p:nvPicPr>
          <p:cNvPr id="6" name="Picture 5">
            <a:extLst>
              <a:ext uri="{FF2B5EF4-FFF2-40B4-BE49-F238E27FC236}">
                <a16:creationId xmlns:a16="http://schemas.microsoft.com/office/drawing/2014/main" id="{697DEB07-ADF6-46B4-85AB-958D3F0FAFA4}"/>
              </a:ext>
            </a:extLst>
          </p:cNvPr>
          <p:cNvPicPr>
            <a:picLocks noChangeAspect="1"/>
          </p:cNvPicPr>
          <p:nvPr/>
        </p:nvPicPr>
        <p:blipFill>
          <a:blip r:embed="rId2"/>
          <a:stretch>
            <a:fillRect/>
          </a:stretch>
        </p:blipFill>
        <p:spPr>
          <a:xfrm>
            <a:off x="1752600" y="1143000"/>
            <a:ext cx="5050705" cy="55055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34718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F0CC-35F4-435E-A18E-39F1C849A7D6}"/>
              </a:ext>
            </a:extLst>
          </p:cNvPr>
          <p:cNvSpPr>
            <a:spLocks noGrp="1"/>
          </p:cNvSpPr>
          <p:nvPr>
            <p:ph type="title"/>
          </p:nvPr>
        </p:nvSpPr>
        <p:spPr>
          <a:xfrm>
            <a:off x="228600" y="274637"/>
            <a:ext cx="7886700" cy="1325563"/>
          </a:xfrm>
        </p:spPr>
        <p:txBody>
          <a:bodyPr/>
          <a:lstStyle/>
          <a:p>
            <a:r>
              <a:rPr lang="en-US" dirty="0"/>
              <a:t>Recent Congressional Action</a:t>
            </a:r>
          </a:p>
        </p:txBody>
      </p:sp>
      <p:pic>
        <p:nvPicPr>
          <p:cNvPr id="4" name="Content Placeholder 3">
            <a:extLst>
              <a:ext uri="{FF2B5EF4-FFF2-40B4-BE49-F238E27FC236}">
                <a16:creationId xmlns:a16="http://schemas.microsoft.com/office/drawing/2014/main" id="{30D54441-50C9-4FED-8A19-4D01CECC25CD}"/>
              </a:ext>
            </a:extLst>
          </p:cNvPr>
          <p:cNvPicPr>
            <a:picLocks noGrp="1" noChangeAspect="1"/>
          </p:cNvPicPr>
          <p:nvPr>
            <p:ph idx="1"/>
          </p:nvPr>
        </p:nvPicPr>
        <p:blipFill>
          <a:blip r:embed="rId2"/>
          <a:stretch>
            <a:fillRect/>
          </a:stretch>
        </p:blipFill>
        <p:spPr>
          <a:xfrm>
            <a:off x="2133600" y="1600200"/>
            <a:ext cx="4669131" cy="45538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33799219"/>
      </p:ext>
    </p:extLst>
  </p:cSld>
  <p:clrMapOvr>
    <a:masterClrMapping/>
  </p:clrMapOvr>
</p:sld>
</file>

<file path=ppt/theme/theme1.xml><?xml version="1.0" encoding="utf-8"?>
<a:theme xmlns:a="http://schemas.openxmlformats.org/drawingml/2006/main" name="No Angle">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6C4"/>
      </a:accent4>
      <a:accent5>
        <a:srgbClr val="43B4FF"/>
      </a:accent5>
      <a:accent6>
        <a:srgbClr val="C0E6FF"/>
      </a:accent6>
      <a:hlink>
        <a:srgbClr val="8F9091"/>
      </a:hlink>
      <a:folHlink>
        <a:srgbClr val="DBDB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 KFF Template 4x3" id="{3547520F-F083-4223-8D01-42B88717BF46}" vid="{9F268B79-1E5C-4B65-AAA6-FF4B67F7549D}"/>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6C4"/>
      </a:accent4>
      <a:accent5>
        <a:srgbClr val="43B4FF"/>
      </a:accent5>
      <a:accent6>
        <a:srgbClr val="C0E6FF"/>
      </a:accent6>
      <a:hlink>
        <a:srgbClr val="8F9091"/>
      </a:hlink>
      <a:folHlink>
        <a:srgbClr val="DBDB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 KFF Template 4x3" id="{3547520F-F083-4223-8D01-42B88717BF46}" vid="{0ED3A404-2A8C-463E-A613-ACD8B60D6DE3}"/>
    </a:ext>
  </a:extLst>
</a:theme>
</file>

<file path=ppt/theme/theme3.xml><?xml version="1.0" encoding="utf-8"?>
<a:theme xmlns:a="http://schemas.openxmlformats.org/drawingml/2006/main" name="Default with exhibit #">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6C4"/>
      </a:accent4>
      <a:accent5>
        <a:srgbClr val="43B4FF"/>
      </a:accent5>
      <a:accent6>
        <a:srgbClr val="C0E6FF"/>
      </a:accent6>
      <a:hlink>
        <a:srgbClr val="8F9091"/>
      </a:hlink>
      <a:folHlink>
        <a:srgbClr val="DBDB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 KFF Template 4x3" id="{3547520F-F083-4223-8D01-42B88717BF46}" vid="{FA918423-3A2B-42E7-A3DE-5B9F673F12C1}"/>
    </a:ext>
  </a:extLst>
</a:theme>
</file>

<file path=ppt/theme/theme4.xml><?xml version="1.0" encoding="utf-8"?>
<a:theme xmlns:a="http://schemas.openxmlformats.org/drawingml/2006/main" name="Default with figure #">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6C4"/>
      </a:accent4>
      <a:accent5>
        <a:srgbClr val="43B4FF"/>
      </a:accent5>
      <a:accent6>
        <a:srgbClr val="C0E6FF"/>
      </a:accent6>
      <a:hlink>
        <a:srgbClr val="8F9091"/>
      </a:hlink>
      <a:folHlink>
        <a:srgbClr val="DBDB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 KFF Template 4x3" id="{3547520F-F083-4223-8D01-42B88717BF46}" vid="{1A1F5094-47C8-469C-BA83-EBE9D180C5E8}"/>
    </a:ext>
  </a:extLst>
</a:theme>
</file>

<file path=ppt/theme/theme5.xml><?xml version="1.0" encoding="utf-8"?>
<a:theme xmlns:a="http://schemas.openxmlformats.org/drawingml/2006/main" name="Title Slide">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6C4"/>
      </a:accent4>
      <a:accent5>
        <a:srgbClr val="43B4FF"/>
      </a:accent5>
      <a:accent6>
        <a:srgbClr val="C0E6FF"/>
      </a:accent6>
      <a:hlink>
        <a:srgbClr val="8F9091"/>
      </a:hlink>
      <a:folHlink>
        <a:srgbClr val="DBDBDB"/>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Lst>
    <a:ext uri="{05A4C25C-085E-4340-85A3-A5531E510DB2}">
      <thm15:themeFamily xmlns:thm15="http://schemas.microsoft.com/office/thememl/2012/main" name="2018 KFF Template 4x3" id="{3547520F-F083-4223-8D01-42B88717BF46}" vid="{5772D8E2-3545-4F47-BE78-F556EB9E8B67}"/>
    </a:ext>
  </a:extLst>
</a:theme>
</file>

<file path=ppt/theme/theme6.xml><?xml version="1.0" encoding="utf-8"?>
<a:theme xmlns:a="http://schemas.openxmlformats.org/drawingml/2006/main" name="Divider Slide">
  <a:themeElements>
    <a:clrScheme name="Default KFF theme colors">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ADA07A"/>
      </a:hlink>
      <a:folHlink>
        <a:srgbClr val="CDC6AF"/>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Lst>
    <a:ext uri="{05A4C25C-085E-4340-85A3-A5531E510DB2}">
      <thm15:themeFamily xmlns:thm15="http://schemas.microsoft.com/office/thememl/2012/main" name="2018 KFF Template 4x3" id="{3547520F-F083-4223-8D01-42B88717BF46}" vid="{AFF18BDB-5E5E-4E8E-956D-6FA61A8CC656}"/>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KFF_Template</Template>
  <TotalTime>2264</TotalTime>
  <Words>2845</Words>
  <Application>Microsoft Office PowerPoint</Application>
  <PresentationFormat>On-screen Show (4:3)</PresentationFormat>
  <Paragraphs>562</Paragraphs>
  <Slides>63</Slides>
  <Notes>22</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63</vt:i4>
      </vt:variant>
    </vt:vector>
  </HeadingPairs>
  <TitlesOfParts>
    <vt:vector size="78" baseType="lpstr">
      <vt:lpstr>Arial</vt:lpstr>
      <vt:lpstr>Calibri</vt:lpstr>
      <vt:lpstr>Calibri Light</vt:lpstr>
      <vt:lpstr>MetaSerif-Book</vt:lpstr>
      <vt:lpstr>Tahoma</vt:lpstr>
      <vt:lpstr>No Angle</vt:lpstr>
      <vt:lpstr>Text Slide</vt:lpstr>
      <vt:lpstr>Default with exhibit #</vt:lpstr>
      <vt:lpstr>Default with figure #</vt:lpstr>
      <vt:lpstr>Title Slide</vt:lpstr>
      <vt:lpstr>Divider Slide</vt:lpstr>
      <vt:lpstr>Office Theme</vt:lpstr>
      <vt:lpstr>1_Office Theme</vt:lpstr>
      <vt:lpstr>2_Office Theme</vt:lpstr>
      <vt:lpstr>3_Office Theme</vt:lpstr>
      <vt:lpstr>Health Action 2019  Consumer Assistance is Still Mission Critical: Where We’ve Been, Where We’re Going</vt:lpstr>
      <vt:lpstr>PowerPoint Presentation</vt:lpstr>
      <vt:lpstr>Agenda </vt:lpstr>
      <vt:lpstr>PowerPoint Presentation</vt:lpstr>
      <vt:lpstr>Leading Up to Open Enrollment </vt:lpstr>
      <vt:lpstr>Lack of Awareness Abounds….</vt:lpstr>
      <vt:lpstr>Outreach and Enrollment Practices Matter! </vt:lpstr>
      <vt:lpstr>Congressional Action Around Consumer Assistance</vt:lpstr>
      <vt:lpstr>Recent Congressional Action</vt:lpstr>
      <vt:lpstr>NEW: Notice of Benefit and Payment Parameters</vt:lpstr>
      <vt:lpstr>Enrollment and Health Care Are Only One Piece of the Larger Puzzle</vt:lpstr>
      <vt:lpstr>Consumer Assistance in Health Insurance: Issues Following Open Enrollment 2019</vt:lpstr>
      <vt:lpstr>Affordable Care Act Established New Permanent Capacity for Consumer Assistance </vt:lpstr>
      <vt:lpstr>State-wide Ombudsman/Consumer Assistance Programs (CAPs)</vt:lpstr>
      <vt:lpstr>In-Person Assisters in the Marketplace</vt:lpstr>
      <vt:lpstr>Types of Marketplace Assister Programs, 2016  </vt:lpstr>
      <vt:lpstr>Distribution of Marketplace Assister Programs and Consumers Helped by Program Caseload Size</vt:lpstr>
      <vt:lpstr>Reasons Consumers Sought Help, 2014 - 2016</vt:lpstr>
      <vt:lpstr>Consumers Needing Help Understanding Basic Insurance Concepts, 2015-2016</vt:lpstr>
      <vt:lpstr>Post-Enrollment Problems Assister Programs Encountered, 2016</vt:lpstr>
      <vt:lpstr>Average Time Assister Programs Spent Helping New and Renewing Consumers, 2016 </vt:lpstr>
      <vt:lpstr>Marketplace assister programs and brokers tend to serve different populations with different needs</vt:lpstr>
      <vt:lpstr>Federal funding for in-person marketplace consumer assistance (Navigator and FEAP), 2014-2019</vt:lpstr>
      <vt:lpstr>Share of FQHCs Experiencing Reductions in Navigator Funding and Actions Taken in Response</vt:lpstr>
      <vt:lpstr>Changes in FQHC Staffing for Enrollment Assistance During the 2018 Open Enrollment Period</vt:lpstr>
      <vt:lpstr>Marketplace Trends: Open Enrollment Plan Selections</vt:lpstr>
      <vt:lpstr>Enrollment changes 2018-2019 varied by state</vt:lpstr>
      <vt:lpstr>Future challenges may lie ahead</vt:lpstr>
      <vt:lpstr>PowerPoint Presentation</vt:lpstr>
      <vt:lpstr>PowerPoint Presentation</vt:lpstr>
      <vt:lpstr>PowerPoint Presentation</vt:lpstr>
      <vt:lpstr>PowerPoint Presentation</vt:lpstr>
      <vt:lpstr>PowerPoint Presentation</vt:lpstr>
      <vt:lpstr>Our Continuum of Care – PCMH Model </vt:lpstr>
      <vt:lpstr>PowerPoint Presentation</vt:lpstr>
      <vt:lpstr>We meet patients where they are! </vt:lpstr>
      <vt:lpstr>Twitter &amp; Facebook Live Sessions </vt:lpstr>
      <vt:lpstr>Media outlets, radio and local news stations </vt:lpstr>
      <vt:lpstr>PowerPoint Presentation</vt:lpstr>
      <vt:lpstr>PowerPoint Presentation</vt:lpstr>
      <vt:lpstr>Collaboration is Key! </vt:lpstr>
      <vt:lpstr>The power of collective efforts…  </vt:lpstr>
      <vt:lpstr>PowerPoint Presentation</vt:lpstr>
      <vt:lpstr>PowerPoint Presentation</vt:lpstr>
      <vt:lpstr>PowerPoint Presentation</vt:lpstr>
      <vt:lpstr>Eric’s Story…</vt:lpstr>
      <vt:lpstr>PowerPoint Presentation</vt:lpstr>
      <vt:lpstr>PowerPoint Presentation</vt:lpstr>
      <vt:lpstr>What’s the next level of work? </vt:lpstr>
      <vt:lpstr>Texas Priorities in Patient Navigation </vt:lpstr>
      <vt:lpstr>Enrollment in KY: Where We’ve Been and Where We’re Going</vt:lpstr>
      <vt:lpstr>PowerPoint Presentation</vt:lpstr>
      <vt:lpstr>PowerPoint Presentation</vt:lpstr>
      <vt:lpstr>PowerPoint Presentation</vt:lpstr>
      <vt:lpstr>PowerPoint Presentation</vt:lpstr>
      <vt:lpstr>Leveraging Community Relations </vt:lpstr>
      <vt:lpstr>Show Your Value!</vt:lpstr>
      <vt:lpstr>2018 Metrics Report: Region 8 Contracted</vt:lpstr>
      <vt:lpstr>Where are Kentucky Assisters going?</vt:lpstr>
      <vt:lpstr>Whitney Allen, MPH Coordinator of Community Development &amp; Outreach Kentucky Primary Care Association wallen@kypca.net  </vt:lpstr>
      <vt:lpstr>Intersection of Work</vt:lpstr>
      <vt:lpstr>Questions and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Karen Pollitz</dc:creator>
  <cp:lastModifiedBy>Elizabeth Hagan</cp:lastModifiedBy>
  <cp:revision>43</cp:revision>
  <cp:lastPrinted>2018-03-27T18:56:56Z</cp:lastPrinted>
  <dcterms:created xsi:type="dcterms:W3CDTF">2019-01-15T15:35:34Z</dcterms:created>
  <dcterms:modified xsi:type="dcterms:W3CDTF">2019-01-21T19:57:44Z</dcterms:modified>
</cp:coreProperties>
</file>