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5" r:id="rId5"/>
  </p:sldMasterIdLst>
  <p:notesMasterIdLst>
    <p:notesMasterId r:id="rId43"/>
  </p:notesMasterIdLst>
  <p:sldIdLst>
    <p:sldId id="256" r:id="rId6"/>
    <p:sldId id="294" r:id="rId7"/>
    <p:sldId id="302" r:id="rId8"/>
    <p:sldId id="429" r:id="rId9"/>
    <p:sldId id="347" r:id="rId10"/>
    <p:sldId id="488" r:id="rId11"/>
    <p:sldId id="348" r:id="rId12"/>
    <p:sldId id="265" r:id="rId13"/>
    <p:sldId id="392" r:id="rId14"/>
    <p:sldId id="349" r:id="rId15"/>
    <p:sldId id="368" r:id="rId16"/>
    <p:sldId id="504" r:id="rId17"/>
    <p:sldId id="370" r:id="rId18"/>
    <p:sldId id="539" r:id="rId19"/>
    <p:sldId id="483" r:id="rId20"/>
    <p:sldId id="393" r:id="rId21"/>
    <p:sldId id="342" r:id="rId22"/>
    <p:sldId id="335" r:id="rId23"/>
    <p:sldId id="482" r:id="rId24"/>
    <p:sldId id="540" r:id="rId25"/>
    <p:sldId id="542" r:id="rId26"/>
    <p:sldId id="544" r:id="rId27"/>
    <p:sldId id="543" r:id="rId28"/>
    <p:sldId id="505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45" r:id="rId38"/>
    <p:sldId id="546" r:id="rId39"/>
    <p:sldId id="547" r:id="rId40"/>
    <p:sldId id="517" r:id="rId41"/>
    <p:sldId id="519" r:id="rId42"/>
  </p:sldIdLst>
  <p:sldSz cx="9144000" cy="6858000" type="screen4x3"/>
  <p:notesSz cx="7023100" cy="9309100"/>
  <p:custDataLst>
    <p:tags r:id="rId44"/>
  </p:custDataLst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83">
          <p15:clr>
            <a:srgbClr val="A4A3A4"/>
          </p15:clr>
        </p15:guide>
        <p15:guide id="2" pos="3232">
          <p15:clr>
            <a:srgbClr val="A4A3A4"/>
          </p15:clr>
        </p15:guide>
        <p15:guide id="3" pos="30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Gagnon" initials="EG" lastIdx="35" clrIdx="0">
    <p:extLst/>
  </p:cmAuthor>
  <p:cmAuthor id="2" name="Barbra Rabson" initials="BR" lastIdx="5" clrIdx="1">
    <p:extLst>
      <p:ext uri="{19B8F6BF-5375-455C-9EA6-DF929625EA0E}">
        <p15:presenceInfo xmlns:p15="http://schemas.microsoft.com/office/powerpoint/2012/main" userId="S-1-5-21-2291706766-2787269026-670892614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78F"/>
    <a:srgbClr val="00AEEF"/>
    <a:srgbClr val="FBA92D"/>
    <a:srgbClr val="7EBE42"/>
    <a:srgbClr val="69AB30"/>
    <a:srgbClr val="6C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8" autoAdjust="0"/>
    <p:restoredTop sz="84094" autoAdjust="0"/>
  </p:normalViewPr>
  <p:slideViewPr>
    <p:cSldViewPr snapToGrid="0">
      <p:cViewPr varScale="1">
        <p:scale>
          <a:sx n="74" d="100"/>
          <a:sy n="74" d="100"/>
        </p:scale>
        <p:origin x="1747" y="62"/>
      </p:cViewPr>
      <p:guideLst>
        <p:guide orient="horz" pos="1783"/>
        <p:guide pos="3232"/>
        <p:guide pos="3085"/>
      </p:guideLst>
    </p:cSldViewPr>
  </p:slideViewPr>
  <p:outlineViewPr>
    <p:cViewPr>
      <p:scale>
        <a:sx n="33" d="100"/>
        <a:sy n="33" d="100"/>
      </p:scale>
      <p:origin x="0" y="-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notesViewPr>
    <p:cSldViewPr snapToGrid="0">
      <p:cViewPr varScale="1">
        <p:scale>
          <a:sx n="93" d="100"/>
          <a:sy n="93" d="100"/>
        </p:scale>
        <p:origin x="279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Gagnon" userId="51ea6d8d-d22e-4fa3-aaba-7583421e3aa3" providerId="ADAL" clId="{980F80DD-E603-43A4-AF5F-0630C9B86647}"/>
    <pc:docChg chg="modSld">
      <pc:chgData name="Ellen Gagnon" userId="51ea6d8d-d22e-4fa3-aaba-7583421e3aa3" providerId="ADAL" clId="{980F80DD-E603-43A4-AF5F-0630C9B86647}" dt="2019-01-11T20:59:30.955" v="16" actId="6549"/>
      <pc:docMkLst>
        <pc:docMk/>
      </pc:docMkLst>
      <pc:sldChg chg="modNotesTx">
        <pc:chgData name="Ellen Gagnon" userId="51ea6d8d-d22e-4fa3-aaba-7583421e3aa3" providerId="ADAL" clId="{980F80DD-E603-43A4-AF5F-0630C9B86647}" dt="2019-01-11T20:58:36.607" v="5" actId="6549"/>
        <pc:sldMkLst>
          <pc:docMk/>
          <pc:sldMk cId="1923871714" sldId="265"/>
        </pc:sldMkLst>
      </pc:sldChg>
      <pc:sldChg chg="modNotesTx">
        <pc:chgData name="Ellen Gagnon" userId="51ea6d8d-d22e-4fa3-aaba-7583421e3aa3" providerId="ADAL" clId="{980F80DD-E603-43A4-AF5F-0630C9B86647}" dt="2019-01-11T20:58:05.156" v="0" actId="6549"/>
        <pc:sldMkLst>
          <pc:docMk/>
          <pc:sldMk cId="3706595716" sldId="294"/>
        </pc:sldMkLst>
      </pc:sldChg>
      <pc:sldChg chg="modNotesTx">
        <pc:chgData name="Ellen Gagnon" userId="51ea6d8d-d22e-4fa3-aaba-7583421e3aa3" providerId="ADAL" clId="{980F80DD-E603-43A4-AF5F-0630C9B86647}" dt="2019-01-11T20:58:11.059" v="1" actId="6549"/>
        <pc:sldMkLst>
          <pc:docMk/>
          <pc:sldMk cId="4019210874" sldId="302"/>
        </pc:sldMkLst>
      </pc:sldChg>
      <pc:sldChg chg="modNotesTx">
        <pc:chgData name="Ellen Gagnon" userId="51ea6d8d-d22e-4fa3-aaba-7583421e3aa3" providerId="ADAL" clId="{980F80DD-E603-43A4-AF5F-0630C9B86647}" dt="2019-01-11T20:59:30.955" v="16" actId="6549"/>
        <pc:sldMkLst>
          <pc:docMk/>
          <pc:sldMk cId="2367705145" sldId="335"/>
        </pc:sldMkLst>
      </pc:sldChg>
      <pc:sldChg chg="modNotesTx">
        <pc:chgData name="Ellen Gagnon" userId="51ea6d8d-d22e-4fa3-aaba-7583421e3aa3" providerId="ADAL" clId="{980F80DD-E603-43A4-AF5F-0630C9B86647}" dt="2019-01-11T20:59:22.912" v="15" actId="6549"/>
        <pc:sldMkLst>
          <pc:docMk/>
          <pc:sldMk cId="1437938767" sldId="342"/>
        </pc:sldMkLst>
      </pc:sldChg>
      <pc:sldChg chg="modNotesTx">
        <pc:chgData name="Ellen Gagnon" userId="51ea6d8d-d22e-4fa3-aaba-7583421e3aa3" providerId="ADAL" clId="{980F80DD-E603-43A4-AF5F-0630C9B86647}" dt="2019-01-11T20:58:21.989" v="3" actId="6549"/>
        <pc:sldMkLst>
          <pc:docMk/>
          <pc:sldMk cId="3619696977" sldId="347"/>
        </pc:sldMkLst>
      </pc:sldChg>
      <pc:sldChg chg="modNotesTx">
        <pc:chgData name="Ellen Gagnon" userId="51ea6d8d-d22e-4fa3-aaba-7583421e3aa3" providerId="ADAL" clId="{980F80DD-E603-43A4-AF5F-0630C9B86647}" dt="2019-01-11T20:58:30.038" v="4" actId="6549"/>
        <pc:sldMkLst>
          <pc:docMk/>
          <pc:sldMk cId="3394832502" sldId="348"/>
        </pc:sldMkLst>
      </pc:sldChg>
      <pc:sldChg chg="modNotesTx">
        <pc:chgData name="Ellen Gagnon" userId="51ea6d8d-d22e-4fa3-aaba-7583421e3aa3" providerId="ADAL" clId="{980F80DD-E603-43A4-AF5F-0630C9B86647}" dt="2019-01-11T20:58:47.696" v="8" actId="6549"/>
        <pc:sldMkLst>
          <pc:docMk/>
          <pc:sldMk cId="1765400245" sldId="349"/>
        </pc:sldMkLst>
      </pc:sldChg>
      <pc:sldChg chg="modNotesTx">
        <pc:chgData name="Ellen Gagnon" userId="51ea6d8d-d22e-4fa3-aaba-7583421e3aa3" providerId="ADAL" clId="{980F80DD-E603-43A4-AF5F-0630C9B86647}" dt="2019-01-11T20:58:57.015" v="10" actId="6549"/>
        <pc:sldMkLst>
          <pc:docMk/>
          <pc:sldMk cId="1808265714" sldId="370"/>
        </pc:sldMkLst>
      </pc:sldChg>
      <pc:sldChg chg="modNotesTx">
        <pc:chgData name="Ellen Gagnon" userId="51ea6d8d-d22e-4fa3-aaba-7583421e3aa3" providerId="ADAL" clId="{980F80DD-E603-43A4-AF5F-0630C9B86647}" dt="2019-01-11T20:58:41.037" v="6" actId="6549"/>
        <pc:sldMkLst>
          <pc:docMk/>
          <pc:sldMk cId="3048444574" sldId="392"/>
        </pc:sldMkLst>
      </pc:sldChg>
      <pc:sldChg chg="modNotesTx">
        <pc:chgData name="Ellen Gagnon" userId="51ea6d8d-d22e-4fa3-aaba-7583421e3aa3" providerId="ADAL" clId="{980F80DD-E603-43A4-AF5F-0630C9B86647}" dt="2019-01-11T20:59:17.707" v="14" actId="6549"/>
        <pc:sldMkLst>
          <pc:docMk/>
          <pc:sldMk cId="2913124604" sldId="393"/>
        </pc:sldMkLst>
      </pc:sldChg>
      <pc:sldChg chg="modNotesTx">
        <pc:chgData name="Ellen Gagnon" userId="51ea6d8d-d22e-4fa3-aaba-7583421e3aa3" providerId="ADAL" clId="{980F80DD-E603-43A4-AF5F-0630C9B86647}" dt="2019-01-11T20:58:16.762" v="2" actId="6549"/>
        <pc:sldMkLst>
          <pc:docMk/>
          <pc:sldMk cId="1161414927" sldId="429"/>
        </pc:sldMkLst>
      </pc:sldChg>
      <pc:sldChg chg="modNotesTx">
        <pc:chgData name="Ellen Gagnon" userId="51ea6d8d-d22e-4fa3-aaba-7583421e3aa3" providerId="ADAL" clId="{980F80DD-E603-43A4-AF5F-0630C9B86647}" dt="2019-01-11T20:59:12.438" v="13" actId="6549"/>
        <pc:sldMkLst>
          <pc:docMk/>
          <pc:sldMk cId="729068140" sldId="483"/>
        </pc:sldMkLst>
      </pc:sldChg>
      <pc:sldChg chg="modNotesTx">
        <pc:chgData name="Ellen Gagnon" userId="51ea6d8d-d22e-4fa3-aaba-7583421e3aa3" providerId="ADAL" clId="{980F80DD-E603-43A4-AF5F-0630C9B86647}" dt="2019-01-11T20:59:03.116" v="11" actId="6549"/>
        <pc:sldMkLst>
          <pc:docMk/>
          <pc:sldMk cId="3947620060" sldId="5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620284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446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8" tIns="45789" rIns="91578" bIns="45789">
            <a:normAutofit/>
          </a:bodyPr>
          <a:lstStyle/>
          <a:p>
            <a:pPr algn="l" defTabSz="466618">
              <a:defRPr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7532" y="8841737"/>
            <a:ext cx="3043979" cy="465774"/>
          </a:xfrm>
          <a:prstGeom prst="rect">
            <a:avLst/>
          </a:prstGeom>
        </p:spPr>
        <p:txBody>
          <a:bodyPr lIns="91578" tIns="45789" rIns="91578" bIns="45789"/>
          <a:lstStyle/>
          <a:p>
            <a:fld id="{329BC4FE-AA44-9D48-8419-93975620FF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9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0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5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C62D470-0D5C-4583-95C5-9169FE190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8CAAFD1-690A-4364-96EC-011A7436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C9C3E56-7E02-4377-AACD-9B3832360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8" tIns="45789" rIns="91578" bIns="45789">
            <a:normAutofit/>
          </a:bodyPr>
          <a:lstStyle/>
          <a:p>
            <a:pPr algn="l" defTabSz="466618">
              <a:defRPr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66618">
              <a:defRPr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7532" y="8841737"/>
            <a:ext cx="3043979" cy="465774"/>
          </a:xfrm>
          <a:prstGeom prst="rect">
            <a:avLst/>
          </a:prstGeom>
        </p:spPr>
        <p:txBody>
          <a:bodyPr lIns="91578" tIns="45789" rIns="91578" bIns="45789"/>
          <a:lstStyle/>
          <a:p>
            <a:fld id="{329BC4FE-AA44-9D48-8419-93975620FF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82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7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65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9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3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7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5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5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3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743D1AE-4018-9544-B1B6-C994E438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6403" r="15372" b="50134"/>
          <a:stretch/>
        </p:blipFill>
        <p:spPr>
          <a:xfrm>
            <a:off x="4104" y="0"/>
            <a:ext cx="9135792" cy="3567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266" y="3785650"/>
            <a:ext cx="6213764" cy="461400"/>
          </a:xfrm>
        </p:spPr>
        <p:txBody>
          <a:bodyPr wrap="none" anchor="t" anchorCtr="0">
            <a:no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265" y="4478233"/>
            <a:ext cx="6213765" cy="479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2453794" y="3874261"/>
            <a:ext cx="0" cy="262515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2644043" y="6286801"/>
            <a:ext cx="2389316" cy="212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9F1C123D-1672-4DC8-88C8-69BDF13437BF}" type="datetime4">
              <a:rPr lang="en-US" smtClean="0"/>
              <a:pPr/>
              <a:t>January 22, 2019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40265" y="5074012"/>
            <a:ext cx="6213765" cy="1192213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Title</a:t>
            </a:r>
          </a:p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62800" y="6499412"/>
            <a:ext cx="1104207" cy="25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786282" y="6499412"/>
            <a:ext cx="1480725" cy="25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</a:rPr>
              <a:t>©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B5005-F36E-7B45-A530-D7E01C15DB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3" y="4016350"/>
            <a:ext cx="1770239" cy="10433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75F158-1190-574F-95EE-065B19A3D7D5}"/>
              </a:ext>
            </a:extLst>
          </p:cNvPr>
          <p:cNvSpPr txBox="1"/>
          <p:nvPr userDrawn="1"/>
        </p:nvSpPr>
        <p:spPr>
          <a:xfrm>
            <a:off x="9414933" y="3251200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DBCA2-A5B8-B642-BFEE-CCEF5D1B9FEB}"/>
              </a:ext>
            </a:extLst>
          </p:cNvPr>
          <p:cNvSpPr txBox="1"/>
          <p:nvPr userDrawn="1"/>
        </p:nvSpPr>
        <p:spPr>
          <a:xfrm>
            <a:off x="-479778" y="2833511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219203"/>
      </p:ext>
    </p:extLst>
  </p:cSld>
  <p:clrMapOvr>
    <a:masterClrMapping/>
  </p:clrMapOvr>
  <p:transition spd="med"/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7600-872B-49F9-9786-2D99B061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8058"/>
            <a:ext cx="7886700" cy="1325563"/>
          </a:xfrm>
        </p:spPr>
        <p:txBody>
          <a:bodyPr/>
          <a:lstStyle>
            <a:lvl1pPr algn="ctr">
              <a:defRPr>
                <a:solidFill>
                  <a:srgbClr val="0033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A0BE8BA-9438-4D02-9114-81E56E35C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3736" y="5992558"/>
            <a:ext cx="1461154" cy="6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8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81174"/>
            <a:ext cx="7886700" cy="88459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4AA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6952"/>
            <a:ext cx="7886700" cy="462001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rgbClr val="003380"/>
                </a:solidFill>
              </a:defRPr>
            </a:lvl1pPr>
            <a:lvl2pPr marL="514350" indent="-171450">
              <a:buFont typeface="Arial" panose="020B0604020202020204" pitchFamily="34" charset="0"/>
              <a:buChar char="-"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5C8404-8BCC-467B-A1A3-F75A0FD998E0}"/>
              </a:ext>
            </a:extLst>
          </p:cNvPr>
          <p:cNvCxnSpPr/>
          <p:nvPr userDrawn="1"/>
        </p:nvCxnSpPr>
        <p:spPr>
          <a:xfrm>
            <a:off x="0" y="1090614"/>
            <a:ext cx="9144000" cy="0"/>
          </a:xfrm>
          <a:prstGeom prst="line">
            <a:avLst/>
          </a:prstGeom>
          <a:ln w="53975">
            <a:solidFill>
              <a:srgbClr val="44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966F9D-B672-43FB-8CD7-7567A14EE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9662" y="6422748"/>
            <a:ext cx="1105041" cy="392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34B3B-BA69-4B59-A454-F3AFF8FD07DD}"/>
              </a:ext>
            </a:extLst>
          </p:cNvPr>
          <p:cNvSpPr txBox="1"/>
          <p:nvPr userDrawn="1"/>
        </p:nvSpPr>
        <p:spPr>
          <a:xfrm>
            <a:off x="251919" y="6499881"/>
            <a:ext cx="148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MHQP 2019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CBE462-4C4F-460A-8733-D711A0A0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71190" y="64555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EDFA69F-88BD-4266-B772-F5C9A3CE6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81174"/>
            <a:ext cx="7886700" cy="88459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4AA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6952"/>
            <a:ext cx="7886700" cy="462001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rgbClr val="003380"/>
                </a:solidFill>
              </a:defRPr>
            </a:lvl1pPr>
            <a:lvl2pPr marL="514350" indent="-171450">
              <a:buFont typeface="Arial" panose="020B0604020202020204" pitchFamily="34" charset="0"/>
              <a:buChar char="-"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5C8404-8BCC-467B-A1A3-F75A0FD998E0}"/>
              </a:ext>
            </a:extLst>
          </p:cNvPr>
          <p:cNvCxnSpPr/>
          <p:nvPr userDrawn="1"/>
        </p:nvCxnSpPr>
        <p:spPr>
          <a:xfrm>
            <a:off x="0" y="1090614"/>
            <a:ext cx="9144000" cy="0"/>
          </a:xfrm>
          <a:prstGeom prst="line">
            <a:avLst/>
          </a:prstGeom>
          <a:ln w="53975">
            <a:solidFill>
              <a:srgbClr val="44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CBE462-4C4F-460A-8733-D711A0A0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71190" y="64555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EDFA69F-88BD-4266-B772-F5C9A3CE6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81174"/>
            <a:ext cx="7886700" cy="88459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4AA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952"/>
            <a:ext cx="3943350" cy="462001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rgbClr val="003380"/>
                </a:solidFill>
              </a:defRPr>
            </a:lvl1pPr>
            <a:lvl2pPr marL="514350" indent="-171450">
              <a:buFont typeface="Arial" panose="020B0604020202020204" pitchFamily="34" charset="0"/>
              <a:buChar char="-"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5C8404-8BCC-467B-A1A3-F75A0FD998E0}"/>
              </a:ext>
            </a:extLst>
          </p:cNvPr>
          <p:cNvCxnSpPr/>
          <p:nvPr userDrawn="1"/>
        </p:nvCxnSpPr>
        <p:spPr>
          <a:xfrm>
            <a:off x="0" y="1090614"/>
            <a:ext cx="9144000" cy="0"/>
          </a:xfrm>
          <a:prstGeom prst="line">
            <a:avLst/>
          </a:prstGeom>
          <a:ln w="53975">
            <a:solidFill>
              <a:srgbClr val="44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634B3B-BA69-4B59-A454-F3AFF8FD07DD}"/>
              </a:ext>
            </a:extLst>
          </p:cNvPr>
          <p:cNvSpPr txBox="1"/>
          <p:nvPr userDrawn="1"/>
        </p:nvSpPr>
        <p:spPr>
          <a:xfrm>
            <a:off x="251919" y="6499881"/>
            <a:ext cx="148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MHQP 2019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CBE462-4C4F-460A-8733-D711A0A0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7261" y="6459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EDFA69F-88BD-4266-B772-F5C9A3CE6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4AF9EA-27E9-4C1E-B58C-589F63D6F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050" y="1556952"/>
            <a:ext cx="3943350" cy="462001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rgbClr val="003380"/>
                </a:solidFill>
              </a:defRPr>
            </a:lvl1pPr>
            <a:lvl2pPr marL="514350" indent="-171450">
              <a:buFont typeface="Arial" panose="020B0604020202020204" pitchFamily="34" charset="0"/>
              <a:buChar char="-"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1F663-A591-461D-922D-2E7B87D0D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9662" y="6422748"/>
            <a:ext cx="1105041" cy="3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6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81174"/>
            <a:ext cx="7886700" cy="88459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4AA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5C8404-8BCC-467B-A1A3-F75A0FD998E0}"/>
              </a:ext>
            </a:extLst>
          </p:cNvPr>
          <p:cNvCxnSpPr/>
          <p:nvPr userDrawn="1"/>
        </p:nvCxnSpPr>
        <p:spPr>
          <a:xfrm>
            <a:off x="0" y="1090614"/>
            <a:ext cx="9144000" cy="0"/>
          </a:xfrm>
          <a:prstGeom prst="line">
            <a:avLst/>
          </a:prstGeom>
          <a:ln w="53975">
            <a:solidFill>
              <a:srgbClr val="44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966F9D-B672-43FB-8CD7-7567A14EE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9662" y="6422748"/>
            <a:ext cx="1105041" cy="392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34B3B-BA69-4B59-A454-F3AFF8FD07DD}"/>
              </a:ext>
            </a:extLst>
          </p:cNvPr>
          <p:cNvSpPr txBox="1"/>
          <p:nvPr userDrawn="1"/>
        </p:nvSpPr>
        <p:spPr>
          <a:xfrm>
            <a:off x="251919" y="6499881"/>
            <a:ext cx="148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MHQP 2019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CBE462-4C4F-460A-8733-D711A0A0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71190" y="64555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EDFA69F-88BD-4266-B772-F5C9A3CE6D5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78F4F2-84F0-4EB7-B8DA-F42FD011682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943020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364486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173757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29779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7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2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1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5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4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62DFB-B23A-064F-9295-716EB0158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b="57779"/>
          <a:stretch/>
        </p:blipFill>
        <p:spPr>
          <a:xfrm>
            <a:off x="-45157" y="4284132"/>
            <a:ext cx="9228667" cy="261337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5499" y="482283"/>
            <a:ext cx="7857181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25500" y="3362008"/>
            <a:ext cx="7857180" cy="83745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FCC3C-5DFA-3447-89B1-4D22C7757E39}"/>
              </a:ext>
            </a:extLst>
          </p:cNvPr>
          <p:cNvSpPr txBox="1"/>
          <p:nvPr userDrawn="1"/>
        </p:nvSpPr>
        <p:spPr>
          <a:xfrm>
            <a:off x="-355600" y="4617156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1996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idx="1"/>
          </p:nvPr>
        </p:nvSpPr>
        <p:spPr>
          <a:xfrm>
            <a:off x="825500" y="1600201"/>
            <a:ext cx="7861300" cy="4451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9A5-F34B-3148-8C25-FF58EC6B7A29}" type="datetime4">
              <a:rPr lang="en-US" smtClean="0"/>
              <a:t>January 22,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1881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00200"/>
            <a:ext cx="38608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00200"/>
            <a:ext cx="38608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9A5-F34B-3148-8C25-FF58EC6B7A29}" type="datetime4">
              <a:rPr lang="en-US" smtClean="0"/>
              <a:t>January 22, 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53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2895600" cy="6388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EFB3D-141A-8340-BEC5-92816DE9D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699"/>
            <a:ext cx="9144000" cy="527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2362200" cy="1219200"/>
          </a:xfrm>
        </p:spPr>
        <p:txBody>
          <a:bodyPr anchor="t" anchorCtr="0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9A5-F34B-3148-8C25-FF58EC6B7A29}" type="datetime4">
              <a:rPr lang="en-US" smtClean="0"/>
              <a:t>January 22,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894AF-EBC0-184E-B4AC-8D114D0ED24B}"/>
              </a:ext>
            </a:extLst>
          </p:cNvPr>
          <p:cNvSpPr txBox="1"/>
          <p:nvPr userDrawn="1"/>
        </p:nvSpPr>
        <p:spPr>
          <a:xfrm>
            <a:off x="-197556" y="304800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22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EA65299-6E76-BD4F-A0AC-F226C0E20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699"/>
            <a:ext cx="9144000" cy="527336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2895600" cy="6388384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2362200" cy="1219200"/>
          </a:xfrm>
        </p:spPr>
        <p:txBody>
          <a:bodyPr anchor="t" anchorCtr="0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2"/>
          </p:nvPr>
        </p:nvSpPr>
        <p:spPr>
          <a:xfrm>
            <a:off x="2895600" y="-1"/>
            <a:ext cx="6248400" cy="6184985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54819A5-F34B-3148-8C25-FF58EC6B7A29}" type="datetime4">
              <a:rPr lang="en-US" smtClean="0"/>
              <a:t>January 22,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152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23832"/>
            <a:ext cx="8458200" cy="263525"/>
          </a:xfrm>
          <a:ln/>
        </p:spPr>
        <p:txBody>
          <a:bodyPr/>
          <a:lstStyle>
            <a:lvl1pPr>
              <a:tabLst>
                <a:tab pos="342900" algn="l"/>
              </a:tabLst>
              <a:defRPr/>
            </a:lvl1pPr>
          </a:lstStyle>
          <a:p>
            <a:pPr>
              <a:defRPr/>
            </a:pPr>
            <a:fld id="{0173F4CC-DDBB-4FBE-91F3-5ADCB686BE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288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C3332-ADB2-4057-87AD-27E6FCA00735}" type="datetime1">
              <a:rPr lang="en-US" sz="1800" kern="0" smtClean="0">
                <a:solidFill>
                  <a:sysClr val="windowText" lastClr="000000"/>
                </a:solidFill>
              </a:rPr>
              <a:t>1/22/2019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r>
              <a:rPr lang="en-US">
                <a:latin typeface="Calibri"/>
                <a:ea typeface="+mn-ea"/>
                <a:cs typeface="+mn-cs"/>
              </a:rPr>
              <a:t>Copyright 2011, MyHealth Access Network Portions of this presentation are embargoed pending publication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E84A-649F-42A5-AD1E-82CF01C3A29A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8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0B5503-3656-4592-9F02-F8E870AE4F62}"/>
              </a:ext>
            </a:extLst>
          </p:cNvPr>
          <p:cNvSpPr txBox="1">
            <a:spLocks/>
          </p:cNvSpPr>
          <p:nvPr userDrawn="1"/>
        </p:nvSpPr>
        <p:spPr>
          <a:xfrm>
            <a:off x="5439266" y="308942"/>
            <a:ext cx="3144295" cy="965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0" i="1" dirty="0">
                <a:solidFill>
                  <a:srgbClr val="44AA00"/>
                </a:solidFill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Together for good measure</a:t>
            </a:r>
            <a:endParaRPr lang="en-US" sz="1800" b="0" i="1" dirty="0">
              <a:solidFill>
                <a:srgbClr val="44A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E7DE7B1-345B-4983-83AB-9CDC8033C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85880" y="5853626"/>
            <a:ext cx="4897681" cy="478351"/>
          </a:xfrm>
        </p:spPr>
        <p:txBody>
          <a:bodyPr>
            <a:noAutofit/>
          </a:bodyPr>
          <a:lstStyle>
            <a:lvl1pPr marL="0" indent="0" algn="r">
              <a:buNone/>
              <a:defRPr sz="2000" i="1">
                <a:solidFill>
                  <a:srgbClr val="44AA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 and/or presenter name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E6D674-1D48-4D4F-9366-DF9E8E14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980513"/>
            <a:ext cx="7886700" cy="1325563"/>
          </a:xfrm>
        </p:spPr>
        <p:txBody>
          <a:bodyPr/>
          <a:lstStyle>
            <a:lvl1pPr algn="ctr">
              <a:defRPr>
                <a:solidFill>
                  <a:srgbClr val="003380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B3A3185-D445-42E6-B2FE-7B91A90A9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761" y="513716"/>
            <a:ext cx="27872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3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37BB0BA-A8D0-AC4C-B52D-4A0F550DDA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699"/>
            <a:ext cx="9144000" cy="527336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825500" y="274637"/>
            <a:ext cx="786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5500" y="6508865"/>
            <a:ext cx="591408" cy="212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FDA7F28-AE9F-E149-ADD3-CF8EC1EB29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5500" y="1600201"/>
            <a:ext cx="7861300" cy="4451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647225" y="6508864"/>
            <a:ext cx="2389316" cy="212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54819A5-F34B-3148-8C25-FF58EC6B7A29}" type="datetime4">
              <a:rPr lang="en-US" smtClean="0"/>
              <a:t>January 22, 2019</a:t>
            </a:fld>
            <a:endParaRPr lang="en-US" dirty="0"/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147476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55" r:id="rId3"/>
    <p:sldLayoutId id="2147483672" r:id="rId4"/>
    <p:sldLayoutId id="2147483671" r:id="rId5"/>
    <p:sldLayoutId id="2147483662" r:id="rId6"/>
    <p:sldLayoutId id="2147483673" r:id="rId7"/>
    <p:sldLayoutId id="2147483674" r:id="rId8"/>
  </p:sldLayoutIdLst>
  <p:transition spd="med"/>
  <p:hf hdr="0" ftr="0"/>
  <p:txStyles>
    <p:titleStyle>
      <a:lvl1pPr defTabSz="457200" eaLnBrk="1" hangingPunct="1">
        <a:defRPr sz="3600">
          <a:solidFill>
            <a:schemeClr val="accent1"/>
          </a:solidFill>
          <a:latin typeface="Calibri" charset="0"/>
          <a:ea typeface="Calibri" charset="0"/>
          <a:cs typeface="Calibri" charset="0"/>
          <a:sym typeface="Arial"/>
        </a:defRPr>
      </a:lvl1pPr>
      <a:lvl2pPr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457200"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400"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600"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800" defTabSz="457200" eaLnBrk="1" hangingPunct="1">
        <a:defRPr sz="36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0" indent="0" defTabSz="457200" eaLnBrk="1" hangingPunct="1">
        <a:spcBef>
          <a:spcPts val="500"/>
        </a:spcBef>
        <a:buSzPct val="100000"/>
        <a:buFont typeface="Arial"/>
        <a:buNone/>
        <a:defRPr sz="2400" b="0" i="0">
          <a:solidFill>
            <a:srgbClr val="808080"/>
          </a:solidFill>
          <a:latin typeface="Calibri" charset="0"/>
          <a:ea typeface="Calibri" charset="0"/>
          <a:cs typeface="Calibri" charset="0"/>
          <a:sym typeface="Arial"/>
        </a:defRPr>
      </a:lvl1pPr>
      <a:lvl2pPr marL="457200" indent="0" defTabSz="457200" eaLnBrk="1" hangingPunct="1">
        <a:spcBef>
          <a:spcPts val="500"/>
        </a:spcBef>
        <a:buSzPct val="100000"/>
        <a:buFont typeface="Arial"/>
        <a:buNone/>
        <a:defRPr sz="2400" b="0" i="0">
          <a:solidFill>
            <a:srgbClr val="808080"/>
          </a:solidFill>
          <a:latin typeface="Calibri" charset="0"/>
          <a:ea typeface="Calibri" charset="0"/>
          <a:cs typeface="Calibri" charset="0"/>
          <a:sym typeface="Arial"/>
        </a:defRPr>
      </a:lvl2pPr>
      <a:lvl3pPr marL="914400" indent="0" defTabSz="457200" eaLnBrk="1" hangingPunct="1">
        <a:spcBef>
          <a:spcPts val="500"/>
        </a:spcBef>
        <a:buSzPct val="100000"/>
        <a:buFont typeface="Arial"/>
        <a:buNone/>
        <a:defRPr sz="2400" b="0" i="0">
          <a:solidFill>
            <a:srgbClr val="808080"/>
          </a:solidFill>
          <a:latin typeface="Calibri" charset="0"/>
          <a:ea typeface="Calibri" charset="0"/>
          <a:cs typeface="Calibri" charset="0"/>
          <a:sym typeface="Arial"/>
        </a:defRPr>
      </a:lvl3pPr>
      <a:lvl4pPr marL="1371600" indent="0" defTabSz="457200" eaLnBrk="1" hangingPunct="1">
        <a:spcBef>
          <a:spcPts val="500"/>
        </a:spcBef>
        <a:buSzPct val="100000"/>
        <a:buFont typeface="Arial"/>
        <a:buNone/>
        <a:defRPr sz="2400" b="0" i="0">
          <a:solidFill>
            <a:srgbClr val="808080"/>
          </a:solidFill>
          <a:latin typeface="Calibri" charset="0"/>
          <a:ea typeface="Calibri" charset="0"/>
          <a:cs typeface="Calibri" charset="0"/>
          <a:sym typeface="Arial"/>
        </a:defRPr>
      </a:lvl4pPr>
      <a:lvl5pPr marL="1828800" indent="0" defTabSz="457200" eaLnBrk="1" hangingPunct="1">
        <a:spcBef>
          <a:spcPts val="500"/>
        </a:spcBef>
        <a:buSzPct val="100000"/>
        <a:buFont typeface="Arial"/>
        <a:buNone/>
        <a:defRPr sz="2400" b="0" i="0">
          <a:solidFill>
            <a:srgbClr val="808080"/>
          </a:solidFill>
          <a:latin typeface="Calibri" charset="0"/>
          <a:ea typeface="Calibri" charset="0"/>
          <a:cs typeface="Calibri" charset="0"/>
          <a:sym typeface="Arial"/>
        </a:defRPr>
      </a:lvl5pPr>
      <a:lvl6pPr marL="2560320" indent="-274320" defTabSz="457200" eaLnBrk="1" hangingPunct="1">
        <a:spcBef>
          <a:spcPts val="500"/>
        </a:spcBef>
        <a:buSzPct val="100000"/>
        <a:buFont typeface="Arial"/>
        <a:buChar char="•"/>
        <a:defRPr sz="2400" b="1">
          <a:solidFill>
            <a:srgbClr val="808080"/>
          </a:solidFill>
          <a:latin typeface="Arial"/>
          <a:ea typeface="Arial"/>
          <a:cs typeface="Arial"/>
          <a:sym typeface="Arial"/>
        </a:defRPr>
      </a:lvl6pPr>
      <a:lvl7pPr marL="3017520" indent="-274320" defTabSz="457200" eaLnBrk="1" hangingPunct="1">
        <a:spcBef>
          <a:spcPts val="500"/>
        </a:spcBef>
        <a:buSzPct val="100000"/>
        <a:buFont typeface="Arial"/>
        <a:buChar char="•"/>
        <a:defRPr sz="2400" b="1">
          <a:solidFill>
            <a:srgbClr val="808080"/>
          </a:solidFill>
          <a:latin typeface="Arial"/>
          <a:ea typeface="Arial"/>
          <a:cs typeface="Arial"/>
          <a:sym typeface="Arial"/>
        </a:defRPr>
      </a:lvl7pPr>
      <a:lvl8pPr marL="3474720" indent="-274320" defTabSz="457200" eaLnBrk="1" hangingPunct="1">
        <a:spcBef>
          <a:spcPts val="500"/>
        </a:spcBef>
        <a:buSzPct val="100000"/>
        <a:buFont typeface="Arial"/>
        <a:buChar char="•"/>
        <a:defRPr sz="2400" b="1">
          <a:solidFill>
            <a:srgbClr val="808080"/>
          </a:solidFill>
          <a:latin typeface="Arial"/>
          <a:ea typeface="Arial"/>
          <a:cs typeface="Arial"/>
          <a:sym typeface="Arial"/>
        </a:defRPr>
      </a:lvl8pPr>
      <a:lvl9pPr marL="3931920" indent="-274320" defTabSz="457200" eaLnBrk="1" hangingPunct="1">
        <a:spcBef>
          <a:spcPts val="500"/>
        </a:spcBef>
        <a:buSzPct val="100000"/>
        <a:buFont typeface="Arial"/>
        <a:buChar char="•"/>
        <a:defRPr sz="2400" b="1">
          <a:solidFill>
            <a:srgbClr val="808080"/>
          </a:solidFill>
          <a:latin typeface="Arial"/>
          <a:ea typeface="Arial"/>
          <a:cs typeface="Arial"/>
          <a:sym typeface="Arial"/>
        </a:defRPr>
      </a:lvl9pPr>
    </p:bodyStyle>
    <p:otherStyle>
      <a:lvl1pPr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9BAB3B-E4C2-4405-8CA4-487F6FDE6615}"/>
              </a:ext>
            </a:extLst>
          </p:cNvPr>
          <p:cNvSpPr txBox="1">
            <a:spLocks/>
          </p:cNvSpPr>
          <p:nvPr userDrawn="1"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DFA69F-88BD-4266-B772-F5C9A3CE6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7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hyperlink" Target="https://www.kff.org/interactive/premiums-and-worker-contributions/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gagnon@nrhi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hyperlink" Target="https://www.thefiscaltimes.com/2018/05/23/Health-Care-Costs-Typical-American-Family-Hit-Record-High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Engaging Consumers in Regional </a:t>
            </a:r>
            <a:br>
              <a:rPr lang="en-US" sz="2800" b="1" dirty="0"/>
            </a:br>
            <a:r>
              <a:rPr lang="en-US" sz="2800" b="1" dirty="0"/>
              <a:t>Affordability Efforts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24, 2019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40265" y="5074012"/>
            <a:ext cx="6213765" cy="1505610"/>
          </a:xfrm>
        </p:spPr>
        <p:txBody>
          <a:bodyPr/>
          <a:lstStyle/>
          <a:p>
            <a:pPr lvl="0"/>
            <a:r>
              <a:rPr lang="en-US" dirty="0"/>
              <a:t>Ellen Gagnon, Executive Director, Healthcare Affordability</a:t>
            </a:r>
          </a:p>
          <a:p>
            <a:pPr lvl="0"/>
            <a:r>
              <a:rPr lang="en-US" dirty="0"/>
              <a:t>Network for Regional Healthcare Improvement</a:t>
            </a:r>
          </a:p>
          <a:p>
            <a:pPr lvl="0"/>
            <a:r>
              <a:rPr lang="en-US" dirty="0"/>
              <a:t>Barbra Rabson, President &amp; CEO</a:t>
            </a:r>
          </a:p>
          <a:p>
            <a:pPr lvl="0"/>
            <a:r>
              <a:rPr lang="en-US" dirty="0"/>
              <a:t>Massachusetts Health Quality Partners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2D2AD-F11C-477A-BEAF-877D1F59F7FC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©NRHI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7C973-2262-4C19-923E-23A4CFE8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89" y="5320976"/>
            <a:ext cx="1766665" cy="851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FDA7F28-AE9F-E149-ADD3-CF8EC1EB29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256795" y="5166413"/>
            <a:ext cx="2168748" cy="293861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/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/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SzTx/>
              <a:buFont typeface="Arial"/>
              <a:buNone/>
              <a:defRPr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63636" y="1875131"/>
            <a:ext cx="1270069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Patients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97027" y="1875131"/>
            <a:ext cx="1363806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Policymakers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453908" y="1875131"/>
            <a:ext cx="1221252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Purchasers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45067" y="1875131"/>
            <a:ext cx="1112541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Providers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18463" y="1875131"/>
            <a:ext cx="1112541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Payers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0309" y="1657280"/>
            <a:ext cx="8508613" cy="2734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200" b="1" dirty="0">
              <a:solidFill>
                <a:srgbClr val="7F7F7F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1555DF-C99F-4B88-865C-F2170AFEAEBF}"/>
              </a:ext>
            </a:extLst>
          </p:cNvPr>
          <p:cNvSpPr txBox="1">
            <a:spLocks/>
          </p:cNvSpPr>
          <p:nvPr/>
        </p:nvSpPr>
        <p:spPr>
          <a:xfrm>
            <a:off x="1309811" y="4114801"/>
            <a:ext cx="6869607" cy="210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In many regions across the country we are coming together to untangle complexities and find a path to affordability.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4C9A11E-DA18-DF4F-B37C-C21EAFFCE66B}"/>
              </a:ext>
            </a:extLst>
          </p:cNvPr>
          <p:cNvSpPr txBox="1">
            <a:spLocks/>
          </p:cNvSpPr>
          <p:nvPr/>
        </p:nvSpPr>
        <p:spPr>
          <a:xfrm>
            <a:off x="457543" y="274638"/>
            <a:ext cx="8508613" cy="1777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7F7F7F"/>
                </a:solidFill>
              </a:rPr>
              <a:t>There is hope. </a:t>
            </a:r>
          </a:p>
        </p:txBody>
      </p:sp>
      <p:pic>
        <p:nvPicPr>
          <p:cNvPr id="2" name="Picture 1" descr="LINEUP-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17897" r="7110" b="59111"/>
          <a:stretch/>
        </p:blipFill>
        <p:spPr>
          <a:xfrm>
            <a:off x="1235964" y="2173422"/>
            <a:ext cx="6936144" cy="16620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D9D8BE-4F4B-4998-8D59-2B3CE41B370C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4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414" y="274637"/>
            <a:ext cx="8104570" cy="1325563"/>
          </a:xfrm>
        </p:spPr>
        <p:txBody>
          <a:bodyPr anchor="t">
            <a:normAutofit/>
          </a:bodyPr>
          <a:lstStyle>
            <a:lvl1pPr>
              <a:defRPr sz="2400" baseline="0"/>
            </a:lvl1pPr>
          </a:lstStyle>
          <a:p>
            <a:r>
              <a:rPr lang="en-US" sz="2800" b="1" dirty="0">
                <a:solidFill>
                  <a:srgbClr val="7F7F7F"/>
                </a:solidFill>
              </a:rPr>
              <a:t>Regional Health Improvement Collaboratives (RHICs)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1388" y="341404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CB34-6867-48AA-B028-7D28CC3F2512}"/>
              </a:ext>
            </a:extLst>
          </p:cNvPr>
          <p:cNvSpPr txBox="1">
            <a:spLocks/>
          </p:cNvSpPr>
          <p:nvPr/>
        </p:nvSpPr>
        <p:spPr>
          <a:xfrm>
            <a:off x="825500" y="6508865"/>
            <a:ext cx="591408" cy="212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indent="457200">
              <a:defRPr>
                <a:latin typeface="Arial"/>
                <a:ea typeface="Arial"/>
                <a:cs typeface="Arial"/>
                <a:sym typeface="Arial"/>
              </a:defRPr>
            </a:lvl2pPr>
            <a:lvl3pPr indent="914400">
              <a:defRPr>
                <a:latin typeface="Arial"/>
                <a:ea typeface="Arial"/>
                <a:cs typeface="Arial"/>
                <a:sym typeface="Arial"/>
              </a:defRPr>
            </a:lvl3pPr>
            <a:lvl4pPr indent="1371600">
              <a:defRPr>
                <a:latin typeface="Arial"/>
                <a:ea typeface="Arial"/>
                <a:cs typeface="Arial"/>
                <a:sym typeface="Arial"/>
              </a:defRPr>
            </a:lvl4pPr>
            <a:lvl5pPr indent="1828800">
              <a:defRPr>
                <a:latin typeface="Arial"/>
                <a:ea typeface="Arial"/>
                <a:cs typeface="Arial"/>
                <a:sym typeface="Arial"/>
              </a:defRPr>
            </a:lvl5pPr>
            <a:lvl6pPr indent="2286000">
              <a:defRPr>
                <a:latin typeface="Arial"/>
                <a:ea typeface="Arial"/>
                <a:cs typeface="Arial"/>
                <a:sym typeface="Arial"/>
              </a:defRPr>
            </a:lvl6pPr>
            <a:lvl7pPr indent="2743200">
              <a:defRPr>
                <a:latin typeface="Arial"/>
                <a:ea typeface="Arial"/>
                <a:cs typeface="Arial"/>
                <a:sym typeface="Arial"/>
              </a:defRPr>
            </a:lvl7pPr>
            <a:lvl8pPr indent="3200400">
              <a:defRPr>
                <a:latin typeface="Arial"/>
                <a:ea typeface="Arial"/>
                <a:cs typeface="Arial"/>
                <a:sym typeface="Arial"/>
              </a:defRPr>
            </a:lvl8pPr>
            <a:lvl9pPr indent="3657600"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FDA7F28-AE9F-E149-ADD3-CF8EC1EB29C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 descr="Flower-2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11434" r="21589" b="12133"/>
          <a:stretch/>
        </p:blipFill>
        <p:spPr>
          <a:xfrm>
            <a:off x="1856626" y="1186635"/>
            <a:ext cx="4947018" cy="482885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22895BD-AABB-FA4B-A113-23D3D252887E}"/>
              </a:ext>
            </a:extLst>
          </p:cNvPr>
          <p:cNvSpPr txBox="1">
            <a:spLocks/>
          </p:cNvSpPr>
          <p:nvPr/>
        </p:nvSpPr>
        <p:spPr>
          <a:xfrm>
            <a:off x="2523070" y="2684816"/>
            <a:ext cx="3545937" cy="17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hangingPunct="1">
              <a:defRPr sz="36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Regional Focus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Neutral Conveners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Non-Profit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9619D-56D1-4E43-A561-DE1BC4ED9277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5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8ED6A-73CD-4D21-BAB8-726785593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9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93" y="-298715"/>
            <a:ext cx="7044481" cy="6986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414" y="274637"/>
            <a:ext cx="8286374" cy="1325563"/>
          </a:xfrm>
        </p:spPr>
        <p:txBody>
          <a:bodyPr anchor="t">
            <a:noAutofit/>
          </a:bodyPr>
          <a:lstStyle>
            <a:lvl1pPr>
              <a:defRPr sz="2400" baseline="0"/>
            </a:lvl1pPr>
          </a:lstStyle>
          <a:p>
            <a:r>
              <a:rPr lang="en-US" sz="4000" b="1" dirty="0">
                <a:solidFill>
                  <a:srgbClr val="7F7F7F"/>
                </a:solidFill>
              </a:rPr>
              <a:t>They’re bringing together all parties for safer, higher quality, more affordable care that works better for everyone.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1388" y="341404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CB34-6867-48AA-B028-7D28CC3F2512}"/>
              </a:ext>
            </a:extLst>
          </p:cNvPr>
          <p:cNvSpPr txBox="1">
            <a:spLocks/>
          </p:cNvSpPr>
          <p:nvPr/>
        </p:nvSpPr>
        <p:spPr>
          <a:xfrm>
            <a:off x="733278" y="6475155"/>
            <a:ext cx="591408" cy="212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indent="457200">
              <a:defRPr>
                <a:latin typeface="Arial"/>
                <a:ea typeface="Arial"/>
                <a:cs typeface="Arial"/>
                <a:sym typeface="Arial"/>
              </a:defRPr>
            </a:lvl2pPr>
            <a:lvl3pPr indent="914400">
              <a:defRPr>
                <a:latin typeface="Arial"/>
                <a:ea typeface="Arial"/>
                <a:cs typeface="Arial"/>
                <a:sym typeface="Arial"/>
              </a:defRPr>
            </a:lvl3pPr>
            <a:lvl4pPr indent="1371600">
              <a:defRPr>
                <a:latin typeface="Arial"/>
                <a:ea typeface="Arial"/>
                <a:cs typeface="Arial"/>
                <a:sym typeface="Arial"/>
              </a:defRPr>
            </a:lvl4pPr>
            <a:lvl5pPr indent="1828800">
              <a:defRPr>
                <a:latin typeface="Arial"/>
                <a:ea typeface="Arial"/>
                <a:cs typeface="Arial"/>
                <a:sym typeface="Arial"/>
              </a:defRPr>
            </a:lvl5pPr>
            <a:lvl6pPr indent="2286000">
              <a:defRPr>
                <a:latin typeface="Arial"/>
                <a:ea typeface="Arial"/>
                <a:cs typeface="Arial"/>
                <a:sym typeface="Arial"/>
              </a:defRPr>
            </a:lvl6pPr>
            <a:lvl7pPr indent="2743200">
              <a:defRPr>
                <a:latin typeface="Arial"/>
                <a:ea typeface="Arial"/>
                <a:cs typeface="Arial"/>
                <a:sym typeface="Arial"/>
              </a:defRPr>
            </a:lvl7pPr>
            <a:lvl8pPr indent="3200400">
              <a:defRPr>
                <a:latin typeface="Arial"/>
                <a:ea typeface="Arial"/>
                <a:cs typeface="Arial"/>
                <a:sym typeface="Arial"/>
              </a:defRPr>
            </a:lvl8pPr>
            <a:lvl9pPr indent="3657600"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FDA7F28-AE9F-E149-ADD3-CF8EC1EB29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041500-97FA-4DF8-95AA-1E96DC15A0C7}"/>
              </a:ext>
            </a:extLst>
          </p:cNvPr>
          <p:cNvSpPr txBox="1">
            <a:spLocks/>
          </p:cNvSpPr>
          <p:nvPr/>
        </p:nvSpPr>
        <p:spPr>
          <a:xfrm>
            <a:off x="1161900" y="1371434"/>
            <a:ext cx="7044481" cy="1173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457200" eaLnBrk="1" hangingPunct="1">
              <a:defRPr sz="24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b="1" dirty="0">
              <a:solidFill>
                <a:srgbClr val="7F7F7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675E8-D8F6-4A59-A9E7-8E93445A3B9D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1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FE34A6-C7DE-B04A-881A-E0C5ECD1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57" y="962952"/>
            <a:ext cx="7462862" cy="51941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948C05-A592-0A40-8CC0-0941C67AC00D}"/>
              </a:ext>
            </a:extLst>
          </p:cNvPr>
          <p:cNvCxnSpPr>
            <a:cxnSpLocks/>
          </p:cNvCxnSpPr>
          <p:nvPr/>
        </p:nvCxnSpPr>
        <p:spPr>
          <a:xfrm>
            <a:off x="7270688" y="4138259"/>
            <a:ext cx="1334299" cy="0"/>
          </a:xfrm>
          <a:prstGeom prst="line">
            <a:avLst/>
          </a:pr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33B4F6-9D1C-7341-9563-6DE44C524B91}"/>
              </a:ext>
            </a:extLst>
          </p:cNvPr>
          <p:cNvSpPr/>
          <p:nvPr/>
        </p:nvSpPr>
        <p:spPr>
          <a:xfrm>
            <a:off x="7266566" y="4249471"/>
            <a:ext cx="82378" cy="82378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197FC3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7863A-08A3-1F49-A4DF-8BF5F6A634D2}"/>
              </a:ext>
            </a:extLst>
          </p:cNvPr>
          <p:cNvSpPr txBox="1"/>
          <p:nvPr/>
        </p:nvSpPr>
        <p:spPr>
          <a:xfrm>
            <a:off x="7353066" y="4158793"/>
            <a:ext cx="1771135" cy="82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NRHI Members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NRHI State Affiliates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07FEB3-5939-2849-8C8A-1E295641F27E}"/>
              </a:ext>
            </a:extLst>
          </p:cNvPr>
          <p:cNvSpPr/>
          <p:nvPr/>
        </p:nvSpPr>
        <p:spPr>
          <a:xfrm>
            <a:off x="1030228" y="1213120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13D97D-FA6C-5B4A-884B-2FE144504CF8}"/>
              </a:ext>
            </a:extLst>
          </p:cNvPr>
          <p:cNvSpPr/>
          <p:nvPr/>
        </p:nvSpPr>
        <p:spPr>
          <a:xfrm>
            <a:off x="900536" y="1522355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C0FB14-F51A-4947-95E3-C768014F371D}"/>
              </a:ext>
            </a:extLst>
          </p:cNvPr>
          <p:cNvSpPr txBox="1"/>
          <p:nvPr/>
        </p:nvSpPr>
        <p:spPr>
          <a:xfrm>
            <a:off x="-366823" y="-111642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8A6BF7-4CE4-C246-AE16-2D7AB19D5325}"/>
              </a:ext>
            </a:extLst>
          </p:cNvPr>
          <p:cNvSpPr/>
          <p:nvPr/>
        </p:nvSpPr>
        <p:spPr>
          <a:xfrm>
            <a:off x="2304364" y="1644879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007F27-245E-EB4D-9ACB-2F49C948A9EF}"/>
              </a:ext>
            </a:extLst>
          </p:cNvPr>
          <p:cNvSpPr/>
          <p:nvPr/>
        </p:nvSpPr>
        <p:spPr>
          <a:xfrm>
            <a:off x="704337" y="2829702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ACBC29-C605-9A4C-B232-8415F99C683B}"/>
              </a:ext>
            </a:extLst>
          </p:cNvPr>
          <p:cNvSpPr/>
          <p:nvPr/>
        </p:nvSpPr>
        <p:spPr>
          <a:xfrm>
            <a:off x="576573" y="2809144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A8D23E-BE0D-3C49-A175-A8C0F065C0BB}"/>
              </a:ext>
            </a:extLst>
          </p:cNvPr>
          <p:cNvSpPr/>
          <p:nvPr/>
        </p:nvSpPr>
        <p:spPr>
          <a:xfrm>
            <a:off x="1512238" y="3372670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6B62BF-00B4-0443-BC6A-D7D608D6CB00}"/>
              </a:ext>
            </a:extLst>
          </p:cNvPr>
          <p:cNvSpPr/>
          <p:nvPr/>
        </p:nvSpPr>
        <p:spPr>
          <a:xfrm>
            <a:off x="2097029" y="2697503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412E0C-9777-1840-AF5E-E0A71F6032F7}"/>
              </a:ext>
            </a:extLst>
          </p:cNvPr>
          <p:cNvSpPr/>
          <p:nvPr/>
        </p:nvSpPr>
        <p:spPr>
          <a:xfrm>
            <a:off x="2979531" y="2931419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909FB2-183E-A04B-854D-E9F0A16AFD76}"/>
              </a:ext>
            </a:extLst>
          </p:cNvPr>
          <p:cNvSpPr/>
          <p:nvPr/>
        </p:nvSpPr>
        <p:spPr>
          <a:xfrm>
            <a:off x="2750931" y="3808605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C11D87-671A-8E4B-BC10-F39F05419304}"/>
              </a:ext>
            </a:extLst>
          </p:cNvPr>
          <p:cNvSpPr/>
          <p:nvPr/>
        </p:nvSpPr>
        <p:spPr>
          <a:xfrm>
            <a:off x="4255438" y="3681014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D57527-1EDD-744C-BDE2-539DD2855305}"/>
              </a:ext>
            </a:extLst>
          </p:cNvPr>
          <p:cNvSpPr/>
          <p:nvPr/>
        </p:nvSpPr>
        <p:spPr>
          <a:xfrm>
            <a:off x="5058197" y="4675158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662918-3FE5-4C4D-95C9-E6397ACD88E2}"/>
              </a:ext>
            </a:extLst>
          </p:cNvPr>
          <p:cNvSpPr/>
          <p:nvPr/>
        </p:nvSpPr>
        <p:spPr>
          <a:xfrm>
            <a:off x="5036932" y="3106856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E4D56D-675E-4A47-A5F8-DED916F0C1AE}"/>
              </a:ext>
            </a:extLst>
          </p:cNvPr>
          <p:cNvSpPr/>
          <p:nvPr/>
        </p:nvSpPr>
        <p:spPr>
          <a:xfrm>
            <a:off x="4579732" y="2569912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F889B8-9A84-6043-8F60-DA4B0A1F6614}"/>
              </a:ext>
            </a:extLst>
          </p:cNvPr>
          <p:cNvSpPr/>
          <p:nvPr/>
        </p:nvSpPr>
        <p:spPr>
          <a:xfrm>
            <a:off x="4505304" y="2032968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B46FEA-CA19-2E4B-BC62-A5D9F5F8E23A}"/>
              </a:ext>
            </a:extLst>
          </p:cNvPr>
          <p:cNvSpPr/>
          <p:nvPr/>
        </p:nvSpPr>
        <p:spPr>
          <a:xfrm>
            <a:off x="4569099" y="2054233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939726-2FE4-4A4A-BC98-073EF8E7D6AF}"/>
              </a:ext>
            </a:extLst>
          </p:cNvPr>
          <p:cNvSpPr/>
          <p:nvPr/>
        </p:nvSpPr>
        <p:spPr>
          <a:xfrm>
            <a:off x="4547834" y="2006386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D1CAAA-7861-454E-AEC3-20ECB7B2A71B}"/>
              </a:ext>
            </a:extLst>
          </p:cNvPr>
          <p:cNvSpPr/>
          <p:nvPr/>
        </p:nvSpPr>
        <p:spPr>
          <a:xfrm>
            <a:off x="5079462" y="2266884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701958-9920-8447-AD58-7AC26D36DECD}"/>
              </a:ext>
            </a:extLst>
          </p:cNvPr>
          <p:cNvSpPr/>
          <p:nvPr/>
        </p:nvSpPr>
        <p:spPr>
          <a:xfrm>
            <a:off x="5116676" y="2293465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86AEAE9-4FB9-2049-93A2-58C5DB90CB0F}"/>
              </a:ext>
            </a:extLst>
          </p:cNvPr>
          <p:cNvSpPr/>
          <p:nvPr/>
        </p:nvSpPr>
        <p:spPr>
          <a:xfrm>
            <a:off x="5595141" y="3239763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F20CB19-C423-DA45-A9E1-04CACEA488D4}"/>
              </a:ext>
            </a:extLst>
          </p:cNvPr>
          <p:cNvSpPr/>
          <p:nvPr/>
        </p:nvSpPr>
        <p:spPr>
          <a:xfrm>
            <a:off x="5775894" y="2989898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C2FE94-D40C-6546-B037-CAC579DA3350}"/>
              </a:ext>
            </a:extLst>
          </p:cNvPr>
          <p:cNvSpPr/>
          <p:nvPr/>
        </p:nvSpPr>
        <p:spPr>
          <a:xfrm>
            <a:off x="6015126" y="2819777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C2E136-7652-EC41-A640-EFDBD955DB8A}"/>
              </a:ext>
            </a:extLst>
          </p:cNvPr>
          <p:cNvSpPr/>
          <p:nvPr/>
        </p:nvSpPr>
        <p:spPr>
          <a:xfrm>
            <a:off x="6094870" y="2543330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0954F99-C594-6D44-B7CE-91A9DAF16659}"/>
              </a:ext>
            </a:extLst>
          </p:cNvPr>
          <p:cNvSpPr/>
          <p:nvPr/>
        </p:nvSpPr>
        <p:spPr>
          <a:xfrm>
            <a:off x="5946014" y="2405107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4BD1326-DEB9-234B-96E9-8999DB5BE1B4}"/>
              </a:ext>
            </a:extLst>
          </p:cNvPr>
          <p:cNvSpPr/>
          <p:nvPr/>
        </p:nvSpPr>
        <p:spPr>
          <a:xfrm>
            <a:off x="6573335" y="2086130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0ED375-6926-0A4E-910C-FAA9C38D84C1}"/>
              </a:ext>
            </a:extLst>
          </p:cNvPr>
          <p:cNvSpPr/>
          <p:nvPr/>
        </p:nvSpPr>
        <p:spPr>
          <a:xfrm>
            <a:off x="6381949" y="2697502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3D985ED-0E3B-A144-A6CF-37536C37D03A}"/>
              </a:ext>
            </a:extLst>
          </p:cNvPr>
          <p:cNvSpPr/>
          <p:nvPr/>
        </p:nvSpPr>
        <p:spPr>
          <a:xfrm>
            <a:off x="6727507" y="2708135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8EEF0B8-F899-644D-9A0D-1733E150491E}"/>
              </a:ext>
            </a:extLst>
          </p:cNvPr>
          <p:cNvSpPr/>
          <p:nvPr/>
        </p:nvSpPr>
        <p:spPr>
          <a:xfrm>
            <a:off x="6956107" y="2639023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B12F6A-47F7-2446-BABD-E4A3DB1B966D}"/>
              </a:ext>
            </a:extLst>
          </p:cNvPr>
          <p:cNvSpPr/>
          <p:nvPr/>
        </p:nvSpPr>
        <p:spPr>
          <a:xfrm>
            <a:off x="6732824" y="3478995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7FD7DDB-66C2-F248-8D7E-B1C787FE3D93}"/>
              </a:ext>
            </a:extLst>
          </p:cNvPr>
          <p:cNvSpPr/>
          <p:nvPr/>
        </p:nvSpPr>
        <p:spPr>
          <a:xfrm>
            <a:off x="7078382" y="2585860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E3AE81A-F9EE-C24A-9E25-BA9441464B0A}"/>
              </a:ext>
            </a:extLst>
          </p:cNvPr>
          <p:cNvSpPr/>
          <p:nvPr/>
        </p:nvSpPr>
        <p:spPr>
          <a:xfrm>
            <a:off x="7434573" y="2086129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B27268-5E0A-844B-9A1B-79F748793D7B}"/>
              </a:ext>
            </a:extLst>
          </p:cNvPr>
          <p:cNvSpPr/>
          <p:nvPr/>
        </p:nvSpPr>
        <p:spPr>
          <a:xfrm>
            <a:off x="7487736" y="1682092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5D3211-8D08-9E46-97EF-356801180BA6}"/>
              </a:ext>
            </a:extLst>
          </p:cNvPr>
          <p:cNvSpPr/>
          <p:nvPr/>
        </p:nvSpPr>
        <p:spPr>
          <a:xfrm>
            <a:off x="6886997" y="2798511"/>
            <a:ext cx="72829" cy="72829"/>
          </a:xfrm>
          <a:prstGeom prst="ellipse">
            <a:avLst/>
          </a:prstGeom>
          <a:solidFill>
            <a:srgbClr val="49228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69E3A6E-C60B-2749-8F9E-6BF2DA0CD43E}"/>
              </a:ext>
            </a:extLst>
          </p:cNvPr>
          <p:cNvSpPr/>
          <p:nvPr/>
        </p:nvSpPr>
        <p:spPr>
          <a:xfrm>
            <a:off x="4239490" y="3175967"/>
            <a:ext cx="72829" cy="72829"/>
          </a:xfrm>
          <a:prstGeom prst="ellipse">
            <a:avLst/>
          </a:prstGeom>
          <a:solidFill>
            <a:srgbClr val="49228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80A2AE6-5FE8-F046-A7FC-77F02BADF716}"/>
              </a:ext>
            </a:extLst>
          </p:cNvPr>
          <p:cNvSpPr/>
          <p:nvPr/>
        </p:nvSpPr>
        <p:spPr>
          <a:xfrm>
            <a:off x="4351132" y="4808064"/>
            <a:ext cx="72829" cy="72829"/>
          </a:xfrm>
          <a:prstGeom prst="ellipse">
            <a:avLst/>
          </a:prstGeom>
          <a:solidFill>
            <a:srgbClr val="49228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A6D5F9-44E4-D44F-AF2D-6DA426C1A5AC}"/>
              </a:ext>
            </a:extLst>
          </p:cNvPr>
          <p:cNvSpPr/>
          <p:nvPr/>
        </p:nvSpPr>
        <p:spPr>
          <a:xfrm>
            <a:off x="3280197" y="5572625"/>
            <a:ext cx="72829" cy="72829"/>
          </a:xfrm>
          <a:prstGeom prst="ellipse">
            <a:avLst/>
          </a:prstGeom>
          <a:solidFill>
            <a:srgbClr val="197FC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77C330F-4A7B-954C-9526-AC584302B716}"/>
              </a:ext>
            </a:extLst>
          </p:cNvPr>
          <p:cNvSpPr/>
          <p:nvPr/>
        </p:nvSpPr>
        <p:spPr>
          <a:xfrm>
            <a:off x="7266566" y="4539002"/>
            <a:ext cx="82378" cy="82378"/>
          </a:xfrm>
          <a:prstGeom prst="ellipse">
            <a:avLst/>
          </a:prstGeom>
          <a:solidFill>
            <a:srgbClr val="49228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492283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A7F28-AE9F-E149-ADD3-CF8EC1EB29C2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  <a:sym typeface="Arial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825500" y="6508865"/>
            <a:ext cx="591408" cy="212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indent="457200">
              <a:defRPr>
                <a:latin typeface="Arial"/>
                <a:ea typeface="Arial"/>
                <a:cs typeface="Arial"/>
                <a:sym typeface="Arial"/>
              </a:defRPr>
            </a:lvl2pPr>
            <a:lvl3pPr indent="914400">
              <a:defRPr>
                <a:latin typeface="Arial"/>
                <a:ea typeface="Arial"/>
                <a:cs typeface="Arial"/>
                <a:sym typeface="Arial"/>
              </a:defRPr>
            </a:lvl3pPr>
            <a:lvl4pPr indent="1371600">
              <a:defRPr>
                <a:latin typeface="Arial"/>
                <a:ea typeface="Arial"/>
                <a:cs typeface="Arial"/>
                <a:sym typeface="Arial"/>
              </a:defRPr>
            </a:lvl4pPr>
            <a:lvl5pPr indent="1828800">
              <a:defRPr>
                <a:latin typeface="Arial"/>
                <a:ea typeface="Arial"/>
                <a:cs typeface="Arial"/>
                <a:sym typeface="Arial"/>
              </a:defRPr>
            </a:lvl5pPr>
            <a:lvl6pPr indent="2286000">
              <a:defRPr>
                <a:latin typeface="Arial"/>
                <a:ea typeface="Arial"/>
                <a:cs typeface="Arial"/>
                <a:sym typeface="Arial"/>
              </a:defRPr>
            </a:lvl6pPr>
            <a:lvl7pPr indent="2743200">
              <a:defRPr>
                <a:latin typeface="Arial"/>
                <a:ea typeface="Arial"/>
                <a:cs typeface="Arial"/>
                <a:sym typeface="Arial"/>
              </a:defRPr>
            </a:lvl7pPr>
            <a:lvl8pPr indent="3200400">
              <a:defRPr>
                <a:latin typeface="Arial"/>
                <a:ea typeface="Arial"/>
                <a:cs typeface="Arial"/>
                <a:sym typeface="Arial"/>
              </a:defRPr>
            </a:lvl8pPr>
            <a:lvl9pPr indent="3657600"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A7F28-AE9F-E149-ADD3-CF8EC1EB29C2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  <a:sym typeface="Arial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14" y="5223115"/>
            <a:ext cx="657788" cy="6577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9413" y="274637"/>
            <a:ext cx="8302919" cy="1325563"/>
          </a:xfrm>
        </p:spPr>
        <p:txBody>
          <a:bodyPr anchor="t">
            <a:normAutofit/>
          </a:bodyPr>
          <a:lstStyle>
            <a:lvl1pPr>
              <a:defRPr sz="2400" baseline="0"/>
            </a:lvl1pPr>
          </a:lstStyle>
          <a:p>
            <a:r>
              <a:rPr lang="en-US" sz="2800" b="1" dirty="0">
                <a:solidFill>
                  <a:srgbClr val="7F7F7F"/>
                </a:solidFill>
              </a:rPr>
              <a:t>RHICs currently work in many regions across the U.S.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1C8AF-88AD-415E-8F09-F3B35C5E5E0A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©NRHI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2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A7F28-AE9F-E149-ADD3-CF8EC1EB29C2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  <a:sym typeface="Arial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949" y="4749219"/>
            <a:ext cx="5688932" cy="1390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073401" y="129930"/>
            <a:ext cx="2362201" cy="1118274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75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52785"/>
            <a:ext cx="2943242" cy="12553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2520" y="2169518"/>
            <a:ext cx="3791916" cy="3572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664F31D-A715-4127-8A5D-6AA9673FF09B}"/>
              </a:ext>
            </a:extLst>
          </p:cNvPr>
          <p:cNvSpPr txBox="1">
            <a:spLocks/>
          </p:cNvSpPr>
          <p:nvPr/>
        </p:nvSpPr>
        <p:spPr>
          <a:xfrm>
            <a:off x="3073401" y="529005"/>
            <a:ext cx="549794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9523EED-30AD-46D4-B4D4-48523A9B8363}"/>
              </a:ext>
            </a:extLst>
          </p:cNvPr>
          <p:cNvSpPr txBox="1">
            <a:spLocks/>
          </p:cNvSpPr>
          <p:nvPr/>
        </p:nvSpPr>
        <p:spPr>
          <a:xfrm>
            <a:off x="261470" y="3744780"/>
            <a:ext cx="2762926" cy="1118274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75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A77C84-5B72-414F-B0E5-4F29ADCAA776}"/>
              </a:ext>
            </a:extLst>
          </p:cNvPr>
          <p:cNvGrpSpPr/>
          <p:nvPr/>
        </p:nvGrpSpPr>
        <p:grpSpPr>
          <a:xfrm>
            <a:off x="691440" y="247420"/>
            <a:ext cx="1450935" cy="1450936"/>
            <a:chOff x="400162" y="225779"/>
            <a:chExt cx="1855436" cy="1855436"/>
          </a:xfrm>
          <a:solidFill>
            <a:srgbClr val="7EBE42"/>
          </a:solidFill>
        </p:grpSpPr>
        <p:sp>
          <p:nvSpPr>
            <p:cNvPr id="26" name="Shape 279">
              <a:extLst>
                <a:ext uri="{FF2B5EF4-FFF2-40B4-BE49-F238E27FC236}">
                  <a16:creationId xmlns:a16="http://schemas.microsoft.com/office/drawing/2014/main" id="{EEF6BF83-3013-8A47-BA27-1E6C362A81B4}"/>
                </a:ext>
              </a:extLst>
            </p:cNvPr>
            <p:cNvSpPr/>
            <p:nvPr/>
          </p:nvSpPr>
          <p:spPr bwMode="gray">
            <a:xfrm>
              <a:off x="400162" y="225779"/>
              <a:ext cx="1855436" cy="1855436"/>
            </a:xfrm>
            <a:prstGeom prst="ellipse">
              <a:avLst/>
            </a:prstGeom>
            <a:grpFill/>
            <a:ln w="698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888054-66D3-F84D-8992-22DA9F8EC77F}"/>
                </a:ext>
              </a:extLst>
            </p:cNvPr>
            <p:cNvSpPr txBox="1"/>
            <p:nvPr/>
          </p:nvSpPr>
          <p:spPr>
            <a:xfrm>
              <a:off x="556036" y="843315"/>
              <a:ext cx="1543685" cy="58215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Calibri"/>
                  <a:cs typeface="Calibri"/>
                  <a:sym typeface="Calibri"/>
                </a:rPr>
                <a:t>Health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B399FB21-1ED9-4E3E-B32C-CFF9B2E63677}"/>
              </a:ext>
            </a:extLst>
          </p:cNvPr>
          <p:cNvSpPr txBox="1">
            <a:spLocks/>
          </p:cNvSpPr>
          <p:nvPr/>
        </p:nvSpPr>
        <p:spPr>
          <a:xfrm>
            <a:off x="3073401" y="468403"/>
            <a:ext cx="582447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  <a:sym typeface="Arial"/>
              </a:rPr>
              <a:t>Blazing the path for healthier, more active children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55EC6-B519-49CB-9E40-81F4246FC956}"/>
              </a:ext>
            </a:extLst>
          </p:cNvPr>
          <p:cNvSpPr/>
          <p:nvPr/>
        </p:nvSpPr>
        <p:spPr>
          <a:xfrm>
            <a:off x="3073401" y="896038"/>
            <a:ext cx="582447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3478F"/>
              </a:solidFill>
              <a:effectLst/>
              <a:uLnTx/>
              <a:uFillTx/>
              <a:latin typeface="Calibri Ligh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A4EDF-23F1-4231-A68C-406CF3CB709E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A7BE5A-A573-4853-B2C3-26E1ED811207}"/>
              </a:ext>
            </a:extLst>
          </p:cNvPr>
          <p:cNvSpPr txBox="1">
            <a:spLocks/>
          </p:cNvSpPr>
          <p:nvPr/>
        </p:nvSpPr>
        <p:spPr>
          <a:xfrm>
            <a:off x="413870" y="3897180"/>
            <a:ext cx="2212372" cy="1546690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75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  <a:sym typeface="Arial"/>
              </a:rPr>
              <a:t>Addressing root causes of childhood obesity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DBF2B0-C076-45BA-9E64-0B514375FE82}"/>
              </a:ext>
            </a:extLst>
          </p:cNvPr>
          <p:cNvSpPr/>
          <p:nvPr/>
        </p:nvSpPr>
        <p:spPr>
          <a:xfrm>
            <a:off x="3155848" y="1271590"/>
            <a:ext cx="5659583" cy="99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  <a:sym typeface="Helvetica Neue"/>
              </a:rPr>
              <a:t>Working for the last decade with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multi-sector leaders to advocate for policy, system, and environmental changes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  <a:sym typeface="Helvetica Neue"/>
              </a:rPr>
              <a:t> in Monroe County, NY.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4D7C5-6A25-4561-8C22-4944E88EE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2407433"/>
            <a:ext cx="2867144" cy="5648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92F460-C66D-4329-8F9B-B64B2A4A32C8}"/>
              </a:ext>
            </a:extLst>
          </p:cNvPr>
          <p:cNvCxnSpPr>
            <a:cxnSpLocks/>
          </p:cNvCxnSpPr>
          <p:nvPr/>
        </p:nvCxnSpPr>
        <p:spPr>
          <a:xfrm>
            <a:off x="3148282" y="2407433"/>
            <a:ext cx="2510276" cy="0"/>
          </a:xfrm>
          <a:prstGeom prst="line">
            <a:avLst/>
          </a:prstGeom>
          <a:noFill/>
          <a:ln w="6350" cap="flat" cmpd="sng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8BD0299-72C0-4CB4-8810-7CAB08D996C9}"/>
              </a:ext>
            </a:extLst>
          </p:cNvPr>
          <p:cNvSpPr/>
          <p:nvPr/>
        </p:nvSpPr>
        <p:spPr>
          <a:xfrm>
            <a:off x="3155848" y="2593025"/>
            <a:ext cx="2619487" cy="285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  <a:sym typeface="Helvetica Neue"/>
              </a:rPr>
              <a:t>Agenda:</a:t>
            </a:r>
          </a:p>
          <a:p>
            <a:pPr marL="285750" marR="0" lvl="0" indent="-28575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better school food</a:t>
            </a:r>
          </a:p>
          <a:p>
            <a:pPr marL="285750" marR="0" lvl="0" indent="-28575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safer play areas</a:t>
            </a:r>
          </a:p>
          <a:p>
            <a:pPr marL="285750" marR="0" lvl="0" indent="-28575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Helvetica Neue"/>
              </a:rPr>
              <a:t>60+ mins of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in-school physical activity</a:t>
            </a:r>
          </a:p>
          <a:p>
            <a:pPr marL="285750" marR="0" lvl="0" indent="-28575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healthy food  in neighborhoods</a:t>
            </a:r>
          </a:p>
          <a:p>
            <a:pPr marL="285750" marR="0" lvl="0" indent="-28575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walkable,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bikeable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3478F"/>
                </a:solidFill>
                <a:effectLst/>
                <a:uLnTx/>
                <a:uFillTx/>
                <a:latin typeface="Calibri Light"/>
                <a:cs typeface="Arial"/>
                <a:sym typeface="Helvetica Neue"/>
              </a:rPr>
              <a:t> &amp; accessible communities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9553B-DD46-485F-864B-B0E730B62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95" y="2132438"/>
            <a:ext cx="2845535" cy="3547837"/>
          </a:xfrm>
          <a:prstGeom prst="rect">
            <a:avLst/>
          </a:prstGeom>
          <a:ln>
            <a:solidFill>
              <a:srgbClr val="00AEE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1470" y="3744780"/>
            <a:ext cx="2562413" cy="1118274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Empowering consumers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073401" y="129930"/>
            <a:ext cx="2362201" cy="1118274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171213"/>
            <a:ext cx="2929358" cy="1290436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0000" y="1651000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EB63C0-3282-429F-8124-CF474D6EFF31}"/>
              </a:ext>
            </a:extLst>
          </p:cNvPr>
          <p:cNvSpPr txBox="1">
            <a:spLocks/>
          </p:cNvSpPr>
          <p:nvPr/>
        </p:nvSpPr>
        <p:spPr>
          <a:xfrm>
            <a:off x="3073400" y="501908"/>
            <a:ext cx="5937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7F7F7F"/>
                </a:solidFill>
              </a:rPr>
              <a:t>Making cost and quality information public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E2F6E-BC4C-4029-A468-87F949C2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2285283"/>
            <a:ext cx="2686050" cy="11334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BC0BE19-25D5-4C62-BFC0-8D3E95C94D67}"/>
              </a:ext>
            </a:extLst>
          </p:cNvPr>
          <p:cNvSpPr/>
          <p:nvPr/>
        </p:nvSpPr>
        <p:spPr>
          <a:xfrm>
            <a:off x="3089275" y="1077854"/>
            <a:ext cx="5904442" cy="349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17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Wear the Cost </a:t>
            </a:r>
            <a:r>
              <a:rPr lang="en-US" sz="17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campaign provides </a:t>
            </a:r>
            <a:r>
              <a:rPr lang="en-US" sz="1700" b="1" dirty="0">
                <a:solidFill>
                  <a:srgbClr val="13478F"/>
                </a:solidFill>
                <a:latin typeface="+mj-lt"/>
                <a:cs typeface="Calibri" panose="020F0502020204030204" pitchFamily="34" charset="0"/>
              </a:rPr>
              <a:t>cost and quality information for consumers.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7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Goals: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Patients/providers become more aware of variation among hospitals statewide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reduce costs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help patients make high-value choices.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dirty="0">
                <a:solidFill>
                  <a:srgbClr val="13478F"/>
                </a:solidFill>
                <a:latin typeface="+mj-lt"/>
                <a:cs typeface="Calibri" panose="020F0502020204030204" pitchFamily="34" charset="0"/>
              </a:rPr>
              <a:t>Empowering consumers to get involved in their own healthcare, with numerous ways to take action.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E377B0-0A4F-4B0E-B52C-8C7D4A0BE0A2}"/>
              </a:ext>
            </a:extLst>
          </p:cNvPr>
          <p:cNvCxnSpPr>
            <a:cxnSpLocks/>
          </p:cNvCxnSpPr>
          <p:nvPr/>
        </p:nvCxnSpPr>
        <p:spPr>
          <a:xfrm>
            <a:off x="3216956" y="1945582"/>
            <a:ext cx="536952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40F4934-E532-474D-AA6E-773C734A98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19" y="4836168"/>
            <a:ext cx="4368754" cy="12936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9C9074B-D468-F346-A20A-3E66E990BF17}"/>
              </a:ext>
            </a:extLst>
          </p:cNvPr>
          <p:cNvGrpSpPr/>
          <p:nvPr/>
        </p:nvGrpSpPr>
        <p:grpSpPr>
          <a:xfrm>
            <a:off x="691440" y="247420"/>
            <a:ext cx="1450935" cy="1450936"/>
            <a:chOff x="400162" y="225779"/>
            <a:chExt cx="1855435" cy="1855436"/>
          </a:xfrm>
          <a:solidFill>
            <a:srgbClr val="00AEEF"/>
          </a:solidFill>
        </p:grpSpPr>
        <p:sp>
          <p:nvSpPr>
            <p:cNvPr id="17" name="Shape 279">
              <a:extLst>
                <a:ext uri="{FF2B5EF4-FFF2-40B4-BE49-F238E27FC236}">
                  <a16:creationId xmlns:a16="http://schemas.microsoft.com/office/drawing/2014/main" id="{8A315845-6241-D243-BD4F-A3432988208C}"/>
                </a:ext>
              </a:extLst>
            </p:cNvPr>
            <p:cNvSpPr/>
            <p:nvPr/>
          </p:nvSpPr>
          <p:spPr bwMode="gray">
            <a:xfrm>
              <a:off x="400162" y="225779"/>
              <a:ext cx="1855435" cy="1855436"/>
            </a:xfrm>
            <a:prstGeom prst="ellipse">
              <a:avLst/>
            </a:prstGeom>
            <a:grpFill/>
            <a:ln w="698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DACAAE-5D64-DF44-B235-29FC7D7EB0E9}"/>
                </a:ext>
              </a:extLst>
            </p:cNvPr>
            <p:cNvSpPr txBox="1"/>
            <p:nvPr/>
          </p:nvSpPr>
          <p:spPr>
            <a:xfrm>
              <a:off x="556036" y="843315"/>
              <a:ext cx="1543685" cy="58215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chemeClr val="bg1"/>
                  </a:solidFill>
                  <a:latin typeface="+mj-lt"/>
                  <a:ea typeface="Calibri"/>
                  <a:cs typeface="Calibri"/>
                  <a:sym typeface="Calibri"/>
                </a:rPr>
                <a:t>Price</a:t>
              </a:r>
              <a:endParaRPr lang="en-US" sz="3200" b="1" kern="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BFD98B-6BDA-42A0-BAE0-8DAC3F02D9B2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0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3161453" y="2598231"/>
            <a:ext cx="5856911" cy="0"/>
          </a:xfrm>
          <a:prstGeom prst="line">
            <a:avLst/>
          </a:prstGeom>
          <a:noFill/>
          <a:ln w="6350" cap="flat" cmpd="sng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80F5BBA-4060-4449-ABE8-7E82106F310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 rot="20473695">
            <a:off x="6706224" y="126235"/>
            <a:ext cx="2261406" cy="2475850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95941" y="3847295"/>
            <a:ext cx="2362201" cy="1118274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Understanding clinical waste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2" name="Picture 1" descr="Washington_Health_Alliance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3211"/>
            <a:ext cx="2156842" cy="389530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3141269" y="1192802"/>
            <a:ext cx="3817472" cy="1693809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Overuse of low-value services introduces the unnecessary risk of adverse physical and financial harm for patients, drives up costs for purchasers and insurers, and strains the system.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4C614D-699A-304A-BA95-78D2130339E6}"/>
              </a:ext>
            </a:extLst>
          </p:cNvPr>
          <p:cNvGrpSpPr/>
          <p:nvPr/>
        </p:nvGrpSpPr>
        <p:grpSpPr>
          <a:xfrm>
            <a:off x="691440" y="247420"/>
            <a:ext cx="1450935" cy="1450936"/>
            <a:chOff x="400162" y="225779"/>
            <a:chExt cx="1855435" cy="1855436"/>
          </a:xfrm>
          <a:solidFill>
            <a:srgbClr val="FBA92D"/>
          </a:solidFill>
        </p:grpSpPr>
        <p:sp>
          <p:nvSpPr>
            <p:cNvPr id="18" name="Shape 279">
              <a:extLst>
                <a:ext uri="{FF2B5EF4-FFF2-40B4-BE49-F238E27FC236}">
                  <a16:creationId xmlns:a16="http://schemas.microsoft.com/office/drawing/2014/main" id="{F347824F-66C2-814A-88EA-9F1952AB309B}"/>
                </a:ext>
              </a:extLst>
            </p:cNvPr>
            <p:cNvSpPr/>
            <p:nvPr/>
          </p:nvSpPr>
          <p:spPr bwMode="gray">
            <a:xfrm>
              <a:off x="400162" y="225779"/>
              <a:ext cx="1855435" cy="1855436"/>
            </a:xfrm>
            <a:prstGeom prst="ellipse">
              <a:avLst/>
            </a:prstGeom>
            <a:grpFill/>
            <a:ln w="698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33ACB8-FBE8-BE47-B860-CF4589809F85}"/>
                </a:ext>
              </a:extLst>
            </p:cNvPr>
            <p:cNvSpPr txBox="1"/>
            <p:nvPr/>
          </p:nvSpPr>
          <p:spPr>
            <a:xfrm>
              <a:off x="556036" y="843315"/>
              <a:ext cx="1543685" cy="58215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chemeClr val="bg1"/>
                  </a:solidFill>
                  <a:latin typeface="+mj-lt"/>
                  <a:ea typeface="Calibri"/>
                  <a:cs typeface="Calibri"/>
                  <a:sym typeface="Calibri"/>
                </a:rPr>
                <a:t>Waste</a:t>
              </a:r>
              <a:endParaRPr lang="en-US" sz="3200" b="1" kern="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3077849" y="81623"/>
            <a:ext cx="2362201" cy="1118274"/>
          </a:xfrm>
          <a:prstGeom prst="rect">
            <a:avLst/>
          </a:prstGeom>
        </p:spPr>
        <p:txBody>
          <a:bodyPr/>
          <a:lstStyle>
            <a:lvl1pPr marL="0" indent="0" defTabSz="457200" eaLnBrk="1" hangingPunct="1">
              <a:spcBef>
                <a:spcPts val="500"/>
              </a:spcBef>
              <a:spcAft>
                <a:spcPts val="750"/>
              </a:spcAft>
              <a:buSzPct val="100000"/>
              <a:buFont typeface="Arial"/>
              <a:buNone/>
              <a:defRPr sz="12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9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75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675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185552" y="2603360"/>
            <a:ext cx="5749272" cy="471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Outcomes: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</a:t>
            </a:r>
            <a:r>
              <a:rPr lang="en-US" sz="1600" b="1" dirty="0">
                <a:solidFill>
                  <a:srgbClr val="13478F"/>
                </a:solidFill>
                <a:latin typeface="+mj-lt"/>
              </a:rPr>
              <a:t>report examined 47 common treatment approaches </a:t>
            </a:r>
            <a:r>
              <a:rPr lang="en-US" sz="1600" dirty="0">
                <a:solidFill>
                  <a:schemeClr val="tx1"/>
                </a:solidFill>
              </a:rPr>
              <a:t>known by the medical community to be overused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More than </a:t>
            </a:r>
            <a:r>
              <a:rPr lang="en-US" sz="1600" b="1" dirty="0">
                <a:solidFill>
                  <a:srgbClr val="13478F"/>
                </a:solidFill>
                <a:latin typeface="+mj-lt"/>
              </a:rPr>
              <a:t>45% of the healthcare services examined were determined to be low value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Approximately </a:t>
            </a:r>
            <a:r>
              <a:rPr lang="en-US" sz="1600" b="1" dirty="0">
                <a:solidFill>
                  <a:srgbClr val="13478F"/>
                </a:solidFill>
                <a:latin typeface="+mj-lt"/>
              </a:rPr>
              <a:t>1.3 million individuals received one of these </a:t>
            </a:r>
            <a:br>
              <a:rPr lang="en-US" sz="1600" b="1" dirty="0">
                <a:solidFill>
                  <a:srgbClr val="13478F"/>
                </a:solidFill>
                <a:latin typeface="+mj-lt"/>
              </a:rPr>
            </a:br>
            <a:r>
              <a:rPr lang="en-US" sz="1600" b="1" dirty="0">
                <a:solidFill>
                  <a:srgbClr val="13478F"/>
                </a:solidFill>
                <a:latin typeface="+mj-lt"/>
              </a:rPr>
              <a:t>47 services</a:t>
            </a:r>
            <a:r>
              <a:rPr lang="en-US" sz="1600" dirty="0">
                <a:solidFill>
                  <a:schemeClr val="tx1"/>
                </a:solidFill>
              </a:rPr>
              <a:t>; among these individuals, almost one-half </a:t>
            </a:r>
            <a:r>
              <a:rPr lang="en-US" sz="1600" b="1" dirty="0">
                <a:solidFill>
                  <a:srgbClr val="13478F"/>
                </a:solidFill>
                <a:latin typeface="+mj-lt"/>
              </a:rPr>
              <a:t>(47.9%) received a low value service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1600" b="1" dirty="0">
                <a:solidFill>
                  <a:srgbClr val="13478F"/>
                </a:solidFill>
                <a:latin typeface="+mj-lt"/>
              </a:rPr>
              <a:t>36% of spending on the healthcare services examined went to low value treatments and procedures </a:t>
            </a:r>
            <a:r>
              <a:rPr lang="en-US" sz="1600" dirty="0">
                <a:solidFill>
                  <a:schemeClr val="tx1"/>
                </a:solidFill>
              </a:rPr>
              <a:t>- this amounts to an estimated $282 million in wasteful spending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8471" y="32870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09462C4-C879-4DD4-984D-1749A40136AB}"/>
              </a:ext>
            </a:extLst>
          </p:cNvPr>
          <p:cNvSpPr txBox="1">
            <a:spLocks/>
          </p:cNvSpPr>
          <p:nvPr/>
        </p:nvSpPr>
        <p:spPr>
          <a:xfrm>
            <a:off x="3073401" y="400308"/>
            <a:ext cx="549794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7F7F7F"/>
                </a:solidFill>
              </a:rPr>
              <a:t>Shining a light on waste in </a:t>
            </a:r>
          </a:p>
          <a:p>
            <a:r>
              <a:rPr lang="en-US" b="1" dirty="0">
                <a:solidFill>
                  <a:srgbClr val="7F7F7F"/>
                </a:solidFill>
              </a:rPr>
              <a:t>Washington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999C06-6322-479F-800D-08A27CBFA66E}"/>
              </a:ext>
            </a:extLst>
          </p:cNvPr>
          <p:cNvSpPr txBox="1"/>
          <p:nvPr/>
        </p:nvSpPr>
        <p:spPr>
          <a:xfrm>
            <a:off x="72674" y="6574610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6256795" y="5166413"/>
            <a:ext cx="2168748" cy="293861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/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Arial"/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SzTx/>
              <a:buFont typeface="Arial"/>
              <a:buNone/>
              <a:defRPr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B372F06-4025-4484-83BB-5B1709C816B8}"/>
              </a:ext>
            </a:extLst>
          </p:cNvPr>
          <p:cNvSpPr txBox="1">
            <a:spLocks/>
          </p:cNvSpPr>
          <p:nvPr/>
        </p:nvSpPr>
        <p:spPr>
          <a:xfrm>
            <a:off x="825500" y="6508865"/>
            <a:ext cx="591408" cy="2126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 indent="457200">
              <a:defRPr>
                <a:latin typeface="Arial"/>
                <a:ea typeface="Arial"/>
                <a:cs typeface="Arial"/>
                <a:sym typeface="Arial"/>
              </a:defRPr>
            </a:lvl2pPr>
            <a:lvl3pPr indent="914400">
              <a:defRPr>
                <a:latin typeface="Arial"/>
                <a:ea typeface="Arial"/>
                <a:cs typeface="Arial"/>
                <a:sym typeface="Arial"/>
              </a:defRPr>
            </a:lvl3pPr>
            <a:lvl4pPr indent="1371600">
              <a:defRPr>
                <a:latin typeface="Arial"/>
                <a:ea typeface="Arial"/>
                <a:cs typeface="Arial"/>
                <a:sym typeface="Arial"/>
              </a:defRPr>
            </a:lvl4pPr>
            <a:lvl5pPr indent="1828800">
              <a:defRPr>
                <a:latin typeface="Arial"/>
                <a:ea typeface="Arial"/>
                <a:cs typeface="Arial"/>
                <a:sym typeface="Arial"/>
              </a:defRPr>
            </a:lvl5pPr>
            <a:lvl6pPr indent="2286000">
              <a:defRPr>
                <a:latin typeface="Arial"/>
                <a:ea typeface="Arial"/>
                <a:cs typeface="Arial"/>
                <a:sym typeface="Arial"/>
              </a:defRPr>
            </a:lvl6pPr>
            <a:lvl7pPr indent="2743200">
              <a:defRPr>
                <a:latin typeface="Arial"/>
                <a:ea typeface="Arial"/>
                <a:cs typeface="Arial"/>
                <a:sym typeface="Arial"/>
              </a:defRPr>
            </a:lvl7pPr>
            <a:lvl8pPr indent="3200400">
              <a:defRPr>
                <a:latin typeface="Arial"/>
                <a:ea typeface="Arial"/>
                <a:cs typeface="Arial"/>
                <a:sym typeface="Arial"/>
              </a:defRPr>
            </a:lvl8pPr>
            <a:lvl9pPr indent="3657600"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FDA7F28-AE9F-E149-ADD3-CF8EC1EB29C2}" type="slidenum">
              <a:rPr lang="en-US" sz="1000">
                <a:solidFill>
                  <a:schemeClr val="bg1"/>
                </a:solidFill>
                <a:latin typeface="Calibri" charset="0"/>
                <a:cs typeface="Calibri" charset="0"/>
              </a:rPr>
              <a:pPr/>
              <a:t>17</a:t>
            </a:fld>
            <a:endParaRPr lang="en-US" sz="10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8860E-CCC2-4AC3-BC2C-0B22321E4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80" y="477938"/>
            <a:ext cx="6461640" cy="4982336"/>
          </a:xfrm>
          <a:prstGeom prst="rect">
            <a:avLst/>
          </a:prstGeom>
        </p:spPr>
      </p:pic>
      <p:pic>
        <p:nvPicPr>
          <p:cNvPr id="2" name="Picture 1" descr="G2A Afford Campaign Master Info_R8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6"/>
          <a:stretch/>
        </p:blipFill>
        <p:spPr>
          <a:xfrm>
            <a:off x="1002601" y="192286"/>
            <a:ext cx="7598697" cy="5949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6E645-7888-45CC-9EFA-F545F8AA1247}"/>
              </a:ext>
            </a:extLst>
          </p:cNvPr>
          <p:cNvSpPr txBox="1"/>
          <p:nvPr/>
        </p:nvSpPr>
        <p:spPr>
          <a:xfrm>
            <a:off x="5381273" y="6396335"/>
            <a:ext cx="18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#AffordHC18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96C46-D904-47D8-8DD3-16D9A8B91D0C}"/>
              </a:ext>
            </a:extLst>
          </p:cNvPr>
          <p:cNvSpPr txBox="1"/>
          <p:nvPr/>
        </p:nvSpPr>
        <p:spPr>
          <a:xfrm>
            <a:off x="7231320" y="5969949"/>
            <a:ext cx="914400" cy="3495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AABA2-0144-4BB9-97D4-6BE957885054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975F2-E844-46DF-A6E1-C2479169F851}"/>
              </a:ext>
            </a:extLst>
          </p:cNvPr>
          <p:cNvSpPr txBox="1"/>
          <p:nvPr/>
        </p:nvSpPr>
        <p:spPr>
          <a:xfrm>
            <a:off x="7137400" y="6024880"/>
            <a:ext cx="1008320" cy="11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9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5500" y="6508865"/>
            <a:ext cx="591408" cy="212610"/>
          </a:xfrm>
        </p:spPr>
        <p:txBody>
          <a:bodyPr/>
          <a:lstStyle/>
          <a:p>
            <a:fld id="{2FDA7F28-AE9F-E149-ADD3-CF8EC1EB29C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958DB-6804-49BA-9D63-B87E2E70D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34" t="68076" r="29734"/>
          <a:stretch/>
        </p:blipFill>
        <p:spPr>
          <a:xfrm>
            <a:off x="5324296" y="3951766"/>
            <a:ext cx="2165752" cy="1705721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FED20A-6B43-4795-AE9E-06C7A0B1007A}"/>
              </a:ext>
            </a:extLst>
          </p:cNvPr>
          <p:cNvSpPr txBox="1">
            <a:spLocks/>
          </p:cNvSpPr>
          <p:nvPr/>
        </p:nvSpPr>
        <p:spPr>
          <a:xfrm>
            <a:off x="550430" y="937418"/>
            <a:ext cx="445013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4572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9144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3716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1828800" indent="0" defTabSz="457200" eaLnBrk="1" hangingPunct="1">
              <a:spcBef>
                <a:spcPts val="500"/>
              </a:spcBef>
              <a:buSzPct val="100000"/>
              <a:buFont typeface="Arial"/>
              <a:buNone/>
              <a:defRPr sz="2400" b="0" i="0"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603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 defTabSz="457200" eaLnBrk="1" hangingPunct="1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NRHI is recruiting national partners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join forces and reach a broader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audience with the message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why affordability matters and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 can do about it. 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23" y="2465905"/>
            <a:ext cx="3353862" cy="335386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96128" y="628727"/>
            <a:ext cx="1170432" cy="1170432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opic Support for Members within their regions."/>
          <p:cNvSpPr txBox="1"/>
          <p:nvPr/>
        </p:nvSpPr>
        <p:spPr>
          <a:xfrm>
            <a:off x="5889966" y="801034"/>
            <a:ext cx="98320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Regional Efforts Price</a:t>
            </a:r>
            <a:endParaRPr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33088" y="1624782"/>
            <a:ext cx="1170432" cy="1170432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opic Support for Members within their regions."/>
          <p:cNvSpPr txBox="1"/>
          <p:nvPr/>
        </p:nvSpPr>
        <p:spPr>
          <a:xfrm>
            <a:off x="4420698" y="1809541"/>
            <a:ext cx="98320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Regional Efforts Health</a:t>
            </a:r>
            <a:endParaRPr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90296" y="1624782"/>
            <a:ext cx="1170432" cy="1170432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opic Support for Members within their regions."/>
          <p:cNvSpPr txBox="1"/>
          <p:nvPr/>
        </p:nvSpPr>
        <p:spPr>
          <a:xfrm>
            <a:off x="7384134" y="1815767"/>
            <a:ext cx="98320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Regional Efforts Waste</a:t>
            </a:r>
            <a:endParaRPr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6705" y="3143767"/>
            <a:ext cx="1170432" cy="11704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>
            <a:solidFill>
              <a:srgbClr val="6CAA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opic Support for Members within their regions."/>
          <p:cNvSpPr txBox="1"/>
          <p:nvPr/>
        </p:nvSpPr>
        <p:spPr>
          <a:xfrm>
            <a:off x="4134315" y="3434357"/>
            <a:ext cx="98320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National Partner</a:t>
            </a:r>
            <a:endParaRPr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14032" y="3131316"/>
            <a:ext cx="1170432" cy="11704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>
            <a:solidFill>
              <a:srgbClr val="6CAA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opic Support for Members within their regions."/>
          <p:cNvSpPr txBox="1"/>
          <p:nvPr/>
        </p:nvSpPr>
        <p:spPr>
          <a:xfrm>
            <a:off x="7701642" y="3421906"/>
            <a:ext cx="98320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National Partner</a:t>
            </a:r>
            <a:endParaRPr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83675" y="2720443"/>
            <a:ext cx="1170432" cy="11704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>
            <a:solidFill>
              <a:srgbClr val="6CAAD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opic Support for Members within their regions."/>
          <p:cNvSpPr txBox="1"/>
          <p:nvPr/>
        </p:nvSpPr>
        <p:spPr>
          <a:xfrm>
            <a:off x="5871285" y="3135540"/>
            <a:ext cx="98320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NRHI</a:t>
            </a:r>
            <a:endParaRPr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3070" y="1435395"/>
            <a:ext cx="360325" cy="283535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bevel/>
            <a:headEnd type="stealth" w="med" len="med"/>
            <a:tailEnd type="stealth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>
            <a:off x="7005674" y="1411767"/>
            <a:ext cx="348512" cy="342605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bevel/>
            <a:headEnd type="stealth" w="med" len="med"/>
            <a:tailEnd type="stealth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/>
          <p:cNvCxnSpPr/>
          <p:nvPr/>
        </p:nvCxnSpPr>
        <p:spPr>
          <a:xfrm>
            <a:off x="5623442" y="2232837"/>
            <a:ext cx="1512186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bevel/>
            <a:headEnd type="stealth" w="med" len="med"/>
            <a:tailEnd type="stealth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>
            <a:off x="7070651" y="3384698"/>
            <a:ext cx="443023" cy="100418"/>
          </a:xfrm>
          <a:prstGeom prst="straightConnector1">
            <a:avLst/>
          </a:prstGeom>
          <a:noFill/>
          <a:ln w="34925" cap="flat" cmpd="sng">
            <a:solidFill>
              <a:srgbClr val="4F81BD"/>
            </a:solidFill>
            <a:prstDash val="solid"/>
            <a:bevel/>
            <a:headEnd type="stealth" w="med" len="med"/>
            <a:tailEnd type="stealth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 flipV="1">
            <a:off x="5251302" y="3355163"/>
            <a:ext cx="460745" cy="129954"/>
          </a:xfrm>
          <a:prstGeom prst="straightConnector1">
            <a:avLst/>
          </a:prstGeom>
          <a:noFill/>
          <a:ln w="34925" cap="flat" cmpd="sng">
            <a:solidFill>
              <a:srgbClr val="4F81BD"/>
            </a:solidFill>
            <a:prstDash val="solid"/>
            <a:bevel/>
            <a:headEnd type="stealth" w="med" len="med"/>
            <a:tailEnd type="stealth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D64DD43-C036-4F30-8300-61AE8BCB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13" y="274637"/>
            <a:ext cx="8302919" cy="1325563"/>
          </a:xfrm>
        </p:spPr>
        <p:txBody>
          <a:bodyPr anchor="t">
            <a:normAutofit/>
          </a:bodyPr>
          <a:lstStyle>
            <a:lvl1pPr>
              <a:defRPr sz="2400" baseline="0"/>
            </a:lvl1pPr>
          </a:lstStyle>
          <a:p>
            <a:r>
              <a:rPr lang="en-US" sz="2800" b="1" dirty="0">
                <a:solidFill>
                  <a:srgbClr val="7F7F7F"/>
                </a:solidFill>
              </a:rPr>
              <a:t>Partnering for greater reach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CC552-29E0-4994-B4B4-EA3CDF37B5FB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7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1E33F-9297-4652-8AC4-D5D8AFC6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E380F7-A02E-44A4-B5AB-B9650D860D9A}"/>
              </a:ext>
            </a:extLst>
          </p:cNvPr>
          <p:cNvSpPr txBox="1">
            <a:spLocks/>
          </p:cNvSpPr>
          <p:nvPr/>
        </p:nvSpPr>
        <p:spPr>
          <a:xfrm>
            <a:off x="469413" y="274637"/>
            <a:ext cx="830291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7F7F7F"/>
                </a:solidFill>
              </a:rPr>
              <a:t>Do your part to make healthcare more affordable</a:t>
            </a:r>
            <a:endParaRPr lang="en-US" sz="2800" b="1" dirty="0">
              <a:solidFill>
                <a:srgbClr val="7F7F7F"/>
              </a:solidFill>
            </a:endParaRPr>
          </a:p>
        </p:txBody>
      </p:sp>
      <p:pic>
        <p:nvPicPr>
          <p:cNvPr id="2" name="Picture 1" descr="ACT-Logo-r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5" y="2049895"/>
            <a:ext cx="5422878" cy="3196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7D78B-49E9-4517-98D9-460CC27EE70C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2211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543" y="274637"/>
            <a:ext cx="8508613" cy="1325563"/>
          </a:xfrm>
        </p:spPr>
        <p:txBody>
          <a:bodyPr anchor="t">
            <a:normAutofit/>
          </a:bodyPr>
          <a:lstStyle>
            <a:lvl1pPr>
              <a:defRPr sz="2400" baseline="0"/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We have an unsustainable problem. </a:t>
            </a:r>
            <a:br>
              <a:rPr lang="en-US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Harder choices are coming.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9821" y="1333709"/>
            <a:ext cx="2770271" cy="210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Between</a:t>
            </a:r>
            <a:r>
              <a:rPr lang="en-US" sz="1800" baseline="0" dirty="0"/>
              <a:t> 2006 to 2016 premiums are up 77%</a:t>
            </a:r>
          </a:p>
          <a:p>
            <a:endParaRPr lang="en-US" sz="2200" baseline="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5214" y="1295517"/>
            <a:ext cx="4191846" cy="210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aseline="0" dirty="0"/>
              <a:t>Healthcare costs will</a:t>
            </a:r>
            <a:r>
              <a:rPr lang="en-US" sz="1800" dirty="0"/>
              <a:t> c</a:t>
            </a:r>
            <a:r>
              <a:rPr lang="en-US" sz="1800" baseline="0" dirty="0"/>
              <a:t>onsume </a:t>
            </a:r>
            <a:br>
              <a:rPr lang="en-US" sz="1800" baseline="0" dirty="0"/>
            </a:br>
            <a:r>
              <a:rPr lang="en-US" sz="1800" dirty="0"/>
              <a:t>h</a:t>
            </a:r>
            <a:r>
              <a:rPr lang="en-US" sz="1800" baseline="0" dirty="0"/>
              <a:t>alf of household </a:t>
            </a:r>
            <a:r>
              <a:rPr lang="en-US" sz="1800" dirty="0"/>
              <a:t>i</a:t>
            </a:r>
            <a:r>
              <a:rPr lang="en-US" sz="1800" baseline="0" dirty="0"/>
              <a:t>ncome by 2021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NHRI_policy_paper_ppt_graphic_citation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4" t="13010" b="11530"/>
          <a:stretch/>
        </p:blipFill>
        <p:spPr>
          <a:xfrm>
            <a:off x="293090" y="2239608"/>
            <a:ext cx="3993482" cy="2849302"/>
          </a:xfrm>
          <a:prstGeom prst="rect">
            <a:avLst/>
          </a:prstGeom>
        </p:spPr>
      </p:pic>
      <p:pic>
        <p:nvPicPr>
          <p:cNvPr id="8" name="Picture 7" descr="NHRI_policy_paper_ppt_graphic_citation3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r="47115"/>
          <a:stretch/>
        </p:blipFill>
        <p:spPr>
          <a:xfrm>
            <a:off x="4815647" y="2300130"/>
            <a:ext cx="4102768" cy="27312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1808" y="2584771"/>
            <a:ext cx="668363" cy="351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baseline="0" dirty="0">
                <a:solidFill>
                  <a:srgbClr val="E87323"/>
                </a:solidFill>
              </a:rPr>
              <a:t>2006</a:t>
            </a: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76712" y="1744157"/>
            <a:ext cx="655802" cy="351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baseline="0" dirty="0">
                <a:solidFill>
                  <a:srgbClr val="E87323"/>
                </a:solidFill>
              </a:rPr>
              <a:t>2016</a:t>
            </a: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6200000" flipH="1">
            <a:off x="1919274" y="2946177"/>
            <a:ext cx="391493" cy="267350"/>
          </a:xfrm>
          <a:prstGeom prst="rightArrow">
            <a:avLst/>
          </a:prstGeom>
          <a:solidFill>
            <a:schemeClr val="accent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3799976" y="2143756"/>
            <a:ext cx="391493" cy="267350"/>
          </a:xfrm>
          <a:prstGeom prst="rightArrow">
            <a:avLst/>
          </a:prstGeom>
          <a:solidFill>
            <a:schemeClr val="accent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99601" y="2564927"/>
            <a:ext cx="705144" cy="351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baseline="0" dirty="0">
                <a:solidFill>
                  <a:srgbClr val="E87323"/>
                </a:solidFill>
              </a:rPr>
              <a:t>2021</a:t>
            </a:r>
          </a:p>
          <a:p>
            <a:pPr algn="ctr"/>
            <a:endParaRPr lang="en-US" sz="2200" dirty="0">
              <a:solidFill>
                <a:srgbClr val="E87323"/>
              </a:solidFill>
            </a:endParaRPr>
          </a:p>
          <a:p>
            <a:pPr algn="ctr"/>
            <a:endParaRPr lang="en-US" sz="2200" dirty="0">
              <a:solidFill>
                <a:srgbClr val="E87323"/>
              </a:solidFill>
            </a:endParaRPr>
          </a:p>
          <a:p>
            <a:pPr algn="ctr"/>
            <a:endParaRPr lang="en-US" sz="2200" dirty="0">
              <a:solidFill>
                <a:srgbClr val="E87323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 flipH="1">
            <a:off x="6559150" y="2964526"/>
            <a:ext cx="391493" cy="267350"/>
          </a:xfrm>
          <a:prstGeom prst="rightArrow">
            <a:avLst/>
          </a:prstGeom>
          <a:solidFill>
            <a:schemeClr val="accent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12486" y="2956032"/>
            <a:ext cx="909309" cy="351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baseline="0" dirty="0">
                <a:solidFill>
                  <a:srgbClr val="E87323"/>
                </a:solidFill>
              </a:rPr>
              <a:t>Household</a:t>
            </a:r>
          </a:p>
          <a:p>
            <a:r>
              <a:rPr lang="en-US" sz="1800" b="1" dirty="0">
                <a:solidFill>
                  <a:srgbClr val="E87323"/>
                </a:solidFill>
              </a:rPr>
              <a:t>income</a:t>
            </a:r>
            <a:endParaRPr lang="en-US" sz="1800" b="1" baseline="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54817" y="2096321"/>
            <a:ext cx="1063597" cy="477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baseline="0" dirty="0">
                <a:solidFill>
                  <a:srgbClr val="E87323"/>
                </a:solidFill>
              </a:rPr>
              <a:t>Premiums and out-of-pocket expenses</a:t>
            </a: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  <a:p>
            <a:endParaRPr lang="en-US" sz="2200" dirty="0">
              <a:solidFill>
                <a:srgbClr val="E873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997" y="5101264"/>
            <a:ext cx="3603867" cy="48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r>
              <a:rPr lang="en-US" sz="800" dirty="0"/>
              <a:t>Source: Henry J Kaiser Family Foundation, September 19, 2017. Premiums and Worker Contributions Among Workers Covered by Employer Sponsored Coverage. </a:t>
            </a:r>
            <a:r>
              <a:rPr lang="en-US" sz="800" u="sng" dirty="0">
                <a:hlinkClick r:id="rId6"/>
              </a:rPr>
              <a:t>https://www.kff.org/interactive/premiums-and-worker-contributions/</a:t>
            </a:r>
            <a:r>
              <a:rPr lang="en-US" sz="800" dirty="0"/>
              <a:t> 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4335" y="5101260"/>
            <a:ext cx="4026784" cy="48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r>
              <a:rPr lang="en-US" sz="800" dirty="0"/>
              <a:t>Source: Young RA, </a:t>
            </a:r>
            <a:r>
              <a:rPr lang="en-US" sz="800" dirty="0" err="1"/>
              <a:t>DeVoe</a:t>
            </a:r>
            <a:r>
              <a:rPr lang="en-US" sz="800" dirty="0"/>
              <a:t> JE. Who Will Have Health Insurance in the Future? </a:t>
            </a:r>
            <a:br>
              <a:rPr lang="en-US" sz="800" dirty="0"/>
            </a:br>
            <a:r>
              <a:rPr lang="en-US" sz="800" dirty="0"/>
              <a:t>An Updated Projection. Am </a:t>
            </a:r>
            <a:r>
              <a:rPr lang="en-US" sz="800" dirty="0" err="1"/>
              <a:t>Fam</a:t>
            </a:r>
            <a:r>
              <a:rPr lang="en-US" sz="800" dirty="0"/>
              <a:t> Med 2012; 10(2): 156-162. PMCID: PMC3315130. 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11E52FA3-664E-4B93-A40E-3D00AC1CF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500" y="6508865"/>
            <a:ext cx="591408" cy="212610"/>
          </a:xfrm>
        </p:spPr>
        <p:txBody>
          <a:bodyPr/>
          <a:lstStyle/>
          <a:p>
            <a:fld id="{2FDA7F28-AE9F-E149-ADD3-CF8EC1EB29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F578AF-0321-4CFC-9E8D-E231D41522E6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5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DDBF-0395-453B-BFAF-54017F81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370E8-2910-42F7-B62A-733963BC2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Ellen Gagnon, Executive Director Healthcare Affordability</a:t>
            </a:r>
          </a:p>
          <a:p>
            <a:pPr algn="ctr"/>
            <a:r>
              <a:rPr lang="en-US" dirty="0">
                <a:hlinkClick r:id="rId3"/>
              </a:rPr>
              <a:t>egagnon@nrhi.org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4658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Barbra G. Rabson, President and CEO</a:t>
            </a:r>
          </a:p>
          <a:p>
            <a:r>
              <a:rPr lang="en-US" dirty="0"/>
              <a:t>January 24,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Creating a Path to Affordable Care with Increased Consumer Engagement</a:t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i="1" dirty="0"/>
              <a:t> Families USA Health Action Conference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892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MHQP Background and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82" y="1284399"/>
            <a:ext cx="7886700" cy="46200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Established in 1995, MHQP is an independent coalition of key stakeholder groups in Massachusetts working to improve the quality of patient care experiences through collaboration.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673528"/>
            <a:ext cx="0" cy="259080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/>
        </p:nvSpPr>
        <p:spPr>
          <a:xfrm>
            <a:off x="3124200" y="2704010"/>
            <a:ext cx="2819400" cy="10668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>MHQP </a:t>
            </a:r>
          </a:p>
          <a:p>
            <a:pPr algn="ctr">
              <a:defRPr/>
            </a:pP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>Board of Directors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3064" y="4502328"/>
            <a:ext cx="2544336" cy="1219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Health Plan </a:t>
            </a:r>
          </a:p>
          <a:p>
            <a:pPr algn="ctr">
              <a:defRPr/>
            </a:pPr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Council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bg2"/>
                </a:solidFill>
                <a:latin typeface="Calibri" pitchFamily="34" charset="0"/>
              </a:rPr>
              <a:t>Established 2008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24000" y="4045128"/>
            <a:ext cx="3048000" cy="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4045128"/>
            <a:ext cx="0" cy="68580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2000" y="4045128"/>
            <a:ext cx="3048000" cy="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0" y="4045128"/>
            <a:ext cx="0" cy="60960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/>
          <p:cNvSpPr/>
          <p:nvPr/>
        </p:nvSpPr>
        <p:spPr>
          <a:xfrm>
            <a:off x="213732" y="4502328"/>
            <a:ext cx="2544336" cy="1219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Physician </a:t>
            </a:r>
          </a:p>
          <a:p>
            <a:pPr algn="ctr">
              <a:defRPr/>
            </a:pPr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Council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bg2"/>
                </a:solidFill>
                <a:latin typeface="Calibri" pitchFamily="34" charset="0"/>
              </a:rPr>
              <a:t>Established 2002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5932" y="4502328"/>
            <a:ext cx="2544336" cy="1219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Consumer Health Council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bg2"/>
                </a:solidFill>
                <a:latin typeface="Calibri" pitchFamily="34" charset="0"/>
              </a:rPr>
              <a:t>Established 2011</a:t>
            </a:r>
          </a:p>
        </p:txBody>
      </p:sp>
    </p:spTree>
    <p:extLst>
      <p:ext uri="{BB962C8B-B14F-4D97-AF65-F5344CB8AC3E}">
        <p14:creationId xmlns:p14="http://schemas.microsoft.com/office/powerpoint/2010/main" val="91624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A807-0FC6-4144-BFEF-4285C635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100"/>
            <a:ext cx="7886700" cy="704886"/>
          </a:xfrm>
        </p:spPr>
        <p:txBody>
          <a:bodyPr/>
          <a:lstStyle/>
          <a:p>
            <a:r>
              <a:rPr lang="en-US" dirty="0"/>
              <a:t>Together for Good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67E8-2F3A-4DBF-A7F7-7FB2E9A2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484384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MHQP helps MA provider organizations, health plans and policy makers improve the quality of patient care experiences by: </a:t>
            </a:r>
          </a:p>
          <a:p>
            <a:endParaRPr lang="en-US" dirty="0"/>
          </a:p>
          <a:p>
            <a:pPr lvl="1"/>
            <a:r>
              <a:rPr lang="en-US" sz="2600" dirty="0"/>
              <a:t>Measuring and publicly reporting non-biased, trusted and comparable patient experience data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Sharing tools, guidelines and best practices to help support improvement efforts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Catalyzing collaboration to find breakthrough solutions to shared challenges.</a:t>
            </a:r>
          </a:p>
          <a:p>
            <a:pPr lvl="1"/>
            <a:endParaRPr lang="en-US" sz="2175" dirty="0"/>
          </a:p>
          <a:p>
            <a:r>
              <a:rPr lang="en-US" sz="2800" dirty="0"/>
              <a:t>MHQP’s work is driven by and organized around the principle that the challenges facing healthcare can only be solved through collaboration and innovation across key stakeholder groups – </a:t>
            </a:r>
            <a:r>
              <a:rPr lang="en-US" sz="2800" b="1" i="1" dirty="0"/>
              <a:t>including patients, whom we believe are the most underutilized resources in the healthcare system. </a:t>
            </a:r>
          </a:p>
        </p:txBody>
      </p:sp>
    </p:spTree>
    <p:extLst>
      <p:ext uri="{BB962C8B-B14F-4D97-AF65-F5344CB8AC3E}">
        <p14:creationId xmlns:p14="http://schemas.microsoft.com/office/powerpoint/2010/main" val="39713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Summary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MHQP held an all day multi-stakeholder roundtable discussion on December 5</a:t>
            </a:r>
            <a:r>
              <a:rPr lang="en-US" baseline="30000" dirty="0"/>
              <a:t>th</a:t>
            </a:r>
            <a:r>
              <a:rPr lang="en-US" dirty="0"/>
              <a:t> to advance affordability focused on the role </a:t>
            </a:r>
            <a:r>
              <a:rPr lang="en-US" b="1" dirty="0"/>
              <a:t>patient engagement</a:t>
            </a:r>
            <a:r>
              <a:rPr lang="en-US" dirty="0"/>
              <a:t> can play in affordability.  The meeting was funded by RWJF and supported by NRHI.</a:t>
            </a:r>
          </a:p>
          <a:p>
            <a:r>
              <a:rPr lang="en-US" dirty="0"/>
              <a:t>We identified 5 barriers that exist that </a:t>
            </a:r>
            <a:r>
              <a:rPr lang="en-US" i="1" dirty="0"/>
              <a:t>routinely</a:t>
            </a:r>
            <a:r>
              <a:rPr lang="en-US" dirty="0"/>
              <a:t> prevent patients from engaging with the health system to obtain high value affordable care. We believe we must address these issues in order to help patients be agents for affordability.</a:t>
            </a:r>
          </a:p>
          <a:p>
            <a:r>
              <a:rPr lang="en-US" dirty="0"/>
              <a:t>We prioritized 4 areas for possible next steps that cut across the different barriers identified.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FA69F-88BD-4266-B772-F5C9A3CE6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5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952500"/>
            <a:ext cx="8899719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53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Affordability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i="1" dirty="0"/>
              <a:t>Barriers</a:t>
            </a:r>
            <a:r>
              <a:rPr lang="en-US" dirty="0"/>
              <a:t> exist that </a:t>
            </a:r>
            <a:r>
              <a:rPr lang="en-US" i="1" dirty="0"/>
              <a:t>routinely</a:t>
            </a:r>
            <a:r>
              <a:rPr lang="en-US" dirty="0"/>
              <a:t> prevent patients from engaging with the health system to obtain high value affordable care. We believe we must address these issues in order to help patients be agents for affordability:</a:t>
            </a:r>
          </a:p>
          <a:p>
            <a:pPr lvl="1"/>
            <a:r>
              <a:rPr lang="en-US" b="1" i="1" dirty="0"/>
              <a:t>Trust </a:t>
            </a:r>
            <a:r>
              <a:rPr lang="en-US" dirty="0"/>
              <a:t>in the healthcare system (providers, plans, system, and information)</a:t>
            </a:r>
          </a:p>
          <a:p>
            <a:pPr lvl="1"/>
            <a:r>
              <a:rPr lang="en-US" b="1" i="1" dirty="0"/>
              <a:t>Health literacy </a:t>
            </a:r>
            <a:r>
              <a:rPr lang="en-US" dirty="0"/>
              <a:t>about our own conditions, about navigating the system, about our health benefits eligibility and coverage, about best value providers </a:t>
            </a:r>
          </a:p>
          <a:p>
            <a:pPr lvl="1"/>
            <a:r>
              <a:rPr lang="en-US" b="1" i="1" dirty="0"/>
              <a:t>Capacity </a:t>
            </a:r>
            <a:r>
              <a:rPr lang="en-US" dirty="0"/>
              <a:t>to balance competing priorities and/or having limited energy, time, and/or resources </a:t>
            </a:r>
          </a:p>
          <a:p>
            <a:pPr lvl="1"/>
            <a:r>
              <a:rPr lang="en-US" b="1" i="1" dirty="0"/>
              <a:t>Access</a:t>
            </a:r>
            <a:r>
              <a:rPr lang="en-US" dirty="0"/>
              <a:t> to providers, to choice of treatments, to generic drugs, to information </a:t>
            </a:r>
          </a:p>
          <a:p>
            <a:pPr lvl="1"/>
            <a:r>
              <a:rPr lang="en-US" b="1" i="1" dirty="0"/>
              <a:t>Transparency </a:t>
            </a:r>
            <a:r>
              <a:rPr lang="en-US" dirty="0"/>
              <a:t>of health quality and costs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82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sz="2600" b="1" i="1" dirty="0"/>
              <a:t>Trust </a:t>
            </a:r>
            <a:r>
              <a:rPr lang="en-US" sz="2600" dirty="0"/>
              <a:t>in the healthcare system (providers, plans, system, and information)</a:t>
            </a:r>
          </a:p>
          <a:p>
            <a:pPr lvl="1"/>
            <a:r>
              <a:rPr lang="en-US" dirty="0"/>
              <a:t>“We need time to have the conversation – time for the patient to be able to process the information given and pause for the provider to make a connection with the patient.”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“Trust is a cognitive short cut for information gathering.”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“When providers and patients talk about costs, it leads to distrust and anger.”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“We trust clinicians too much – patients are so confused by the system then need to turn to someone.”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“Trust between patient and provider is essential – and lost in complexity of the system.”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1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47654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b="1" i="1" dirty="0"/>
              <a:t>Health literacy </a:t>
            </a:r>
            <a:r>
              <a:rPr lang="en-US" dirty="0"/>
              <a:t>about our own conditions, about navigating the system, about our health benefits eligibility and coverage, about best value providers </a:t>
            </a:r>
            <a:endParaRPr lang="en-US" sz="1800" strike="sngStrike" dirty="0"/>
          </a:p>
          <a:p>
            <a:pPr lvl="1"/>
            <a:r>
              <a:rPr lang="en-US" dirty="0"/>
              <a:t>“We blame patients for lack of literacy – the blame should be on the complicated, non intuitive system we have created.”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“Complexity, capacity and literacy all go together - the less complex things are the less need for literacy.”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“Barriers for literacy include training for teach backs, also capacity for the team to have time to do this.”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“We need to focus on financial health literacy – there is a lack of action oriented knowledge at the right time.” 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“We need differentiated learning for literacy – some populations have cognitive decline as they age, different from young adults; 15% of whom are on individual learning education plans.”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8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i="1" dirty="0"/>
              <a:t>Capacity </a:t>
            </a:r>
            <a:r>
              <a:rPr lang="en-US" dirty="0"/>
              <a:t>to balance competing priorities and/or having limited energy, time, and/or resources </a:t>
            </a:r>
            <a:endParaRPr lang="en-US" sz="1800" dirty="0"/>
          </a:p>
          <a:p>
            <a:pPr lvl="1"/>
            <a:r>
              <a:rPr lang="en-US" dirty="0"/>
              <a:t>“When patients’ capacity is low, it drives up healthcare costs.”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“Stress limits your cognitive capacity to process information.” 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“Providers also have capacity issues because of competing priorities.”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“Physicians are confronted every day with: does this patient have the capacity to make decision about themselves – what’s the capacity risk assessment about whether they are safe at home – this is an enormous population.” 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9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72" y="1963593"/>
            <a:ext cx="4102979" cy="29757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048" y="1963593"/>
            <a:ext cx="4102981" cy="29757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Up Arrow 4"/>
          <p:cNvSpPr/>
          <p:nvPr/>
        </p:nvSpPr>
        <p:spPr bwMode="auto">
          <a:xfrm>
            <a:off x="1448593" y="1177508"/>
            <a:ext cx="400050" cy="514350"/>
          </a:xfrm>
          <a:prstGeom prst="up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572" y="1307753"/>
            <a:ext cx="161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E87323"/>
                </a:solidFill>
                <a:latin typeface="Calibri"/>
                <a:ea typeface="+mn-ea"/>
                <a:cs typeface="Calibri"/>
              </a:rPr>
              <a:t>Higher cost</a:t>
            </a:r>
          </a:p>
        </p:txBody>
      </p:sp>
      <p:sp>
        <p:nvSpPr>
          <p:cNvPr id="7" name="Up Arrow 6"/>
          <p:cNvSpPr/>
          <p:nvPr/>
        </p:nvSpPr>
        <p:spPr bwMode="auto">
          <a:xfrm rot="10800000">
            <a:off x="5408533" y="1223688"/>
            <a:ext cx="400050" cy="514350"/>
          </a:xfrm>
          <a:prstGeom prst="up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6965" y="1321790"/>
            <a:ext cx="199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E87323"/>
                </a:solidFill>
                <a:latin typeface="Calibri"/>
                <a:ea typeface="+mn-ea"/>
                <a:cs typeface="Calibri"/>
              </a:rPr>
              <a:t>Poorer quality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E84A-649F-42A5-AD1E-82CF01C3A29A}" type="slidenum">
              <a:rPr lang="en-US" kern="0" smtClean="0"/>
              <a:pPr>
                <a:defRPr/>
              </a:pPr>
              <a:t>3</a:t>
            </a:fld>
            <a:endParaRPr lang="en-US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543" y="274637"/>
            <a:ext cx="85086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Value is LOWER today than six years ago.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96C90-A380-4EE5-8DDD-FDCDA1C229A2}"/>
              </a:ext>
            </a:extLst>
          </p:cNvPr>
          <p:cNvSpPr txBox="1"/>
          <p:nvPr/>
        </p:nvSpPr>
        <p:spPr>
          <a:xfrm>
            <a:off x="457543" y="5133554"/>
            <a:ext cx="3603867" cy="48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r>
              <a:rPr lang="en-US" sz="800" dirty="0"/>
              <a:t>Source: National Council of State Legislatures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CF68E-877B-4696-9042-7A20D6450A00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21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b="1" i="1" dirty="0"/>
              <a:t>Access</a:t>
            </a:r>
            <a:r>
              <a:rPr lang="en-US" dirty="0"/>
              <a:t> to providers, to choice of treatments, to generic drugs, to information </a:t>
            </a:r>
            <a:endParaRPr lang="en-US" sz="1800" dirty="0"/>
          </a:p>
          <a:p>
            <a:pPr marL="342900" lvl="1" indent="0">
              <a:buNone/>
            </a:pPr>
            <a:r>
              <a:rPr lang="en-US" dirty="0"/>
              <a:t>“We need to explore other ways of trying to get things done because     relying on these conversations that are incredibly complex for long periods of time in a doctor’s office just doesn’t work very well.” 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“The traditional model of the patient-doctor encounter in the office is an access barrier in that we really have to get to virtual care models that are really sustainable and supported.”</a:t>
            </a:r>
          </a:p>
          <a:p>
            <a:pPr marL="3429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“We should define access [as] not just [getting] access to the service to begin with, but also how you continuingly engage with and communicate with it and what the experience is, everything else stems from there.”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“People I work with in the communities I’m very familiar with, they don’t have access to transportation.”</a:t>
            </a:r>
          </a:p>
          <a:p>
            <a:pPr marL="342900" lvl="1" indent="0"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0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i="1" dirty="0"/>
              <a:t>Transparency </a:t>
            </a:r>
            <a:r>
              <a:rPr lang="en-US" dirty="0"/>
              <a:t>of health quality and costs information</a:t>
            </a:r>
            <a:endParaRPr lang="en-US" sz="1800" dirty="0"/>
          </a:p>
          <a:p>
            <a:pPr lvl="1"/>
            <a:r>
              <a:rPr lang="en-US" dirty="0"/>
              <a:t>“Transparency barriers fall into two categories 1) we don’t have the information; 2) we know the answers but [are] maliciously not sharing them.”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“Docs are not trained to talk about costs – there is still a stigma.  But we have to talk about costs, because affordability is a factor in managing health.”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“Transparency should be fluid and continuous.”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“Cost transparency is about political will.”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“Nobody understands economic transparency – not even providers understand it.”</a:t>
            </a:r>
          </a:p>
          <a:p>
            <a:pPr marL="1028700" lvl="3" indent="0">
              <a:buNone/>
            </a:pPr>
            <a:endParaRPr lang="en-US" dirty="0"/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9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0E58-7A8C-488D-ACA5-38F30BE1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2F3E5-0216-41D6-A451-44085B52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1E74BA2-9636-43D8-B29C-A003E7509CB1}"/>
              </a:ext>
            </a:extLst>
          </p:cNvPr>
          <p:cNvSpPr/>
          <p:nvPr/>
        </p:nvSpPr>
        <p:spPr>
          <a:xfrm>
            <a:off x="161925" y="1209676"/>
            <a:ext cx="2886076" cy="884598"/>
          </a:xfrm>
          <a:prstGeom prst="wedgeRoundRectCallout">
            <a:avLst>
              <a:gd name="adj1" fmla="val -18424"/>
              <a:gd name="adj2" fmla="val 764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3380"/>
                </a:solidFill>
              </a:rPr>
              <a:t>A lot of things people think they need they don’t need, and a lot of things doctors are telling them they need they don’t need.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FE3D937-91CA-4170-81E0-51E746EA8A2D}"/>
              </a:ext>
            </a:extLst>
          </p:cNvPr>
          <p:cNvSpPr/>
          <p:nvPr/>
        </p:nvSpPr>
        <p:spPr>
          <a:xfrm>
            <a:off x="3171823" y="1219200"/>
            <a:ext cx="2886076" cy="1440873"/>
          </a:xfrm>
          <a:prstGeom prst="wedgeRoundRectCallout">
            <a:avLst>
              <a:gd name="adj1" fmla="val 15271"/>
              <a:gd name="adj2" fmla="val 700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3380"/>
                </a:solidFill>
              </a:rPr>
              <a:t>The cost of care overwhelms every discussion and gets us further away from what we want to be doing as physicians and what patients want to be thinking about.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98A2EA3-2065-4428-B86C-25224BFB235D}"/>
              </a:ext>
            </a:extLst>
          </p:cNvPr>
          <p:cNvSpPr/>
          <p:nvPr/>
        </p:nvSpPr>
        <p:spPr>
          <a:xfrm>
            <a:off x="6191249" y="1209675"/>
            <a:ext cx="2790826" cy="1440873"/>
          </a:xfrm>
          <a:prstGeom prst="wedgeRoundRectCallout">
            <a:avLst>
              <a:gd name="adj1" fmla="val 15271"/>
              <a:gd name="adj2" fmla="val 700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3380"/>
                </a:solidFill>
              </a:rPr>
              <a:t>Costs are not intuitive. Example: A colonoscopy costs more in outpatient setting than in the hospital because of anesthesia – patients have no way to know ahead of time.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778C8EB-2614-4297-A276-5A6A823366F9}"/>
              </a:ext>
            </a:extLst>
          </p:cNvPr>
          <p:cNvSpPr/>
          <p:nvPr/>
        </p:nvSpPr>
        <p:spPr>
          <a:xfrm>
            <a:off x="171450" y="2428876"/>
            <a:ext cx="2886076" cy="941748"/>
          </a:xfrm>
          <a:prstGeom prst="wedgeRoundRectCallout">
            <a:avLst>
              <a:gd name="adj1" fmla="val -27335"/>
              <a:gd name="adj2" fmla="val 775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3380"/>
                </a:solidFill>
              </a:rPr>
              <a:t>There is an opportunity to collaborate with patients to find out what the patient values and what they are willing to pay for.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76E3FDF-88B8-40CA-AE06-54E77C1DEC85}"/>
              </a:ext>
            </a:extLst>
          </p:cNvPr>
          <p:cNvSpPr/>
          <p:nvPr/>
        </p:nvSpPr>
        <p:spPr>
          <a:xfrm>
            <a:off x="3181348" y="2981326"/>
            <a:ext cx="2886076" cy="941748"/>
          </a:xfrm>
          <a:prstGeom prst="wedgeRoundRectCallout">
            <a:avLst>
              <a:gd name="adj1" fmla="val -18062"/>
              <a:gd name="adj2" fmla="val 754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3380"/>
                </a:solidFill>
              </a:rPr>
              <a:t>There needs to be a drastic change in commitment towards simplification, starting from square one.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D9B47FA-1E37-4AB0-BECC-6067EBAC7B85}"/>
              </a:ext>
            </a:extLst>
          </p:cNvPr>
          <p:cNvSpPr/>
          <p:nvPr/>
        </p:nvSpPr>
        <p:spPr>
          <a:xfrm>
            <a:off x="6200774" y="3000375"/>
            <a:ext cx="2790826" cy="922699"/>
          </a:xfrm>
          <a:prstGeom prst="wedgeRoundRectCallout">
            <a:avLst>
              <a:gd name="adj1" fmla="val -5548"/>
              <a:gd name="adj2" fmla="val 741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3380"/>
                </a:solidFill>
              </a:rPr>
              <a:t>Need to focus on financial health literacy – there is a lack of action oriented knowledge at the right time.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154E8B8-703C-47D0-A106-C545E084B53C}"/>
              </a:ext>
            </a:extLst>
          </p:cNvPr>
          <p:cNvSpPr/>
          <p:nvPr/>
        </p:nvSpPr>
        <p:spPr>
          <a:xfrm>
            <a:off x="171450" y="3724275"/>
            <a:ext cx="2886076" cy="1313224"/>
          </a:xfrm>
          <a:prstGeom prst="wedgeRoundRectCallout">
            <a:avLst>
              <a:gd name="adj1" fmla="val 3358"/>
              <a:gd name="adj2" fmla="val 663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3380"/>
                </a:solidFill>
              </a:rPr>
              <a:t>All the system “solutions” break down the patient/doctor relationship foundation.  We need to focus on a solution that will benefit the patient.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F38A617-2992-446A-ABA5-E224C30923CA}"/>
              </a:ext>
            </a:extLst>
          </p:cNvPr>
          <p:cNvSpPr/>
          <p:nvPr/>
        </p:nvSpPr>
        <p:spPr>
          <a:xfrm>
            <a:off x="6153149" y="4269438"/>
            <a:ext cx="2886076" cy="1440873"/>
          </a:xfrm>
          <a:prstGeom prst="wedgeRoundRectCallout">
            <a:avLst>
              <a:gd name="adj1" fmla="val 15271"/>
              <a:gd name="adj2" fmla="val 700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3380"/>
                </a:solidFill>
              </a:rPr>
              <a:t>There are risks of having patients practice cost control without having a dialogue between providers, social workers and patients about the “right” way to ration.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F0542A7-D6D3-4294-82DE-0BC897248323}"/>
              </a:ext>
            </a:extLst>
          </p:cNvPr>
          <p:cNvSpPr/>
          <p:nvPr/>
        </p:nvSpPr>
        <p:spPr>
          <a:xfrm>
            <a:off x="3204477" y="4227874"/>
            <a:ext cx="2790826" cy="884599"/>
          </a:xfrm>
          <a:prstGeom prst="wedgeRoundRectCallout">
            <a:avLst>
              <a:gd name="adj1" fmla="val 15271"/>
              <a:gd name="adj2" fmla="val 700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3380"/>
                </a:solidFill>
              </a:rPr>
              <a:t>We have siloed community resources – are we ready to collaborate and delegate?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B1BE9E6-024F-412D-A6C4-A6AEDA5D1A00}"/>
              </a:ext>
            </a:extLst>
          </p:cNvPr>
          <p:cNvSpPr/>
          <p:nvPr/>
        </p:nvSpPr>
        <p:spPr>
          <a:xfrm>
            <a:off x="3156852" y="5417274"/>
            <a:ext cx="2886076" cy="941748"/>
          </a:xfrm>
          <a:prstGeom prst="wedgeRoundRectCallout">
            <a:avLst>
              <a:gd name="adj1" fmla="val -27335"/>
              <a:gd name="adj2" fmla="val 775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3380"/>
                </a:solidFill>
              </a:rPr>
              <a:t>The Connector was successful with a literacy push – developed videos, comic books, all kinds of materials and </a:t>
            </a:r>
            <a:r>
              <a:rPr lang="en-US" sz="1400" u="sng" dirty="0">
                <a:solidFill>
                  <a:srgbClr val="003380"/>
                </a:solidFill>
              </a:rPr>
              <a:t>they worked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18F9F68-0781-46CC-B9FA-1F280A4CFEC5}"/>
              </a:ext>
            </a:extLst>
          </p:cNvPr>
          <p:cNvSpPr/>
          <p:nvPr/>
        </p:nvSpPr>
        <p:spPr>
          <a:xfrm>
            <a:off x="152398" y="5417274"/>
            <a:ext cx="2886076" cy="745401"/>
          </a:xfrm>
          <a:prstGeom prst="wedgeRoundRectCallout">
            <a:avLst>
              <a:gd name="adj1" fmla="val -18062"/>
              <a:gd name="adj2" fmla="val 754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3380"/>
                </a:solidFill>
              </a:rPr>
              <a:t>We should develop principles for changes we can all agree to </a:t>
            </a:r>
          </a:p>
        </p:txBody>
      </p:sp>
    </p:spTree>
    <p:extLst>
      <p:ext uri="{BB962C8B-B14F-4D97-AF65-F5344CB8AC3E}">
        <p14:creationId xmlns:p14="http://schemas.microsoft.com/office/powerpoint/2010/main" val="1679887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Explore </a:t>
            </a:r>
            <a:r>
              <a:rPr lang="en-US" b="1" dirty="0"/>
              <a:t>ways to make understanding health benefits easier for patients and providers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tandardize </a:t>
            </a:r>
            <a:r>
              <a:rPr lang="en-US" sz="2000" dirty="0"/>
              <a:t>communications </a:t>
            </a:r>
            <a:r>
              <a:rPr lang="en-US" sz="2000" dirty="0" smtClean="0"/>
              <a:t>across </a:t>
            </a:r>
            <a:r>
              <a:rPr lang="en-US" sz="2000" dirty="0"/>
              <a:t>plans and providers to reduce </a:t>
            </a:r>
            <a:r>
              <a:rPr lang="en-US" sz="2000" dirty="0" smtClean="0"/>
              <a:t>complexity</a:t>
            </a:r>
          </a:p>
          <a:p>
            <a:pPr lvl="1"/>
            <a:r>
              <a:rPr lang="en-US" sz="2000" dirty="0"/>
              <a:t>Create training/tools for patients </a:t>
            </a:r>
            <a:r>
              <a:rPr lang="en-US" sz="2000" dirty="0" smtClean="0"/>
              <a:t>to better understand </a:t>
            </a:r>
            <a:r>
              <a:rPr lang="en-US" sz="2000" dirty="0"/>
              <a:t>their healthcare </a:t>
            </a:r>
            <a:r>
              <a:rPr lang="en-US" sz="2000" dirty="0" smtClean="0"/>
              <a:t>benefits</a:t>
            </a:r>
          </a:p>
          <a:p>
            <a:r>
              <a:rPr lang="en-US" b="1" dirty="0" smtClean="0"/>
              <a:t>Explore ways to better inform patients and providers about healthcare costs and financial health literacy </a:t>
            </a:r>
          </a:p>
          <a:p>
            <a:pPr lvl="1"/>
            <a:r>
              <a:rPr lang="en-US" sz="2000" dirty="0" smtClean="0"/>
              <a:t>Promote </a:t>
            </a:r>
            <a:r>
              <a:rPr lang="en-US" sz="2000" dirty="0"/>
              <a:t>uniform public service messaging and educational materials across multiple channels</a:t>
            </a:r>
          </a:p>
          <a:p>
            <a:pPr lvl="1"/>
            <a:r>
              <a:rPr lang="en-US" sz="2000" dirty="0"/>
              <a:t>Create training/tools for providers and care teams around communicating with patients about costs/care decisions</a:t>
            </a:r>
          </a:p>
          <a:p>
            <a:pPr lvl="1"/>
            <a:r>
              <a:rPr lang="en-US" sz="2000" dirty="0" smtClean="0"/>
              <a:t>Participate </a:t>
            </a:r>
            <a:r>
              <a:rPr lang="en-US" sz="2000" dirty="0"/>
              <a:t>in the Massachusetts Employer Health </a:t>
            </a:r>
            <a:r>
              <a:rPr lang="en-US" sz="2000" dirty="0" smtClean="0"/>
              <a:t>Coalition initiative to reduce unnecessary emergency department visits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9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Explore </a:t>
            </a:r>
            <a:r>
              <a:rPr lang="en-US" b="1" dirty="0"/>
              <a:t>ways to increase </a:t>
            </a:r>
            <a:r>
              <a:rPr lang="en-US" b="1" dirty="0" smtClean="0"/>
              <a:t>patient-provider collaboration in healthcare decision making</a:t>
            </a:r>
            <a:endParaRPr lang="en-US" sz="2000" dirty="0" smtClean="0"/>
          </a:p>
          <a:p>
            <a:pPr lvl="1"/>
            <a:r>
              <a:rPr lang="en-US" sz="2000" dirty="0" smtClean="0"/>
              <a:t>Create incentives for patient </a:t>
            </a:r>
            <a:r>
              <a:rPr lang="en-US" sz="2000" dirty="0"/>
              <a:t>co-production of care </a:t>
            </a:r>
            <a:r>
              <a:rPr lang="en-US" sz="2000" dirty="0" smtClean="0"/>
              <a:t>to:</a:t>
            </a:r>
          </a:p>
          <a:p>
            <a:pPr lvl="2"/>
            <a:r>
              <a:rPr lang="en-US" sz="1800" dirty="0" smtClean="0"/>
              <a:t>Improve trust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mprove a </a:t>
            </a:r>
            <a:r>
              <a:rPr lang="en-US" sz="1800" dirty="0"/>
              <a:t>shared sense of patient preferences and goals</a:t>
            </a:r>
          </a:p>
          <a:p>
            <a:pPr lvl="1"/>
            <a:r>
              <a:rPr lang="en-US" sz="2000" dirty="0"/>
              <a:t>Measure patient engagement to drive improvements </a:t>
            </a:r>
          </a:p>
          <a:p>
            <a:r>
              <a:rPr lang="en-US" b="1" dirty="0" smtClean="0"/>
              <a:t>Explore </a:t>
            </a:r>
            <a:r>
              <a:rPr lang="en-US" b="1" dirty="0"/>
              <a:t>ways to expand healthcare settings beyond individual office visits</a:t>
            </a:r>
            <a:endParaRPr lang="en-US" b="1" strike="sngStrike" dirty="0"/>
          </a:p>
          <a:p>
            <a:pPr lvl="1"/>
            <a:r>
              <a:rPr lang="en-US" sz="2000" dirty="0" smtClean="0"/>
              <a:t>Explore </a:t>
            </a:r>
            <a:r>
              <a:rPr lang="en-US" sz="2000" dirty="0"/>
              <a:t>how to offer healthcare in non-medical venues to increase access to </a:t>
            </a:r>
            <a:r>
              <a:rPr lang="en-US" sz="2000" dirty="0" smtClean="0"/>
              <a:t>care without destabilizing primary care</a:t>
            </a:r>
          </a:p>
          <a:p>
            <a:pPr lvl="2"/>
            <a:r>
              <a:rPr lang="en-US" sz="1800" dirty="0"/>
              <a:t>Focus on vulnerable </a:t>
            </a:r>
            <a:r>
              <a:rPr lang="en-US" sz="1800" dirty="0" smtClean="0"/>
              <a:t>populations</a:t>
            </a:r>
            <a:endParaRPr lang="en-US" sz="1800" dirty="0"/>
          </a:p>
          <a:p>
            <a:pPr lvl="1"/>
            <a:r>
              <a:rPr lang="en-US" sz="2000" dirty="0" smtClean="0"/>
              <a:t>Expand </a:t>
            </a:r>
            <a:r>
              <a:rPr lang="en-US" sz="2000" dirty="0"/>
              <a:t>availability of community </a:t>
            </a:r>
            <a:r>
              <a:rPr lang="en-US" sz="2000" dirty="0" smtClean="0"/>
              <a:t>venues</a:t>
            </a:r>
          </a:p>
          <a:p>
            <a:pPr lvl="1"/>
            <a:r>
              <a:rPr lang="en-US" sz="2000" dirty="0"/>
              <a:t>Change payment systems to align incentives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50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resonates most with you in terms of how we can reduce these barriers? 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What </a:t>
            </a:r>
            <a:r>
              <a:rPr lang="en-US" sz="2800" b="1" dirty="0"/>
              <a:t>are you doing already that works</a:t>
            </a:r>
            <a:r>
              <a:rPr lang="en-US" sz="2800" b="1" dirty="0" smtClean="0"/>
              <a:t>?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What others suggestions do you have to bring stakeholders together to reduce barriers?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6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Ask to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Leverage existing forums to advance affordability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Be inclusive and invite everyone who can take action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Work across sectors to create and use consume friendly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DFA69F-88BD-4266-B772-F5C9A3CE6D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25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more information about MHQP: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Barbra G. Rabson</a:t>
            </a:r>
            <a:br>
              <a:rPr lang="en-US" dirty="0"/>
            </a:br>
            <a:r>
              <a:rPr lang="en-US" dirty="0"/>
              <a:t>brabson@mhqp.org</a:t>
            </a:r>
          </a:p>
        </p:txBody>
      </p:sp>
    </p:spTree>
    <p:extLst>
      <p:ext uri="{BB962C8B-B14F-4D97-AF65-F5344CB8AC3E}">
        <p14:creationId xmlns:p14="http://schemas.microsoft.com/office/powerpoint/2010/main" val="29106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B8187-7BF7-4199-B243-0EDC371F7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s://cdn.thefiscaltimes.com/cdn/farfuture/m0WZvYMud4LhW8oR5on6PH2CrmkFbqyL8eAyGv9NQjc/mtime:1527110119/sites/default/files/styles/inline/public/chart-Milliman-healthcare-costs-05232018.png?itok=-84n-wzj">
            <a:extLst>
              <a:ext uri="{FF2B5EF4-FFF2-40B4-BE49-F238E27FC236}">
                <a16:creationId xmlns:a16="http://schemas.microsoft.com/office/drawing/2014/main" id="{49EA4E72-E949-43B5-90F4-FEC3E08A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4" y="1226237"/>
            <a:ext cx="5377869" cy="3973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4420A3-10DF-4092-95DB-C38CABC58678}"/>
              </a:ext>
            </a:extLst>
          </p:cNvPr>
          <p:cNvSpPr txBox="1">
            <a:spLocks/>
          </p:cNvSpPr>
          <p:nvPr/>
        </p:nvSpPr>
        <p:spPr>
          <a:xfrm>
            <a:off x="457543" y="265400"/>
            <a:ext cx="85086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7F7F7F"/>
                </a:solidFill>
              </a:rPr>
              <a:t>Healthcare costs for typical American family hit record high.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1A0D8-D9EE-4F91-8A4F-504E5F60AB99}"/>
              </a:ext>
            </a:extLst>
          </p:cNvPr>
          <p:cNvSpPr txBox="1"/>
          <p:nvPr/>
        </p:nvSpPr>
        <p:spPr>
          <a:xfrm>
            <a:off x="2022914" y="5349177"/>
            <a:ext cx="3570984" cy="313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Source: Fiscal Times, </a:t>
            </a:r>
            <a:r>
              <a:rPr lang="en-US" sz="800" dirty="0">
                <a:solidFill>
                  <a:schemeClr val="tx1"/>
                </a:solidFill>
                <a:latin typeface="+mn-lt"/>
                <a:hlinkClick r:id="rId5"/>
              </a:rPr>
              <a:t>Health Care Costs for Typical American Family Hit Record High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 , May 23, 2018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DE05-D912-4767-B3DB-DE654984FE6D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4149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9300" y="6473317"/>
            <a:ext cx="591408" cy="212610"/>
          </a:xfrm>
        </p:spPr>
        <p:txBody>
          <a:bodyPr/>
          <a:lstStyle/>
          <a:p>
            <a:pPr>
              <a:defRPr/>
            </a:pPr>
            <a:fld id="{EAFAE84A-649F-42A5-AD1E-82CF01C3A29A}" type="slidenum">
              <a:rPr lang="en-US" kern="0" smtClean="0"/>
              <a:pPr>
                <a:defRPr/>
              </a:pPr>
              <a:t>5</a:t>
            </a:fld>
            <a:endParaRPr lang="en-US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543" y="274637"/>
            <a:ext cx="85086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We ALL created this problem.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We ALL need to be part of the solution.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5165" y="3946294"/>
            <a:ext cx="1270069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Patients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21415" y="3946294"/>
            <a:ext cx="1363806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Policymakers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784" y="3946294"/>
            <a:ext cx="1221252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Purchasers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68823" y="3946294"/>
            <a:ext cx="1112541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Providers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55707" y="3946294"/>
            <a:ext cx="1112541" cy="665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Payers</a:t>
            </a:r>
          </a:p>
        </p:txBody>
      </p:sp>
      <p:pic>
        <p:nvPicPr>
          <p:cNvPr id="5" name="Picture 4" descr="Skholdericons-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8767" r="64240" b="59608"/>
          <a:stretch/>
        </p:blipFill>
        <p:spPr>
          <a:xfrm>
            <a:off x="323908" y="2358711"/>
            <a:ext cx="1587010" cy="1517134"/>
          </a:xfrm>
          <a:prstGeom prst="rect">
            <a:avLst/>
          </a:prstGeom>
        </p:spPr>
      </p:pic>
      <p:pic>
        <p:nvPicPr>
          <p:cNvPr id="17" name="Picture 16" descr="Skholdericons-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5" t="18767" r="43112" b="59608"/>
          <a:stretch/>
        </p:blipFill>
        <p:spPr>
          <a:xfrm>
            <a:off x="2088703" y="2358711"/>
            <a:ext cx="1587010" cy="1517134"/>
          </a:xfrm>
          <a:prstGeom prst="rect">
            <a:avLst/>
          </a:prstGeom>
        </p:spPr>
      </p:pic>
      <p:pic>
        <p:nvPicPr>
          <p:cNvPr id="18" name="Picture 17" descr="Skholdericons-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1" t="18767" r="21126" b="59608"/>
          <a:stretch/>
        </p:blipFill>
        <p:spPr>
          <a:xfrm>
            <a:off x="7383087" y="2358711"/>
            <a:ext cx="1587010" cy="1517134"/>
          </a:xfrm>
          <a:prstGeom prst="rect">
            <a:avLst/>
          </a:prstGeom>
        </p:spPr>
      </p:pic>
      <p:pic>
        <p:nvPicPr>
          <p:cNvPr id="19" name="Picture 18" descr="Skholdericons-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8" t="52142" r="30929" b="26233"/>
          <a:stretch/>
        </p:blipFill>
        <p:spPr>
          <a:xfrm>
            <a:off x="5618293" y="2358711"/>
            <a:ext cx="1587010" cy="1517134"/>
          </a:xfrm>
          <a:prstGeom prst="rect">
            <a:avLst/>
          </a:prstGeom>
        </p:spPr>
      </p:pic>
      <p:pic>
        <p:nvPicPr>
          <p:cNvPr id="20" name="Picture 19" descr="Skholdericons-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5" t="52142" r="51582" b="26233"/>
          <a:stretch/>
        </p:blipFill>
        <p:spPr>
          <a:xfrm>
            <a:off x="3853498" y="2358711"/>
            <a:ext cx="1587010" cy="15171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8AE7E-4397-4FE5-BC5D-BFA6F10F836E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69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E4FC-8B65-2A44-9A11-47EFF0D9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Understanding the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C6814-8EA6-43A8-90F8-0FCEA778AF94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7345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5500" y="6508865"/>
            <a:ext cx="591408" cy="212610"/>
          </a:xfrm>
        </p:spPr>
        <p:txBody>
          <a:bodyPr/>
          <a:lstStyle/>
          <a:p>
            <a:fld id="{2FDA7F28-AE9F-E149-ADD3-CF8EC1EB29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543" y="274637"/>
            <a:ext cx="85086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7F7F7F"/>
                </a:solidFill>
              </a:rPr>
              <a:t>The major drivers of affordability.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6438E-CCC9-574F-97ED-57D461F07633}"/>
              </a:ext>
            </a:extLst>
          </p:cNvPr>
          <p:cNvSpPr txBox="1"/>
          <p:nvPr/>
        </p:nvSpPr>
        <p:spPr>
          <a:xfrm>
            <a:off x="2295068" y="1696865"/>
            <a:ext cx="1911989" cy="67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Health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7E0030-C060-624E-BB2E-C0D25B5F5657}"/>
              </a:ext>
            </a:extLst>
          </p:cNvPr>
          <p:cNvSpPr txBox="1"/>
          <p:nvPr/>
        </p:nvSpPr>
        <p:spPr>
          <a:xfrm>
            <a:off x="1297498" y="4303808"/>
            <a:ext cx="1037003" cy="48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9639C-A8AB-2940-9A86-350DF40AB72B}"/>
              </a:ext>
            </a:extLst>
          </p:cNvPr>
          <p:cNvSpPr txBox="1"/>
          <p:nvPr/>
        </p:nvSpPr>
        <p:spPr>
          <a:xfrm>
            <a:off x="4207057" y="4303808"/>
            <a:ext cx="1224237" cy="440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Waste</a:t>
            </a:r>
          </a:p>
        </p:txBody>
      </p:sp>
      <p:pic>
        <p:nvPicPr>
          <p:cNvPr id="3" name="Picture 2" descr="Info Venn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t="33929" r="31515" b="24561"/>
          <a:stretch/>
        </p:blipFill>
        <p:spPr>
          <a:xfrm>
            <a:off x="235717" y="1091320"/>
            <a:ext cx="5348446" cy="4948040"/>
          </a:xfrm>
          <a:prstGeom prst="rect">
            <a:avLst/>
          </a:prstGeom>
          <a:solidFill>
            <a:srgbClr val="7EBE42"/>
          </a:solidFill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071511" y="2087487"/>
            <a:ext cx="3916044" cy="1173526"/>
          </a:xfrm>
        </p:spPr>
        <p:txBody>
          <a:bodyPr anchor="t">
            <a:normAutofit/>
          </a:bodyPr>
          <a:lstStyle>
            <a:lvl1pPr>
              <a:defRPr sz="2400" baseline="0"/>
            </a:lvl1pPr>
          </a:lstStyle>
          <a:p>
            <a:r>
              <a:rPr lang="en-US" sz="2200" dirty="0"/>
              <a:t>Solving one issue in isolation </a:t>
            </a:r>
            <a:br>
              <a:rPr lang="en-US" sz="2200" dirty="0"/>
            </a:br>
            <a:r>
              <a:rPr lang="en-US" sz="2200" dirty="0"/>
              <a:t>does not achieve the goal.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F6E3C-B079-4F4A-A208-A88A59D8DEFD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8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840" y="6508865"/>
            <a:ext cx="662068" cy="198781"/>
          </a:xfrm>
        </p:spPr>
        <p:txBody>
          <a:bodyPr/>
          <a:lstStyle/>
          <a:p>
            <a:fld id="{2FDA7F28-AE9F-E149-ADD3-CF8EC1EB29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55587" y="2418503"/>
            <a:ext cx="2553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Healthier populations:</a:t>
            </a:r>
          </a:p>
          <a:p>
            <a:pPr eaLnBrk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use fewer resources</a:t>
            </a: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increase productivity</a:t>
            </a: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enhance communities</a:t>
            </a:r>
          </a:p>
          <a:p>
            <a:pPr eaLnBrk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81588" y="2418503"/>
            <a:ext cx="2961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Unnecessary clinical </a:t>
            </a:r>
            <a:r>
              <a:rPr lang="en-US" i="1" baseline="0" dirty="0">
                <a:solidFill>
                  <a:schemeClr val="tx1"/>
                </a:solidFill>
                <a:latin typeface="Calibri"/>
                <a:cs typeface="Calibri"/>
              </a:rPr>
              <a:t>procedures:</a:t>
            </a:r>
          </a:p>
          <a:p>
            <a:pPr eaLnBrk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r>
              <a:rPr lang="en-US" baseline="0" dirty="0">
                <a:solidFill>
                  <a:schemeClr val="tx1"/>
                </a:solidFill>
                <a:latin typeface="Calibri"/>
                <a:cs typeface="Calibri"/>
              </a:rPr>
              <a:t>• increase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clinical harm</a:t>
            </a:r>
            <a:endParaRPr lang="en-US" baseline="0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r>
              <a:rPr lang="en-US" baseline="0" dirty="0">
                <a:solidFill>
                  <a:schemeClr val="tx1"/>
                </a:solidFill>
                <a:latin typeface="Calibri"/>
                <a:cs typeface="Calibri"/>
              </a:rPr>
              <a:t>• cause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baseline="0" dirty="0">
                <a:solidFill>
                  <a:schemeClr val="tx1"/>
                </a:solidFill>
                <a:latin typeface="Calibri"/>
                <a:cs typeface="Calibri"/>
              </a:rPr>
              <a:t>emotional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distress</a:t>
            </a:r>
          </a:p>
          <a:p>
            <a:pPr eaLnBrk="1"/>
            <a:r>
              <a:rPr lang="en-US" baseline="0" dirty="0">
                <a:solidFill>
                  <a:schemeClr val="tx1"/>
                </a:solidFill>
                <a:latin typeface="Calibri"/>
                <a:cs typeface="Calibri"/>
              </a:rPr>
              <a:t>• incur financial harm</a:t>
            </a:r>
          </a:p>
          <a:p>
            <a:pPr eaLnBrk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Administrative burden:</a:t>
            </a:r>
          </a:p>
          <a:p>
            <a:pPr eaLnBrk="1"/>
            <a:endParaRPr lang="en-US" baseline="0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increases cost</a:t>
            </a:r>
          </a:p>
          <a:p>
            <a:pPr eaLnBrk="1"/>
            <a:r>
              <a:rPr lang="en-US" baseline="0" dirty="0">
                <a:solidFill>
                  <a:schemeClr val="tx1"/>
                </a:solidFill>
                <a:latin typeface="Calibri"/>
                <a:cs typeface="Calibri"/>
              </a:rPr>
              <a:t>•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is burning out providers</a:t>
            </a:r>
            <a:endParaRPr lang="en-US" baseline="0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64428" y="2418503"/>
            <a:ext cx="3119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H</a:t>
            </a:r>
            <a:r>
              <a:rPr lang="en-US" i="1" baseline="0" dirty="0">
                <a:solidFill>
                  <a:schemeClr val="tx1"/>
                </a:solidFill>
                <a:latin typeface="Calibri"/>
                <a:cs typeface="Calibri"/>
              </a:rPr>
              <a:t>igh prices:</a:t>
            </a:r>
          </a:p>
          <a:p>
            <a:pPr eaLnBrk="1"/>
            <a:endParaRPr lang="en-US" baseline="0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</a:t>
            </a:r>
            <a:r>
              <a:rPr lang="en-US" baseline="0" dirty="0">
                <a:solidFill>
                  <a:schemeClr val="tx1"/>
                </a:solidFill>
                <a:latin typeface="Calibri"/>
                <a:cs typeface="Calibri"/>
              </a:rPr>
              <a:t>don’t correlate with quality</a:t>
            </a: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incentivize waste</a:t>
            </a:r>
          </a:p>
          <a:p>
            <a:pPr eaLnBrk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• misallocate resources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16427" y="1511412"/>
            <a:ext cx="0" cy="3924313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>
            <a:off x="6154400" y="1511040"/>
            <a:ext cx="0" cy="3924313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543" y="274637"/>
            <a:ext cx="85086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7F7F7F"/>
                </a:solidFill>
              </a:rPr>
              <a:t>Addressing the drivers of affordability has systemic benefits — in addition to the positive economic impact.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82633-D69F-9E4A-B85F-727E064CAACC}"/>
              </a:ext>
            </a:extLst>
          </p:cNvPr>
          <p:cNvSpPr/>
          <p:nvPr/>
        </p:nvSpPr>
        <p:spPr>
          <a:xfrm>
            <a:off x="6341205" y="1712150"/>
            <a:ext cx="2043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- PRICE</a:t>
            </a:r>
            <a:endParaRPr lang="en-US" sz="3600" dirty="0">
              <a:solidFill>
                <a:srgbClr val="00AEE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C5551-CBD5-DD41-836F-7BD2534540C4}"/>
              </a:ext>
            </a:extLst>
          </p:cNvPr>
          <p:cNvSpPr/>
          <p:nvPr/>
        </p:nvSpPr>
        <p:spPr>
          <a:xfrm>
            <a:off x="3318904" y="1712151"/>
            <a:ext cx="219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BA92D"/>
                </a:solidFill>
                <a:latin typeface="Calibri"/>
                <a:ea typeface="Calibri"/>
                <a:cs typeface="Calibri"/>
                <a:sym typeface="Calibri"/>
              </a:rPr>
              <a:t>- WASTE</a:t>
            </a:r>
            <a:endParaRPr lang="en-US" sz="3600" dirty="0">
              <a:solidFill>
                <a:srgbClr val="FBA92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26E2B-C6AE-6C43-B8CE-FE3A9F69D115}"/>
              </a:ext>
            </a:extLst>
          </p:cNvPr>
          <p:cNvSpPr/>
          <p:nvPr/>
        </p:nvSpPr>
        <p:spPr>
          <a:xfrm>
            <a:off x="555586" y="1712150"/>
            <a:ext cx="2553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EBE42"/>
                </a:solidFill>
                <a:latin typeface="Calibri"/>
                <a:ea typeface="Calibri"/>
                <a:cs typeface="Calibri"/>
                <a:sym typeface="Calibri"/>
              </a:rPr>
              <a:t>+ HEALTH </a:t>
            </a:r>
            <a:endParaRPr lang="en-US" sz="3600" dirty="0">
              <a:solidFill>
                <a:srgbClr val="7EBE4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A8CA-A0D6-417C-81FC-A5C658300A2B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8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r wie-03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b="40909"/>
          <a:stretch/>
        </p:blipFill>
        <p:spPr>
          <a:xfrm>
            <a:off x="0" y="-219809"/>
            <a:ext cx="9605818" cy="64081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543" y="274637"/>
            <a:ext cx="85086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 eaLnBrk="1" hangingPunct="1">
              <a:defRPr sz="24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7F7F7F"/>
                </a:solidFill>
              </a:rPr>
              <a:t>What would it take to fix all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53141"/>
            <a:ext cx="5717627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4289" tIns="34289" rIns="34289" bIns="34289" spcCol="38100">
            <a:spAutoFit/>
          </a:bodyPr>
          <a:lstStyle/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6C7A7"/>
                </a:solidFill>
                <a:latin typeface="Calibri"/>
                <a:ea typeface="Calibri"/>
                <a:cs typeface="Calibri"/>
                <a:sym typeface="Calibri"/>
              </a:rPr>
              <a:t>Data &amp; Information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Aligning Incentives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Collaboration Across Sectors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C6D9F1"/>
                </a:solidFill>
                <a:latin typeface="Calibri"/>
                <a:ea typeface="Calibri"/>
                <a:cs typeface="Calibri"/>
                <a:sym typeface="Calibri"/>
              </a:rPr>
              <a:t>New Payment Models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A3D975"/>
                </a:solidFill>
                <a:latin typeface="Calibri"/>
                <a:ea typeface="Calibri"/>
                <a:cs typeface="Calibri"/>
                <a:sym typeface="Calibri"/>
              </a:rPr>
              <a:t>Informed Consumers</a:t>
            </a:r>
          </a:p>
          <a:p>
            <a:pPr marL="0" marR="0" indent="0" algn="ctr" defTabSz="914400" eaLnBrk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lnSpc>
                <a:spcPts val="3700"/>
              </a:lnSpc>
              <a:defRPr/>
            </a:pPr>
            <a:r>
              <a:rPr lang="en-US" sz="2400" i="1" dirty="0">
                <a:solidFill>
                  <a:schemeClr val="bg1"/>
                </a:solidFill>
                <a:latin typeface="Calibri"/>
                <a:cs typeface="Calibri"/>
              </a:rPr>
              <a:t>Who could do all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F039B-1F81-4415-8B33-255A3CE678AF}"/>
              </a:ext>
            </a:extLst>
          </p:cNvPr>
          <p:cNvSpPr txBox="1"/>
          <p:nvPr/>
        </p:nvSpPr>
        <p:spPr>
          <a:xfrm>
            <a:off x="48126" y="6579622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©NRHI 2019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4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1769504-\\mac\_files\all clients\nrhi\tcoc identity\gtoa\powerpoint\gtoa_ppt_r3.pptx"/>
  <p:tag name="ARTICULATE_PRESENTER_VERSION" val="7"/>
  <p:tag name="ARTICULATE_USED_PAGE_ORIENTATION" val="1"/>
  <p:tag name="ARTICULATE_USED_PAGE_SIZE" val="1"/>
  <p:tag name="ARTICULATE_PROJECT_OPEN" val="0"/>
  <p:tag name="ARTICULATE_SLIDE_COUNT" val="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2A">
  <a:themeElements>
    <a:clrScheme name="Custom 2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3B5D"/>
      </a:accent1>
      <a:accent2>
        <a:srgbClr val="E59333"/>
      </a:accent2>
      <a:accent3>
        <a:srgbClr val="7FB949"/>
      </a:accent3>
      <a:accent4>
        <a:srgbClr val="207246"/>
      </a:accent4>
      <a:accent5>
        <a:srgbClr val="2471B1"/>
      </a:accent5>
      <a:accent6>
        <a:srgbClr val="A66320"/>
      </a:accent6>
      <a:hlink>
        <a:srgbClr val="0070B9"/>
      </a:hlink>
      <a:folHlink>
        <a:srgbClr val="7565A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none" lIns="45719" rIns="45719" rtlCol="0">
        <a:noAutofit/>
      </a:bodyPr>
      <a:lstStyle>
        <a:defPPr>
          <a:defRPr sz="1600" dirty="0" smtClean="0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BD3A2D2-4964-5C4C-9A37-4A79B5AAE837}" vid="{AF1BCEC1-05C0-2A47-A768-86E342AB5381}"/>
    </a:ext>
  </a:extLst>
</a:theme>
</file>

<file path=ppt/theme/theme2.xml><?xml version="1.0" encoding="utf-8"?>
<a:theme xmlns:a="http://schemas.openxmlformats.org/drawingml/2006/main" name="Depth">
  <a:themeElements>
    <a:clrScheme name="Custom 1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003380"/>
      </a:accent1>
      <a:accent2>
        <a:srgbClr val="44AA00"/>
      </a:accent2>
      <a:accent3>
        <a:srgbClr val="FCB11C"/>
      </a:accent3>
      <a:accent4>
        <a:srgbClr val="F4DE3A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QP Powerpoint Template V1.pptx" id="{9E5E6636-9B11-474E-A1EE-F61346A60E75}" vid="{95343086-3605-4D88-8F3D-6009B4DA05C3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C03E377B454F981B9E75F4D7CFB3" ma:contentTypeVersion="11" ma:contentTypeDescription="Create a new document." ma:contentTypeScope="" ma:versionID="5232676c711088afc3a076b1219e0998">
  <xsd:schema xmlns:xsd="http://www.w3.org/2001/XMLSchema" xmlns:xs="http://www.w3.org/2001/XMLSchema" xmlns:p="http://schemas.microsoft.com/office/2006/metadata/properties" xmlns:ns2="12903934-53ff-4ebb-be85-a60bf7821716" xmlns:ns3="a435a4af-aba3-4f71-b1a9-684064427bfb" targetNamespace="http://schemas.microsoft.com/office/2006/metadata/properties" ma:root="true" ma:fieldsID="c60766983122d63419d6e6ef53170991" ns2:_="" ns3:_="">
    <xsd:import namespace="12903934-53ff-4ebb-be85-a60bf7821716"/>
    <xsd:import namespace="a435a4af-aba3-4f71-b1a9-684064427b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03934-53ff-4ebb-be85-a60bf78217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5a4af-aba3-4f71-b1a9-684064427b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CC2EB-7BA6-464D-961B-1E9075F24EDF}">
  <ds:schemaRefs>
    <ds:schemaRef ds:uri="http://purl.org/dc/dcmitype/"/>
    <ds:schemaRef ds:uri="12903934-53ff-4ebb-be85-a60bf7821716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a435a4af-aba3-4f71-b1a9-684064427bf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2DCE85-C591-48BB-B221-9BB77304B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903934-53ff-4ebb-be85-a60bf7821716"/>
    <ds:schemaRef ds:uri="a435a4af-aba3-4f71-b1a9-684064427b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FBE93-4F63-449F-98EB-1B04687BA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NRHI_PPT_r3</Template>
  <TotalTime>46561</TotalTime>
  <Words>2116</Words>
  <Application>Microsoft Office PowerPoint</Application>
  <PresentationFormat>On-screen Show (4:3)</PresentationFormat>
  <Paragraphs>323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Avenir Next Medium</vt:lpstr>
      <vt:lpstr>Calibri</vt:lpstr>
      <vt:lpstr>Calibri Light</vt:lpstr>
      <vt:lpstr>Helvetica Neue</vt:lpstr>
      <vt:lpstr>Times New Roman</vt:lpstr>
      <vt:lpstr>Wingdings</vt:lpstr>
      <vt:lpstr>G2A</vt:lpstr>
      <vt:lpstr>Depth</vt:lpstr>
      <vt:lpstr>Engaging Consumers in Regional  Affordability Efforts </vt:lpstr>
      <vt:lpstr>We have an unsustainable problem.  Harder choices are coming.</vt:lpstr>
      <vt:lpstr>PowerPoint Presentation</vt:lpstr>
      <vt:lpstr>PowerPoint Presentation</vt:lpstr>
      <vt:lpstr>PowerPoint Presentation</vt:lpstr>
      <vt:lpstr>  Understanding the problem</vt:lpstr>
      <vt:lpstr>Solving one issue in isolation  does not achieve the goal. </vt:lpstr>
      <vt:lpstr>PowerPoint Presentation</vt:lpstr>
      <vt:lpstr>PowerPoint Presentation</vt:lpstr>
      <vt:lpstr>PowerPoint Presentation</vt:lpstr>
      <vt:lpstr>Regional Health Improvement Collaboratives (RHICs)</vt:lpstr>
      <vt:lpstr>They’re bringing together all parties for safer, higher quality, more affordable care that works better for everyone.</vt:lpstr>
      <vt:lpstr>RHICs currently work in many regions across the U.S.</vt:lpstr>
      <vt:lpstr>PowerPoint Presentation</vt:lpstr>
      <vt:lpstr>PowerPoint Presentation</vt:lpstr>
      <vt:lpstr>PowerPoint Presentation</vt:lpstr>
      <vt:lpstr>PowerPoint Presentation</vt:lpstr>
      <vt:lpstr>Partnering for greater reach</vt:lpstr>
      <vt:lpstr>PowerPoint Presentation</vt:lpstr>
      <vt:lpstr>For more information</vt:lpstr>
      <vt:lpstr> Creating a Path to Affordable Care with Increased Consumer Engagement   Families USA Health Action Conference </vt:lpstr>
      <vt:lpstr>MHQP Background and Governance</vt:lpstr>
      <vt:lpstr>Together for Good Measure</vt:lpstr>
      <vt:lpstr>Affordability Summary Slide</vt:lpstr>
      <vt:lpstr>PowerPoint Presentation</vt:lpstr>
      <vt:lpstr>Barriers to Affordability</vt:lpstr>
      <vt:lpstr>Trust</vt:lpstr>
      <vt:lpstr>Health Literacy</vt:lpstr>
      <vt:lpstr>Capacity</vt:lpstr>
      <vt:lpstr>Access</vt:lpstr>
      <vt:lpstr>Transparency</vt:lpstr>
      <vt:lpstr>Some Takeaways</vt:lpstr>
      <vt:lpstr>Possible Next Steps</vt:lpstr>
      <vt:lpstr>Possible Next Steps</vt:lpstr>
      <vt:lpstr>Discussion</vt:lpstr>
      <vt:lpstr>Our Ask to You</vt:lpstr>
      <vt:lpstr>Thank you!  For more information about MHQP:  Barbra G. Rabson brabson@mhqp.org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Puelle</dc:creator>
  <cp:lastModifiedBy>Barbra Rabson</cp:lastModifiedBy>
  <cp:revision>488</cp:revision>
  <cp:lastPrinted>2018-07-16T12:09:27Z</cp:lastPrinted>
  <dcterms:created xsi:type="dcterms:W3CDTF">2017-03-06T17:12:44Z</dcterms:created>
  <dcterms:modified xsi:type="dcterms:W3CDTF">2019-01-22T15:58:53Z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GtoA_PPT_r3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2B7AE3BE-0380-4258-9B56-A1A73B47F932</vt:lpwstr>
  </property>
  <property fmtid="{D5CDD505-2E9C-101B-9397-08002B2CF9AE}" pid="6" name="ArticulateProjectFull">
    <vt:lpwstr>\\Mac\Home\Desktop\GtoA_PPT_r3-1.ppta</vt:lpwstr>
  </property>
  <property fmtid="{D5CDD505-2E9C-101B-9397-08002B2CF9AE}" pid="7" name="ContentTypeId">
    <vt:lpwstr>0x0101001515C03E377B454F981B9E75F4D7CFB3</vt:lpwstr>
  </property>
</Properties>
</file>