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66" r:id="rId3"/>
    <p:sldId id="267" r:id="rId4"/>
    <p:sldId id="268" r:id="rId5"/>
    <p:sldId id="269" r:id="rId6"/>
    <p:sldId id="27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14"/>
    <p:restoredTop sz="94904"/>
  </p:normalViewPr>
  <p:slideViewPr>
    <p:cSldViewPr snapToGrid="0" snapToObjects="1" showGuides="1">
      <p:cViewPr varScale="1">
        <p:scale>
          <a:sx n="94" d="100"/>
          <a:sy n="94" d="100"/>
        </p:scale>
        <p:origin x="739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374E2-C0B9-6F46-8F2C-826EADC02D9B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F0395-CAFC-5E4D-86D1-C963BE61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0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F0395-CAFC-5E4D-86D1-C963BE61CF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01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83570"/>
            <a:ext cx="9144000" cy="4496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602038"/>
            <a:ext cx="6858000" cy="7941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presentation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7983415" y="6084277"/>
            <a:ext cx="703385" cy="7737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3119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0113C4B-6DF9-9748-9E72-6C0B06697B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3" t="47663"/>
          <a:stretch/>
        </p:blipFill>
        <p:spPr>
          <a:xfrm>
            <a:off x="926124" y="6394739"/>
            <a:ext cx="1266092" cy="3182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0"/>
          <a:stretch/>
        </p:blipFill>
        <p:spPr>
          <a:xfrm>
            <a:off x="381000" y="6327215"/>
            <a:ext cx="521677" cy="36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65127"/>
            <a:ext cx="7886700" cy="5023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12985"/>
            <a:ext cx="7886700" cy="48639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000"/>
            </a:lvl1pPr>
            <a:lvl2pPr>
              <a:buSzPct val="80000"/>
              <a:defRPr sz="1800"/>
            </a:lvl2pPr>
            <a:lvl3pPr>
              <a:buSzPct val="80000"/>
              <a:defRPr sz="1600"/>
            </a:lvl3pPr>
            <a:lvl4pPr>
              <a:buSzPct val="80000"/>
              <a:defRPr sz="1400"/>
            </a:lvl4pPr>
            <a:lvl5pPr>
              <a:buSzPct val="80000"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0113C4B-6DF9-9748-9E72-6C0B06697B8C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29048" y="867509"/>
            <a:ext cx="77615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229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divider/section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divider/section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0113C4B-6DF9-9748-9E72-6C0B06697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3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440417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066800"/>
            <a:ext cx="3886200" cy="5110163"/>
          </a:xfrm>
          <a:prstGeom prst="rect">
            <a:avLst/>
          </a:prstGeom>
        </p:spPr>
        <p:txBody>
          <a:bodyPr/>
          <a:lstStyle>
            <a:lvl1pPr>
              <a:buSzPct val="80000"/>
              <a:defRPr sz="2000"/>
            </a:lvl1pPr>
            <a:lvl2pPr>
              <a:buSzPct val="80000"/>
              <a:defRPr sz="1800"/>
            </a:lvl2pPr>
            <a:lvl3pPr>
              <a:buSzPct val="80000"/>
              <a:defRPr sz="1600"/>
            </a:lvl3pPr>
            <a:lvl4pPr>
              <a:buSzPct val="80000"/>
              <a:defRPr sz="1400"/>
            </a:lvl4pPr>
            <a:lvl5pPr>
              <a:buSzPct val="80000"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066800"/>
            <a:ext cx="3886200" cy="5110163"/>
          </a:xfrm>
          <a:prstGeom prst="rect">
            <a:avLst/>
          </a:prstGeom>
        </p:spPr>
        <p:txBody>
          <a:bodyPr/>
          <a:lstStyle>
            <a:lvl1pPr>
              <a:buSzPct val="80000"/>
              <a:defRPr sz="2000"/>
            </a:lvl1pPr>
            <a:lvl2pPr>
              <a:buSzPct val="80000"/>
              <a:defRPr sz="1800"/>
            </a:lvl2pPr>
            <a:lvl3pPr>
              <a:buSzPct val="80000"/>
              <a:defRPr sz="1600"/>
            </a:lvl3pPr>
            <a:lvl4pPr>
              <a:buSzPct val="80000"/>
              <a:defRPr sz="1400"/>
            </a:lvl4pPr>
            <a:lvl5pPr>
              <a:buSzPct val="80000"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0113C4B-6DF9-9748-9E72-6C0B06697B8C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29048" y="830438"/>
            <a:ext cx="77615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8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7"/>
            <a:ext cx="7886700" cy="462188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984477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965551"/>
            <a:ext cx="3868340" cy="4224112"/>
          </a:xfrm>
          <a:prstGeom prst="rect">
            <a:avLst/>
          </a:prstGeom>
        </p:spPr>
        <p:txBody>
          <a:bodyPr/>
          <a:lstStyle>
            <a:lvl1pPr>
              <a:buSzPct val="80000"/>
              <a:defRPr sz="1800"/>
            </a:lvl1pPr>
            <a:lvl2pPr>
              <a:buSzPct val="80000"/>
              <a:defRPr sz="1600"/>
            </a:lvl2pPr>
            <a:lvl3pPr>
              <a:buSzPct val="80000"/>
              <a:defRPr sz="1400"/>
            </a:lvl3pPr>
            <a:lvl4pPr>
              <a:buSzPct val="80000"/>
              <a:defRPr sz="1200"/>
            </a:lvl4pPr>
            <a:lvl5pPr>
              <a:buSzPct val="80000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984477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965551"/>
            <a:ext cx="3887391" cy="4224112"/>
          </a:xfrm>
          <a:prstGeom prst="rect">
            <a:avLst/>
          </a:prstGeom>
        </p:spPr>
        <p:txBody>
          <a:bodyPr/>
          <a:lstStyle>
            <a:lvl1pPr>
              <a:buSzPct val="80000"/>
              <a:defRPr sz="1800"/>
            </a:lvl1pPr>
            <a:lvl2pPr>
              <a:buSzPct val="80000"/>
              <a:defRPr sz="1600"/>
            </a:lvl2pPr>
            <a:lvl3pPr>
              <a:buSzPct val="80000"/>
              <a:defRPr sz="1400"/>
            </a:lvl3pPr>
            <a:lvl4pPr>
              <a:buSzPct val="80000"/>
              <a:defRPr sz="1200"/>
            </a:lvl4pPr>
            <a:lvl5pPr>
              <a:buSzPct val="80000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0113C4B-6DF9-9748-9E72-6C0B06697B8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29048" y="842795"/>
            <a:ext cx="77615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666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2400" b="1" baseline="0"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0113C4B-6DF9-9748-9E72-6C0B06697B8C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29048" y="818081"/>
            <a:ext cx="77615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33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sign Tips: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96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sign Tips: Images &amp;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6931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88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letter Signup Text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13C4B-6DF9-9748-9E72-6C0B06697B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 descr="Email">
            <a:extLst>
              <a:ext uri="{FF2B5EF4-FFF2-40B4-BE49-F238E27FC236}">
                <a16:creationId xmlns:a16="http://schemas.microsoft.com/office/drawing/2014/main" id="{A6DE6C61-32B8-664C-8734-0F218B880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048" y="1343046"/>
            <a:ext cx="1746324" cy="17463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F9E13E-8704-6A4B-B583-D351FEADD3E8}"/>
              </a:ext>
            </a:extLst>
          </p:cNvPr>
          <p:cNvSpPr/>
          <p:nvPr userDrawn="1"/>
        </p:nvSpPr>
        <p:spPr>
          <a:xfrm>
            <a:off x="2475372" y="2244841"/>
            <a:ext cx="61111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Sign up to receive our monthly newsletter, posts from </a:t>
            </a:r>
            <a:br>
              <a:rPr lang="en-US" sz="16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16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our blog </a:t>
            </a:r>
            <a:r>
              <a:rPr lang="en-US" sz="1600" b="1" i="1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Access</a:t>
            </a:r>
            <a:r>
              <a:rPr lang="en-US" sz="16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, and occasional updates on events and opportunities.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5BA61A-E706-1B4D-BF71-00AF5083B417}"/>
              </a:ext>
            </a:extLst>
          </p:cNvPr>
          <p:cNvSpPr/>
          <p:nvPr userDrawn="1"/>
        </p:nvSpPr>
        <p:spPr>
          <a:xfrm>
            <a:off x="2475372" y="1677310"/>
            <a:ext cx="6111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Text </a:t>
            </a:r>
            <a:r>
              <a:rPr lang="en-US" sz="36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TACINC</a:t>
            </a:r>
            <a:r>
              <a:rPr lang="en-US" sz="36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en-US" sz="36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22828</a:t>
            </a:r>
            <a:endParaRPr lang="en-US" sz="3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601AFC-6DCB-0B41-AB56-A1D6BB2F7108}"/>
              </a:ext>
            </a:extLst>
          </p:cNvPr>
          <p:cNvCxnSpPr/>
          <p:nvPr userDrawn="1"/>
        </p:nvCxnSpPr>
        <p:spPr>
          <a:xfrm>
            <a:off x="729048" y="867509"/>
            <a:ext cx="77615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2639089-BB26-374A-A383-F35220854F0E}"/>
              </a:ext>
            </a:extLst>
          </p:cNvPr>
          <p:cNvSpPr txBox="1"/>
          <p:nvPr userDrawn="1"/>
        </p:nvSpPr>
        <p:spPr>
          <a:xfrm>
            <a:off x="729048" y="342900"/>
            <a:ext cx="6916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Keep in touch with TAC!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5F8BD-A38F-EA4B-9F1E-6F76516E10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604" y="3454062"/>
            <a:ext cx="1286474" cy="1286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643EE8-336B-3B42-812B-DAB2447711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22781" y="3383501"/>
            <a:ext cx="1427595" cy="14275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EBEECC-3BE4-2440-9D3D-B9A469BA2C50}"/>
              </a:ext>
            </a:extLst>
          </p:cNvPr>
          <p:cNvSpPr/>
          <p:nvPr userDrawn="1"/>
        </p:nvSpPr>
        <p:spPr>
          <a:xfrm>
            <a:off x="1582624" y="3490542"/>
            <a:ext cx="55801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Follow us on </a:t>
            </a:r>
            <a:br>
              <a:rPr lang="en-US" sz="24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24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Facebook and Twitter</a:t>
            </a:r>
          </a:p>
          <a:p>
            <a:pPr algn="ctr"/>
            <a:r>
              <a:rPr lang="en-US" sz="36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@</a:t>
            </a:r>
            <a:r>
              <a:rPr lang="en-US" sz="3600" b="1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TACIncBoston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2AFA85-6D04-0645-8A5A-C5ED13F19B63}"/>
              </a:ext>
            </a:extLst>
          </p:cNvPr>
          <p:cNvSpPr/>
          <p:nvPr userDrawn="1"/>
        </p:nvSpPr>
        <p:spPr>
          <a:xfrm>
            <a:off x="397610" y="5169668"/>
            <a:ext cx="8535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Housing and services strategies </a:t>
            </a:r>
            <a:r>
              <a:rPr lang="en-US" sz="2800" b="1" i="1" u="none" strike="noStrike" dirty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that work for people</a:t>
            </a:r>
            <a:r>
              <a:rPr lang="en-US" sz="2800" b="1" i="0" u="none" strike="noStrike" dirty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.</a:t>
            </a:r>
            <a:endParaRPr lang="en-US" sz="2800" b="0" i="0" u="none" strike="noStrike" dirty="0">
              <a:solidFill>
                <a:schemeClr val="accent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3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83570"/>
            <a:ext cx="9144000" cy="4496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983415" y="6084277"/>
            <a:ext cx="703385" cy="7737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3" t="47663"/>
          <a:stretch/>
        </p:blipFill>
        <p:spPr>
          <a:xfrm>
            <a:off x="926124" y="6383016"/>
            <a:ext cx="1266092" cy="3182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0"/>
          <a:stretch/>
        </p:blipFill>
        <p:spPr>
          <a:xfrm>
            <a:off x="381000" y="6327215"/>
            <a:ext cx="521677" cy="362340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22781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0113C4B-6DF9-9748-9E72-6C0B06697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7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Addressing the Substance Use Disorder Crisis Nationally and in States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3C4B-6DF9-9748-9E72-6C0B06697B8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2CC6BA3-E80B-8641-B578-C538A63D6BD7}"/>
              </a:ext>
            </a:extLst>
          </p:cNvPr>
          <p:cNvSpPr txBox="1">
            <a:spLocks/>
          </p:cNvSpPr>
          <p:nvPr/>
        </p:nvSpPr>
        <p:spPr>
          <a:xfrm>
            <a:off x="685800" y="4396154"/>
            <a:ext cx="6858000" cy="7941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3"/>
                </a:solidFill>
              </a:rPr>
              <a:t>John </a:t>
            </a:r>
            <a:r>
              <a:rPr lang="en-US" sz="1800" dirty="0">
                <a:solidFill>
                  <a:schemeClr val="accent3"/>
                </a:solidFill>
              </a:rPr>
              <a:t>O</a:t>
            </a:r>
            <a:r>
              <a:rPr lang="en-US" sz="1800" dirty="0" smtClean="0">
                <a:solidFill>
                  <a:schemeClr val="accent3"/>
                </a:solidFill>
              </a:rPr>
              <a:t>’Brien, Senior Consultant</a:t>
            </a:r>
            <a:endParaRPr lang="en-US" sz="1800" baseline="0" dirty="0">
              <a:solidFill>
                <a:schemeClr val="accent3"/>
              </a:solidFill>
            </a:endParaRPr>
          </a:p>
          <a:p>
            <a:r>
              <a:rPr lang="en-US" sz="1800" baseline="0" dirty="0" smtClean="0">
                <a:solidFill>
                  <a:schemeClr val="accent3"/>
                </a:solidFill>
              </a:rPr>
              <a:t>January 2019</a:t>
            </a:r>
            <a:endParaRPr lang="en-US" sz="1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2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Opioid Use Disorders and Medicaid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355" y="848999"/>
            <a:ext cx="7886700" cy="48639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Continued focus on OUD by Medicaid Agencies</a:t>
            </a:r>
          </a:p>
          <a:p>
            <a:pPr lvl="1"/>
            <a:r>
              <a:rPr lang="en-US" dirty="0" smtClean="0"/>
              <a:t>Continued concerns regarding OUD overdose rates—Medicaid covers 40% of individuals with OUD</a:t>
            </a:r>
          </a:p>
          <a:p>
            <a:pPr lvl="1"/>
            <a:r>
              <a:rPr lang="en-US" dirty="0" smtClean="0"/>
              <a:t>Governors are looking to Medicaid Directors to lead efforts to develop solutions to address the crisis</a:t>
            </a:r>
          </a:p>
          <a:p>
            <a:pPr lvl="1"/>
            <a:r>
              <a:rPr lang="en-US" dirty="0" smtClean="0"/>
              <a:t>Continued opportunities by CMS, other federal agencies and national and local foundations to increase access to treatment and recovery supports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Most significant opportunities:</a:t>
            </a:r>
          </a:p>
          <a:p>
            <a:pPr lvl="1"/>
            <a:r>
              <a:rPr lang="en-US" dirty="0" smtClean="0"/>
              <a:t>Expansion efforts and Alternative Benefit Plans (ABPs)</a:t>
            </a:r>
          </a:p>
          <a:p>
            <a:pPr lvl="1"/>
            <a:r>
              <a:rPr lang="en-US" dirty="0" smtClean="0"/>
              <a:t>Mental Health Parity and Addiction Equity Act</a:t>
            </a:r>
          </a:p>
          <a:p>
            <a:pPr lvl="1"/>
            <a:r>
              <a:rPr lang="en-US" dirty="0" smtClean="0"/>
              <a:t>Various 1115 Opportunities</a:t>
            </a:r>
          </a:p>
          <a:p>
            <a:pPr lvl="1"/>
            <a:r>
              <a:rPr lang="en-US" dirty="0" smtClean="0"/>
              <a:t>Developing Best Practice Approaches for Spread of MAT</a:t>
            </a:r>
          </a:p>
          <a:p>
            <a:pPr lvl="1"/>
            <a:r>
              <a:rPr lang="en-US" dirty="0" smtClean="0"/>
              <a:t>New Opportunities under th</a:t>
            </a:r>
            <a:r>
              <a:rPr lang="en-US" dirty="0" smtClean="0"/>
              <a:t>e SUPPORT Act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3C4B-6DF9-9748-9E72-6C0B06697B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355" y="848999"/>
            <a:ext cx="7886700" cy="48639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States have the chance to “modernize” their benefit for Medicaid beneficiaries:</a:t>
            </a:r>
            <a:endParaRPr lang="en-US" dirty="0" smtClean="0"/>
          </a:p>
          <a:p>
            <a:pPr lvl="1"/>
            <a:r>
              <a:rPr lang="en-US" dirty="0" smtClean="0"/>
              <a:t>ABPs must include an SUD benefit</a:t>
            </a:r>
          </a:p>
          <a:p>
            <a:pPr lvl="1"/>
            <a:r>
              <a:rPr lang="en-US" dirty="0" smtClean="0"/>
              <a:t>States can chose to align Medicaid state plan with benefits in their ABP</a:t>
            </a:r>
          </a:p>
          <a:p>
            <a:pPr lvl="1"/>
            <a:r>
              <a:rPr lang="en-US" dirty="0" smtClean="0"/>
              <a:t>New 1115 opportunities allow states to reach the full continuum of SUD treatment and support services by including:</a:t>
            </a:r>
          </a:p>
          <a:p>
            <a:pPr lvl="2"/>
            <a:r>
              <a:rPr lang="en-US" dirty="0" smtClean="0"/>
              <a:t>Residential services (excluded by federal statute)</a:t>
            </a:r>
          </a:p>
          <a:p>
            <a:pPr lvl="2"/>
            <a:r>
              <a:rPr lang="en-US" dirty="0" smtClean="0"/>
              <a:t>Transition strategies for beneficiaries leaving residential care</a:t>
            </a:r>
          </a:p>
          <a:p>
            <a:pPr lvl="2"/>
            <a:r>
              <a:rPr lang="en-US" dirty="0" smtClean="0"/>
              <a:t>Recovery services and supports to address social determinants of health</a:t>
            </a:r>
          </a:p>
          <a:p>
            <a:pPr lvl="2"/>
            <a:r>
              <a:rPr lang="en-US" dirty="0" smtClean="0"/>
              <a:t>Greater access to evidenced based practices, including Medication Assisted Treatment (MAT)</a:t>
            </a:r>
          </a:p>
          <a:p>
            <a:pPr lvl="1"/>
            <a:r>
              <a:rPr lang="en-US" dirty="0" smtClean="0"/>
              <a:t>SUPPORT Act focus on:</a:t>
            </a:r>
          </a:p>
          <a:p>
            <a:pPr lvl="2"/>
            <a:r>
              <a:rPr lang="en-US" dirty="0" smtClean="0"/>
              <a:t>Requiring states to offer MAT as a State Plan Benefit (states can obtain Waivers)</a:t>
            </a:r>
          </a:p>
          <a:p>
            <a:pPr lvl="2"/>
            <a:r>
              <a:rPr lang="en-US" dirty="0" smtClean="0"/>
              <a:t>Suspension version termination of Medicaid for “at risk youth”</a:t>
            </a:r>
          </a:p>
          <a:p>
            <a:pPr lvl="2"/>
            <a:r>
              <a:rPr lang="en-US" dirty="0" smtClean="0"/>
              <a:t>Health Home provisions specifi</a:t>
            </a:r>
            <a:r>
              <a:rPr lang="en-US" dirty="0" smtClean="0"/>
              <a:t>c to SUD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3C4B-6DF9-9748-9E72-6C0B06697B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1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355" y="848999"/>
            <a:ext cx="7886700" cy="48639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Demonstration Project to Increase Provider Capacity  </a:t>
            </a:r>
            <a:endParaRPr lang="en-US" dirty="0" smtClean="0"/>
          </a:p>
          <a:p>
            <a:pPr lvl="1"/>
            <a:r>
              <a:rPr lang="en-US" dirty="0"/>
              <a:t>54-month demonstration project </a:t>
            </a:r>
            <a:r>
              <a:rPr lang="en-US" dirty="0" smtClean="0"/>
              <a:t>to </a:t>
            </a:r>
            <a:r>
              <a:rPr lang="en-US" dirty="0"/>
              <a:t>increase the treatment capacity of providers participating </a:t>
            </a:r>
            <a:r>
              <a:rPr lang="en-US" dirty="0" smtClean="0"/>
              <a:t>in the Medicaid program</a:t>
            </a:r>
          </a:p>
          <a:p>
            <a:pPr lvl="2"/>
            <a:r>
              <a:rPr lang="en-US" dirty="0" smtClean="0"/>
              <a:t>Assessment of treatment needs</a:t>
            </a:r>
          </a:p>
          <a:p>
            <a:pPr lvl="2"/>
            <a:r>
              <a:rPr lang="en-US" dirty="0" smtClean="0"/>
              <a:t>Recruiting, </a:t>
            </a:r>
            <a:r>
              <a:rPr lang="en-US" dirty="0"/>
              <a:t>training, and </a:t>
            </a:r>
            <a:r>
              <a:rPr lang="en-US" dirty="0" smtClean="0"/>
              <a:t>providing TA for </a:t>
            </a:r>
            <a:r>
              <a:rPr lang="en-US" dirty="0"/>
              <a:t>providers </a:t>
            </a:r>
            <a:r>
              <a:rPr lang="en-US" dirty="0" smtClean="0"/>
              <a:t>to address the needs</a:t>
            </a:r>
          </a:p>
          <a:p>
            <a:pPr lvl="2"/>
            <a:r>
              <a:rPr lang="en-US" dirty="0" smtClean="0"/>
              <a:t>Improved reimbursement to expand the number of treatment providers with a particular focus on the following populations:</a:t>
            </a:r>
          </a:p>
          <a:p>
            <a:pPr lvl="3"/>
            <a:r>
              <a:rPr lang="en-US" dirty="0" smtClean="0"/>
              <a:t>NAS</a:t>
            </a:r>
          </a:p>
          <a:p>
            <a:pPr lvl="3"/>
            <a:r>
              <a:rPr lang="en-US" dirty="0" smtClean="0"/>
              <a:t>Adolescents</a:t>
            </a:r>
          </a:p>
          <a:p>
            <a:pPr lvl="3"/>
            <a:r>
              <a:rPr lang="en-US" dirty="0"/>
              <a:t>P</a:t>
            </a:r>
            <a:r>
              <a:rPr lang="en-US" dirty="0" smtClean="0"/>
              <a:t>regnant </a:t>
            </a:r>
            <a:r>
              <a:rPr lang="en-US" dirty="0"/>
              <a:t>women, postpartum women, and </a:t>
            </a:r>
            <a:r>
              <a:rPr lang="en-US" dirty="0" smtClean="0"/>
              <a:t>infants</a:t>
            </a:r>
          </a:p>
          <a:p>
            <a:pPr lvl="3"/>
            <a:r>
              <a:rPr lang="en-US" dirty="0"/>
              <a:t>American Indian and Alaska Native </a:t>
            </a:r>
            <a:r>
              <a:rPr lang="en-US" dirty="0" smtClean="0"/>
              <a:t>Medicaid </a:t>
            </a:r>
            <a:r>
              <a:rPr lang="en-US" dirty="0" err="1" smtClean="0"/>
              <a:t>benefeciaries</a:t>
            </a:r>
            <a:endParaRPr lang="en-US" dirty="0" smtClean="0"/>
          </a:p>
          <a:p>
            <a:pPr lvl="2"/>
            <a:r>
              <a:rPr lang="en-US" dirty="0" smtClean="0"/>
              <a:t>Planning grants for 10 states</a:t>
            </a:r>
          </a:p>
          <a:p>
            <a:pPr lvl="2"/>
            <a:r>
              <a:rPr lang="en-US" dirty="0" smtClean="0"/>
              <a:t>Implementation grants for 5 states</a:t>
            </a:r>
          </a:p>
          <a:p>
            <a:pPr lvl="2"/>
            <a:r>
              <a:rPr lang="en-US" dirty="0" smtClean="0"/>
              <a:t>Timeframe Spring 2019</a:t>
            </a:r>
          </a:p>
          <a:p>
            <a:pPr lvl="2"/>
            <a:r>
              <a:rPr lang="en-US" dirty="0" smtClean="0"/>
              <a:t>$55M in funding for demonstration project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3C4B-6DF9-9748-9E72-6C0B06697B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355" y="848999"/>
            <a:ext cx="7886700" cy="48639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Shatterproof Foundation Provider Rating System</a:t>
            </a:r>
          </a:p>
          <a:p>
            <a:pPr lvl="1"/>
            <a:r>
              <a:rPr lang="en-US" dirty="0" smtClean="0"/>
              <a:t>Purpose—multi-year initiative across select state to create a provider rating system</a:t>
            </a:r>
          </a:p>
          <a:p>
            <a:pPr lvl="1"/>
            <a:r>
              <a:rPr lang="en-US" dirty="0" smtClean="0"/>
              <a:t>Provide </a:t>
            </a:r>
            <a:r>
              <a:rPr lang="en-US" dirty="0"/>
              <a:t>reliable and transparent information on the quality of addiction treatment programs to:</a:t>
            </a:r>
          </a:p>
          <a:p>
            <a:pPr lvl="2"/>
            <a:r>
              <a:rPr lang="en-US" b="1" dirty="0"/>
              <a:t>Payers </a:t>
            </a:r>
            <a:r>
              <a:rPr lang="en-US" dirty="0"/>
              <a:t>(public and private) to identify high-quality care</a:t>
            </a:r>
          </a:p>
          <a:p>
            <a:pPr lvl="2"/>
            <a:r>
              <a:rPr lang="en-US" b="1" dirty="0"/>
              <a:t>Consumers </a:t>
            </a:r>
            <a:r>
              <a:rPr lang="en-US" dirty="0"/>
              <a:t>to inform treatment selection </a:t>
            </a:r>
          </a:p>
          <a:p>
            <a:pPr lvl="2"/>
            <a:r>
              <a:rPr lang="en-US" b="1" dirty="0"/>
              <a:t>Providers </a:t>
            </a:r>
            <a:r>
              <a:rPr lang="en-US" dirty="0"/>
              <a:t>to improve quality and align with Principles </a:t>
            </a:r>
          </a:p>
          <a:p>
            <a:pPr lvl="2"/>
            <a:r>
              <a:rPr lang="en-US" b="1" dirty="0"/>
              <a:t>Referral Sources </a:t>
            </a:r>
            <a:r>
              <a:rPr lang="en-US" dirty="0"/>
              <a:t>to direct patients to high quality care</a:t>
            </a:r>
          </a:p>
          <a:p>
            <a:pPr lvl="2"/>
            <a:r>
              <a:rPr lang="en-US" b="1" dirty="0"/>
              <a:t>State Licensors</a:t>
            </a:r>
            <a:r>
              <a:rPr lang="en-US" dirty="0"/>
              <a:t> to identify high-quality </a:t>
            </a:r>
            <a:r>
              <a:rPr lang="en-US" dirty="0" smtClean="0"/>
              <a:t>care</a:t>
            </a:r>
          </a:p>
          <a:p>
            <a:pPr lvl="1"/>
            <a:r>
              <a:rPr lang="en-US" dirty="0" smtClean="0"/>
              <a:t>Similar efforts undertaken for hospitals and nursing facilities</a:t>
            </a:r>
          </a:p>
          <a:p>
            <a:pPr lvl="1"/>
            <a:r>
              <a:rPr lang="en-US" dirty="0" smtClean="0"/>
              <a:t>Commences in Spring of 2019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3C4B-6DF9-9748-9E72-6C0B06697B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Bloomberg Foundation</a:t>
            </a:r>
          </a:p>
          <a:p>
            <a:pPr lvl="1"/>
            <a:r>
              <a:rPr lang="en-US" dirty="0" smtClean="0"/>
              <a:t>$</a:t>
            </a:r>
            <a:r>
              <a:rPr lang="en-US" dirty="0"/>
              <a:t>50 million investment </a:t>
            </a:r>
            <a:endParaRPr lang="en-US" dirty="0" smtClean="0"/>
          </a:p>
          <a:p>
            <a:pPr lvl="1"/>
            <a:r>
              <a:rPr lang="en-US" dirty="0"/>
              <a:t>S</a:t>
            </a:r>
            <a:r>
              <a:rPr lang="en-US" dirty="0" smtClean="0"/>
              <a:t>upport </a:t>
            </a:r>
            <a:r>
              <a:rPr lang="en-US" dirty="0"/>
              <a:t>up to 10 states </a:t>
            </a:r>
            <a:r>
              <a:rPr lang="en-US" dirty="0" smtClean="0"/>
              <a:t>to </a:t>
            </a:r>
            <a:r>
              <a:rPr lang="en-US" dirty="0"/>
              <a:t>implement prevention and treatment solutions to address the opioid epidemic </a:t>
            </a:r>
            <a:endParaRPr lang="en-US" dirty="0" smtClean="0"/>
          </a:p>
          <a:p>
            <a:pPr lvl="1"/>
            <a:r>
              <a:rPr lang="en-US" dirty="0" smtClean="0"/>
              <a:t>Three year time horizon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tarting </a:t>
            </a:r>
            <a:r>
              <a:rPr lang="en-US" dirty="0"/>
              <a:t>with Pennsylvania)</a:t>
            </a:r>
            <a:endParaRPr lang="en-US" dirty="0" smtClean="0"/>
          </a:p>
          <a:p>
            <a:r>
              <a:rPr lang="en-US" dirty="0" smtClean="0"/>
              <a:t>Arnold Foundation </a:t>
            </a:r>
          </a:p>
          <a:p>
            <a:pPr lvl="1"/>
            <a:r>
              <a:rPr lang="en-US" dirty="0" smtClean="0"/>
              <a:t>MAT expansion initiative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13C4B-6DF9-9748-9E72-6C0B06697B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13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844</TotalTime>
  <Words>468</Words>
  <Application>Microsoft Office PowerPoint</Application>
  <PresentationFormat>On-screen Show (4:3)</PresentationFormat>
  <Paragraphs>78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Arial</vt:lpstr>
      <vt:lpstr>Calibri</vt:lpstr>
      <vt:lpstr>Office Theme</vt:lpstr>
      <vt:lpstr>Addressing the Substance Use Disorder Crisis Nationally and in States</vt:lpstr>
      <vt:lpstr>Opioid Use Disorders and Medicaid</vt:lpstr>
      <vt:lpstr>Opportunities</vt:lpstr>
      <vt:lpstr>Opportunities</vt:lpstr>
      <vt:lpstr>Opportunities</vt:lpstr>
      <vt:lpstr>Opportunities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Adriana DePalma</dc:creator>
  <cp:lastModifiedBy>John O'Brien</cp:lastModifiedBy>
  <cp:revision>63</cp:revision>
  <cp:lastPrinted>2018-08-23T18:08:57Z</cp:lastPrinted>
  <dcterms:created xsi:type="dcterms:W3CDTF">2016-04-20T18:36:24Z</dcterms:created>
  <dcterms:modified xsi:type="dcterms:W3CDTF">2019-01-18T21:58:51Z</dcterms:modified>
</cp:coreProperties>
</file>