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306" r:id="rId4"/>
    <p:sldId id="261" r:id="rId5"/>
    <p:sldId id="260" r:id="rId6"/>
    <p:sldId id="316" r:id="rId7"/>
    <p:sldId id="314" r:id="rId8"/>
    <p:sldId id="309" r:id="rId9"/>
    <p:sldId id="317" r:id="rId10"/>
    <p:sldId id="318" r:id="rId11"/>
    <p:sldId id="319" r:id="rId12"/>
    <p:sldId id="274" r:id="rId13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4356" autoAdjust="0"/>
  </p:normalViewPr>
  <p:slideViewPr>
    <p:cSldViewPr snapToGrid="0">
      <p:cViewPr varScale="1">
        <p:scale>
          <a:sx n="80" d="100"/>
          <a:sy n="80" d="100"/>
        </p:scale>
        <p:origin x="833" y="3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10FCF91-5359-4726-9B4B-960284475C8C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7DC6D09-68AC-4520-9BD0-1C1BC896A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58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7599B-C386-4921-9321-F89F80CDC0D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5E989-A343-4A8E-A877-F56120244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0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5E989-A343-4A8E-A877-F561202440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25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5E989-A343-4A8E-A877-F561202440C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42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5E989-A343-4A8E-A877-F561202440C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37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5E989-A343-4A8E-A877-F561202440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04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5E989-A343-4A8E-A877-F561202440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60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5E989-A343-4A8E-A877-F561202440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08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5E989-A343-4A8E-A877-F561202440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21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5E989-A343-4A8E-A877-F561202440C7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898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5E989-A343-4A8E-A877-F561202440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82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5E989-A343-4A8E-A877-F561202440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5E989-A343-4A8E-A877-F561202440C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25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l.gov/agencies/ebsa/laws-and-regulations/laws/mental-health-and-substance-use-disorder-parity" TargetMode="External"/><Relationship Id="rId2" Type="http://schemas.openxmlformats.org/officeDocument/2006/relationships/hyperlink" Target="https://www.dol.gov/sites/default/files/ebsa/about-ebsa/our-activities/resource-center/publications/compliance-assistance-guide-appendix-a-mhpae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dicaid.gov/medicaid/benefits/downloads/bhs/parity-toolkit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arityat10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weber@lac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E8AF-23B6-4F47-9D4C-F624AEB4F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2997" y="1248105"/>
            <a:ext cx="9950631" cy="2732223"/>
          </a:xfrm>
        </p:spPr>
        <p:txBody>
          <a:bodyPr>
            <a:normAutofit fontScale="90000"/>
          </a:bodyPr>
          <a:lstStyle/>
          <a:p>
            <a:br>
              <a:rPr lang="en-US" sz="31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Addressing the substance use disorder crisis nationally and in the states</a:t>
            </a:r>
            <a:br>
              <a:rPr lang="en-US" sz="3100" b="1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 </a:t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Strategies to improve enforcement of the mental health parity and addiction equity act</a:t>
            </a:r>
            <a:br>
              <a:rPr lang="en-US" sz="2700" dirty="0">
                <a:solidFill>
                  <a:schemeClr val="bg1"/>
                </a:solidFill>
              </a:rPr>
            </a:br>
            <a:br>
              <a:rPr lang="en-US" sz="31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E5E01-8D91-41C2-A6A3-57F875776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3"/>
            <a:ext cx="6801612" cy="1767269"/>
          </a:xfrm>
        </p:spPr>
        <p:txBody>
          <a:bodyPr>
            <a:normAutofit/>
          </a:bodyPr>
          <a:lstStyle/>
          <a:p>
            <a:r>
              <a:rPr lang="en-US" dirty="0"/>
              <a:t>Ellen Weber, JD </a:t>
            </a:r>
          </a:p>
          <a:p>
            <a:r>
              <a:rPr lang="en-US" dirty="0"/>
              <a:t>Vice President for Health Initiatives</a:t>
            </a:r>
          </a:p>
          <a:p>
            <a:r>
              <a:rPr lang="en-US" dirty="0"/>
              <a:t>Legal Action Center </a:t>
            </a:r>
          </a:p>
          <a:p>
            <a:r>
              <a:rPr lang="en-US" dirty="0"/>
              <a:t>January 25, 2019</a:t>
            </a:r>
          </a:p>
        </p:txBody>
      </p:sp>
    </p:spTree>
    <p:extLst>
      <p:ext uri="{BB962C8B-B14F-4D97-AF65-F5344CB8AC3E}">
        <p14:creationId xmlns:p14="http://schemas.microsoft.com/office/powerpoint/2010/main" val="3760970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initiatives to Address</a:t>
            </a:r>
            <a:br>
              <a:rPr lang="en-US" dirty="0"/>
            </a:br>
            <a:r>
              <a:rPr lang="en-US" dirty="0"/>
              <a:t>Oversight/Compliance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235" y="2638044"/>
            <a:ext cx="9641541" cy="3587944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Annual Compliance Reporting and Review </a:t>
            </a:r>
            <a:endParaRPr lang="en-US" sz="2800" dirty="0"/>
          </a:p>
          <a:p>
            <a:pPr lvl="1"/>
            <a:r>
              <a:rPr lang="en-US" sz="2400" dirty="0"/>
              <a:t>Regulatory agency initiatives – CA (2014)</a:t>
            </a:r>
          </a:p>
          <a:p>
            <a:pPr lvl="1"/>
            <a:r>
              <a:rPr lang="en-US" sz="2400" dirty="0"/>
              <a:t>Legislative mandate </a:t>
            </a:r>
          </a:p>
          <a:p>
            <a:pPr lvl="2"/>
            <a:r>
              <a:rPr lang="en-US" sz="2400" dirty="0"/>
              <a:t>Private plans - IL and DE (2018)</a:t>
            </a:r>
          </a:p>
          <a:p>
            <a:pPr lvl="2"/>
            <a:r>
              <a:rPr lang="en-US" sz="2400" dirty="0"/>
              <a:t> Medicaid – TN (2018)</a:t>
            </a:r>
          </a:p>
          <a:p>
            <a:r>
              <a:rPr lang="en-US" sz="2800" dirty="0">
                <a:solidFill>
                  <a:srgbClr val="FF0000"/>
                </a:solidFill>
              </a:rPr>
              <a:t>Annual Data Reporting and Analysis </a:t>
            </a:r>
            <a:r>
              <a:rPr lang="en-US" sz="2800" dirty="0"/>
              <a:t>– CT, MA, TN (Medicaid), VT, NY (biennial beginning 2019) </a:t>
            </a:r>
          </a:p>
          <a:p>
            <a:r>
              <a:rPr lang="en-US" sz="2800" dirty="0" err="1">
                <a:solidFill>
                  <a:srgbClr val="FF0000"/>
                </a:solidFill>
              </a:rPr>
              <a:t>Ombud</a:t>
            </a:r>
            <a:r>
              <a:rPr lang="en-US" sz="2800" dirty="0">
                <a:solidFill>
                  <a:srgbClr val="FF0000"/>
                </a:solidFill>
              </a:rPr>
              <a:t> Program for Behavioral Health </a:t>
            </a:r>
            <a:r>
              <a:rPr lang="en-US" sz="2800" dirty="0">
                <a:solidFill>
                  <a:schemeClr val="tx1"/>
                </a:solidFill>
              </a:rPr>
              <a:t>– CO, NY, TX </a:t>
            </a:r>
            <a:endParaRPr lang="en-US" sz="28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Medicaid Managed Care Contracting </a:t>
            </a:r>
            <a:r>
              <a:rPr lang="en-US" sz="2800" dirty="0"/>
              <a:t>– Parity Act compliance requirements and opportunity for data collection under contracts</a:t>
            </a:r>
          </a:p>
        </p:txBody>
      </p:sp>
    </p:spTree>
    <p:extLst>
      <p:ext uri="{BB962C8B-B14F-4D97-AF65-F5344CB8AC3E}">
        <p14:creationId xmlns:p14="http://schemas.microsoft.com/office/powerpoint/2010/main" val="332645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245D-0B45-4B0C-8810-254983D1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Going forward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3E97D-0425-4EF8-B2FA-A2FE688D0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1517" y="2638044"/>
            <a:ext cx="9180214" cy="3101983"/>
          </a:xfrm>
        </p:spPr>
        <p:txBody>
          <a:bodyPr>
            <a:normAutofit fontScale="40000" lnSpcReduction="20000"/>
          </a:bodyPr>
          <a:lstStyle/>
          <a:p>
            <a:r>
              <a:rPr lang="en-US" sz="5100" dirty="0"/>
              <a:t>Parity Act addresses key barriers to continuum of SUD/MH services and access to care. </a:t>
            </a:r>
          </a:p>
          <a:p>
            <a:r>
              <a:rPr lang="en-US" sz="5100" dirty="0"/>
              <a:t>Current enforcement strategies not aligned with law’s framework and ineffective. </a:t>
            </a:r>
          </a:p>
          <a:p>
            <a:r>
              <a:rPr lang="en-US" sz="5100" dirty="0"/>
              <a:t>Federal Guidance for Enforcement </a:t>
            </a:r>
          </a:p>
          <a:p>
            <a:pPr lvl="1"/>
            <a:r>
              <a:rPr lang="en-US" sz="5100" dirty="0"/>
              <a:t>Department of Labor </a:t>
            </a:r>
            <a:r>
              <a:rPr lang="en-US" sz="5100" dirty="0">
                <a:hlinkClick r:id="rId2"/>
              </a:rPr>
              <a:t>Self-Compliance Tool for the Mental Health Parity and Addiction Equity Act </a:t>
            </a:r>
            <a:r>
              <a:rPr lang="en-US" sz="5100" dirty="0"/>
              <a:t>and </a:t>
            </a:r>
            <a:r>
              <a:rPr lang="en-US" sz="5100" dirty="0">
                <a:hlinkClick r:id="rId3"/>
              </a:rPr>
              <a:t>Frequently Asked Questions</a:t>
            </a:r>
            <a:endParaRPr lang="en-US" sz="5100" dirty="0"/>
          </a:p>
          <a:p>
            <a:pPr lvl="1"/>
            <a:r>
              <a:rPr lang="en-US" sz="5100" dirty="0">
                <a:hlinkClick r:id="rId4"/>
              </a:rPr>
              <a:t>CMS Parity </a:t>
            </a:r>
            <a:r>
              <a:rPr lang="en-US" sz="5100" dirty="0" err="1">
                <a:hlinkClick r:id="rId4"/>
              </a:rPr>
              <a:t>ComplianceTookit</a:t>
            </a:r>
            <a:r>
              <a:rPr lang="en-US" sz="5100" dirty="0">
                <a:hlinkClick r:id="rId4"/>
              </a:rPr>
              <a:t>  for Medicaid and Children’s Health Insurance Programs </a:t>
            </a:r>
          </a:p>
          <a:p>
            <a:pPr marL="228600" lvl="1" indent="0">
              <a:buNone/>
            </a:pPr>
            <a:r>
              <a:rPr lang="en-US" sz="2600" dirty="0">
                <a:hlinkClick r:id="rId4"/>
              </a:rPr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48846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4D1C6-66D5-4D81-BF3F-CED2C657D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8486170" cy="1106155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Legal Action Center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Parity 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48652-0627-425C-BED8-E58C15AE0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2878" y="2649071"/>
            <a:ext cx="8674428" cy="3845859"/>
          </a:xfrm>
        </p:spPr>
        <p:txBody>
          <a:bodyPr>
            <a:noAutofit/>
          </a:bodyPr>
          <a:lstStyle/>
          <a:p>
            <a:r>
              <a:rPr lang="en-US" sz="2400" dirty="0"/>
              <a:t>LAC:  </a:t>
            </a:r>
            <a:r>
              <a:rPr lang="en-US" sz="2400" i="1" dirty="0"/>
              <a:t>A Guide to the Federal Parity Law </a:t>
            </a:r>
          </a:p>
          <a:p>
            <a:r>
              <a:rPr lang="en-US" sz="2400" dirty="0"/>
              <a:t>NY </a:t>
            </a:r>
            <a:r>
              <a:rPr lang="en-US" sz="2400" dirty="0" err="1"/>
              <a:t>Ombud</a:t>
            </a:r>
            <a:r>
              <a:rPr lang="en-US" sz="2400" dirty="0"/>
              <a:t> Program - CHAMP</a:t>
            </a:r>
          </a:p>
          <a:p>
            <a:r>
              <a:rPr lang="en-US" sz="2400" dirty="0"/>
              <a:t>Addiction Solutions Campaign: </a:t>
            </a:r>
            <a:r>
              <a:rPr lang="en-US" sz="2400" i="1" dirty="0"/>
              <a:t>Parity Tracking Project: Making Parity A Reality  </a:t>
            </a:r>
          </a:p>
          <a:p>
            <a:r>
              <a:rPr lang="en-US" sz="2400" dirty="0"/>
              <a:t>Parity@10 Compliance Campaign – National and local advocates uniting to enhance enforcement of the Mental Health Parity and Addiction Equity Act.  </a:t>
            </a:r>
            <a:r>
              <a:rPr lang="en-US" sz="2400" dirty="0">
                <a:hlinkClick r:id="rId3"/>
              </a:rPr>
              <a:t>http://parityat10.org</a:t>
            </a:r>
            <a:r>
              <a:rPr lang="en-US" sz="2400" dirty="0"/>
              <a:t> </a:t>
            </a:r>
          </a:p>
          <a:p>
            <a:r>
              <a:rPr lang="en-US" sz="2400" dirty="0">
                <a:hlinkClick r:id="rId4"/>
              </a:rPr>
              <a:t>eweber@lac.org</a:t>
            </a:r>
            <a:r>
              <a:rPr lang="en-US" sz="2400" dirty="0"/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866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0D5B8-6A1C-48E3-B3E2-BCAFFD9CB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835" y="964692"/>
            <a:ext cx="9332259" cy="1188720"/>
          </a:xfrm>
        </p:spPr>
        <p:txBody>
          <a:bodyPr>
            <a:normAutofit fontScale="90000"/>
          </a:bodyPr>
          <a:lstStyle/>
          <a:p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Parity Act 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Overview </a:t>
            </a:r>
            <a:br>
              <a:rPr lang="en-US" sz="3100" dirty="0">
                <a:solidFill>
                  <a:schemeClr val="tx1"/>
                </a:solidFill>
              </a:rPr>
            </a:b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4F7B2-FEE2-434D-B634-EC64EAEC8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835" y="2638044"/>
            <a:ext cx="9143999" cy="3883780"/>
          </a:xfrm>
        </p:spPr>
        <p:txBody>
          <a:bodyPr>
            <a:normAutofit fontScale="92500"/>
          </a:bodyPr>
          <a:lstStyle/>
          <a:p>
            <a:r>
              <a:rPr lang="en-US" sz="2200" dirty="0"/>
              <a:t>End historic health insurance discrimination against individuals with mental health and substance use disorders. October 2018 – 10</a:t>
            </a:r>
            <a:r>
              <a:rPr lang="en-US" sz="2200" baseline="30000" dirty="0"/>
              <a:t>th</a:t>
            </a:r>
            <a:r>
              <a:rPr lang="en-US" sz="2200" dirty="0"/>
              <a:t> Anniversary.  </a:t>
            </a:r>
          </a:p>
          <a:p>
            <a:r>
              <a:rPr lang="en-US" sz="2200" dirty="0">
                <a:solidFill>
                  <a:schemeClr val="tx1"/>
                </a:solidFill>
              </a:rPr>
              <a:t>MH/SUD benefits, if covered, must be covered on the same level as medical/surgical benefits</a:t>
            </a:r>
          </a:p>
          <a:p>
            <a:r>
              <a:rPr lang="en-US" sz="2200" dirty="0"/>
              <a:t>Most health plans must comply </a:t>
            </a:r>
          </a:p>
          <a:p>
            <a:pPr lvl="1"/>
            <a:r>
              <a:rPr lang="en-US" sz="2000" dirty="0"/>
              <a:t>Large group (51+ employees) – fully insured and self-funded</a:t>
            </a:r>
          </a:p>
          <a:p>
            <a:pPr lvl="1"/>
            <a:r>
              <a:rPr lang="en-US" sz="2000" dirty="0"/>
              <a:t>Exchange plans – individual and small group (50 or fewer employees - fully insured)</a:t>
            </a:r>
          </a:p>
          <a:p>
            <a:pPr lvl="1"/>
            <a:r>
              <a:rPr lang="en-US" sz="2000" dirty="0"/>
              <a:t>Medicaid managed care organizations, Children’s Health Insurance (CHIP),  Medicaid Alternative Benefit Plans </a:t>
            </a:r>
          </a:p>
          <a:p>
            <a:r>
              <a:rPr lang="en-US" sz="2200" dirty="0">
                <a:solidFill>
                  <a:srgbClr val="FF0000"/>
                </a:solidFill>
              </a:rPr>
              <a:t>Medicare not subject to the Parity Act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91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495" y="1005033"/>
            <a:ext cx="9332258" cy="1188720"/>
          </a:xfrm>
        </p:spPr>
        <p:txBody>
          <a:bodyPr/>
          <a:lstStyle/>
          <a:p>
            <a:r>
              <a:rPr lang="en-US" dirty="0"/>
              <a:t>Parity Act </a:t>
            </a:r>
            <a:br>
              <a:rPr lang="en-US" dirty="0"/>
            </a:br>
            <a:r>
              <a:rPr lang="en-US" dirty="0"/>
              <a:t>General Standards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517021"/>
            <a:ext cx="9601199" cy="411237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Non-discrimination in all plan design features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Out of Pocket Costs </a:t>
            </a:r>
            <a:r>
              <a:rPr lang="en-US" sz="2000" dirty="0"/>
              <a:t>(Financial Requirements)</a:t>
            </a:r>
          </a:p>
          <a:p>
            <a:pPr lvl="2"/>
            <a:r>
              <a:rPr lang="en-US" sz="2000" dirty="0"/>
              <a:t> Deductibles, co-payments, co-insurance, out-of-pocket maximums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Numerical limits on treatment 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dirty="0"/>
              <a:t>Quantitative Treatment Limitations)</a:t>
            </a:r>
          </a:p>
          <a:p>
            <a:pPr lvl="2"/>
            <a:r>
              <a:rPr lang="en-US" sz="2000" dirty="0"/>
              <a:t>Frequency of treatment, number of visits, days of coverage, days in a waiting period 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Limits on Scope and Access to Care </a:t>
            </a:r>
            <a:r>
              <a:rPr lang="en-US" sz="2000" dirty="0"/>
              <a:t>(Non-Quantitative Treatment Limitations) </a:t>
            </a:r>
          </a:p>
          <a:p>
            <a:pPr lvl="1"/>
            <a:r>
              <a:rPr lang="en-US" sz="2000" dirty="0"/>
              <a:t>Prescription Drugs  </a:t>
            </a:r>
          </a:p>
          <a:p>
            <a:pPr lvl="1"/>
            <a:r>
              <a:rPr lang="en-US" sz="2000" dirty="0"/>
              <a:t>Emergency Care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385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060F-3F7F-4279-8AE0-1633DBB93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6" y="254000"/>
            <a:ext cx="9439834" cy="120650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plan design features limiting access to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and duration of treatment  </a:t>
            </a:r>
            <a:br>
              <a:rPr lang="en-US" sz="2200" dirty="0">
                <a:solidFill>
                  <a:schemeClr val="tx1"/>
                </a:solidFill>
              </a:rPr>
            </a:b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F3A1C-9D44-4A0D-91A4-831FD371D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5600"/>
            <a:ext cx="9762564" cy="4775200"/>
          </a:xfrm>
        </p:spPr>
        <p:txBody>
          <a:bodyPr>
            <a:noAutofit/>
          </a:bodyPr>
          <a:lstStyle/>
          <a:p>
            <a:pPr marL="228600" lvl="1" indent="0">
              <a:buNone/>
            </a:pPr>
            <a:r>
              <a:rPr lang="en-US" sz="2400" dirty="0"/>
              <a:t>Benefit coverage/exclusions </a:t>
            </a:r>
          </a:p>
          <a:p>
            <a:pPr marL="228600" lvl="1" indent="0">
              <a:buNone/>
            </a:pPr>
            <a:r>
              <a:rPr lang="en-US" sz="2400" dirty="0"/>
              <a:t>Medical management standards – medical necessity or appropriateness criteria</a:t>
            </a:r>
          </a:p>
          <a:p>
            <a:pPr marL="228600" lvl="1" indent="0">
              <a:buNone/>
            </a:pPr>
            <a:r>
              <a:rPr lang="en-US" sz="2400" dirty="0"/>
              <a:t>Utilization management – prior authorization, concurrent or retrospective review</a:t>
            </a:r>
          </a:p>
          <a:p>
            <a:pPr marL="228600" lvl="1" indent="0">
              <a:buNone/>
            </a:pPr>
            <a:r>
              <a:rPr lang="en-US" sz="2400" dirty="0"/>
              <a:t>Step Therapy</a:t>
            </a:r>
          </a:p>
          <a:p>
            <a:pPr marL="228600" lvl="1" indent="0">
              <a:buNone/>
            </a:pPr>
            <a:r>
              <a:rPr lang="en-US" sz="2400" dirty="0"/>
              <a:t>Formulary design for prescription drugs and </a:t>
            </a:r>
            <a:r>
              <a:rPr lang="en-US" sz="2400" dirty="0" err="1"/>
              <a:t>tiering</a:t>
            </a:r>
            <a:endParaRPr lang="en-US" sz="2400" dirty="0"/>
          </a:p>
          <a:p>
            <a:pPr marL="228600" lvl="1" indent="0">
              <a:buNone/>
            </a:pPr>
            <a:r>
              <a:rPr lang="en-US" sz="2400" dirty="0"/>
              <a:t>Network tier design, provider admission standards, including credentialing and contracting standards</a:t>
            </a:r>
          </a:p>
          <a:p>
            <a:pPr marL="228600" lvl="1" indent="0">
              <a:buNone/>
            </a:pPr>
            <a:r>
              <a:rPr lang="en-US" sz="2400" dirty="0"/>
              <a:t>Provider reimbursement rates and method for determining usual, customary and reasonable charges </a:t>
            </a:r>
          </a:p>
        </p:txBody>
      </p:sp>
    </p:spTree>
    <p:extLst>
      <p:ext uri="{BB962C8B-B14F-4D97-AF65-F5344CB8AC3E}">
        <p14:creationId xmlns:p14="http://schemas.microsoft.com/office/powerpoint/2010/main" val="66698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E5E97-C0AE-431F-A3EB-305922B7D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5388" y="639376"/>
            <a:ext cx="9439836" cy="1188720"/>
          </a:xfrm>
        </p:spPr>
        <p:txBody>
          <a:bodyPr>
            <a:noAutofit/>
          </a:bodyPr>
          <a:lstStyle/>
          <a:p>
            <a:br>
              <a:rPr lang="en-US" sz="240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Parity Act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Non-Discrimination Standards 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B67DF-BCFF-424D-B6C0-4D01D558A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5388" y="2178424"/>
            <a:ext cx="9628094" cy="403411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tx1"/>
                </a:solidFill>
              </a:rPr>
              <a:t>Quantitative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Features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No separate or more restrictive </a:t>
            </a:r>
            <a:r>
              <a:rPr lang="en-US" sz="2400" dirty="0">
                <a:solidFill>
                  <a:schemeClr val="tx1"/>
                </a:solidFill>
              </a:rPr>
              <a:t>FR</a:t>
            </a:r>
            <a:r>
              <a:rPr lang="en-US" sz="2400" dirty="0"/>
              <a:t> or QTL for mental health and substance use disorder benefits than medical/surgical benefits.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400" b="1" dirty="0"/>
              <a:t>Non-Quantitative Features</a:t>
            </a:r>
          </a:p>
          <a:p>
            <a:pPr marL="0" indent="0">
              <a:buNone/>
            </a:pPr>
            <a:r>
              <a:rPr lang="en-US" sz="2400" dirty="0"/>
              <a:t>The “rules” for imposing and applying the NQTL on the MH or SUD benefit must be </a:t>
            </a:r>
            <a:r>
              <a:rPr lang="en-US" sz="2400" dirty="0">
                <a:solidFill>
                  <a:srgbClr val="FF0000"/>
                </a:solidFill>
              </a:rPr>
              <a:t>comparable to and applied no more stringently </a:t>
            </a:r>
            <a:r>
              <a:rPr lang="en-US" sz="2400" dirty="0"/>
              <a:t>than the rules for imposing and applying the NQTL on medical/surgical benefits both </a:t>
            </a:r>
            <a:r>
              <a:rPr lang="en-US" sz="2400" dirty="0">
                <a:solidFill>
                  <a:srgbClr val="FF0000"/>
                </a:solidFill>
              </a:rPr>
              <a:t>as written and in operation. 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6467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9CC2A-A440-4156-8AD7-A2FFC51C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816774"/>
            <a:ext cx="10287000" cy="118872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Prescription Drug Benefit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Non-Discrimination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A529F-13E4-4B96-B02E-39931EA0B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159" y="2299448"/>
            <a:ext cx="10945906" cy="3603812"/>
          </a:xfrm>
        </p:spPr>
        <p:txBody>
          <a:bodyPr>
            <a:normAutofit/>
          </a:bodyPr>
          <a:lstStyle/>
          <a:p>
            <a:r>
              <a:rPr lang="en-US" sz="2600" dirty="0"/>
              <a:t>Single drug formulary with multiple tiers that apply different financial requirements if based on reasonable factors and not whether drug is used for a MH/SUD condition</a:t>
            </a:r>
          </a:p>
          <a:p>
            <a:r>
              <a:rPr lang="en-US" sz="2600" dirty="0">
                <a:solidFill>
                  <a:srgbClr val="FF0000"/>
                </a:solidFill>
              </a:rPr>
              <a:t>NQTLs apply to prescription drugs </a:t>
            </a:r>
          </a:p>
          <a:p>
            <a:pPr lvl="1"/>
            <a:r>
              <a:rPr lang="en-US" sz="2400" dirty="0"/>
              <a:t>Drug exclusion 		Prior Authorization 		Step Therapy</a:t>
            </a:r>
          </a:p>
          <a:p>
            <a:pPr lvl="1"/>
            <a:r>
              <a:rPr lang="en-US" sz="2400" dirty="0"/>
              <a:t>Tier placement 		Quantity Limits		Other Limitations</a:t>
            </a:r>
          </a:p>
        </p:txBody>
      </p:sp>
    </p:spTree>
    <p:extLst>
      <p:ext uri="{BB962C8B-B14F-4D97-AF65-F5344CB8AC3E}">
        <p14:creationId xmlns:p14="http://schemas.microsoft.com/office/powerpoint/2010/main" val="988246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30306"/>
            <a:ext cx="7729728" cy="1317812"/>
          </a:xfrm>
        </p:spPr>
        <p:txBody>
          <a:bodyPr>
            <a:normAutofit/>
          </a:bodyPr>
          <a:lstStyle/>
          <a:p>
            <a:r>
              <a:rPr lang="en-US" sz="3200" dirty="0"/>
              <a:t>Why important for Patients and 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380129"/>
            <a:ext cx="10851777" cy="419548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Benefit and Prescription Drugs </a:t>
            </a:r>
          </a:p>
          <a:p>
            <a:pPr lvl="1"/>
            <a:r>
              <a:rPr lang="en-US" sz="3000" dirty="0"/>
              <a:t>Coverage + Continuum of Care</a:t>
            </a:r>
          </a:p>
          <a:p>
            <a:pPr lvl="1"/>
            <a:r>
              <a:rPr lang="en-US" sz="3000" dirty="0"/>
              <a:t>Utilization management </a:t>
            </a:r>
            <a:r>
              <a:rPr lang="en-US" sz="3000" dirty="0">
                <a:latin typeface="Calibri" panose="020F0502020204030204" pitchFamily="34" charset="0"/>
              </a:rPr>
              <a:t>→ </a:t>
            </a:r>
            <a:r>
              <a:rPr lang="en-US" sz="3000" dirty="0"/>
              <a:t>limiting access to and delaying care </a:t>
            </a:r>
          </a:p>
          <a:p>
            <a:pPr lvl="1"/>
            <a:r>
              <a:rPr lang="en-US" sz="3000" dirty="0"/>
              <a:t>Level of care decisions </a:t>
            </a:r>
            <a:r>
              <a:rPr lang="en-US" sz="3000" dirty="0">
                <a:latin typeface="Calibri" panose="020F0502020204030204" pitchFamily="34" charset="0"/>
              </a:rPr>
              <a:t>→ limiting access to appropriate care </a:t>
            </a:r>
            <a:endParaRPr lang="en-US" sz="3000" dirty="0"/>
          </a:p>
          <a:p>
            <a:r>
              <a:rPr lang="en-US" sz="3200" dirty="0"/>
              <a:t>Patient Access to Care and </a:t>
            </a:r>
            <a:r>
              <a:rPr lang="en-US" sz="3200" dirty="0">
                <a:solidFill>
                  <a:srgbClr val="FF0000"/>
                </a:solidFill>
              </a:rPr>
              <a:t>Affordable</a:t>
            </a:r>
            <a:r>
              <a:rPr lang="en-US" sz="3200" dirty="0"/>
              <a:t> Care</a:t>
            </a:r>
          </a:p>
          <a:p>
            <a:pPr lvl="1"/>
            <a:r>
              <a:rPr lang="en-US" sz="3000" dirty="0"/>
              <a:t>Network Adequacy </a:t>
            </a:r>
          </a:p>
          <a:p>
            <a:pPr lvl="1"/>
            <a:r>
              <a:rPr lang="en-US" sz="3000" dirty="0"/>
              <a:t>Reimbursement Rates </a:t>
            </a:r>
            <a:r>
              <a:rPr lang="en-US" sz="3000" dirty="0">
                <a:latin typeface="Calibri" panose="020F0502020204030204" pitchFamily="34" charset="0"/>
              </a:rPr>
              <a:t>→ higher use of out-of-network services for MH/SUD services and lower reimbursement of MH/SUD providers for same CPT codes (Milliman 2018)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48709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3900" y="336176"/>
            <a:ext cx="7729728" cy="1452283"/>
          </a:xfrm>
        </p:spPr>
        <p:txBody>
          <a:bodyPr>
            <a:normAutofit/>
          </a:bodyPr>
          <a:lstStyle/>
          <a:p>
            <a:r>
              <a:rPr lang="en-US" sz="3200" dirty="0"/>
              <a:t> Opportunities </a:t>
            </a:r>
            <a:br>
              <a:rPr lang="en-US" sz="3200" dirty="0"/>
            </a:br>
            <a:r>
              <a:rPr lang="en-US" sz="3200" dirty="0"/>
              <a:t>advocacy &amp;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2" y="2084294"/>
            <a:ext cx="10811436" cy="4005421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Address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benefit and prescription drug gaps and health plan design standards that affect access to SUD/MH services</a:t>
            </a:r>
          </a:p>
          <a:p>
            <a:pPr lvl="1"/>
            <a:r>
              <a:rPr lang="en-US" sz="3000" dirty="0"/>
              <a:t>Parity Act can guide standard development  </a:t>
            </a:r>
          </a:p>
          <a:p>
            <a:pPr lvl="1"/>
            <a:r>
              <a:rPr lang="en-US" sz="3000" dirty="0"/>
              <a:t>Legislative, regulatory, Attorney General responses 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Adopt effective oversight and compliance strategies </a:t>
            </a:r>
          </a:p>
          <a:p>
            <a:pPr lvl="1"/>
            <a:r>
              <a:rPr lang="en-US" sz="3000" dirty="0"/>
              <a:t>Complaint-centric process ineffective and impractical </a:t>
            </a:r>
          </a:p>
          <a:p>
            <a:pPr lvl="1"/>
            <a:r>
              <a:rPr lang="en-US" sz="3000" dirty="0"/>
              <a:t>Pre-market compliance review and data auditing essential </a:t>
            </a:r>
          </a:p>
          <a:p>
            <a:pPr lvl="1"/>
            <a:r>
              <a:rPr lang="en-US" sz="3000" dirty="0"/>
              <a:t>Consumer assistance needed for complaints  </a:t>
            </a:r>
          </a:p>
          <a:p>
            <a:pPr marL="2286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59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871" y="578224"/>
            <a:ext cx="10327341" cy="1723106"/>
          </a:xfrm>
        </p:spPr>
        <p:txBody>
          <a:bodyPr>
            <a:noAutofit/>
          </a:bodyPr>
          <a:lstStyle/>
          <a:p>
            <a:r>
              <a:rPr lang="en-US" sz="3200" dirty="0"/>
              <a:t>Legislative initiatives to Address </a:t>
            </a:r>
            <a:br>
              <a:rPr lang="en-US" sz="3200" dirty="0"/>
            </a:br>
            <a:r>
              <a:rPr lang="en-US" sz="3200" dirty="0"/>
              <a:t>Benefit </a:t>
            </a:r>
            <a:r>
              <a:rPr lang="en-US" sz="3200" dirty="0" err="1"/>
              <a:t>GaPs</a:t>
            </a:r>
            <a:r>
              <a:rPr lang="en-US" sz="3200" dirty="0"/>
              <a:t> and Access Barriers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719" y="2638044"/>
            <a:ext cx="10327340" cy="381654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State Insurance Mandates</a:t>
            </a:r>
            <a:r>
              <a:rPr lang="en-US" sz="2400" dirty="0"/>
              <a:t>:  Ensuring continuum of care for SUD and MH coverage (hedge against ACA EHB revisions)  – Ex:  IL, MD, NJ, NY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Limits on Prior Authorization for benefits and/or medications </a:t>
            </a:r>
            <a:r>
              <a:rPr lang="en-US" sz="2400" dirty="0"/>
              <a:t>– Ex:  DE, IL, MD, NY, NJ.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Network Adequacy Standards</a:t>
            </a:r>
            <a:r>
              <a:rPr lang="en-US" sz="2400" dirty="0"/>
              <a:t>:  quantitative measures to regulate provider networks for SUD and MH providers </a:t>
            </a:r>
          </a:p>
          <a:p>
            <a:pPr lvl="1"/>
            <a:r>
              <a:rPr lang="en-US" sz="2200" dirty="0"/>
              <a:t>Appointment Wait Times –  CA, CO, ME, MD, TX, VT</a:t>
            </a:r>
            <a:endParaRPr lang="en-US" sz="2400" dirty="0"/>
          </a:p>
          <a:p>
            <a:pPr lvl="1"/>
            <a:r>
              <a:rPr lang="en-US" sz="2200" dirty="0"/>
              <a:t>Geographic Criteria (travel time and/or distance)  – CA, CO, DE, MD, MN, MO, NH, NJ,  NV,  VT, WA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7302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2904</TotalTime>
  <Words>823</Words>
  <Application>Microsoft Office PowerPoint</Application>
  <PresentationFormat>Widescreen</PresentationFormat>
  <Paragraphs>98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Parcel</vt:lpstr>
      <vt:lpstr>  Addressing the substance use disorder crisis nationally and in the states   Strategies to improve enforcement of the mental health parity and addiction equity act   </vt:lpstr>
      <vt:lpstr> Parity Act  Overview  </vt:lpstr>
      <vt:lpstr>Parity Act  General Standards </vt:lpstr>
      <vt:lpstr>plan design features limiting access to  and duration of treatment   </vt:lpstr>
      <vt:lpstr> Parity Act  Non-Discrimination Standards  </vt:lpstr>
      <vt:lpstr>Prescription Drug Benefit Non-Discrimination standards</vt:lpstr>
      <vt:lpstr>Why important for Patients and Providers</vt:lpstr>
      <vt:lpstr> Opportunities  advocacy &amp; enforcement</vt:lpstr>
      <vt:lpstr>Legislative initiatives to Address  Benefit GaPs and Access Barriers   </vt:lpstr>
      <vt:lpstr>initiatives to Address Oversight/Compliance </vt:lpstr>
      <vt:lpstr>Going forward </vt:lpstr>
      <vt:lpstr>Legal Action Center  Parity Work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Parity Act enforcement</dc:title>
  <dc:creator>eweber</dc:creator>
  <cp:lastModifiedBy>eweber</cp:lastModifiedBy>
  <cp:revision>406</cp:revision>
  <cp:lastPrinted>2017-09-05T23:26:28Z</cp:lastPrinted>
  <dcterms:created xsi:type="dcterms:W3CDTF">2017-08-27T21:46:35Z</dcterms:created>
  <dcterms:modified xsi:type="dcterms:W3CDTF">2019-01-21T20:05:07Z</dcterms:modified>
</cp:coreProperties>
</file>