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0" r:id="rId3"/>
    <p:sldMasterId id="2147483713" r:id="rId4"/>
    <p:sldMasterId id="2147483726" r:id="rId5"/>
    <p:sldMasterId id="2147483738" r:id="rId6"/>
    <p:sldMasterId id="2147483752" r:id="rId7"/>
    <p:sldMasterId id="2147483766" r:id="rId8"/>
  </p:sldMasterIdLst>
  <p:notesMasterIdLst>
    <p:notesMasterId r:id="rId30"/>
  </p:notesMasterIdLst>
  <p:sldIdLst>
    <p:sldId id="257" r:id="rId9"/>
    <p:sldId id="270" r:id="rId10"/>
    <p:sldId id="281" r:id="rId11"/>
    <p:sldId id="264" r:id="rId12"/>
    <p:sldId id="273" r:id="rId13"/>
    <p:sldId id="277" r:id="rId14"/>
    <p:sldId id="278" r:id="rId15"/>
    <p:sldId id="279" r:id="rId16"/>
    <p:sldId id="280" r:id="rId17"/>
    <p:sldId id="377" r:id="rId18"/>
    <p:sldId id="376" r:id="rId19"/>
    <p:sldId id="265" r:id="rId20"/>
    <p:sldId id="374" r:id="rId21"/>
    <p:sldId id="375" r:id="rId22"/>
    <p:sldId id="373" r:id="rId23"/>
    <p:sldId id="267" r:id="rId24"/>
    <p:sldId id="269" r:id="rId25"/>
    <p:sldId id="274" r:id="rId26"/>
    <p:sldId id="275" r:id="rId27"/>
    <p:sldId id="276"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2D2D8A"/>
    <a:srgbClr val="5757B1"/>
    <a:srgbClr val="FFFFFF"/>
    <a:srgbClr val="E75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hs\ahsfiles\OVHA\Units\Blueprint\DataTeam\Databases\HubAndSpoke\Information_for_Nissa\HS%20enrollment%202013%20-%202018%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8383680762913E-2"/>
          <c:y val="3.5054418253087798E-2"/>
          <c:w val="0.94697930933926078"/>
          <c:h val="0.91388064816261205"/>
        </c:manualLayout>
      </c:layout>
      <c:lineChart>
        <c:grouping val="standard"/>
        <c:varyColors val="0"/>
        <c:ser>
          <c:idx val="2"/>
          <c:order val="2"/>
          <c:tx>
            <c:strRef>
              <c:f>Sheet1!$D$2</c:f>
              <c:strCache>
                <c:ptCount val="1"/>
                <c:pt idx="0">
                  <c:v>TotalEnrollment</c:v>
                </c:pt>
              </c:strCache>
            </c:strRef>
          </c:tx>
          <c:spPr>
            <a:ln w="28575" cap="rnd">
              <a:solidFill>
                <a:srgbClr val="FF0000"/>
              </a:solidFill>
              <a:round/>
            </a:ln>
            <a:effectLst/>
          </c:spPr>
          <c:marker>
            <c:symbol val="none"/>
          </c:marker>
          <c:dLbls>
            <c:dLbl>
              <c:idx val="0"/>
              <c:layout>
                <c:manualLayout>
                  <c:x val="-3.1384755315370098E-2"/>
                  <c:y val="4.951587098701425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B71D0BF-874A-490A-B07A-DCBD8EDCD94F}" type="VALUE">
                      <a:rPr lang="en-US" sz="180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0809445072186663E-2"/>
                      <c:h val="7.5720901827964565E-2"/>
                    </c:manualLayout>
                  </c15:layout>
                  <c15:dlblFieldTable/>
                  <c15:showDataLabelsRange val="0"/>
                </c:ext>
                <c:ext xmlns:c16="http://schemas.microsoft.com/office/drawing/2014/chart" uri="{C3380CC4-5D6E-409C-BE32-E72D297353CC}">
                  <c16:uniqueId val="{00000000-746E-4840-A193-5F7A4F4CF6F1}"/>
                </c:ext>
              </c:extLst>
            </c:dLbl>
            <c:dLbl>
              <c:idx val="21"/>
              <c:layout>
                <c:manualLayout>
                  <c:x val="-1.5390268843640403E-2"/>
                  <c:y val="-6.247134587710946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71E6024-673C-4C8C-9AA7-A57023F4A4FB}" type="VALUE">
                      <a:rPr lang="en-US" sz="1800" dirty="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207425463829718E-2"/>
                      <c:h val="0.10658726109780393"/>
                    </c:manualLayout>
                  </c15:layout>
                  <c15:dlblFieldTable/>
                  <c15:showDataLabelsRange val="0"/>
                </c:ext>
                <c:ext xmlns:c16="http://schemas.microsoft.com/office/drawing/2014/chart" uri="{C3380CC4-5D6E-409C-BE32-E72D297353CC}">
                  <c16:uniqueId val="{00000001-746E-4840-A193-5F7A4F4CF6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Sheet1!$A$3:$A$24</c:f>
              <c:strCache>
                <c:ptCount val="22"/>
                <c:pt idx="0">
                  <c:v>2013 Q1</c:v>
                </c:pt>
                <c:pt idx="1">
                  <c:v>2013 Q2</c:v>
                </c:pt>
                <c:pt idx="2">
                  <c:v>2013 Q3</c:v>
                </c:pt>
                <c:pt idx="3">
                  <c:v>2013 Q4</c:v>
                </c:pt>
                <c:pt idx="4">
                  <c:v>2014 Q1</c:v>
                </c:pt>
                <c:pt idx="5">
                  <c:v>2014 Q2</c:v>
                </c:pt>
                <c:pt idx="6">
                  <c:v>2014 Q3</c:v>
                </c:pt>
                <c:pt idx="7">
                  <c:v>2014 Q4</c:v>
                </c:pt>
                <c:pt idx="8">
                  <c:v>2015 Q1</c:v>
                </c:pt>
                <c:pt idx="9">
                  <c:v>2015 Q2</c:v>
                </c:pt>
                <c:pt idx="10">
                  <c:v>2015 Q3</c:v>
                </c:pt>
                <c:pt idx="11">
                  <c:v>2015 Q4</c:v>
                </c:pt>
                <c:pt idx="12">
                  <c:v>2016 Q1</c:v>
                </c:pt>
                <c:pt idx="13">
                  <c:v>2016 Q2</c:v>
                </c:pt>
                <c:pt idx="14">
                  <c:v>2016 Q3</c:v>
                </c:pt>
                <c:pt idx="15">
                  <c:v>2016 Q4</c:v>
                </c:pt>
                <c:pt idx="16">
                  <c:v>2017 Q1</c:v>
                </c:pt>
                <c:pt idx="17">
                  <c:v>2017 Q2</c:v>
                </c:pt>
                <c:pt idx="18">
                  <c:v>2017 Q3</c:v>
                </c:pt>
                <c:pt idx="19">
                  <c:v>2017 Q4</c:v>
                </c:pt>
                <c:pt idx="20">
                  <c:v>2018 Q1</c:v>
                </c:pt>
                <c:pt idx="21">
                  <c:v>2018 Q2</c:v>
                </c:pt>
              </c:strCache>
            </c:strRef>
          </c:cat>
          <c:val>
            <c:numRef>
              <c:f>Sheet1!$D$3:$D$24</c:f>
              <c:numCache>
                <c:formatCode>General</c:formatCode>
                <c:ptCount val="22"/>
                <c:pt idx="0">
                  <c:v>2885</c:v>
                </c:pt>
                <c:pt idx="1">
                  <c:v>2871</c:v>
                </c:pt>
                <c:pt idx="2">
                  <c:v>3349</c:v>
                </c:pt>
                <c:pt idx="3">
                  <c:v>3484</c:v>
                </c:pt>
                <c:pt idx="4">
                  <c:v>3904</c:v>
                </c:pt>
                <c:pt idx="5">
                  <c:v>4412</c:v>
                </c:pt>
                <c:pt idx="6">
                  <c:v>4558</c:v>
                </c:pt>
                <c:pt idx="7">
                  <c:v>4720</c:v>
                </c:pt>
                <c:pt idx="8">
                  <c:v>4931</c:v>
                </c:pt>
                <c:pt idx="9">
                  <c:v>5069</c:v>
                </c:pt>
                <c:pt idx="10">
                  <c:v>5165</c:v>
                </c:pt>
                <c:pt idx="11">
                  <c:v>5241</c:v>
                </c:pt>
                <c:pt idx="12">
                  <c:v>5494</c:v>
                </c:pt>
                <c:pt idx="13">
                  <c:v>5711</c:v>
                </c:pt>
                <c:pt idx="14">
                  <c:v>5675</c:v>
                </c:pt>
                <c:pt idx="15">
                  <c:v>5813</c:v>
                </c:pt>
                <c:pt idx="16">
                  <c:v>5967</c:v>
                </c:pt>
                <c:pt idx="17">
                  <c:v>5873</c:v>
                </c:pt>
                <c:pt idx="18">
                  <c:v>5722</c:v>
                </c:pt>
                <c:pt idx="19">
                  <c:v>5936</c:v>
                </c:pt>
                <c:pt idx="20">
                  <c:v>6150</c:v>
                </c:pt>
                <c:pt idx="21">
                  <c:v>6478</c:v>
                </c:pt>
              </c:numCache>
            </c:numRef>
          </c:val>
          <c:smooth val="0"/>
          <c:extLst>
            <c:ext xmlns:c16="http://schemas.microsoft.com/office/drawing/2014/chart" uri="{C3380CC4-5D6E-409C-BE32-E72D297353CC}">
              <c16:uniqueId val="{00000002-746E-4840-A193-5F7A4F4CF6F1}"/>
            </c:ext>
          </c:extLst>
        </c:ser>
        <c:dLbls>
          <c:showLegendKey val="0"/>
          <c:showVal val="0"/>
          <c:showCatName val="0"/>
          <c:showSerName val="0"/>
          <c:showPercent val="0"/>
          <c:showBubbleSize val="0"/>
        </c:dLbls>
        <c:smooth val="0"/>
        <c:axId val="338723696"/>
        <c:axId val="338724352"/>
        <c:extLst>
          <c:ext xmlns:c15="http://schemas.microsoft.com/office/drawing/2012/chart" uri="{02D57815-91ED-43cb-92C2-25804820EDAC}">
            <c15:filteredLineSeries>
              <c15:ser>
                <c:idx val="0"/>
                <c:order val="0"/>
                <c:tx>
                  <c:strRef>
                    <c:extLst>
                      <c:ext uri="{02D57815-91ED-43cb-92C2-25804820EDAC}">
                        <c15:formulaRef>
                          <c15:sqref>Sheet1!$B$2</c15:sqref>
                        </c15:formulaRef>
                      </c:ext>
                    </c:extLst>
                    <c:strCache>
                      <c:ptCount val="1"/>
                      <c:pt idx="0">
                        <c:v>HubEnrollment</c:v>
                      </c:pt>
                    </c:strCache>
                  </c:strRef>
                </c:tx>
                <c:spPr>
                  <a:ln w="28575" cap="rnd">
                    <a:solidFill>
                      <a:schemeClr val="accent1"/>
                    </a:solidFill>
                    <a:round/>
                  </a:ln>
                  <a:effectLst/>
                </c:spPr>
                <c:marker>
                  <c:symbol val="none"/>
                </c:marker>
                <c:cat>
                  <c:strRef>
                    <c:extLst>
                      <c:ext uri="{02D57815-91ED-43cb-92C2-25804820EDAC}">
                        <c15:formulaRef>
                          <c15:sqref>Sheet1!$A$3:$A$24</c15:sqref>
                        </c15:formulaRef>
                      </c:ext>
                    </c:extLst>
                    <c:strCache>
                      <c:ptCount val="22"/>
                      <c:pt idx="0">
                        <c:v>2013 Q1</c:v>
                      </c:pt>
                      <c:pt idx="1">
                        <c:v>2013 Q2</c:v>
                      </c:pt>
                      <c:pt idx="2">
                        <c:v>2013 Q3</c:v>
                      </c:pt>
                      <c:pt idx="3">
                        <c:v>2013 Q4</c:v>
                      </c:pt>
                      <c:pt idx="4">
                        <c:v>2014 Q1</c:v>
                      </c:pt>
                      <c:pt idx="5">
                        <c:v>2014 Q2</c:v>
                      </c:pt>
                      <c:pt idx="6">
                        <c:v>2014 Q3</c:v>
                      </c:pt>
                      <c:pt idx="7">
                        <c:v>2014 Q4</c:v>
                      </c:pt>
                      <c:pt idx="8">
                        <c:v>2015 Q1</c:v>
                      </c:pt>
                      <c:pt idx="9">
                        <c:v>2015 Q2</c:v>
                      </c:pt>
                      <c:pt idx="10">
                        <c:v>2015 Q3</c:v>
                      </c:pt>
                      <c:pt idx="11">
                        <c:v>2015 Q4</c:v>
                      </c:pt>
                      <c:pt idx="12">
                        <c:v>2016 Q1</c:v>
                      </c:pt>
                      <c:pt idx="13">
                        <c:v>2016 Q2</c:v>
                      </c:pt>
                      <c:pt idx="14">
                        <c:v>2016 Q3</c:v>
                      </c:pt>
                      <c:pt idx="15">
                        <c:v>2016 Q4</c:v>
                      </c:pt>
                      <c:pt idx="16">
                        <c:v>2017 Q1</c:v>
                      </c:pt>
                      <c:pt idx="17">
                        <c:v>2017 Q2</c:v>
                      </c:pt>
                      <c:pt idx="18">
                        <c:v>2017 Q3</c:v>
                      </c:pt>
                      <c:pt idx="19">
                        <c:v>2017 Q4</c:v>
                      </c:pt>
                      <c:pt idx="20">
                        <c:v>2018 Q1</c:v>
                      </c:pt>
                      <c:pt idx="21">
                        <c:v>2018 Q2</c:v>
                      </c:pt>
                    </c:strCache>
                  </c:strRef>
                </c:cat>
                <c:val>
                  <c:numRef>
                    <c:extLst>
                      <c:ext uri="{02D57815-91ED-43cb-92C2-25804820EDAC}">
                        <c15:formulaRef>
                          <c15:sqref>Sheet1!$B$3:$B$24</c15:sqref>
                        </c15:formulaRef>
                      </c:ext>
                    </c:extLst>
                    <c:numCache>
                      <c:formatCode>General</c:formatCode>
                      <c:ptCount val="22"/>
                      <c:pt idx="0">
                        <c:v>1048</c:v>
                      </c:pt>
                      <c:pt idx="1">
                        <c:v>1129</c:v>
                      </c:pt>
                      <c:pt idx="2">
                        <c:v>1400</c:v>
                      </c:pt>
                      <c:pt idx="3">
                        <c:v>1627</c:v>
                      </c:pt>
                      <c:pt idx="4">
                        <c:v>1960</c:v>
                      </c:pt>
                      <c:pt idx="5">
                        <c:v>2407</c:v>
                      </c:pt>
                      <c:pt idx="6">
                        <c:v>2507</c:v>
                      </c:pt>
                      <c:pt idx="7">
                        <c:v>2542</c:v>
                      </c:pt>
                      <c:pt idx="8">
                        <c:v>2706</c:v>
                      </c:pt>
                      <c:pt idx="9">
                        <c:v>2785</c:v>
                      </c:pt>
                      <c:pt idx="10">
                        <c:v>2834</c:v>
                      </c:pt>
                      <c:pt idx="11">
                        <c:v>2851</c:v>
                      </c:pt>
                      <c:pt idx="12">
                        <c:v>2910</c:v>
                      </c:pt>
                      <c:pt idx="13">
                        <c:v>3090</c:v>
                      </c:pt>
                      <c:pt idx="14">
                        <c:v>3140</c:v>
                      </c:pt>
                      <c:pt idx="15">
                        <c:v>3241</c:v>
                      </c:pt>
                      <c:pt idx="16">
                        <c:v>3273</c:v>
                      </c:pt>
                      <c:pt idx="17">
                        <c:v>3273</c:v>
                      </c:pt>
                      <c:pt idx="18">
                        <c:v>3116</c:v>
                      </c:pt>
                      <c:pt idx="19">
                        <c:v>3304</c:v>
                      </c:pt>
                      <c:pt idx="20">
                        <c:v>3439</c:v>
                      </c:pt>
                      <c:pt idx="21">
                        <c:v>3639</c:v>
                      </c:pt>
                    </c:numCache>
                  </c:numRef>
                </c:val>
                <c:smooth val="0"/>
                <c:extLst>
                  <c:ext xmlns:c16="http://schemas.microsoft.com/office/drawing/2014/chart" uri="{C3380CC4-5D6E-409C-BE32-E72D297353CC}">
                    <c16:uniqueId val="{00000003-746E-4840-A193-5F7A4F4CF6F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Sheet1!$C$2</c15:sqref>
                        </c15:formulaRef>
                      </c:ext>
                    </c:extLst>
                    <c:strCache>
                      <c:ptCount val="1"/>
                      <c:pt idx="0">
                        <c:v>SpokeEnrollment</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Sheet1!$A$3:$A$24</c15:sqref>
                        </c15:formulaRef>
                      </c:ext>
                    </c:extLst>
                    <c:strCache>
                      <c:ptCount val="22"/>
                      <c:pt idx="0">
                        <c:v>2013 Q1</c:v>
                      </c:pt>
                      <c:pt idx="1">
                        <c:v>2013 Q2</c:v>
                      </c:pt>
                      <c:pt idx="2">
                        <c:v>2013 Q3</c:v>
                      </c:pt>
                      <c:pt idx="3">
                        <c:v>2013 Q4</c:v>
                      </c:pt>
                      <c:pt idx="4">
                        <c:v>2014 Q1</c:v>
                      </c:pt>
                      <c:pt idx="5">
                        <c:v>2014 Q2</c:v>
                      </c:pt>
                      <c:pt idx="6">
                        <c:v>2014 Q3</c:v>
                      </c:pt>
                      <c:pt idx="7">
                        <c:v>2014 Q4</c:v>
                      </c:pt>
                      <c:pt idx="8">
                        <c:v>2015 Q1</c:v>
                      </c:pt>
                      <c:pt idx="9">
                        <c:v>2015 Q2</c:v>
                      </c:pt>
                      <c:pt idx="10">
                        <c:v>2015 Q3</c:v>
                      </c:pt>
                      <c:pt idx="11">
                        <c:v>2015 Q4</c:v>
                      </c:pt>
                      <c:pt idx="12">
                        <c:v>2016 Q1</c:v>
                      </c:pt>
                      <c:pt idx="13">
                        <c:v>2016 Q2</c:v>
                      </c:pt>
                      <c:pt idx="14">
                        <c:v>2016 Q3</c:v>
                      </c:pt>
                      <c:pt idx="15">
                        <c:v>2016 Q4</c:v>
                      </c:pt>
                      <c:pt idx="16">
                        <c:v>2017 Q1</c:v>
                      </c:pt>
                      <c:pt idx="17">
                        <c:v>2017 Q2</c:v>
                      </c:pt>
                      <c:pt idx="18">
                        <c:v>2017 Q3</c:v>
                      </c:pt>
                      <c:pt idx="19">
                        <c:v>2017 Q4</c:v>
                      </c:pt>
                      <c:pt idx="20">
                        <c:v>2018 Q1</c:v>
                      </c:pt>
                      <c:pt idx="21">
                        <c:v>2018 Q2</c:v>
                      </c:pt>
                    </c:strCache>
                  </c:strRef>
                </c:cat>
                <c:val>
                  <c:numRef>
                    <c:extLst xmlns:c15="http://schemas.microsoft.com/office/drawing/2012/chart">
                      <c:ext xmlns:c15="http://schemas.microsoft.com/office/drawing/2012/chart" uri="{02D57815-91ED-43cb-92C2-25804820EDAC}">
                        <c15:formulaRef>
                          <c15:sqref>Sheet1!$C$3:$C$24</c15:sqref>
                        </c15:formulaRef>
                      </c:ext>
                    </c:extLst>
                    <c:numCache>
                      <c:formatCode>General</c:formatCode>
                      <c:ptCount val="22"/>
                      <c:pt idx="0">
                        <c:v>1837</c:v>
                      </c:pt>
                      <c:pt idx="1">
                        <c:v>1742</c:v>
                      </c:pt>
                      <c:pt idx="2">
                        <c:v>1949</c:v>
                      </c:pt>
                      <c:pt idx="3">
                        <c:v>1857</c:v>
                      </c:pt>
                      <c:pt idx="4">
                        <c:v>1944</c:v>
                      </c:pt>
                      <c:pt idx="5">
                        <c:v>2005</c:v>
                      </c:pt>
                      <c:pt idx="6">
                        <c:v>2051</c:v>
                      </c:pt>
                      <c:pt idx="7">
                        <c:v>2178</c:v>
                      </c:pt>
                      <c:pt idx="8">
                        <c:v>2225</c:v>
                      </c:pt>
                      <c:pt idx="9">
                        <c:v>2284</c:v>
                      </c:pt>
                      <c:pt idx="10">
                        <c:v>2331</c:v>
                      </c:pt>
                      <c:pt idx="11">
                        <c:v>2390</c:v>
                      </c:pt>
                      <c:pt idx="12">
                        <c:v>2584</c:v>
                      </c:pt>
                      <c:pt idx="13">
                        <c:v>2621</c:v>
                      </c:pt>
                      <c:pt idx="14">
                        <c:v>2535</c:v>
                      </c:pt>
                      <c:pt idx="15">
                        <c:v>2572</c:v>
                      </c:pt>
                      <c:pt idx="16">
                        <c:v>2694</c:v>
                      </c:pt>
                      <c:pt idx="17">
                        <c:v>2600</c:v>
                      </c:pt>
                      <c:pt idx="18">
                        <c:v>2606</c:v>
                      </c:pt>
                      <c:pt idx="19">
                        <c:v>2632</c:v>
                      </c:pt>
                      <c:pt idx="20">
                        <c:v>2711</c:v>
                      </c:pt>
                      <c:pt idx="21">
                        <c:v>2839</c:v>
                      </c:pt>
                    </c:numCache>
                  </c:numRef>
                </c:val>
                <c:smooth val="0"/>
                <c:extLst xmlns:c15="http://schemas.microsoft.com/office/drawing/2012/chart">
                  <c:ext xmlns:c16="http://schemas.microsoft.com/office/drawing/2014/chart" uri="{C3380CC4-5D6E-409C-BE32-E72D297353CC}">
                    <c16:uniqueId val="{00000004-746E-4840-A193-5F7A4F4CF6F1}"/>
                  </c:ext>
                </c:extLst>
              </c15:ser>
            </c15:filteredLineSeries>
          </c:ext>
        </c:extLst>
      </c:lineChart>
      <c:catAx>
        <c:axId val="33872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8724352"/>
        <c:crosses val="autoZero"/>
        <c:auto val="1"/>
        <c:lblAlgn val="ctr"/>
        <c:lblOffset val="100"/>
        <c:noMultiLvlLbl val="0"/>
      </c:catAx>
      <c:valAx>
        <c:axId val="33872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8723696"/>
        <c:crosses val="autoZero"/>
        <c:crossBetween val="between"/>
      </c:valAx>
      <c:spPr>
        <a:noFill/>
        <a:ln>
          <a:noFill/>
        </a:ln>
        <a:effectLst/>
      </c:spPr>
    </c:plotArea>
    <c:legend>
      <c:legendPos val="b"/>
      <c:layout>
        <c:manualLayout>
          <c:xMode val="edge"/>
          <c:yMode val="edge"/>
          <c:x val="0.43862971488489771"/>
          <c:y val="0.87969101824296836"/>
          <c:w val="0.12274057023020474"/>
          <c:h val="4.7352132573774908E-2"/>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Drug</a:t>
            </a:r>
            <a:r>
              <a:rPr lang="en-US" baseline="0" dirty="0"/>
              <a:t> Overdose Deaths per 100,000 by State</a:t>
            </a:r>
            <a:endParaRPr lang="en-US" dirty="0"/>
          </a:p>
        </c:rich>
      </c:tx>
      <c:layout>
        <c:manualLayout>
          <c:xMode val="edge"/>
          <c:yMode val="edge"/>
          <c:x val="0.23115624853969691"/>
          <c:y val="2.688172043010752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210843915075578E-2"/>
          <c:y val="7.9348065362797385E-2"/>
          <c:w val="0.68224957020327914"/>
          <c:h val="0.83180784861569723"/>
        </c:manualLayout>
      </c:layout>
      <c:lineChart>
        <c:grouping val="standard"/>
        <c:varyColors val="0"/>
        <c:ser>
          <c:idx val="0"/>
          <c:order val="0"/>
          <c:tx>
            <c:strRef>
              <c:f>Sheet1!$B$1</c:f>
              <c:strCache>
                <c:ptCount val="1"/>
                <c:pt idx="0">
                  <c:v>Connecticut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10.1</c:v>
                </c:pt>
                <c:pt idx="1">
                  <c:v>11.2</c:v>
                </c:pt>
                <c:pt idx="2">
                  <c:v>12.1</c:v>
                </c:pt>
                <c:pt idx="3">
                  <c:v>16</c:v>
                </c:pt>
                <c:pt idx="4">
                  <c:v>17.600000000000001</c:v>
                </c:pt>
                <c:pt idx="5">
                  <c:v>22.1</c:v>
                </c:pt>
                <c:pt idx="6">
                  <c:v>27.4</c:v>
                </c:pt>
                <c:pt idx="7" formatCode="0.0">
                  <c:v>30.210267923829996</c:v>
                </c:pt>
              </c:numCache>
            </c:numRef>
          </c:val>
          <c:smooth val="0"/>
          <c:extLst>
            <c:ext xmlns:c16="http://schemas.microsoft.com/office/drawing/2014/chart" uri="{C3380CC4-5D6E-409C-BE32-E72D297353CC}">
              <c16:uniqueId val="{00000000-20CA-48F5-9676-C4E695C60B37}"/>
            </c:ext>
          </c:extLst>
        </c:ser>
        <c:ser>
          <c:idx val="1"/>
          <c:order val="1"/>
          <c:tx>
            <c:strRef>
              <c:f>Sheet1!$C$1</c:f>
              <c:strCache>
                <c:ptCount val="1"/>
                <c:pt idx="0">
                  <c:v>Maine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10.4</c:v>
                </c:pt>
                <c:pt idx="1">
                  <c:v>11.8</c:v>
                </c:pt>
                <c:pt idx="2">
                  <c:v>11.5</c:v>
                </c:pt>
                <c:pt idx="3">
                  <c:v>13.2</c:v>
                </c:pt>
                <c:pt idx="4">
                  <c:v>16.8</c:v>
                </c:pt>
                <c:pt idx="5">
                  <c:v>21.2</c:v>
                </c:pt>
                <c:pt idx="6">
                  <c:v>28.7</c:v>
                </c:pt>
                <c:pt idx="7" formatCode="0.0">
                  <c:v>30.615903651975774</c:v>
                </c:pt>
              </c:numCache>
            </c:numRef>
          </c:val>
          <c:smooth val="0"/>
          <c:extLst>
            <c:ext xmlns:c16="http://schemas.microsoft.com/office/drawing/2014/chart" uri="{C3380CC4-5D6E-409C-BE32-E72D297353CC}">
              <c16:uniqueId val="{00000001-20CA-48F5-9676-C4E695C60B37}"/>
            </c:ext>
          </c:extLst>
        </c:ser>
        <c:ser>
          <c:idx val="2"/>
          <c:order val="2"/>
          <c:tx>
            <c:strRef>
              <c:f>Sheet1!$D$1</c:f>
              <c:strCache>
                <c:ptCount val="1"/>
                <c:pt idx="0">
                  <c:v>Massachusetts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General</c:formatCode>
                <c:ptCount val="8"/>
                <c:pt idx="0">
                  <c:v>11</c:v>
                </c:pt>
                <c:pt idx="1">
                  <c:v>12.7</c:v>
                </c:pt>
                <c:pt idx="2">
                  <c:v>12.7</c:v>
                </c:pt>
                <c:pt idx="3">
                  <c:v>16</c:v>
                </c:pt>
                <c:pt idx="4">
                  <c:v>19</c:v>
                </c:pt>
                <c:pt idx="5">
                  <c:v>25.7</c:v>
                </c:pt>
                <c:pt idx="6">
                  <c:v>33</c:v>
                </c:pt>
                <c:pt idx="7" formatCode="0.0">
                  <c:v>34.621904747049449</c:v>
                </c:pt>
              </c:numCache>
            </c:numRef>
          </c:val>
          <c:smooth val="0"/>
          <c:extLst>
            <c:ext xmlns:c16="http://schemas.microsoft.com/office/drawing/2014/chart" uri="{C3380CC4-5D6E-409C-BE32-E72D297353CC}">
              <c16:uniqueId val="{00000002-20CA-48F5-9676-C4E695C60B37}"/>
            </c:ext>
          </c:extLst>
        </c:ser>
        <c:ser>
          <c:idx val="3"/>
          <c:order val="3"/>
          <c:tx>
            <c:strRef>
              <c:f>Sheet1!$E$1</c:f>
              <c:strCache>
                <c:ptCount val="1"/>
                <c:pt idx="0">
                  <c:v>New Hampshire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Sheet1!$E$2:$E$9</c:f>
              <c:numCache>
                <c:formatCode>General</c:formatCode>
                <c:ptCount val="8"/>
                <c:pt idx="0">
                  <c:v>11.8</c:v>
                </c:pt>
                <c:pt idx="1">
                  <c:v>15.3</c:v>
                </c:pt>
                <c:pt idx="2">
                  <c:v>13.4</c:v>
                </c:pt>
                <c:pt idx="3">
                  <c:v>15.1</c:v>
                </c:pt>
                <c:pt idx="4">
                  <c:v>26.2</c:v>
                </c:pt>
                <c:pt idx="5">
                  <c:v>34.299999999999997</c:v>
                </c:pt>
                <c:pt idx="6">
                  <c:v>39</c:v>
                </c:pt>
                <c:pt idx="7" formatCode="0.0">
                  <c:v>35.671863538365869</c:v>
                </c:pt>
              </c:numCache>
            </c:numRef>
          </c:val>
          <c:smooth val="0"/>
          <c:extLst>
            <c:ext xmlns:c16="http://schemas.microsoft.com/office/drawing/2014/chart" uri="{C3380CC4-5D6E-409C-BE32-E72D297353CC}">
              <c16:uniqueId val="{00000003-20CA-48F5-9676-C4E695C60B37}"/>
            </c:ext>
          </c:extLst>
        </c:ser>
        <c:ser>
          <c:idx val="4"/>
          <c:order val="4"/>
          <c:tx>
            <c:strRef>
              <c:f>Sheet1!$F$1</c:f>
              <c:strCache>
                <c:ptCount val="1"/>
                <c:pt idx="0">
                  <c:v>Rhode Island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Sheet1!$F$2:$F$9</c:f>
              <c:numCache>
                <c:formatCode>General</c:formatCode>
                <c:ptCount val="8"/>
                <c:pt idx="0">
                  <c:v>15.5</c:v>
                </c:pt>
                <c:pt idx="1">
                  <c:v>17.7</c:v>
                </c:pt>
                <c:pt idx="2">
                  <c:v>18.2</c:v>
                </c:pt>
                <c:pt idx="3">
                  <c:v>22.4</c:v>
                </c:pt>
                <c:pt idx="4">
                  <c:v>23.4</c:v>
                </c:pt>
                <c:pt idx="5">
                  <c:v>28.2</c:v>
                </c:pt>
                <c:pt idx="6">
                  <c:v>30.8</c:v>
                </c:pt>
                <c:pt idx="7" formatCode="0.0">
                  <c:v>32.086399235966212</c:v>
                </c:pt>
              </c:numCache>
            </c:numRef>
          </c:val>
          <c:smooth val="0"/>
          <c:extLst>
            <c:ext xmlns:c16="http://schemas.microsoft.com/office/drawing/2014/chart" uri="{C3380CC4-5D6E-409C-BE32-E72D297353CC}">
              <c16:uniqueId val="{00000004-20CA-48F5-9676-C4E695C60B37}"/>
            </c:ext>
          </c:extLst>
        </c:ser>
        <c:ser>
          <c:idx val="5"/>
          <c:order val="5"/>
          <c:tx>
            <c:strRef>
              <c:f>Sheet1!$G$1</c:f>
              <c:strCache>
                <c:ptCount val="1"/>
                <c:pt idx="0">
                  <c:v>Vermont</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Sheet1!$G$2:$G$9</c:f>
              <c:numCache>
                <c:formatCode>General</c:formatCode>
                <c:ptCount val="8"/>
                <c:pt idx="0">
                  <c:v>9.6999999999999993</c:v>
                </c:pt>
                <c:pt idx="1">
                  <c:v>12.9</c:v>
                </c:pt>
                <c:pt idx="2">
                  <c:v>10.9</c:v>
                </c:pt>
                <c:pt idx="3">
                  <c:v>15.1</c:v>
                </c:pt>
                <c:pt idx="4">
                  <c:v>13.9</c:v>
                </c:pt>
                <c:pt idx="5">
                  <c:v>16.7</c:v>
                </c:pt>
                <c:pt idx="6">
                  <c:v>22.2</c:v>
                </c:pt>
                <c:pt idx="7" formatCode="0.0">
                  <c:v>20.524102190787566</c:v>
                </c:pt>
              </c:numCache>
            </c:numRef>
          </c:val>
          <c:smooth val="0"/>
          <c:extLst>
            <c:ext xmlns:c16="http://schemas.microsoft.com/office/drawing/2014/chart" uri="{C3380CC4-5D6E-409C-BE32-E72D297353CC}">
              <c16:uniqueId val="{00000005-20CA-48F5-9676-C4E695C60B37}"/>
            </c:ext>
          </c:extLst>
        </c:ser>
        <c:dLbls>
          <c:showLegendKey val="0"/>
          <c:showVal val="0"/>
          <c:showCatName val="0"/>
          <c:showSerName val="0"/>
          <c:showPercent val="0"/>
          <c:showBubbleSize val="0"/>
        </c:dLbls>
        <c:marker val="1"/>
        <c:smooth val="0"/>
        <c:axId val="-1983611584"/>
        <c:axId val="-1983606688"/>
      </c:lineChart>
      <c:catAx>
        <c:axId val="-198361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3606688"/>
        <c:crosses val="autoZero"/>
        <c:auto val="1"/>
        <c:lblAlgn val="ctr"/>
        <c:lblOffset val="100"/>
        <c:noMultiLvlLbl val="0"/>
      </c:catAx>
      <c:valAx>
        <c:axId val="-1983606688"/>
        <c:scaling>
          <c:orientation val="minMax"/>
          <c:max val="40"/>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Deaths</a:t>
                </a:r>
                <a:r>
                  <a:rPr lang="en-US" sz="1600" baseline="0" dirty="0"/>
                  <a:t> per 100,000</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836115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Graphics!$B$32</c:f>
              <c:strCache>
                <c:ptCount val="1"/>
                <c:pt idx="0">
                  <c:v>Non-MAT Treatment</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Graphics!$A$33:$A$41</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Graphics!$B$33:$B$41</c:f>
              <c:numCache>
                <c:formatCode>General</c:formatCode>
                <c:ptCount val="9"/>
                <c:pt idx="0">
                  <c:v>2.9738000000000002</c:v>
                </c:pt>
                <c:pt idx="1">
                  <c:v>2.4422000000000001</c:v>
                </c:pt>
                <c:pt idx="2">
                  <c:v>3.2471000000000001</c:v>
                </c:pt>
                <c:pt idx="3">
                  <c:v>2.7145999999999999</c:v>
                </c:pt>
                <c:pt idx="4">
                  <c:v>2.9001999999999999</c:v>
                </c:pt>
                <c:pt idx="5">
                  <c:v>2.6318000000000001</c:v>
                </c:pt>
                <c:pt idx="6">
                  <c:v>2.7618</c:v>
                </c:pt>
                <c:pt idx="7">
                  <c:v>2.9990999999999999</c:v>
                </c:pt>
                <c:pt idx="8">
                  <c:v>3.1381000000000001</c:v>
                </c:pt>
              </c:numCache>
            </c:numRef>
          </c:val>
          <c:smooth val="0"/>
          <c:extLst>
            <c:ext xmlns:c16="http://schemas.microsoft.com/office/drawing/2014/chart" uri="{C3380CC4-5D6E-409C-BE32-E72D297353CC}">
              <c16:uniqueId val="{00000000-2715-4AB4-B3AA-D8409C0F8F19}"/>
            </c:ext>
          </c:extLst>
        </c:ser>
        <c:ser>
          <c:idx val="1"/>
          <c:order val="1"/>
          <c:tx>
            <c:strRef>
              <c:f>Graphics!$C$32</c:f>
              <c:strCache>
                <c:ptCount val="1"/>
                <c:pt idx="0">
                  <c:v>MAT Treatment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Graphics!$A$33:$A$41</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Graphics!$C$33:$C$41</c:f>
              <c:numCache>
                <c:formatCode>_(* #,##0.00_);_(* \(#,##0.00\);_(* "-"??_);_(@_)</c:formatCode>
                <c:ptCount val="9"/>
                <c:pt idx="0">
                  <c:v>1.2058</c:v>
                </c:pt>
                <c:pt idx="1">
                  <c:v>1.5067999999999999</c:v>
                </c:pt>
                <c:pt idx="2">
                  <c:v>1.5535000000000001</c:v>
                </c:pt>
                <c:pt idx="3">
                  <c:v>1.4326000000000001</c:v>
                </c:pt>
                <c:pt idx="4">
                  <c:v>1.3676999999999999</c:v>
                </c:pt>
                <c:pt idx="5">
                  <c:v>1.5308999999999999</c:v>
                </c:pt>
                <c:pt idx="6">
                  <c:v>1.4846999999999999</c:v>
                </c:pt>
                <c:pt idx="7">
                  <c:v>1.2972999999999999</c:v>
                </c:pt>
                <c:pt idx="8">
                  <c:v>1.1821999999999999</c:v>
                </c:pt>
              </c:numCache>
            </c:numRef>
          </c:val>
          <c:smooth val="0"/>
          <c:extLst>
            <c:ext xmlns:c16="http://schemas.microsoft.com/office/drawing/2014/chart" uri="{C3380CC4-5D6E-409C-BE32-E72D297353CC}">
              <c16:uniqueId val="{00000001-2715-4AB4-B3AA-D8409C0F8F19}"/>
            </c:ext>
          </c:extLst>
        </c:ser>
        <c:dLbls>
          <c:showLegendKey val="0"/>
          <c:showVal val="0"/>
          <c:showCatName val="0"/>
          <c:showSerName val="0"/>
          <c:showPercent val="0"/>
          <c:showBubbleSize val="0"/>
        </c:dLbls>
        <c:marker val="1"/>
        <c:smooth val="0"/>
        <c:axId val="-1954833616"/>
        <c:axId val="-1954831984"/>
      </c:lineChart>
      <c:catAx>
        <c:axId val="-195483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4831984"/>
        <c:crosses val="autoZero"/>
        <c:auto val="1"/>
        <c:lblAlgn val="ctr"/>
        <c:lblOffset val="100"/>
        <c:noMultiLvlLbl val="0"/>
      </c:catAx>
      <c:valAx>
        <c:axId val="-195483198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3175">
            <a:solidFill>
              <a:schemeClr val="bg1">
                <a:lumMod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4833616"/>
        <c:crosses val="autoZero"/>
        <c:crossBetween val="between"/>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7F4D0-BA0A-4323-86B8-68B4B93CED1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3FECFCF6-4710-4BC3-B962-8809A1A19641}">
      <dgm:prSet phldrT="[Text]"/>
      <dgm:spPr>
        <a:ln>
          <a:solidFill>
            <a:srgbClr val="2D2D8A"/>
          </a:solidFill>
        </a:ln>
      </dgm:spPr>
      <dgm:t>
        <a:bodyPr/>
        <a:lstStyle/>
        <a:p>
          <a:r>
            <a:rPr lang="en-US" dirty="0">
              <a:solidFill>
                <a:prstClr val="black"/>
              </a:solidFill>
              <a:latin typeface="Arial" pitchFamily="34" charset="0"/>
              <a:cs typeface="Arial" pitchFamily="34" charset="0"/>
            </a:rPr>
            <a:t>Comprehensive Care Management</a:t>
          </a:r>
        </a:p>
        <a:p>
          <a:endParaRPr lang="en-US" dirty="0"/>
        </a:p>
      </dgm:t>
    </dgm:pt>
    <dgm:pt modelId="{E26463DA-EBCC-448B-9F87-129D53C1920F}" type="parTrans" cxnId="{244D1FD4-A82A-4358-B909-9BCA8C9A9395}">
      <dgm:prSet/>
      <dgm:spPr/>
      <dgm:t>
        <a:bodyPr/>
        <a:lstStyle/>
        <a:p>
          <a:endParaRPr lang="en-US"/>
        </a:p>
      </dgm:t>
    </dgm:pt>
    <dgm:pt modelId="{C360FD8A-A240-4F48-BA61-F3605AF028CD}" type="sibTrans" cxnId="{244D1FD4-A82A-4358-B909-9BCA8C9A9395}">
      <dgm:prSet/>
      <dgm:spPr/>
      <dgm:t>
        <a:bodyPr/>
        <a:lstStyle/>
        <a:p>
          <a:endParaRPr lang="en-US"/>
        </a:p>
      </dgm:t>
    </dgm:pt>
    <dgm:pt modelId="{8F2A7895-1502-44A1-9513-7730A8873ACF}">
      <dgm:prSet phldrT="[Text]"/>
      <dgm:spPr>
        <a:ln>
          <a:solidFill>
            <a:srgbClr val="2D2D8A"/>
          </a:solidFill>
        </a:ln>
      </dgm:spPr>
      <dgm:t>
        <a:bodyPr/>
        <a:lstStyle/>
        <a:p>
          <a:r>
            <a:rPr lang="en-US" dirty="0">
              <a:solidFill>
                <a:prstClr val="black"/>
              </a:solidFill>
              <a:latin typeface="Arial" pitchFamily="34" charset="0"/>
              <a:cs typeface="Arial" pitchFamily="34" charset="0"/>
            </a:rPr>
            <a:t>Care Coordination</a:t>
          </a:r>
          <a:endParaRPr lang="en-US" dirty="0"/>
        </a:p>
      </dgm:t>
    </dgm:pt>
    <dgm:pt modelId="{E1AD518E-1A0E-46BC-8EF0-8CBF6A258654}" type="parTrans" cxnId="{3F25C9F3-983B-4702-A980-030CCECDD940}">
      <dgm:prSet/>
      <dgm:spPr/>
      <dgm:t>
        <a:bodyPr/>
        <a:lstStyle/>
        <a:p>
          <a:endParaRPr lang="en-US"/>
        </a:p>
      </dgm:t>
    </dgm:pt>
    <dgm:pt modelId="{9E48E0ED-17F2-45BC-BEBE-5C79079772F1}" type="sibTrans" cxnId="{3F25C9F3-983B-4702-A980-030CCECDD940}">
      <dgm:prSet/>
      <dgm:spPr/>
      <dgm:t>
        <a:bodyPr/>
        <a:lstStyle/>
        <a:p>
          <a:endParaRPr lang="en-US"/>
        </a:p>
      </dgm:t>
    </dgm:pt>
    <dgm:pt modelId="{032D4E26-7847-4CC0-899C-256E07DA686F}">
      <dgm:prSet phldrT="[Text]"/>
      <dgm:spPr>
        <a:ln>
          <a:solidFill>
            <a:srgbClr val="2D2D8A"/>
          </a:solidFill>
        </a:ln>
      </dgm:spPr>
      <dgm:t>
        <a:bodyPr/>
        <a:lstStyle/>
        <a:p>
          <a:r>
            <a:rPr lang="en-US" dirty="0">
              <a:solidFill>
                <a:prstClr val="black"/>
              </a:solidFill>
              <a:latin typeface="Arial" pitchFamily="34" charset="0"/>
              <a:cs typeface="Arial" pitchFamily="34" charset="0"/>
            </a:rPr>
            <a:t>Individual and Family Support Services</a:t>
          </a:r>
          <a:endParaRPr lang="en-US" dirty="0"/>
        </a:p>
      </dgm:t>
    </dgm:pt>
    <dgm:pt modelId="{2967DF1B-A5FD-43CC-AB12-F0F2573D4A2F}" type="parTrans" cxnId="{C1F23612-88F9-4349-BF4B-7545C18507B0}">
      <dgm:prSet/>
      <dgm:spPr/>
      <dgm:t>
        <a:bodyPr/>
        <a:lstStyle/>
        <a:p>
          <a:endParaRPr lang="en-US"/>
        </a:p>
      </dgm:t>
    </dgm:pt>
    <dgm:pt modelId="{79A0E78D-9CAE-4AE8-BEC9-D36C19CAF293}" type="sibTrans" cxnId="{C1F23612-88F9-4349-BF4B-7545C18507B0}">
      <dgm:prSet/>
      <dgm:spPr/>
      <dgm:t>
        <a:bodyPr/>
        <a:lstStyle/>
        <a:p>
          <a:endParaRPr lang="en-US"/>
        </a:p>
      </dgm:t>
    </dgm:pt>
    <dgm:pt modelId="{8CAB5F45-6EBF-4E80-AB8E-10A4F4AF8F5E}">
      <dgm:prSet/>
      <dgm:spPr>
        <a:ln>
          <a:solidFill>
            <a:srgbClr val="2D2D8A"/>
          </a:solidFill>
        </a:ln>
      </dgm:spPr>
      <dgm:t>
        <a:bodyPr/>
        <a:lstStyle/>
        <a:p>
          <a:r>
            <a:rPr lang="en-US">
              <a:solidFill>
                <a:prstClr val="black"/>
              </a:solidFill>
              <a:latin typeface="Arial" pitchFamily="34" charset="0"/>
              <a:cs typeface="Arial" pitchFamily="34" charset="0"/>
            </a:rPr>
            <a:t>Health Promotion</a:t>
          </a:r>
          <a:endParaRPr lang="en-US" dirty="0">
            <a:solidFill>
              <a:prstClr val="black"/>
            </a:solidFill>
            <a:latin typeface="Arial" pitchFamily="34" charset="0"/>
            <a:cs typeface="Arial" pitchFamily="34" charset="0"/>
          </a:endParaRPr>
        </a:p>
      </dgm:t>
    </dgm:pt>
    <dgm:pt modelId="{FFC76B50-35BF-484E-990D-4158D57B7E3F}" type="parTrans" cxnId="{4BB030CF-F1FA-4791-8E63-8E742D73813A}">
      <dgm:prSet/>
      <dgm:spPr/>
      <dgm:t>
        <a:bodyPr/>
        <a:lstStyle/>
        <a:p>
          <a:endParaRPr lang="en-US"/>
        </a:p>
      </dgm:t>
    </dgm:pt>
    <dgm:pt modelId="{D9E2E8FB-D888-4634-A796-17C1742649EA}" type="sibTrans" cxnId="{4BB030CF-F1FA-4791-8E63-8E742D73813A}">
      <dgm:prSet/>
      <dgm:spPr/>
      <dgm:t>
        <a:bodyPr/>
        <a:lstStyle/>
        <a:p>
          <a:endParaRPr lang="en-US"/>
        </a:p>
      </dgm:t>
    </dgm:pt>
    <dgm:pt modelId="{2EA1B18E-1CEE-4BBD-87AD-96CA4A2E923F}">
      <dgm:prSet/>
      <dgm:spPr>
        <a:ln>
          <a:solidFill>
            <a:srgbClr val="2D2D8A"/>
          </a:solidFill>
        </a:ln>
      </dgm:spPr>
      <dgm:t>
        <a:bodyPr/>
        <a:lstStyle/>
        <a:p>
          <a:r>
            <a:rPr lang="en-US">
              <a:solidFill>
                <a:prstClr val="black"/>
              </a:solidFill>
              <a:latin typeface="Arial" pitchFamily="34" charset="0"/>
              <a:cs typeface="Arial" pitchFamily="34" charset="0"/>
            </a:rPr>
            <a:t>Comprehensive Transitions of Care</a:t>
          </a:r>
          <a:endParaRPr lang="en-US" dirty="0">
            <a:solidFill>
              <a:prstClr val="black"/>
            </a:solidFill>
            <a:latin typeface="Arial" pitchFamily="34" charset="0"/>
            <a:cs typeface="Arial" pitchFamily="34" charset="0"/>
          </a:endParaRPr>
        </a:p>
      </dgm:t>
    </dgm:pt>
    <dgm:pt modelId="{41D2F6C9-5B4D-4AC3-9D77-BF056940264D}" type="parTrans" cxnId="{9F0CE421-E2E4-4E9F-BE23-3660996914B4}">
      <dgm:prSet/>
      <dgm:spPr/>
      <dgm:t>
        <a:bodyPr/>
        <a:lstStyle/>
        <a:p>
          <a:endParaRPr lang="en-US"/>
        </a:p>
      </dgm:t>
    </dgm:pt>
    <dgm:pt modelId="{197BCD54-09C4-4CFF-9E57-7303ADB6331A}" type="sibTrans" cxnId="{9F0CE421-E2E4-4E9F-BE23-3660996914B4}">
      <dgm:prSet/>
      <dgm:spPr/>
      <dgm:t>
        <a:bodyPr/>
        <a:lstStyle/>
        <a:p>
          <a:endParaRPr lang="en-US"/>
        </a:p>
      </dgm:t>
    </dgm:pt>
    <dgm:pt modelId="{11E94EE4-3018-4206-80E2-408773C6D327}">
      <dgm:prSet/>
      <dgm:spPr>
        <a:ln>
          <a:solidFill>
            <a:srgbClr val="2D2D8A"/>
          </a:solidFill>
        </a:ln>
      </dgm:spPr>
      <dgm:t>
        <a:bodyPr/>
        <a:lstStyle/>
        <a:p>
          <a:r>
            <a:rPr lang="en-US" dirty="0">
              <a:solidFill>
                <a:prstClr val="black"/>
              </a:solidFill>
              <a:latin typeface="Arial" pitchFamily="34" charset="0"/>
              <a:cs typeface="Arial" pitchFamily="34" charset="0"/>
            </a:rPr>
            <a:t>Referral to Community and Social Support Services</a:t>
          </a:r>
          <a:endParaRPr lang="en-US" dirty="0"/>
        </a:p>
      </dgm:t>
    </dgm:pt>
    <dgm:pt modelId="{4A75E588-ED6F-4FDF-A192-963B9CD42B2B}" type="parTrans" cxnId="{10355442-6937-452B-8DB8-0874B2C70B80}">
      <dgm:prSet/>
      <dgm:spPr/>
      <dgm:t>
        <a:bodyPr/>
        <a:lstStyle/>
        <a:p>
          <a:endParaRPr lang="en-US"/>
        </a:p>
      </dgm:t>
    </dgm:pt>
    <dgm:pt modelId="{6E8E6915-93CC-422F-A542-A235E49C29EC}" type="sibTrans" cxnId="{10355442-6937-452B-8DB8-0874B2C70B80}">
      <dgm:prSet/>
      <dgm:spPr/>
      <dgm:t>
        <a:bodyPr/>
        <a:lstStyle/>
        <a:p>
          <a:endParaRPr lang="en-US"/>
        </a:p>
      </dgm:t>
    </dgm:pt>
    <dgm:pt modelId="{38FB34C2-784A-461B-AA81-A2BBB63149BB}" type="pres">
      <dgm:prSet presAssocID="{8877F4D0-BA0A-4323-86B8-68B4B93CED19}" presName="compositeShape" presStyleCnt="0">
        <dgm:presLayoutVars>
          <dgm:dir/>
          <dgm:resizeHandles/>
        </dgm:presLayoutVars>
      </dgm:prSet>
      <dgm:spPr/>
    </dgm:pt>
    <dgm:pt modelId="{2C0BDF43-24B3-4D1C-9FE9-8235E9B5F6B6}" type="pres">
      <dgm:prSet presAssocID="{8877F4D0-BA0A-4323-86B8-68B4B93CED19}" presName="pyramid" presStyleLbl="node1" presStyleIdx="0" presStyleCnt="1" custScaleX="88750" custLinFactNeighborX="-937" custLinFactNeighborY="-643"/>
      <dgm:spPr>
        <a:solidFill>
          <a:srgbClr val="17375E"/>
        </a:solidFill>
      </dgm:spPr>
    </dgm:pt>
    <dgm:pt modelId="{C3315EC8-1DFA-4CFA-89C1-939F71A3320A}" type="pres">
      <dgm:prSet presAssocID="{8877F4D0-BA0A-4323-86B8-68B4B93CED19}" presName="theList" presStyleCnt="0"/>
      <dgm:spPr/>
    </dgm:pt>
    <dgm:pt modelId="{57E994E7-1957-43B1-80FE-8355C4BB613E}" type="pres">
      <dgm:prSet presAssocID="{3FECFCF6-4710-4BC3-B962-8809A1A19641}" presName="aNode" presStyleLbl="fgAcc1" presStyleIdx="0" presStyleCnt="6" custLinFactNeighborX="21635" custLinFactNeighborY="-45873">
        <dgm:presLayoutVars>
          <dgm:bulletEnabled val="1"/>
        </dgm:presLayoutVars>
      </dgm:prSet>
      <dgm:spPr/>
    </dgm:pt>
    <dgm:pt modelId="{91B921FE-0BCF-4F99-95A4-7A9799F17411}" type="pres">
      <dgm:prSet presAssocID="{3FECFCF6-4710-4BC3-B962-8809A1A19641}" presName="aSpace" presStyleCnt="0"/>
      <dgm:spPr/>
    </dgm:pt>
    <dgm:pt modelId="{4CAE46BB-14FA-420D-AA07-5A73B4527A21}" type="pres">
      <dgm:prSet presAssocID="{8F2A7895-1502-44A1-9513-7730A8873ACF}" presName="aNode" presStyleLbl="fgAcc1" presStyleIdx="1" presStyleCnt="6" custLinFactNeighborX="21635" custLinFactNeighborY="-58744">
        <dgm:presLayoutVars>
          <dgm:bulletEnabled val="1"/>
        </dgm:presLayoutVars>
      </dgm:prSet>
      <dgm:spPr/>
    </dgm:pt>
    <dgm:pt modelId="{5CA5FAF1-7ABD-4BE0-B78B-1B7831D9D0F5}" type="pres">
      <dgm:prSet presAssocID="{8F2A7895-1502-44A1-9513-7730A8873ACF}" presName="aSpace" presStyleCnt="0"/>
      <dgm:spPr/>
    </dgm:pt>
    <dgm:pt modelId="{A9C37974-AB1E-4659-BE01-E906396770BC}" type="pres">
      <dgm:prSet presAssocID="{8CAB5F45-6EBF-4E80-AB8E-10A4F4AF8F5E}" presName="aNode" presStyleLbl="fgAcc1" presStyleIdx="2" presStyleCnt="6" custLinFactNeighborX="21635" custLinFactNeighborY="55117">
        <dgm:presLayoutVars>
          <dgm:bulletEnabled val="1"/>
        </dgm:presLayoutVars>
      </dgm:prSet>
      <dgm:spPr/>
    </dgm:pt>
    <dgm:pt modelId="{D1C382DC-8F38-4EDB-A628-9C1C5C1D3749}" type="pres">
      <dgm:prSet presAssocID="{8CAB5F45-6EBF-4E80-AB8E-10A4F4AF8F5E}" presName="aSpace" presStyleCnt="0"/>
      <dgm:spPr/>
    </dgm:pt>
    <dgm:pt modelId="{066DA7FD-8FE6-45E6-9A9D-2A6A1688CB1A}" type="pres">
      <dgm:prSet presAssocID="{2EA1B18E-1CEE-4BBD-87AD-96CA4A2E923F}" presName="aNode" presStyleLbl="fgAcc1" presStyleIdx="3" presStyleCnt="6" custLinFactNeighborX="21635" custLinFactNeighborY="42244">
        <dgm:presLayoutVars>
          <dgm:bulletEnabled val="1"/>
        </dgm:presLayoutVars>
      </dgm:prSet>
      <dgm:spPr/>
    </dgm:pt>
    <dgm:pt modelId="{218409BA-31F9-4058-AB9E-1D8FCBF54858}" type="pres">
      <dgm:prSet presAssocID="{2EA1B18E-1CEE-4BBD-87AD-96CA4A2E923F}" presName="aSpace" presStyleCnt="0"/>
      <dgm:spPr/>
    </dgm:pt>
    <dgm:pt modelId="{386405D7-4EC7-4D2E-9503-5609355E21C3}" type="pres">
      <dgm:prSet presAssocID="{032D4E26-7847-4CC0-899C-256E07DA686F}" presName="aNode" presStyleLbl="fgAcc1" presStyleIdx="4" presStyleCnt="6" custLinFactNeighborX="21635" custLinFactNeighborY="29373">
        <dgm:presLayoutVars>
          <dgm:bulletEnabled val="1"/>
        </dgm:presLayoutVars>
      </dgm:prSet>
      <dgm:spPr/>
    </dgm:pt>
    <dgm:pt modelId="{6CE13742-A472-4182-9146-BB553C81D335}" type="pres">
      <dgm:prSet presAssocID="{032D4E26-7847-4CC0-899C-256E07DA686F}" presName="aSpace" presStyleCnt="0"/>
      <dgm:spPr/>
    </dgm:pt>
    <dgm:pt modelId="{0A7E91E7-A6D1-400B-A1B9-16E1F2D0864E}" type="pres">
      <dgm:prSet presAssocID="{11E94EE4-3018-4206-80E2-408773C6D327}" presName="aNode" presStyleLbl="fgAcc1" presStyleIdx="5" presStyleCnt="6" custLinFactNeighborX="21635" custLinFactNeighborY="16502">
        <dgm:presLayoutVars>
          <dgm:bulletEnabled val="1"/>
        </dgm:presLayoutVars>
      </dgm:prSet>
      <dgm:spPr/>
    </dgm:pt>
    <dgm:pt modelId="{F22F2819-60A4-4C0A-88CD-4699DDFD36CE}" type="pres">
      <dgm:prSet presAssocID="{11E94EE4-3018-4206-80E2-408773C6D327}" presName="aSpace" presStyleCnt="0"/>
      <dgm:spPr/>
    </dgm:pt>
  </dgm:ptLst>
  <dgm:cxnLst>
    <dgm:cxn modelId="{C1F23612-88F9-4349-BF4B-7545C18507B0}" srcId="{8877F4D0-BA0A-4323-86B8-68B4B93CED19}" destId="{032D4E26-7847-4CC0-899C-256E07DA686F}" srcOrd="4" destOrd="0" parTransId="{2967DF1B-A5FD-43CC-AB12-F0F2573D4A2F}" sibTransId="{79A0E78D-9CAE-4AE8-BEC9-D36C19CAF293}"/>
    <dgm:cxn modelId="{9F0CE421-E2E4-4E9F-BE23-3660996914B4}" srcId="{8877F4D0-BA0A-4323-86B8-68B4B93CED19}" destId="{2EA1B18E-1CEE-4BBD-87AD-96CA4A2E923F}" srcOrd="3" destOrd="0" parTransId="{41D2F6C9-5B4D-4AC3-9D77-BF056940264D}" sibTransId="{197BCD54-09C4-4CFF-9E57-7303ADB6331A}"/>
    <dgm:cxn modelId="{25201222-8985-4A5E-AAD9-6D74C52AEE99}" type="presOf" srcId="{8877F4D0-BA0A-4323-86B8-68B4B93CED19}" destId="{38FB34C2-784A-461B-AA81-A2BBB63149BB}" srcOrd="0" destOrd="0" presId="urn:microsoft.com/office/officeart/2005/8/layout/pyramid2"/>
    <dgm:cxn modelId="{4270F522-889E-4413-AEEC-011D1F6438EC}" type="presOf" srcId="{2EA1B18E-1CEE-4BBD-87AD-96CA4A2E923F}" destId="{066DA7FD-8FE6-45E6-9A9D-2A6A1688CB1A}" srcOrd="0" destOrd="0" presId="urn:microsoft.com/office/officeart/2005/8/layout/pyramid2"/>
    <dgm:cxn modelId="{CD911729-9EA2-4286-81B0-69E689C2F307}" type="presOf" srcId="{8F2A7895-1502-44A1-9513-7730A8873ACF}" destId="{4CAE46BB-14FA-420D-AA07-5A73B4527A21}" srcOrd="0" destOrd="0" presId="urn:microsoft.com/office/officeart/2005/8/layout/pyramid2"/>
    <dgm:cxn modelId="{10355442-6937-452B-8DB8-0874B2C70B80}" srcId="{8877F4D0-BA0A-4323-86B8-68B4B93CED19}" destId="{11E94EE4-3018-4206-80E2-408773C6D327}" srcOrd="5" destOrd="0" parTransId="{4A75E588-ED6F-4FDF-A192-963B9CD42B2B}" sibTransId="{6E8E6915-93CC-422F-A542-A235E49C29EC}"/>
    <dgm:cxn modelId="{F6E6FE47-5284-44B7-A3E2-0883D5797E23}" type="presOf" srcId="{3FECFCF6-4710-4BC3-B962-8809A1A19641}" destId="{57E994E7-1957-43B1-80FE-8355C4BB613E}" srcOrd="0" destOrd="0" presId="urn:microsoft.com/office/officeart/2005/8/layout/pyramid2"/>
    <dgm:cxn modelId="{EAB0556C-9E14-4856-BF8D-BF8D47A9AA09}" type="presOf" srcId="{11E94EE4-3018-4206-80E2-408773C6D327}" destId="{0A7E91E7-A6D1-400B-A1B9-16E1F2D0864E}" srcOrd="0" destOrd="0" presId="urn:microsoft.com/office/officeart/2005/8/layout/pyramid2"/>
    <dgm:cxn modelId="{437A93A9-E109-498B-9E1D-F6F237D8960C}" type="presOf" srcId="{032D4E26-7847-4CC0-899C-256E07DA686F}" destId="{386405D7-4EC7-4D2E-9503-5609355E21C3}" srcOrd="0" destOrd="0" presId="urn:microsoft.com/office/officeart/2005/8/layout/pyramid2"/>
    <dgm:cxn modelId="{4BB030CF-F1FA-4791-8E63-8E742D73813A}" srcId="{8877F4D0-BA0A-4323-86B8-68B4B93CED19}" destId="{8CAB5F45-6EBF-4E80-AB8E-10A4F4AF8F5E}" srcOrd="2" destOrd="0" parTransId="{FFC76B50-35BF-484E-990D-4158D57B7E3F}" sibTransId="{D9E2E8FB-D888-4634-A796-17C1742649EA}"/>
    <dgm:cxn modelId="{244D1FD4-A82A-4358-B909-9BCA8C9A9395}" srcId="{8877F4D0-BA0A-4323-86B8-68B4B93CED19}" destId="{3FECFCF6-4710-4BC3-B962-8809A1A19641}" srcOrd="0" destOrd="0" parTransId="{E26463DA-EBCC-448B-9F87-129D53C1920F}" sibTransId="{C360FD8A-A240-4F48-BA61-F3605AF028CD}"/>
    <dgm:cxn modelId="{3F25C9F3-983B-4702-A980-030CCECDD940}" srcId="{8877F4D0-BA0A-4323-86B8-68B4B93CED19}" destId="{8F2A7895-1502-44A1-9513-7730A8873ACF}" srcOrd="1" destOrd="0" parTransId="{E1AD518E-1A0E-46BC-8EF0-8CBF6A258654}" sibTransId="{9E48E0ED-17F2-45BC-BEBE-5C79079772F1}"/>
    <dgm:cxn modelId="{0A1768FE-7FA7-4B38-BB2D-A486F6A8EB73}" type="presOf" srcId="{8CAB5F45-6EBF-4E80-AB8E-10A4F4AF8F5E}" destId="{A9C37974-AB1E-4659-BE01-E906396770BC}" srcOrd="0" destOrd="0" presId="urn:microsoft.com/office/officeart/2005/8/layout/pyramid2"/>
    <dgm:cxn modelId="{4E1DA1C1-B4F0-4DBB-9F37-09CFD61CD03F}" type="presParOf" srcId="{38FB34C2-784A-461B-AA81-A2BBB63149BB}" destId="{2C0BDF43-24B3-4D1C-9FE9-8235E9B5F6B6}" srcOrd="0" destOrd="0" presId="urn:microsoft.com/office/officeart/2005/8/layout/pyramid2"/>
    <dgm:cxn modelId="{9BE274EC-C6ED-4128-88B9-246BAC9E8C16}" type="presParOf" srcId="{38FB34C2-784A-461B-AA81-A2BBB63149BB}" destId="{C3315EC8-1DFA-4CFA-89C1-939F71A3320A}" srcOrd="1" destOrd="0" presId="urn:microsoft.com/office/officeart/2005/8/layout/pyramid2"/>
    <dgm:cxn modelId="{2CD3B565-BE73-48D9-9488-326A791DA78F}" type="presParOf" srcId="{C3315EC8-1DFA-4CFA-89C1-939F71A3320A}" destId="{57E994E7-1957-43B1-80FE-8355C4BB613E}" srcOrd="0" destOrd="0" presId="urn:microsoft.com/office/officeart/2005/8/layout/pyramid2"/>
    <dgm:cxn modelId="{C3550C67-9EB2-4575-8DBB-DA6D17031128}" type="presParOf" srcId="{C3315EC8-1DFA-4CFA-89C1-939F71A3320A}" destId="{91B921FE-0BCF-4F99-95A4-7A9799F17411}" srcOrd="1" destOrd="0" presId="urn:microsoft.com/office/officeart/2005/8/layout/pyramid2"/>
    <dgm:cxn modelId="{0E98334C-EDD0-48A8-A17B-576BCC68AF51}" type="presParOf" srcId="{C3315EC8-1DFA-4CFA-89C1-939F71A3320A}" destId="{4CAE46BB-14FA-420D-AA07-5A73B4527A21}" srcOrd="2" destOrd="0" presId="urn:microsoft.com/office/officeart/2005/8/layout/pyramid2"/>
    <dgm:cxn modelId="{20B2D75F-9DFF-48A2-96F7-341A558FBC93}" type="presParOf" srcId="{C3315EC8-1DFA-4CFA-89C1-939F71A3320A}" destId="{5CA5FAF1-7ABD-4BE0-B78B-1B7831D9D0F5}" srcOrd="3" destOrd="0" presId="urn:microsoft.com/office/officeart/2005/8/layout/pyramid2"/>
    <dgm:cxn modelId="{919F60A7-64FE-4442-BA51-F63C48D6DD4E}" type="presParOf" srcId="{C3315EC8-1DFA-4CFA-89C1-939F71A3320A}" destId="{A9C37974-AB1E-4659-BE01-E906396770BC}" srcOrd="4" destOrd="0" presId="urn:microsoft.com/office/officeart/2005/8/layout/pyramid2"/>
    <dgm:cxn modelId="{7743581C-1522-42CD-AE04-46A0EDE5122D}" type="presParOf" srcId="{C3315EC8-1DFA-4CFA-89C1-939F71A3320A}" destId="{D1C382DC-8F38-4EDB-A628-9C1C5C1D3749}" srcOrd="5" destOrd="0" presId="urn:microsoft.com/office/officeart/2005/8/layout/pyramid2"/>
    <dgm:cxn modelId="{8D9072F0-385A-4568-9A9B-4B50875B109E}" type="presParOf" srcId="{C3315EC8-1DFA-4CFA-89C1-939F71A3320A}" destId="{066DA7FD-8FE6-45E6-9A9D-2A6A1688CB1A}" srcOrd="6" destOrd="0" presId="urn:microsoft.com/office/officeart/2005/8/layout/pyramid2"/>
    <dgm:cxn modelId="{AF932006-D93D-4346-8005-21E9E864EAB5}" type="presParOf" srcId="{C3315EC8-1DFA-4CFA-89C1-939F71A3320A}" destId="{218409BA-31F9-4058-AB9E-1D8FCBF54858}" srcOrd="7" destOrd="0" presId="urn:microsoft.com/office/officeart/2005/8/layout/pyramid2"/>
    <dgm:cxn modelId="{8C085AC2-3394-45FD-B8C7-61029E713456}" type="presParOf" srcId="{C3315EC8-1DFA-4CFA-89C1-939F71A3320A}" destId="{386405D7-4EC7-4D2E-9503-5609355E21C3}" srcOrd="8" destOrd="0" presId="urn:microsoft.com/office/officeart/2005/8/layout/pyramid2"/>
    <dgm:cxn modelId="{00033EE4-14D4-483D-A2FF-ED662011BD69}" type="presParOf" srcId="{C3315EC8-1DFA-4CFA-89C1-939F71A3320A}" destId="{6CE13742-A472-4182-9146-BB553C81D335}" srcOrd="9" destOrd="0" presId="urn:microsoft.com/office/officeart/2005/8/layout/pyramid2"/>
    <dgm:cxn modelId="{D2124CD2-3C7F-402D-8F98-1F70FF7545C3}" type="presParOf" srcId="{C3315EC8-1DFA-4CFA-89C1-939F71A3320A}" destId="{0A7E91E7-A6D1-400B-A1B9-16E1F2D0864E}" srcOrd="10" destOrd="0" presId="urn:microsoft.com/office/officeart/2005/8/layout/pyramid2"/>
    <dgm:cxn modelId="{6D61DD83-3369-4943-8005-3873C5B8DEE0}" type="presParOf" srcId="{C3315EC8-1DFA-4CFA-89C1-939F71A3320A}" destId="{F22F2819-60A4-4C0A-88CD-4699DDFD36CE}"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552A4-719D-409C-A831-83C1B5CA8E0C}" type="doc">
      <dgm:prSet loTypeId="urn:microsoft.com/office/officeart/2005/8/layout/hProcess9" loCatId="process" qsTypeId="urn:microsoft.com/office/officeart/2005/8/quickstyle/simple1" qsCatId="simple" csTypeId="urn:microsoft.com/office/officeart/2005/8/colors/accent2_3" csCatId="accent2" phldr="1"/>
      <dgm:spPr/>
    </dgm:pt>
    <dgm:pt modelId="{A85FCC97-56E9-4B11-927B-491424B59755}">
      <dgm:prSet phldrT="[Text]"/>
      <dgm:spPr>
        <a:solidFill>
          <a:srgbClr val="2D2D8A"/>
        </a:solidFill>
      </dgm:spPr>
      <dgm:t>
        <a:bodyPr/>
        <a:lstStyle/>
        <a:p>
          <a:r>
            <a:rPr lang="en-US" dirty="0"/>
            <a:t>Addictions Program</a:t>
          </a:r>
        </a:p>
        <a:p>
          <a:r>
            <a:rPr lang="en-US" dirty="0"/>
            <a:t>OTP </a:t>
          </a:r>
        </a:p>
        <a:p>
          <a:r>
            <a:rPr lang="en-US" dirty="0"/>
            <a:t>Hub</a:t>
          </a:r>
        </a:p>
      </dgm:t>
    </dgm:pt>
    <dgm:pt modelId="{FC747D53-ED8F-40ED-A66E-34E09D9712C1}" type="parTrans" cxnId="{5BD91256-82D0-4777-8704-2041D559A8EB}">
      <dgm:prSet/>
      <dgm:spPr/>
      <dgm:t>
        <a:bodyPr/>
        <a:lstStyle/>
        <a:p>
          <a:endParaRPr lang="en-US"/>
        </a:p>
      </dgm:t>
    </dgm:pt>
    <dgm:pt modelId="{A2928F7F-2429-478A-9E18-B64781AC211C}" type="sibTrans" cxnId="{5BD91256-82D0-4777-8704-2041D559A8EB}">
      <dgm:prSet/>
      <dgm:spPr/>
      <dgm:t>
        <a:bodyPr/>
        <a:lstStyle/>
        <a:p>
          <a:endParaRPr lang="en-US"/>
        </a:p>
      </dgm:t>
    </dgm:pt>
    <dgm:pt modelId="{9A944A28-E39B-45FA-BDAD-E7494D74F51A}">
      <dgm:prSet phldrT="[Text]"/>
      <dgm:spPr>
        <a:solidFill>
          <a:srgbClr val="5757B1"/>
        </a:solidFill>
      </dgm:spPr>
      <dgm:t>
        <a:bodyPr/>
        <a:lstStyle/>
        <a:p>
          <a:r>
            <a:rPr lang="en-US" dirty="0">
              <a:solidFill>
                <a:srgbClr val="FFFFFF"/>
              </a:solidFill>
            </a:rPr>
            <a:t>Medical Office</a:t>
          </a:r>
        </a:p>
        <a:p>
          <a:r>
            <a:rPr lang="en-US" dirty="0">
              <a:solidFill>
                <a:srgbClr val="FFFFFF"/>
              </a:solidFill>
            </a:rPr>
            <a:t>OBOT Spoke</a:t>
          </a:r>
        </a:p>
      </dgm:t>
    </dgm:pt>
    <dgm:pt modelId="{0E3B8CA5-4531-4D31-9B4A-B15E9679052F}" type="parTrans" cxnId="{4EFA96AC-4E74-4D42-9BCC-2E86C3A2F48B}">
      <dgm:prSet/>
      <dgm:spPr/>
      <dgm:t>
        <a:bodyPr/>
        <a:lstStyle/>
        <a:p>
          <a:endParaRPr lang="en-US"/>
        </a:p>
      </dgm:t>
    </dgm:pt>
    <dgm:pt modelId="{77ED9281-AAD2-4DC9-8BF1-F4905099EF84}" type="sibTrans" cxnId="{4EFA96AC-4E74-4D42-9BCC-2E86C3A2F48B}">
      <dgm:prSet/>
      <dgm:spPr/>
      <dgm:t>
        <a:bodyPr/>
        <a:lstStyle/>
        <a:p>
          <a:endParaRPr lang="en-US"/>
        </a:p>
      </dgm:t>
    </dgm:pt>
    <dgm:pt modelId="{0B5B73FA-A296-42CF-9053-798FE951686B}">
      <dgm:prSet phldrT="[Text]"/>
      <dgm:spPr>
        <a:solidFill>
          <a:srgbClr val="9A9ABF"/>
        </a:solidFill>
      </dgm:spPr>
      <dgm:t>
        <a:bodyPr/>
        <a:lstStyle/>
        <a:p>
          <a:r>
            <a:rPr lang="en-US" dirty="0"/>
            <a:t>PCMH</a:t>
          </a:r>
        </a:p>
      </dgm:t>
    </dgm:pt>
    <dgm:pt modelId="{94DD9F76-1EF9-4456-BCF2-405BDC6AAA37}" type="parTrans" cxnId="{92849558-952E-4792-B6E2-7FBAE55C1C81}">
      <dgm:prSet/>
      <dgm:spPr/>
      <dgm:t>
        <a:bodyPr/>
        <a:lstStyle/>
        <a:p>
          <a:endParaRPr lang="en-US"/>
        </a:p>
      </dgm:t>
    </dgm:pt>
    <dgm:pt modelId="{9FC2C059-65E6-41BF-B8DB-0162C96A9F62}" type="sibTrans" cxnId="{92849558-952E-4792-B6E2-7FBAE55C1C81}">
      <dgm:prSet/>
      <dgm:spPr/>
      <dgm:t>
        <a:bodyPr/>
        <a:lstStyle/>
        <a:p>
          <a:endParaRPr lang="en-US"/>
        </a:p>
      </dgm:t>
    </dgm:pt>
    <dgm:pt modelId="{0A369EDA-7A57-4F6B-AD7C-0C22C67CBE1E}" type="pres">
      <dgm:prSet presAssocID="{BFD552A4-719D-409C-A831-83C1B5CA8E0C}" presName="CompostProcess" presStyleCnt="0">
        <dgm:presLayoutVars>
          <dgm:dir/>
          <dgm:resizeHandles val="exact"/>
        </dgm:presLayoutVars>
      </dgm:prSet>
      <dgm:spPr/>
    </dgm:pt>
    <dgm:pt modelId="{A8F6F4A8-2F5A-4B81-8579-3B066D9A0923}" type="pres">
      <dgm:prSet presAssocID="{BFD552A4-719D-409C-A831-83C1B5CA8E0C}" presName="arrow" presStyleLbl="bgShp" presStyleIdx="0" presStyleCnt="1" custLinFactNeighborX="0" custLinFactNeighborY="4029"/>
      <dgm:spPr/>
    </dgm:pt>
    <dgm:pt modelId="{036EC78A-8BDF-4F37-9507-A0FEFA1E64FE}" type="pres">
      <dgm:prSet presAssocID="{BFD552A4-719D-409C-A831-83C1B5CA8E0C}" presName="linearProcess" presStyleCnt="0"/>
      <dgm:spPr/>
    </dgm:pt>
    <dgm:pt modelId="{8118BAE8-ADE0-455A-B4B1-303FB5A76C2F}" type="pres">
      <dgm:prSet presAssocID="{A85FCC97-56E9-4B11-927B-491424B59755}" presName="textNode" presStyleLbl="node1" presStyleIdx="0" presStyleCnt="3">
        <dgm:presLayoutVars>
          <dgm:bulletEnabled val="1"/>
        </dgm:presLayoutVars>
      </dgm:prSet>
      <dgm:spPr/>
    </dgm:pt>
    <dgm:pt modelId="{D43B9B2D-F8E0-4154-88CB-74DFC8B25412}" type="pres">
      <dgm:prSet presAssocID="{A2928F7F-2429-478A-9E18-B64781AC211C}" presName="sibTrans" presStyleCnt="0"/>
      <dgm:spPr/>
    </dgm:pt>
    <dgm:pt modelId="{8EBD4EBC-E148-46DB-AFBE-6E9E1216165B}" type="pres">
      <dgm:prSet presAssocID="{9A944A28-E39B-45FA-BDAD-E7494D74F51A}" presName="textNode" presStyleLbl="node1" presStyleIdx="1" presStyleCnt="3">
        <dgm:presLayoutVars>
          <dgm:bulletEnabled val="1"/>
        </dgm:presLayoutVars>
      </dgm:prSet>
      <dgm:spPr/>
    </dgm:pt>
    <dgm:pt modelId="{4579B8DB-A4C9-4C77-90A1-6168E22EC508}" type="pres">
      <dgm:prSet presAssocID="{77ED9281-AAD2-4DC9-8BF1-F4905099EF84}" presName="sibTrans" presStyleCnt="0"/>
      <dgm:spPr/>
    </dgm:pt>
    <dgm:pt modelId="{99684484-F01B-4CA1-A844-5D6E1E05E2E4}" type="pres">
      <dgm:prSet presAssocID="{0B5B73FA-A296-42CF-9053-798FE951686B}" presName="textNode" presStyleLbl="node1" presStyleIdx="2" presStyleCnt="3" custLinFactNeighborX="97265" custLinFactNeighborY="2009">
        <dgm:presLayoutVars>
          <dgm:bulletEnabled val="1"/>
        </dgm:presLayoutVars>
      </dgm:prSet>
      <dgm:spPr/>
    </dgm:pt>
  </dgm:ptLst>
  <dgm:cxnLst>
    <dgm:cxn modelId="{8BE6D83C-309E-4D7D-8B23-3F073A710938}" type="presOf" srcId="{9A944A28-E39B-45FA-BDAD-E7494D74F51A}" destId="{8EBD4EBC-E148-46DB-AFBE-6E9E1216165B}" srcOrd="0" destOrd="0" presId="urn:microsoft.com/office/officeart/2005/8/layout/hProcess9"/>
    <dgm:cxn modelId="{8AB0444B-3ABC-4EF3-A49F-1EF8BB034DF8}" type="presOf" srcId="{A85FCC97-56E9-4B11-927B-491424B59755}" destId="{8118BAE8-ADE0-455A-B4B1-303FB5A76C2F}" srcOrd="0" destOrd="0" presId="urn:microsoft.com/office/officeart/2005/8/layout/hProcess9"/>
    <dgm:cxn modelId="{5BD91256-82D0-4777-8704-2041D559A8EB}" srcId="{BFD552A4-719D-409C-A831-83C1B5CA8E0C}" destId="{A85FCC97-56E9-4B11-927B-491424B59755}" srcOrd="0" destOrd="0" parTransId="{FC747D53-ED8F-40ED-A66E-34E09D9712C1}" sibTransId="{A2928F7F-2429-478A-9E18-B64781AC211C}"/>
    <dgm:cxn modelId="{C873D976-DD07-4A52-AD79-216B3F280FB2}" type="presOf" srcId="{0B5B73FA-A296-42CF-9053-798FE951686B}" destId="{99684484-F01B-4CA1-A844-5D6E1E05E2E4}" srcOrd="0" destOrd="0" presId="urn:microsoft.com/office/officeart/2005/8/layout/hProcess9"/>
    <dgm:cxn modelId="{92849558-952E-4792-B6E2-7FBAE55C1C81}" srcId="{BFD552A4-719D-409C-A831-83C1B5CA8E0C}" destId="{0B5B73FA-A296-42CF-9053-798FE951686B}" srcOrd="2" destOrd="0" parTransId="{94DD9F76-1EF9-4456-BCF2-405BDC6AAA37}" sibTransId="{9FC2C059-65E6-41BF-B8DB-0162C96A9F62}"/>
    <dgm:cxn modelId="{B05D30A1-7C64-4D2E-8C78-516E8149D8D9}" type="presOf" srcId="{BFD552A4-719D-409C-A831-83C1B5CA8E0C}" destId="{0A369EDA-7A57-4F6B-AD7C-0C22C67CBE1E}" srcOrd="0" destOrd="0" presId="urn:microsoft.com/office/officeart/2005/8/layout/hProcess9"/>
    <dgm:cxn modelId="{4EFA96AC-4E74-4D42-9BCC-2E86C3A2F48B}" srcId="{BFD552A4-719D-409C-A831-83C1B5CA8E0C}" destId="{9A944A28-E39B-45FA-BDAD-E7494D74F51A}" srcOrd="1" destOrd="0" parTransId="{0E3B8CA5-4531-4D31-9B4A-B15E9679052F}" sibTransId="{77ED9281-AAD2-4DC9-8BF1-F4905099EF84}"/>
    <dgm:cxn modelId="{DE17698C-4215-4D51-95C1-BD305518CD79}" type="presParOf" srcId="{0A369EDA-7A57-4F6B-AD7C-0C22C67CBE1E}" destId="{A8F6F4A8-2F5A-4B81-8579-3B066D9A0923}" srcOrd="0" destOrd="0" presId="urn:microsoft.com/office/officeart/2005/8/layout/hProcess9"/>
    <dgm:cxn modelId="{2DFE6C74-2F30-4B97-B3E0-5D32BF21608F}" type="presParOf" srcId="{0A369EDA-7A57-4F6B-AD7C-0C22C67CBE1E}" destId="{036EC78A-8BDF-4F37-9507-A0FEFA1E64FE}" srcOrd="1" destOrd="0" presId="urn:microsoft.com/office/officeart/2005/8/layout/hProcess9"/>
    <dgm:cxn modelId="{87A68661-AF4F-4ADE-AA53-2F3E08F08E4B}" type="presParOf" srcId="{036EC78A-8BDF-4F37-9507-A0FEFA1E64FE}" destId="{8118BAE8-ADE0-455A-B4B1-303FB5A76C2F}" srcOrd="0" destOrd="0" presId="urn:microsoft.com/office/officeart/2005/8/layout/hProcess9"/>
    <dgm:cxn modelId="{4BB3C8F1-35F3-4189-92B3-244E5867EE23}" type="presParOf" srcId="{036EC78A-8BDF-4F37-9507-A0FEFA1E64FE}" destId="{D43B9B2D-F8E0-4154-88CB-74DFC8B25412}" srcOrd="1" destOrd="0" presId="urn:microsoft.com/office/officeart/2005/8/layout/hProcess9"/>
    <dgm:cxn modelId="{504B2511-F40D-45F4-82AC-17247B9195E8}" type="presParOf" srcId="{036EC78A-8BDF-4F37-9507-A0FEFA1E64FE}" destId="{8EBD4EBC-E148-46DB-AFBE-6E9E1216165B}" srcOrd="2" destOrd="0" presId="urn:microsoft.com/office/officeart/2005/8/layout/hProcess9"/>
    <dgm:cxn modelId="{CBAD0208-9994-4A5F-8EA9-096021C81D1E}" type="presParOf" srcId="{036EC78A-8BDF-4F37-9507-A0FEFA1E64FE}" destId="{4579B8DB-A4C9-4C77-90A1-6168E22EC508}" srcOrd="3" destOrd="0" presId="urn:microsoft.com/office/officeart/2005/8/layout/hProcess9"/>
    <dgm:cxn modelId="{0886A3EC-9E43-4A40-A7F1-A9D56F178A43}" type="presParOf" srcId="{036EC78A-8BDF-4F37-9507-A0FEFA1E64FE}" destId="{99684484-F01B-4CA1-A844-5D6E1E05E2E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DF43-24B3-4D1C-9FE9-8235E9B5F6B6}">
      <dsp:nvSpPr>
        <dsp:cNvPr id="0" name=""/>
        <dsp:cNvSpPr/>
      </dsp:nvSpPr>
      <dsp:spPr>
        <a:xfrm>
          <a:off x="1320820" y="0"/>
          <a:ext cx="3606800" cy="4064000"/>
        </a:xfrm>
        <a:prstGeom prst="triangle">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994E7-1957-43B1-80FE-8355C4BB613E}">
      <dsp:nvSpPr>
        <dsp:cNvPr id="0" name=""/>
        <dsp:cNvSpPr/>
      </dsp:nvSpPr>
      <dsp:spPr>
        <a:xfrm>
          <a:off x="3733810" y="381000"/>
          <a:ext cx="2641600" cy="481012"/>
        </a:xfrm>
        <a:prstGeom prst="roundRect">
          <a:avLst/>
        </a:prstGeom>
        <a:solidFill>
          <a:schemeClr val="lt1">
            <a:alpha val="90000"/>
            <a:hueOff val="0"/>
            <a:satOff val="0"/>
            <a:lumOff val="0"/>
            <a:alphaOff val="0"/>
          </a:schemeClr>
        </a:solidFill>
        <a:ln w="25400" cap="flat" cmpd="sng" algn="ctr">
          <a:solidFill>
            <a:srgbClr val="2D2D8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prstClr val="black"/>
              </a:solidFill>
              <a:latin typeface="Arial" pitchFamily="34" charset="0"/>
              <a:cs typeface="Arial" pitchFamily="34" charset="0"/>
            </a:rPr>
            <a:t>Comprehensive Care Management</a:t>
          </a:r>
        </a:p>
        <a:p>
          <a:pPr marL="0" lvl="0" indent="0" algn="ctr" defTabSz="444500">
            <a:lnSpc>
              <a:spcPct val="90000"/>
            </a:lnSpc>
            <a:spcBef>
              <a:spcPct val="0"/>
            </a:spcBef>
            <a:spcAft>
              <a:spcPct val="35000"/>
            </a:spcAft>
            <a:buNone/>
          </a:pPr>
          <a:endParaRPr lang="en-US" sz="1000" kern="1200" dirty="0"/>
        </a:p>
      </dsp:txBody>
      <dsp:txXfrm>
        <a:off x="3757291" y="404481"/>
        <a:ext cx="2594638" cy="434050"/>
      </dsp:txXfrm>
    </dsp:sp>
    <dsp:sp modelId="{4CAE46BB-14FA-420D-AA07-5A73B4527A21}">
      <dsp:nvSpPr>
        <dsp:cNvPr id="0" name=""/>
        <dsp:cNvSpPr/>
      </dsp:nvSpPr>
      <dsp:spPr>
        <a:xfrm>
          <a:off x="3733810" y="914401"/>
          <a:ext cx="2641600" cy="481012"/>
        </a:xfrm>
        <a:prstGeom prst="roundRect">
          <a:avLst/>
        </a:prstGeom>
        <a:solidFill>
          <a:schemeClr val="lt1">
            <a:alpha val="90000"/>
            <a:hueOff val="0"/>
            <a:satOff val="0"/>
            <a:lumOff val="0"/>
            <a:alphaOff val="0"/>
          </a:schemeClr>
        </a:solidFill>
        <a:ln w="25400" cap="flat" cmpd="sng" algn="ctr">
          <a:solidFill>
            <a:srgbClr val="2D2D8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prstClr val="black"/>
              </a:solidFill>
              <a:latin typeface="Arial" pitchFamily="34" charset="0"/>
              <a:cs typeface="Arial" pitchFamily="34" charset="0"/>
            </a:rPr>
            <a:t>Care Coordination</a:t>
          </a:r>
          <a:endParaRPr lang="en-US" sz="1000" kern="1200" dirty="0"/>
        </a:p>
      </dsp:txBody>
      <dsp:txXfrm>
        <a:off x="3757291" y="937882"/>
        <a:ext cx="2594638" cy="434050"/>
      </dsp:txXfrm>
    </dsp:sp>
    <dsp:sp modelId="{A9C37974-AB1E-4659-BE01-E906396770BC}">
      <dsp:nvSpPr>
        <dsp:cNvPr id="0" name=""/>
        <dsp:cNvSpPr/>
      </dsp:nvSpPr>
      <dsp:spPr>
        <a:xfrm>
          <a:off x="3733810" y="1524000"/>
          <a:ext cx="2641600" cy="481012"/>
        </a:xfrm>
        <a:prstGeom prst="roundRect">
          <a:avLst/>
        </a:prstGeom>
        <a:solidFill>
          <a:schemeClr val="lt1">
            <a:alpha val="90000"/>
            <a:hueOff val="0"/>
            <a:satOff val="0"/>
            <a:lumOff val="0"/>
            <a:alphaOff val="0"/>
          </a:schemeClr>
        </a:solidFill>
        <a:ln w="25400" cap="flat" cmpd="sng" algn="ctr">
          <a:solidFill>
            <a:srgbClr val="2D2D8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prstClr val="black"/>
              </a:solidFill>
              <a:latin typeface="Arial" pitchFamily="34" charset="0"/>
              <a:cs typeface="Arial" pitchFamily="34" charset="0"/>
            </a:rPr>
            <a:t>Health Promotion</a:t>
          </a:r>
          <a:endParaRPr lang="en-US" sz="1000" kern="1200" dirty="0">
            <a:solidFill>
              <a:prstClr val="black"/>
            </a:solidFill>
            <a:latin typeface="Arial" pitchFamily="34" charset="0"/>
            <a:cs typeface="Arial" pitchFamily="34" charset="0"/>
          </a:endParaRPr>
        </a:p>
      </dsp:txBody>
      <dsp:txXfrm>
        <a:off x="3757291" y="1547481"/>
        <a:ext cx="2594638" cy="434050"/>
      </dsp:txXfrm>
    </dsp:sp>
    <dsp:sp modelId="{066DA7FD-8FE6-45E6-9A9D-2A6A1688CB1A}">
      <dsp:nvSpPr>
        <dsp:cNvPr id="0" name=""/>
        <dsp:cNvSpPr/>
      </dsp:nvSpPr>
      <dsp:spPr>
        <a:xfrm>
          <a:off x="3733810" y="2057399"/>
          <a:ext cx="2641600" cy="481012"/>
        </a:xfrm>
        <a:prstGeom prst="roundRect">
          <a:avLst/>
        </a:prstGeom>
        <a:solidFill>
          <a:schemeClr val="lt1">
            <a:alpha val="90000"/>
            <a:hueOff val="0"/>
            <a:satOff val="0"/>
            <a:lumOff val="0"/>
            <a:alphaOff val="0"/>
          </a:schemeClr>
        </a:solidFill>
        <a:ln w="25400" cap="flat" cmpd="sng" algn="ctr">
          <a:solidFill>
            <a:srgbClr val="2D2D8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prstClr val="black"/>
              </a:solidFill>
              <a:latin typeface="Arial" pitchFamily="34" charset="0"/>
              <a:cs typeface="Arial" pitchFamily="34" charset="0"/>
            </a:rPr>
            <a:t>Comprehensive Transitions of Care</a:t>
          </a:r>
          <a:endParaRPr lang="en-US" sz="1000" kern="1200" dirty="0">
            <a:solidFill>
              <a:prstClr val="black"/>
            </a:solidFill>
            <a:latin typeface="Arial" pitchFamily="34" charset="0"/>
            <a:cs typeface="Arial" pitchFamily="34" charset="0"/>
          </a:endParaRPr>
        </a:p>
      </dsp:txBody>
      <dsp:txXfrm>
        <a:off x="3757291" y="2080880"/>
        <a:ext cx="2594638" cy="434050"/>
      </dsp:txXfrm>
    </dsp:sp>
    <dsp:sp modelId="{386405D7-4EC7-4D2E-9503-5609355E21C3}">
      <dsp:nvSpPr>
        <dsp:cNvPr id="0" name=""/>
        <dsp:cNvSpPr/>
      </dsp:nvSpPr>
      <dsp:spPr>
        <a:xfrm>
          <a:off x="3733810" y="2590800"/>
          <a:ext cx="2641600" cy="481012"/>
        </a:xfrm>
        <a:prstGeom prst="roundRect">
          <a:avLst/>
        </a:prstGeom>
        <a:solidFill>
          <a:schemeClr val="lt1">
            <a:alpha val="90000"/>
            <a:hueOff val="0"/>
            <a:satOff val="0"/>
            <a:lumOff val="0"/>
            <a:alphaOff val="0"/>
          </a:schemeClr>
        </a:solidFill>
        <a:ln w="25400" cap="flat" cmpd="sng" algn="ctr">
          <a:solidFill>
            <a:srgbClr val="2D2D8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prstClr val="black"/>
              </a:solidFill>
              <a:latin typeface="Arial" pitchFamily="34" charset="0"/>
              <a:cs typeface="Arial" pitchFamily="34" charset="0"/>
            </a:rPr>
            <a:t>Individual and Family Support Services</a:t>
          </a:r>
          <a:endParaRPr lang="en-US" sz="1000" kern="1200" dirty="0"/>
        </a:p>
      </dsp:txBody>
      <dsp:txXfrm>
        <a:off x="3757291" y="2614281"/>
        <a:ext cx="2594638" cy="434050"/>
      </dsp:txXfrm>
    </dsp:sp>
    <dsp:sp modelId="{0A7E91E7-A6D1-400B-A1B9-16E1F2D0864E}">
      <dsp:nvSpPr>
        <dsp:cNvPr id="0" name=""/>
        <dsp:cNvSpPr/>
      </dsp:nvSpPr>
      <dsp:spPr>
        <a:xfrm>
          <a:off x="3733810" y="3124200"/>
          <a:ext cx="2641600" cy="481012"/>
        </a:xfrm>
        <a:prstGeom prst="roundRect">
          <a:avLst/>
        </a:prstGeom>
        <a:solidFill>
          <a:schemeClr val="lt1">
            <a:alpha val="90000"/>
            <a:hueOff val="0"/>
            <a:satOff val="0"/>
            <a:lumOff val="0"/>
            <a:alphaOff val="0"/>
          </a:schemeClr>
        </a:solidFill>
        <a:ln w="25400" cap="flat" cmpd="sng" algn="ctr">
          <a:solidFill>
            <a:srgbClr val="2D2D8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prstClr val="black"/>
              </a:solidFill>
              <a:latin typeface="Arial" pitchFamily="34" charset="0"/>
              <a:cs typeface="Arial" pitchFamily="34" charset="0"/>
            </a:rPr>
            <a:t>Referral to Community and Social Support Services</a:t>
          </a:r>
          <a:endParaRPr lang="en-US" sz="1000" kern="1200" dirty="0"/>
        </a:p>
      </dsp:txBody>
      <dsp:txXfrm>
        <a:off x="3757291" y="3147681"/>
        <a:ext cx="2594638" cy="434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6F4A8-2F5A-4B81-8579-3B066D9A0923}">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8BAE8-ADE0-455A-B4B1-303FB5A76C2F}">
      <dsp:nvSpPr>
        <dsp:cNvPr id="0" name=""/>
        <dsp:cNvSpPr/>
      </dsp:nvSpPr>
      <dsp:spPr>
        <a:xfrm>
          <a:off x="206573" y="1219199"/>
          <a:ext cx="1828800" cy="1625600"/>
        </a:xfrm>
        <a:prstGeom prst="roundRect">
          <a:avLst/>
        </a:prstGeom>
        <a:solidFill>
          <a:srgbClr val="2D2D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Addictions Program</a:t>
          </a:r>
        </a:p>
        <a:p>
          <a:pPr marL="0" lvl="0" indent="0" algn="ctr" defTabSz="889000">
            <a:lnSpc>
              <a:spcPct val="90000"/>
            </a:lnSpc>
            <a:spcBef>
              <a:spcPct val="0"/>
            </a:spcBef>
            <a:spcAft>
              <a:spcPct val="35000"/>
            </a:spcAft>
            <a:buNone/>
          </a:pPr>
          <a:r>
            <a:rPr lang="en-US" sz="2000" kern="1200" dirty="0"/>
            <a:t>OTP </a:t>
          </a:r>
        </a:p>
        <a:p>
          <a:pPr marL="0" lvl="0" indent="0" algn="ctr" defTabSz="889000">
            <a:lnSpc>
              <a:spcPct val="90000"/>
            </a:lnSpc>
            <a:spcBef>
              <a:spcPct val="0"/>
            </a:spcBef>
            <a:spcAft>
              <a:spcPct val="35000"/>
            </a:spcAft>
            <a:buNone/>
          </a:pPr>
          <a:r>
            <a:rPr lang="en-US" sz="2000" kern="1200" dirty="0"/>
            <a:t>Hub</a:t>
          </a:r>
        </a:p>
      </dsp:txBody>
      <dsp:txXfrm>
        <a:off x="285928" y="1298554"/>
        <a:ext cx="1670090" cy="1466890"/>
      </dsp:txXfrm>
    </dsp:sp>
    <dsp:sp modelId="{8EBD4EBC-E148-46DB-AFBE-6E9E1216165B}">
      <dsp:nvSpPr>
        <dsp:cNvPr id="0" name=""/>
        <dsp:cNvSpPr/>
      </dsp:nvSpPr>
      <dsp:spPr>
        <a:xfrm>
          <a:off x="2133600" y="1219199"/>
          <a:ext cx="1828800" cy="1625600"/>
        </a:xfrm>
        <a:prstGeom prst="roundRect">
          <a:avLst/>
        </a:prstGeom>
        <a:solidFill>
          <a:srgbClr val="575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Medical Office</a:t>
          </a:r>
        </a:p>
        <a:p>
          <a:pPr marL="0" lvl="0" indent="0" algn="ctr" defTabSz="889000">
            <a:lnSpc>
              <a:spcPct val="90000"/>
            </a:lnSpc>
            <a:spcBef>
              <a:spcPct val="0"/>
            </a:spcBef>
            <a:spcAft>
              <a:spcPct val="35000"/>
            </a:spcAft>
            <a:buNone/>
          </a:pPr>
          <a:r>
            <a:rPr lang="en-US" sz="2000" kern="1200" dirty="0">
              <a:solidFill>
                <a:srgbClr val="FFFFFF"/>
              </a:solidFill>
            </a:rPr>
            <a:t>OBOT Spoke</a:t>
          </a:r>
        </a:p>
      </dsp:txBody>
      <dsp:txXfrm>
        <a:off x="2212955" y="1298554"/>
        <a:ext cx="1670090" cy="1466890"/>
      </dsp:txXfrm>
    </dsp:sp>
    <dsp:sp modelId="{99684484-F01B-4CA1-A844-5D6E1E05E2E4}">
      <dsp:nvSpPr>
        <dsp:cNvPr id="0" name=""/>
        <dsp:cNvSpPr/>
      </dsp:nvSpPr>
      <dsp:spPr>
        <a:xfrm>
          <a:off x="4156166" y="1251858"/>
          <a:ext cx="1828800" cy="1625600"/>
        </a:xfrm>
        <a:prstGeom prst="roundRect">
          <a:avLst/>
        </a:prstGeom>
        <a:solidFill>
          <a:srgbClr val="9A9A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PCMH</a:t>
          </a:r>
        </a:p>
      </dsp:txBody>
      <dsp:txXfrm>
        <a:off x="4235521" y="1331213"/>
        <a:ext cx="16700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CF6A1-2C7D-4DAB-A08D-AC87BD304822}"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1C68E-D71C-4A7E-AC5C-629A6D57FB61}" type="slidenum">
              <a:rPr lang="en-US" smtClean="0"/>
              <a:t>‹#›</a:t>
            </a:fld>
            <a:endParaRPr lang="en-US"/>
          </a:p>
        </p:txBody>
      </p:sp>
    </p:spTree>
    <p:extLst>
      <p:ext uri="{BB962C8B-B14F-4D97-AF65-F5344CB8AC3E}">
        <p14:creationId xmlns:p14="http://schemas.microsoft.com/office/powerpoint/2010/main" val="284849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1C68E-D71C-4A7E-AC5C-629A6D57FB61}" type="slidenum">
              <a:rPr lang="en-US" smtClean="0"/>
              <a:t>1</a:t>
            </a:fld>
            <a:endParaRPr lang="en-US"/>
          </a:p>
        </p:txBody>
      </p:sp>
    </p:spTree>
    <p:extLst>
      <p:ext uri="{BB962C8B-B14F-4D97-AF65-F5344CB8AC3E}">
        <p14:creationId xmlns:p14="http://schemas.microsoft.com/office/powerpoint/2010/main" val="359720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fld id="{8B0E1E69-7431-401F-9236-96D3199B89C1}" type="slidenum">
              <a:rPr lang="en-US">
                <a:solidFill>
                  <a:prstClr val="black"/>
                </a:solidFill>
                <a:latin typeface="Calibri" panose="020F0502020204030204"/>
              </a:rPr>
              <a:pPr defTabSz="924916"/>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297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1C68E-D71C-4A7E-AC5C-629A6D57FB61}" type="slidenum">
              <a:rPr lang="en-US" smtClean="0"/>
              <a:t>15</a:t>
            </a:fld>
            <a:endParaRPr lang="en-US"/>
          </a:p>
        </p:txBody>
      </p:sp>
    </p:spTree>
    <p:extLst>
      <p:ext uri="{BB962C8B-B14F-4D97-AF65-F5344CB8AC3E}">
        <p14:creationId xmlns:p14="http://schemas.microsoft.com/office/powerpoint/2010/main" val="91119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Elizabeth Bradley’s work in talking about social determinants? Maybe even show graph from her key slide?</a:t>
            </a:r>
          </a:p>
        </p:txBody>
      </p:sp>
    </p:spTree>
    <p:extLst>
      <p:ext uri="{BB962C8B-B14F-4D97-AF65-F5344CB8AC3E}">
        <p14:creationId xmlns:p14="http://schemas.microsoft.com/office/powerpoint/2010/main" val="163882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NCHS Data Brief No 294 Dec 2017</a:t>
            </a:r>
          </a:p>
          <a:p>
            <a:endParaRPr lang="en-US" dirty="0"/>
          </a:p>
          <a:p>
            <a:r>
              <a:rPr lang="en-US" dirty="0"/>
              <a:t>2017 Estimates:  </a:t>
            </a:r>
            <a:r>
              <a:rPr lang="en-US" sz="1200" b="0" i="0" kern="1200" dirty="0">
                <a:solidFill>
                  <a:schemeClr val="tx1"/>
                </a:solidFill>
                <a:effectLst/>
                <a:latin typeface="+mn-lt"/>
                <a:ea typeface="+mn-ea"/>
                <a:cs typeface="+mn-cs"/>
              </a:rPr>
              <a:t>Ahmad FB, </a:t>
            </a:r>
            <a:r>
              <a:rPr lang="en-US" sz="1200" b="0" i="0" kern="1200" dirty="0" err="1">
                <a:solidFill>
                  <a:schemeClr val="tx1"/>
                </a:solidFill>
                <a:effectLst/>
                <a:latin typeface="+mn-lt"/>
                <a:ea typeface="+mn-ea"/>
                <a:cs typeface="+mn-cs"/>
              </a:rPr>
              <a:t>Rossen</a:t>
            </a:r>
            <a:r>
              <a:rPr lang="en-US" sz="1200" b="0" i="0" kern="1200" dirty="0">
                <a:solidFill>
                  <a:schemeClr val="tx1"/>
                </a:solidFill>
                <a:effectLst/>
                <a:latin typeface="+mn-lt"/>
                <a:ea typeface="+mn-ea"/>
                <a:cs typeface="+mn-cs"/>
              </a:rPr>
              <a:t> LM, Spencer MR, Warner M, Sutton P. Provisional drug overdose death counts. National Center for Health Statistics. 2018. https://www.cdc.gov/nchs/nvss/vsrr/drug-overdose-data.htm </a:t>
            </a:r>
            <a:endParaRPr lang="en-US" dirty="0"/>
          </a:p>
          <a:p>
            <a:endParaRPr lang="en-US" dirty="0"/>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Drug Overdose Deaths in the United States, 1999–2016 </a:t>
            </a:r>
          </a:p>
          <a:p>
            <a:r>
              <a:rPr lang="en-US" sz="1200" b="0" i="0" u="none" strike="noStrike" kern="1200" baseline="0" dirty="0">
                <a:solidFill>
                  <a:schemeClr val="tx1"/>
                </a:solidFill>
                <a:latin typeface="+mn-lt"/>
                <a:ea typeface="+mn-ea"/>
                <a:cs typeface="+mn-cs"/>
              </a:rPr>
              <a:t>Holly </a:t>
            </a:r>
            <a:r>
              <a:rPr lang="en-US" sz="1200" b="0" i="0" u="none" strike="noStrike" kern="1200" baseline="0" dirty="0" err="1">
                <a:solidFill>
                  <a:schemeClr val="tx1"/>
                </a:solidFill>
                <a:latin typeface="+mn-lt"/>
                <a:ea typeface="+mn-ea"/>
                <a:cs typeface="+mn-cs"/>
              </a:rPr>
              <a:t>Hedegaard</a:t>
            </a:r>
            <a:r>
              <a:rPr lang="en-US" sz="1200" b="0" i="0" u="none" strike="noStrike" kern="1200" baseline="0" dirty="0">
                <a:solidFill>
                  <a:schemeClr val="tx1"/>
                </a:solidFill>
                <a:latin typeface="+mn-lt"/>
                <a:ea typeface="+mn-ea"/>
                <a:cs typeface="+mn-cs"/>
              </a:rPr>
              <a:t>, M.D., Margaret Warner, Ph.D., and </a:t>
            </a:r>
            <a:r>
              <a:rPr lang="en-US" sz="1200" b="0" i="0" u="none" strike="noStrike" kern="1200" baseline="0" dirty="0" err="1">
                <a:solidFill>
                  <a:schemeClr val="tx1"/>
                </a:solidFill>
                <a:latin typeface="+mn-lt"/>
                <a:ea typeface="+mn-ea"/>
                <a:cs typeface="+mn-cs"/>
              </a:rPr>
              <a:t>Arialdi</a:t>
            </a:r>
            <a:r>
              <a:rPr lang="en-US" sz="1200" b="0" i="0" u="none" strike="noStrike" kern="1200" baseline="0" dirty="0">
                <a:solidFill>
                  <a:schemeClr val="tx1"/>
                </a:solidFill>
                <a:latin typeface="+mn-lt"/>
                <a:ea typeface="+mn-ea"/>
                <a:cs typeface="+mn-cs"/>
              </a:rPr>
              <a:t> M. </a:t>
            </a:r>
            <a:r>
              <a:rPr lang="en-US" sz="1200" b="0" i="0" u="none" strike="noStrike" kern="1200" baseline="0" dirty="0" err="1">
                <a:solidFill>
                  <a:schemeClr val="tx1"/>
                </a:solidFill>
                <a:latin typeface="+mn-lt"/>
                <a:ea typeface="+mn-ea"/>
                <a:cs typeface="+mn-cs"/>
              </a:rPr>
              <a:t>Miniño</a:t>
            </a:r>
            <a:r>
              <a:rPr lang="en-US" sz="1200" b="0" i="0" u="none" strike="noStrike" kern="1200" baseline="0" dirty="0">
                <a:solidFill>
                  <a:schemeClr val="tx1"/>
                </a:solidFill>
                <a:latin typeface="+mn-lt"/>
                <a:ea typeface="+mn-ea"/>
                <a:cs typeface="+mn-cs"/>
              </a:rPr>
              <a:t>, M.P.H.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table:  https://www.cdc.gov/nchs/data/databriefs/db294_table.pdf#4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u="none" strike="noStrike" kern="1200" dirty="0">
                <a:solidFill>
                  <a:schemeClr val="tx1"/>
                </a:solidFill>
                <a:effectLst/>
                <a:latin typeface="+mn-lt"/>
                <a:ea typeface="+mn-ea"/>
                <a:cs typeface="+mn-cs"/>
              </a:rPr>
              <a:t>Drug Overdose Data. </a:t>
            </a:r>
            <a:r>
              <a:rPr lang="en-US" dirty="0"/>
              <a:t> </a:t>
            </a:r>
            <a:r>
              <a:rPr lang="en-US" sz="1200" b="0" i="0" u="none" strike="noStrike" kern="1200" dirty="0">
                <a:solidFill>
                  <a:schemeClr val="tx1"/>
                </a:solidFill>
                <a:effectLst/>
                <a:latin typeface="+mn-lt"/>
                <a:ea typeface="+mn-ea"/>
                <a:cs typeface="+mn-cs"/>
              </a:rPr>
              <a:t>Source:  http://blogs.cdc.gov/nchs-data-visualization/drug-poisoning-mortality/</a:t>
            </a:r>
            <a:r>
              <a:rPr lang="en-US" dirty="0"/>
              <a:t> </a:t>
            </a:r>
            <a:r>
              <a:rPr lang="en-US" sz="1200" b="0" i="0" u="none" strike="noStrike" kern="1200" dirty="0">
                <a:solidFill>
                  <a:schemeClr val="tx1"/>
                </a:solidFill>
                <a:effectLst/>
                <a:latin typeface="+mn-lt"/>
                <a:ea typeface="+mn-ea"/>
                <a:cs typeface="+mn-cs"/>
              </a:rPr>
              <a:t>Deaths per 100,000</a:t>
            </a:r>
            <a:r>
              <a:rPr lang="en-US" dirty="0"/>
              <a:t> </a:t>
            </a:r>
          </a:p>
          <a:p>
            <a:endParaRPr lang="en-US" dirty="0"/>
          </a:p>
          <a:p>
            <a:r>
              <a:rPr lang="en-US" dirty="0"/>
              <a:t>Includes all drug overdoses,</a:t>
            </a:r>
            <a:r>
              <a:rPr lang="en-US" baseline="0" dirty="0"/>
              <a:t> not just opioids.</a:t>
            </a:r>
          </a:p>
          <a:p>
            <a:endParaRPr lang="en-US" baseline="0" dirty="0"/>
          </a:p>
          <a:p>
            <a:r>
              <a:rPr lang="en-US" sz="1200" b="0" i="0" kern="1200" dirty="0">
                <a:solidFill>
                  <a:schemeClr val="tx1"/>
                </a:solidFill>
                <a:effectLst/>
                <a:latin typeface="+mn-lt"/>
                <a:ea typeface="+mn-ea"/>
                <a:cs typeface="+mn-cs"/>
              </a:rPr>
              <a:t>During 2015, drug overdoses accounted for 52,404 U.S. deaths, including 33,091 (63.1%) that involved an opioid.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A78A-B4E1-4853-BB52-C5ADDACC91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47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85CF49-ECE7-43D6-9905-7342C4537EB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64514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u="sng" dirty="0">
                <a:latin typeface="Times New Roman" panose="02020603050405020304" pitchFamily="18" charset="0"/>
                <a:cs typeface="Times New Roman" panose="02020603050405020304" pitchFamily="18" charset="0"/>
              </a:rPr>
              <a:t>Data Linkage Process</a:t>
            </a:r>
          </a:p>
          <a:p>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sources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DOC’s Offender Management System</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payer claims database -- VHCURES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Identifying information is hashed</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Name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Last Name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Middle Initial</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SSN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Gender</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DOB</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Link on hashed values and destroy identified data</a:t>
            </a:r>
          </a:p>
          <a:p>
            <a:endParaRPr lang="en-US" dirty="0"/>
          </a:p>
        </p:txBody>
      </p:sp>
      <p:sp>
        <p:nvSpPr>
          <p:cNvPr id="4" name="Date Placeholder 3"/>
          <p:cNvSpPr>
            <a:spLocks noGrp="1"/>
          </p:cNvSpPr>
          <p:nvPr>
            <p:ph type="dt" idx="1"/>
          </p:nvPr>
        </p:nvSpPr>
        <p:spPr/>
        <p:txBody>
          <a:bodyPr/>
          <a:lstStyle/>
          <a:p>
            <a:pPr defTabSz="940274" fontAlgn="base">
              <a:spcBef>
                <a:spcPct val="0"/>
              </a:spcBef>
              <a:spcAft>
                <a:spcPct val="0"/>
              </a:spcAft>
              <a:defRPr/>
            </a:pPr>
            <a:fld id="{CE470102-8F76-4158-9E3B-D6E19AB75E01}" type="datetime1">
              <a:rPr lang="en-US" smtClean="0">
                <a:solidFill>
                  <a:prstClr val="black"/>
                </a:solidFill>
                <a:latin typeface="Arial" charset="0"/>
                <a:cs typeface="Arial" charset="0"/>
              </a:rPr>
              <a:pPr defTabSz="940274" fontAlgn="base">
                <a:spcBef>
                  <a:spcPct val="0"/>
                </a:spcBef>
                <a:spcAft>
                  <a:spcPct val="0"/>
                </a:spcAft>
                <a:defRPr/>
              </a:pPr>
              <a:t>1/18/2019</a:t>
            </a:fld>
            <a:endParaRPr lang="en-US">
              <a:solidFill>
                <a:prstClr val="black"/>
              </a:solidFill>
              <a:latin typeface="Arial" charset="0"/>
              <a:cs typeface="Arial" charset="0"/>
            </a:endParaRPr>
          </a:p>
        </p:txBody>
      </p:sp>
      <p:sp>
        <p:nvSpPr>
          <p:cNvPr id="5" name="Slide Number Placeholder 4"/>
          <p:cNvSpPr>
            <a:spLocks noGrp="1"/>
          </p:cNvSpPr>
          <p:nvPr>
            <p:ph type="sldNum" sz="quarter" idx="5"/>
          </p:nvPr>
        </p:nvSpPr>
        <p:spPr/>
        <p:txBody>
          <a:bodyPr/>
          <a:lstStyle/>
          <a:p>
            <a:pPr defTabSz="940274" fontAlgn="base">
              <a:spcBef>
                <a:spcPct val="0"/>
              </a:spcBef>
              <a:spcAft>
                <a:spcPct val="0"/>
              </a:spcAft>
              <a:defRPr/>
            </a:pPr>
            <a:fld id="{15269690-7CC9-46C7-B6BD-1705639B37BA}" type="slidenum">
              <a:rPr lang="en-US" smtClean="0">
                <a:solidFill>
                  <a:prstClr val="black"/>
                </a:solidFill>
                <a:latin typeface="Arial" charset="0"/>
                <a:cs typeface="Arial" charset="0"/>
              </a:rPr>
              <a:pPr defTabSz="940274" fontAlgn="base">
                <a:spcBef>
                  <a:spcPct val="0"/>
                </a:spcBef>
                <a:spcAft>
                  <a:spcPct val="0"/>
                </a:spcAft>
                <a:defRPr/>
              </a:pPr>
              <a:t>20</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95904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6"/>
              </a:spcBef>
              <a:defRPr/>
            </a:pPr>
            <a:r>
              <a:rPr lang="en-US" sz="1400" dirty="0">
                <a:solidFill>
                  <a:srgbClr val="000000"/>
                </a:solidFill>
                <a:cs typeface="Arial" panose="020B0604020202020204" pitchFamily="34" charset="0"/>
              </a:rPr>
              <a:t>Increasing rates of opioid dependence</a:t>
            </a:r>
          </a:p>
          <a:p>
            <a:pPr>
              <a:spcBef>
                <a:spcPts val="576"/>
              </a:spcBef>
              <a:defRPr/>
            </a:pPr>
            <a:r>
              <a:rPr lang="en-US" sz="1800" dirty="0">
                <a:solidFill>
                  <a:srgbClr val="000000"/>
                </a:solidFill>
                <a:cs typeface="Arial" panose="020B0604020202020204" pitchFamily="34" charset="0"/>
              </a:rPr>
              <a:t>	</a:t>
            </a:r>
            <a:r>
              <a:rPr lang="en-US" sz="1400" dirty="0">
                <a:solidFill>
                  <a:srgbClr val="000000"/>
                </a:solidFill>
                <a:cs typeface="Arial" panose="020B0604020202020204" pitchFamily="34" charset="0"/>
              </a:rPr>
              <a:t>Overdose, or poor health and high health care expenditures</a:t>
            </a:r>
          </a:p>
          <a:p>
            <a:pPr>
              <a:spcBef>
                <a:spcPts val="576"/>
              </a:spcBef>
              <a:defRPr/>
            </a:pPr>
            <a:r>
              <a:rPr lang="en-US" sz="1400" dirty="0">
                <a:solidFill>
                  <a:srgbClr val="000000"/>
                </a:solidFill>
                <a:cs typeface="Arial" panose="020B0604020202020204" pitchFamily="34" charset="0"/>
              </a:rPr>
              <a:t>	Families and communities struggling</a:t>
            </a:r>
          </a:p>
          <a:p>
            <a:pPr marL="0" lvl="1" indent="0">
              <a:spcBef>
                <a:spcPts val="576"/>
              </a:spcBef>
              <a:buNone/>
              <a:defRPr/>
            </a:pPr>
            <a:r>
              <a:rPr lang="en-US" sz="1400" dirty="0">
                <a:solidFill>
                  <a:srgbClr val="000000"/>
                </a:solidFill>
                <a:cs typeface="Arial" panose="020B0604020202020204" pitchFamily="34" charset="0"/>
              </a:rPr>
              <a:t>	Criminal activity</a:t>
            </a:r>
          </a:p>
          <a:p>
            <a:pPr>
              <a:spcBef>
                <a:spcPts val="576"/>
              </a:spcBef>
              <a:defRPr/>
            </a:pPr>
            <a:r>
              <a:rPr lang="en-US" sz="1400" dirty="0">
                <a:solidFill>
                  <a:srgbClr val="000000"/>
                </a:solidFill>
              </a:rPr>
              <a:t>Inadequate Treatment Capacity</a:t>
            </a:r>
          </a:p>
          <a:p>
            <a:pPr>
              <a:spcBef>
                <a:spcPts val="576"/>
              </a:spcBef>
              <a:defRPr/>
            </a:pPr>
            <a:r>
              <a:rPr lang="en-US" sz="1400" dirty="0">
                <a:solidFill>
                  <a:srgbClr val="000000"/>
                </a:solidFill>
              </a:rPr>
              <a:t>	</a:t>
            </a:r>
            <a:r>
              <a:rPr lang="en-US" sz="1400" dirty="0">
                <a:solidFill>
                  <a:srgbClr val="000000"/>
                </a:solidFill>
                <a:cs typeface="Arial" panose="020B0604020202020204" pitchFamily="34" charset="0"/>
              </a:rPr>
              <a:t>Key health care providers not participating</a:t>
            </a:r>
          </a:p>
          <a:p>
            <a:pPr>
              <a:spcBef>
                <a:spcPts val="576"/>
              </a:spcBef>
              <a:defRPr/>
            </a:pPr>
            <a:r>
              <a:rPr lang="en-US" sz="1400" dirty="0">
                <a:solidFill>
                  <a:srgbClr val="000000"/>
                </a:solidFill>
                <a:cs typeface="Arial" panose="020B0604020202020204" pitchFamily="34" charset="0"/>
              </a:rPr>
              <a:t>	Program and funding silos</a:t>
            </a:r>
            <a:endParaRPr lang="en-US" sz="1400" dirty="0">
              <a:solidFill>
                <a:srgbClr val="000000"/>
              </a:solidFill>
            </a:endParaRPr>
          </a:p>
          <a:p>
            <a:pPr>
              <a:spcBef>
                <a:spcPts val="576"/>
              </a:spcBef>
              <a:defRPr/>
            </a:pPr>
            <a:r>
              <a:rPr lang="en-US" sz="1400" dirty="0">
                <a:solidFill>
                  <a:srgbClr val="000000"/>
                </a:solidFill>
              </a:rPr>
              <a:t>Isolation, stigma, and lack of voice for community with addiction</a:t>
            </a:r>
            <a:endParaRPr lang="en-US" sz="14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1211C68E-D71C-4A7E-AC5C-629A6D57FB61}" type="slidenum">
              <a:rPr lang="en-US" smtClean="0"/>
              <a:t>2</a:t>
            </a:fld>
            <a:endParaRPr lang="en-US"/>
          </a:p>
        </p:txBody>
      </p:sp>
    </p:spTree>
    <p:extLst>
      <p:ext uri="{BB962C8B-B14F-4D97-AF65-F5344CB8AC3E}">
        <p14:creationId xmlns:p14="http://schemas.microsoft.com/office/powerpoint/2010/main" val="371190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1C68E-D71C-4A7E-AC5C-629A6D57FB61}" type="slidenum">
              <a:rPr lang="en-US" smtClean="0"/>
              <a:t>3</a:t>
            </a:fld>
            <a:endParaRPr lang="en-US"/>
          </a:p>
        </p:txBody>
      </p:sp>
    </p:spTree>
    <p:extLst>
      <p:ext uri="{BB962C8B-B14F-4D97-AF65-F5344CB8AC3E}">
        <p14:creationId xmlns:p14="http://schemas.microsoft.com/office/powerpoint/2010/main" val="3343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a:t>
            </a:r>
          </a:p>
        </p:txBody>
      </p:sp>
      <p:sp>
        <p:nvSpPr>
          <p:cNvPr id="4" name="Slide Number Placeholder 3"/>
          <p:cNvSpPr>
            <a:spLocks noGrp="1"/>
          </p:cNvSpPr>
          <p:nvPr>
            <p:ph type="sldNum" sz="quarter" idx="5"/>
          </p:nvPr>
        </p:nvSpPr>
        <p:spPr/>
        <p:txBody>
          <a:bodyPr/>
          <a:lstStyle/>
          <a:p>
            <a:fld id="{1211C68E-D71C-4A7E-AC5C-629A6D57FB61}" type="slidenum">
              <a:rPr lang="en-US" smtClean="0"/>
              <a:t>4</a:t>
            </a:fld>
            <a:endParaRPr lang="en-US"/>
          </a:p>
        </p:txBody>
      </p:sp>
    </p:spTree>
    <p:extLst>
      <p:ext uri="{BB962C8B-B14F-4D97-AF65-F5344CB8AC3E}">
        <p14:creationId xmlns:p14="http://schemas.microsoft.com/office/powerpoint/2010/main" val="354870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dirty="0">
                <a:solidFill>
                  <a:srgbClr val="645142"/>
                </a:solidFill>
                <a:latin typeface="Ubuntu"/>
              </a:rPr>
              <a:t>In 2013, The former Chief of Police for the City of Rutland, Vermont, James Baker, organized our coalition with the enthusiastic support of Mayor Christopher </a:t>
            </a:r>
            <a:r>
              <a:rPr lang="en-US" altLang="en-US" dirty="0" err="1">
                <a:solidFill>
                  <a:srgbClr val="645142"/>
                </a:solidFill>
                <a:latin typeface="Ubuntu"/>
              </a:rPr>
              <a:t>Louras</a:t>
            </a:r>
            <a:r>
              <a:rPr lang="en-US" altLang="en-US" dirty="0">
                <a:solidFill>
                  <a:srgbClr val="645142"/>
                </a:solidFill>
                <a:latin typeface="Ubuntu"/>
              </a:rPr>
              <a:t> and the Board of Aldermen.</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dirty="0">
                <a:solidFill>
                  <a:srgbClr val="645142"/>
                </a:solidFill>
                <a:latin typeface="Ubuntu"/>
              </a:rPr>
              <a:t>We came together based on the belief that</a:t>
            </a:r>
            <a:r>
              <a:rPr lang="en-US" altLang="en-US" b="1" dirty="0">
                <a:solidFill>
                  <a:srgbClr val="645142"/>
                </a:solidFill>
                <a:latin typeface="inherit"/>
              </a:rPr>
              <a:t> the challenges facing our community and in particular those challenges arising from substance abuse, were not going to be resolved simply by making more arrests</a:t>
            </a:r>
            <a:r>
              <a:rPr lang="en-US" altLang="en-US" dirty="0">
                <a:solidFill>
                  <a:srgbClr val="645142"/>
                </a:solidFill>
                <a:latin typeface="Ubuntu"/>
              </a:rPr>
              <a:t>.</a:t>
            </a:r>
            <a:endParaRPr lang="en-US" altLang="en-US" dirty="0"/>
          </a:p>
          <a:p>
            <a:pPr lvl="0" eaLnBrk="0" fontAlgn="base" hangingPunct="0">
              <a:spcBef>
                <a:spcPct val="0"/>
              </a:spcBef>
              <a:spcAft>
                <a:spcPct val="0"/>
              </a:spcAft>
            </a:pPr>
            <a:r>
              <a:rPr lang="en-US" altLang="en-US" dirty="0">
                <a:solidFill>
                  <a:srgbClr val="645142"/>
                </a:solidFill>
                <a:latin typeface="Ubuntu"/>
              </a:rPr>
              <a:t>More specifically, we believed that we needed to address the issues underlying substance abuse and the related criminal activity and that our efforts needed to include our broader community.  We also believed that </a:t>
            </a:r>
            <a:r>
              <a:rPr lang="en-US" altLang="en-US" b="1" dirty="0">
                <a:solidFill>
                  <a:srgbClr val="645142"/>
                </a:solidFill>
                <a:latin typeface="inherit"/>
              </a:rPr>
              <a:t>meaningful change would require a new, comprehensive and more integrated collaboration</a:t>
            </a:r>
            <a:r>
              <a:rPr lang="en-US" altLang="en-US" dirty="0">
                <a:solidFill>
                  <a:srgbClr val="645142"/>
                </a:solidFill>
                <a:latin typeface="Ubuntu"/>
              </a:rPr>
              <a:t> among the many agencies and organizations serving our City.</a:t>
            </a:r>
            <a:endParaRPr lang="en-US" altLang="en-US" dirty="0"/>
          </a:p>
          <a:p>
            <a:pPr lvl="0" eaLnBrk="0" fontAlgn="base" hangingPunct="0">
              <a:spcBef>
                <a:spcPct val="0"/>
              </a:spcBef>
              <a:spcAft>
                <a:spcPct val="0"/>
              </a:spcAft>
            </a:pPr>
            <a:r>
              <a:rPr lang="en-US" altLang="en-US" dirty="0">
                <a:solidFill>
                  <a:srgbClr val="645142"/>
                </a:solidFill>
                <a:latin typeface="Ubuntu"/>
              </a:rPr>
              <a:t>To facilitate our efforts we have formed three teams, each focusing on a major area of concern. Those three areas are: </a:t>
            </a:r>
            <a:r>
              <a:rPr lang="en-US" altLang="en-US" b="1" dirty="0">
                <a:solidFill>
                  <a:srgbClr val="645142"/>
                </a:solidFill>
                <a:latin typeface="inherit"/>
              </a:rPr>
              <a:t> treating addiction and substance abuse, reducing crime and building great neighborhoods</a:t>
            </a:r>
            <a:r>
              <a:rPr lang="en-US" altLang="en-US" dirty="0">
                <a:solidFill>
                  <a:srgbClr val="645142"/>
                </a:solidFill>
                <a:latin typeface="Ubuntu"/>
              </a:rPr>
              <a:t>.</a:t>
            </a:r>
            <a:endParaRPr lang="en-US" altLang="en-US" dirty="0"/>
          </a:p>
          <a:p>
            <a:endParaRPr lang="en-US" dirty="0"/>
          </a:p>
        </p:txBody>
      </p:sp>
      <p:sp>
        <p:nvSpPr>
          <p:cNvPr id="4" name="Slide Number Placeholder 3"/>
          <p:cNvSpPr>
            <a:spLocks noGrp="1"/>
          </p:cNvSpPr>
          <p:nvPr>
            <p:ph type="sldNum" sz="quarter" idx="5"/>
          </p:nvPr>
        </p:nvSpPr>
        <p:spPr/>
        <p:txBody>
          <a:bodyPr/>
          <a:lstStyle/>
          <a:p>
            <a:fld id="{1211C68E-D71C-4A7E-AC5C-629A6D57FB61}" type="slidenum">
              <a:rPr lang="en-US" smtClean="0"/>
              <a:t>5</a:t>
            </a:fld>
            <a:endParaRPr lang="en-US"/>
          </a:p>
        </p:txBody>
      </p:sp>
    </p:spTree>
    <p:extLst>
      <p:ext uri="{BB962C8B-B14F-4D97-AF65-F5344CB8AC3E}">
        <p14:creationId xmlns:p14="http://schemas.microsoft.com/office/powerpoint/2010/main" val="229687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Targeted Response (STR) begin May 2017 appropriation out of the CURES act, has been renewed to 2023</a:t>
            </a:r>
          </a:p>
          <a:p>
            <a:r>
              <a:rPr lang="en-US" dirty="0"/>
              <a:t>State Opioid Response started in Oct 2018 – different federal appropriation</a:t>
            </a:r>
          </a:p>
          <a:p>
            <a:endParaRPr lang="en-US" dirty="0"/>
          </a:p>
          <a:p>
            <a:r>
              <a:rPr lang="en-US" dirty="0"/>
              <a:t>Both focus on opioids, can be used for prevention, intervention, treatment, and recovery.  As of now, time limited</a:t>
            </a:r>
          </a:p>
          <a:p>
            <a:endParaRPr lang="en-US" dirty="0"/>
          </a:p>
          <a:p>
            <a:r>
              <a:rPr lang="en-US" dirty="0"/>
              <a:t>1115 SUD waiver – Virginia did a great waiver, VT limited waiver</a:t>
            </a:r>
          </a:p>
          <a:p>
            <a:r>
              <a:rPr lang="en-US" dirty="0"/>
              <a:t>Requires stringent clinical / service criteria based on the ASAM levels of Care Framework  across the system of care</a:t>
            </a:r>
          </a:p>
          <a:p>
            <a:r>
              <a:rPr lang="en-US" dirty="0"/>
              <a:t>Allow for expenditure authority for IMD services (limited) but must demonstrate budget neutrality</a:t>
            </a:r>
          </a:p>
          <a:p>
            <a:r>
              <a:rPr lang="en-US" dirty="0"/>
              <a:t>Extensive evaluation, 5 </a:t>
            </a:r>
            <a:r>
              <a:rPr lang="en-US" dirty="0" err="1"/>
              <a:t>yr</a:t>
            </a:r>
            <a:r>
              <a:rPr lang="en-US" dirty="0"/>
              <a:t> independent evaluation of required and recommended measures.</a:t>
            </a:r>
          </a:p>
          <a:p>
            <a:r>
              <a:rPr lang="en-US" dirty="0"/>
              <a:t>States having difficulty meeting the requirements of the waivers</a:t>
            </a:r>
          </a:p>
        </p:txBody>
      </p:sp>
      <p:sp>
        <p:nvSpPr>
          <p:cNvPr id="4" name="Slide Number Placeholder 3"/>
          <p:cNvSpPr>
            <a:spLocks noGrp="1"/>
          </p:cNvSpPr>
          <p:nvPr>
            <p:ph type="sldNum" sz="quarter" idx="5"/>
          </p:nvPr>
        </p:nvSpPr>
        <p:spPr/>
        <p:txBody>
          <a:bodyPr/>
          <a:lstStyle/>
          <a:p>
            <a:fld id="{1211C68E-D71C-4A7E-AC5C-629A6D57FB61}" type="slidenum">
              <a:rPr lang="en-US" smtClean="0"/>
              <a:t>10</a:t>
            </a:fld>
            <a:endParaRPr lang="en-US"/>
          </a:p>
        </p:txBody>
      </p:sp>
    </p:spTree>
    <p:extLst>
      <p:ext uri="{BB962C8B-B14F-4D97-AF65-F5344CB8AC3E}">
        <p14:creationId xmlns:p14="http://schemas.microsoft.com/office/powerpoint/2010/main" val="269329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1C68E-D71C-4A7E-AC5C-629A6D57FB61}" type="slidenum">
              <a:rPr lang="en-US" smtClean="0"/>
              <a:t>11</a:t>
            </a:fld>
            <a:endParaRPr lang="en-US"/>
          </a:p>
        </p:txBody>
      </p:sp>
    </p:spTree>
    <p:extLst>
      <p:ext uri="{BB962C8B-B14F-4D97-AF65-F5344CB8AC3E}">
        <p14:creationId xmlns:p14="http://schemas.microsoft.com/office/powerpoint/2010/main" val="80303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1C68E-D71C-4A7E-AC5C-629A6D57FB61}" type="slidenum">
              <a:rPr lang="en-US" smtClean="0"/>
              <a:t>12</a:t>
            </a:fld>
            <a:endParaRPr lang="en-US"/>
          </a:p>
        </p:txBody>
      </p:sp>
    </p:spTree>
    <p:extLst>
      <p:ext uri="{BB962C8B-B14F-4D97-AF65-F5344CB8AC3E}">
        <p14:creationId xmlns:p14="http://schemas.microsoft.com/office/powerpoint/2010/main" val="386932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fld id="{8B0E1E69-7431-401F-9236-96D3199B89C1}" type="slidenum">
              <a:rPr lang="en-US">
                <a:solidFill>
                  <a:prstClr val="black"/>
                </a:solidFill>
                <a:latin typeface="Calibri" panose="020F0502020204030204"/>
              </a:rPr>
              <a:pPr defTabSz="924916"/>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915747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dirty="0">
              <a:solidFill>
                <a:prstClr val="black"/>
              </a:solidFill>
            </a:endParaRPr>
          </a:p>
        </p:txBody>
      </p:sp>
      <p:pic>
        <p:nvPicPr>
          <p:cNvPr id="9" name="Picture 29" descr="BP logo color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15"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397938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25242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220325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C5788A6-BA53-4AF0-B8DC-D9D5BAC492E7}"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8FB94-CF87-4188-82CE-4ED5BCC2A7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54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7FE2F6-0787-4384-B33F-9608BBC51821}"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1AFE2-8B07-4C5D-88DD-B7B71C12D1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311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47EFD2-0DE2-415E-8F97-F3F9FEEED360}"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405A0-AEFA-4D73-BEF3-B6909A7C5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8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9833978-527E-4E5F-8A7E-8D81CEFA6227}"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B371B8-985C-43DD-985A-2AB60F95F4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915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9766951-3E26-4BD5-864E-B97801B8B19C}" type="datetime1">
              <a:rPr lang="en-US" smtClean="0">
                <a:solidFill>
                  <a:srgbClr val="000000"/>
                </a:solidFill>
              </a:rPr>
              <a:pPr>
                <a:defRPr/>
              </a:pPr>
              <a:t>1/18/2019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18F05E-ACE4-4B3B-BBCC-9929C0472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21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9BAFDF1-53EE-4B60-81F1-89B5CD762881}" type="datetime1">
              <a:rPr lang="en-US" smtClean="0">
                <a:solidFill>
                  <a:srgbClr val="000000"/>
                </a:solidFill>
              </a:rPr>
              <a:pPr>
                <a:defRPr/>
              </a:pPr>
              <a:t>1/18/2019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C3254D-BD40-407B-A9DE-D59526C41F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59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3E6ACA-0BD7-4DB7-83F3-270D687C80F1}" type="datetime1">
              <a:rPr lang="en-US" smtClean="0">
                <a:solidFill>
                  <a:srgbClr val="000000"/>
                </a:solidFill>
              </a:rPr>
              <a:pPr>
                <a:defRPr/>
              </a:pPr>
              <a:t>1/18/2019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57A565-14DD-4843-82EF-C0F426FF6E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8296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6CEFF9-826D-4F2E-B090-9ADED01640A3}"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13E249-0DF9-4DBF-9785-3ABE5EC9F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638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195653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8AC124-85C9-4A03-B6E3-290B88C14BF0}"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A94ED-E4FF-4E31-B6E8-301D5B37BB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31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A74DA9E-0006-45F9-91BF-72AF9A0DD664}"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1C7054-4929-4389-9ECB-E964FA179C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464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0960F0-E44F-4CF4-9739-6EBDB074A1E6}"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29B9A-C5C4-47EB-A806-9B9C75AC4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32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2AFE1AC-FFB1-4938-A24A-BAA7ED2BFF2A}"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3E249-FEC0-4F96-96DB-5D79D3B049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846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7F7F13E-3EE0-4B21-8832-F503F8985ED2}"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C5107-E3D8-4E5E-88EF-7AD43B3FA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0954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prstClr val="black"/>
              </a:solidFill>
            </a:endParaRPr>
          </a:p>
        </p:txBody>
      </p:sp>
      <p:pic>
        <p:nvPicPr>
          <p:cNvPr id="9" name="Picture 29" descr="BP logo color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15"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959656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197707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1323005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510404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209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95600"/>
            <a:ext cx="5386917"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09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95600"/>
            <a:ext cx="5389033"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E16DB8-B27D-42FE-9644-C177AA6F31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44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973207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7"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277741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6"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223563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0"/>
            <a:ext cx="4011084"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05000"/>
            <a:ext cx="4011084"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948712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9200"/>
            <a:ext cx="73152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143122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1706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4072077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C5107-E3D8-4E5E-88EF-7AD43B3FA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477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prstClr val="black"/>
              </a:solidFill>
            </a:endParaRPr>
          </a:p>
        </p:txBody>
      </p:sp>
      <p:pic>
        <p:nvPicPr>
          <p:cNvPr id="9" name="Picture 29" descr="BP logo color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15"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16654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305158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87468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4174228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4189525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209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95600"/>
            <a:ext cx="5386917"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09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95600"/>
            <a:ext cx="5389033"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E16DB8-B27D-42FE-9644-C177AA6F31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1078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7"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558463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6"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992576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0"/>
            <a:ext cx="4011084"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05000"/>
            <a:ext cx="4011084"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4252506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9200"/>
            <a:ext cx="73152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1499342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4278089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sz="1200">
                <a:solidFill>
                  <a:prstClr val="black">
                    <a:tint val="75000"/>
                  </a:prstClr>
                </a:solidFill>
              </a:rPr>
              <a:pPr>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z="1200" smtClean="0">
                <a:solidFill>
                  <a:prstClr val="black">
                    <a:tint val="75000"/>
                  </a:prstClr>
                </a:solidFill>
              </a:rPr>
              <a:pPr/>
              <a:t>1/18/2019</a:t>
            </a:fld>
            <a:endParaRPr lang="en-US" sz="1200" dirty="0">
              <a:solidFill>
                <a:prstClr val="black">
                  <a:tint val="75000"/>
                </a:prstClr>
              </a:solidFill>
            </a:endParaRPr>
          </a:p>
        </p:txBody>
      </p:sp>
    </p:spTree>
    <p:extLst>
      <p:ext uri="{BB962C8B-B14F-4D97-AF65-F5344CB8AC3E}">
        <p14:creationId xmlns:p14="http://schemas.microsoft.com/office/powerpoint/2010/main" val="1784072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C5107-E3D8-4E5E-88EF-7AD43B3FA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431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prstClr val="black"/>
              </a:solidFill>
            </a:endParaRPr>
          </a:p>
        </p:txBody>
      </p:sp>
      <p:pic>
        <p:nvPicPr>
          <p:cNvPr id="9" name="Picture 29" descr="BP logo color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15"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286499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209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95600"/>
            <a:ext cx="5386917"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09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95600"/>
            <a:ext cx="5389033"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4EB3704-1FF3-4086-B027-593531ED7779}" type="datetimeFigureOut">
              <a:rPr lang="en-US" smtClean="0">
                <a:solidFill>
                  <a:prstClr val="black">
                    <a:tint val="75000"/>
                  </a:prstClr>
                </a:solidFill>
              </a:rPr>
              <a:pPr/>
              <a:t>1/18/2019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E16DB8-B27D-42FE-9644-C177AA6F31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4613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1596120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2027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2702788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209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95600"/>
            <a:ext cx="5386917"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09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95600"/>
            <a:ext cx="5389033"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E16DB8-B27D-42FE-9644-C177AA6F31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819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3118061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2858922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0"/>
            <a:ext cx="4011084"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05000"/>
            <a:ext cx="4011084"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3887582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9200"/>
            <a:ext cx="73152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437328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830344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261375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654328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C5788A6-BA53-4AF0-B8DC-D9D5BAC492E7}"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8FB94-CF87-4188-82CE-4ED5BCC2A7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441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7FE2F6-0787-4384-B33F-9608BBC51821}"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1AFE2-8B07-4C5D-88DD-B7B71C12D1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364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47EFD2-0DE2-415E-8F97-F3F9FEEED360}"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405A0-AEFA-4D73-BEF3-B6909A7C5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255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9833978-527E-4E5F-8A7E-8D81CEFA6227}"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B371B8-985C-43DD-985A-2AB60F95F4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809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9766951-3E26-4BD5-864E-B97801B8B19C}" type="datetime1">
              <a:rPr lang="en-US" smtClean="0">
                <a:solidFill>
                  <a:srgbClr val="000000"/>
                </a:solidFill>
              </a:rPr>
              <a:pPr>
                <a:defRPr/>
              </a:pPr>
              <a:t>1/18/2019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18F05E-ACE4-4B3B-BBCC-9929C0472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889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9BAFDF1-53EE-4B60-81F1-89B5CD762881}" type="datetime1">
              <a:rPr lang="en-US" smtClean="0">
                <a:solidFill>
                  <a:srgbClr val="000000"/>
                </a:solidFill>
              </a:rPr>
              <a:pPr>
                <a:defRPr/>
              </a:pPr>
              <a:t>1/18/2019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C3254D-BD40-407B-A9DE-D59526C41F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708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3E6ACA-0BD7-4DB7-83F3-270D687C80F1}" type="datetime1">
              <a:rPr lang="en-US" smtClean="0">
                <a:solidFill>
                  <a:srgbClr val="000000"/>
                </a:solidFill>
              </a:rPr>
              <a:pPr>
                <a:defRPr/>
              </a:pPr>
              <a:t>1/18/2019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57A565-14DD-4843-82EF-C0F426FF6E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347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6CEFF9-826D-4F2E-B090-9ADED01640A3}"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13E249-0DF9-4DBF-9785-3ABE5EC9F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445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8AC124-85C9-4A03-B6E3-290B88C14BF0}"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A94ED-E4FF-4E31-B6E8-301D5B37BB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1640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A74DA9E-0006-45F9-91BF-72AF9A0DD664}"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1C7054-4929-4389-9ECB-E964FA179C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44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42342579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0960F0-E44F-4CF4-9739-6EBDB074A1E6}"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29B9A-C5C4-47EB-A806-9B9C75AC4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59016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2AFE1AC-FFB1-4938-A24A-BAA7ED2BFF2A}"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3E249-FEC0-4F96-96DB-5D79D3B049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96593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7F7F13E-3EE0-4B21-8832-F503F8985ED2}"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C5107-E3D8-4E5E-88EF-7AD43B3FA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978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C5788A6-BA53-4AF0-B8DC-D9D5BAC492E7}"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8FB94-CF87-4188-82CE-4ED5BCC2A7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351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7FE2F6-0787-4384-B33F-9608BBC51821}"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1AFE2-8B07-4C5D-88DD-B7B71C12D1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68273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47EFD2-0DE2-415E-8F97-F3F9FEEED360}"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405A0-AEFA-4D73-BEF3-B6909A7C5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7670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9833978-527E-4E5F-8A7E-8D81CEFA6227}"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B371B8-985C-43DD-985A-2AB60F95F4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507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9766951-3E26-4BD5-864E-B97801B8B19C}" type="datetime1">
              <a:rPr lang="en-US" smtClean="0">
                <a:solidFill>
                  <a:srgbClr val="000000"/>
                </a:solidFill>
              </a:rPr>
              <a:pPr>
                <a:defRPr/>
              </a:pPr>
              <a:t>1/18/2019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18F05E-ACE4-4B3B-BBCC-9929C0472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7695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9BAFDF1-53EE-4B60-81F1-89B5CD762881}" type="datetime1">
              <a:rPr lang="en-US" smtClean="0">
                <a:solidFill>
                  <a:srgbClr val="000000"/>
                </a:solidFill>
              </a:rPr>
              <a:pPr>
                <a:defRPr/>
              </a:pPr>
              <a:t>1/18/2019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C3254D-BD40-407B-A9DE-D59526C41F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290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3E6ACA-0BD7-4DB7-83F3-270D687C80F1}" type="datetime1">
              <a:rPr lang="en-US" smtClean="0">
                <a:solidFill>
                  <a:srgbClr val="000000"/>
                </a:solidFill>
              </a:rPr>
              <a:pPr>
                <a:defRPr/>
              </a:pPr>
              <a:t>1/18/2019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57A565-14DD-4843-82EF-C0F426FF6E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834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0"/>
            <a:ext cx="4011084"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05000"/>
            <a:ext cx="4011084"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4205638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6CEFF9-826D-4F2E-B090-9ADED01640A3}"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13E249-0DF9-4DBF-9785-3ABE5EC9F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2399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8AC124-85C9-4A03-B6E3-290B88C14BF0}" type="datetime1">
              <a:rPr lang="en-US" smtClean="0">
                <a:solidFill>
                  <a:srgbClr val="000000"/>
                </a:solidFill>
              </a:rPr>
              <a:pPr>
                <a:defRPr/>
              </a:pPr>
              <a:t>1/18/2019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A94ED-E4FF-4E31-B6E8-301D5B37BB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1531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A74DA9E-0006-45F9-91BF-72AF9A0DD664}"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1C7054-4929-4389-9ECB-E964FA179C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976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0960F0-E44F-4CF4-9739-6EBDB074A1E6}"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29B9A-C5C4-47EB-A806-9B9C75AC4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1621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2AFE1AC-FFB1-4938-A24A-BAA7ED2BFF2A}"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3E249-FEC0-4F96-96DB-5D79D3B049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828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7F7F13E-3EE0-4B21-8832-F503F8985ED2}" type="datetime1">
              <a:rPr lang="en-US" smtClean="0">
                <a:solidFill>
                  <a:srgbClr val="000000"/>
                </a:solidFill>
              </a:rPr>
              <a:pPr>
                <a:defRPr/>
              </a:pPr>
              <a:t>1/18/2019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C5107-E3D8-4E5E-88EF-7AD43B3FA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4089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fontAlgn="base" hangingPunct="1">
              <a:spcBef>
                <a:spcPct val="0"/>
              </a:spcBef>
              <a:spcAft>
                <a:spcPct val="0"/>
              </a:spcAft>
            </a:pPr>
            <a:endParaRPr lang="en-US" sz="1800" dirty="0">
              <a:solidFill>
                <a:prstClr val="black"/>
              </a:solidFill>
            </a:endParaRPr>
          </a:p>
        </p:txBody>
      </p:sp>
      <p:pic>
        <p:nvPicPr>
          <p:cNvPr id="9" name="Picture 29" descr="BP logo color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15"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227061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1752233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3032262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706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9200"/>
            <a:ext cx="73152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7372F-3CF6-4CC8-9667-EDFB6BCBAB09}"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0D4FA2-77F2-4E5E-AD9C-629AA664EDA1}" type="datetime1">
              <a:rPr lang="en-US" smtClean="0">
                <a:solidFill>
                  <a:prstClr val="black">
                    <a:tint val="75000"/>
                  </a:prstClr>
                </a:solidFill>
              </a:rPr>
              <a:pPr/>
              <a:t>1/18/2019</a:t>
            </a:fld>
            <a:endParaRPr lang="en-US" dirty="0">
              <a:solidFill>
                <a:prstClr val="black">
                  <a:tint val="75000"/>
                </a:prstClr>
              </a:solidFill>
            </a:endParaRPr>
          </a:p>
        </p:txBody>
      </p:sp>
    </p:spTree>
    <p:extLst>
      <p:ext uri="{BB962C8B-B14F-4D97-AF65-F5344CB8AC3E}">
        <p14:creationId xmlns:p14="http://schemas.microsoft.com/office/powerpoint/2010/main" val="1579312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209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95600"/>
            <a:ext cx="5386917"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09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95600"/>
            <a:ext cx="5389033"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4EB3704-1FF3-4086-B027-593531ED7779}" type="datetimeFigureOut">
              <a:rPr lang="en-US" smtClean="0">
                <a:solidFill>
                  <a:prstClr val="black">
                    <a:tint val="75000"/>
                  </a:prstClr>
                </a:solidFill>
              </a:rPr>
              <a:pPr/>
              <a:t>1/18/2019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E16DB8-B27D-42FE-9644-C177AA6F31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3012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7"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6382596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6"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3929591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0"/>
            <a:ext cx="4011084"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05000"/>
            <a:ext cx="4011084"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5100100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9200"/>
            <a:ext cx="73152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9"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3849163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24110987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userDrawn="1"/>
        </p:nvSpPr>
        <p:spPr>
          <a:xfrm>
            <a:off x="87376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2E7372F-3CF6-4CC8-9667-EDFB6BCBAB09}" type="slidenum">
              <a:rPr lang="en-US" sz="1200">
                <a:solidFill>
                  <a:prstClr val="black">
                    <a:tint val="75000"/>
                  </a:prstClr>
                </a:solidFill>
              </a:rPr>
              <a:pPr fontAlgn="base">
                <a:spcBef>
                  <a:spcPct val="0"/>
                </a:spcBef>
                <a:spcAft>
                  <a:spcPct val="0"/>
                </a:spcAft>
                <a:defRPr/>
              </a:pPr>
              <a:t>‹#›</a:t>
            </a:fld>
            <a:endParaRPr lang="en-US" sz="1200" dirty="0">
              <a:solidFill>
                <a:prstClr val="black">
                  <a:tint val="75000"/>
                </a:prstClr>
              </a:solidFill>
            </a:endParaRPr>
          </a:p>
        </p:txBody>
      </p:sp>
      <p:sp>
        <p:nvSpPr>
          <p:cNvPr id="8" name="Date Placeholder 10"/>
          <p:cNvSpPr>
            <a:spLocks noGrp="1"/>
          </p:cNvSpPr>
          <p:nvPr userDrawn="1"/>
        </p:nvSpPr>
        <p:spPr>
          <a:xfrm>
            <a:off x="609600" y="640080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C0D4FA2-77F2-4E5E-AD9C-629AA664EDA1}" type="datetime1">
              <a:rPr lang="en-US" sz="1200" smtClean="0">
                <a:solidFill>
                  <a:prstClr val="black">
                    <a:tint val="75000"/>
                  </a:prstClr>
                </a:solidFill>
              </a:rPr>
              <a:pPr fontAlgn="base">
                <a:spcBef>
                  <a:spcPct val="0"/>
                </a:spcBef>
                <a:spcAft>
                  <a:spcPct val="0"/>
                </a:spcAft>
              </a:pPr>
              <a:t>1/18/2019</a:t>
            </a:fld>
            <a:endParaRPr lang="en-US" sz="1200" dirty="0">
              <a:solidFill>
                <a:prstClr val="black">
                  <a:tint val="75000"/>
                </a:prstClr>
              </a:solidFill>
            </a:endParaRPr>
          </a:p>
        </p:txBody>
      </p:sp>
    </p:spTree>
    <p:extLst>
      <p:ext uri="{BB962C8B-B14F-4D97-AF65-F5344CB8AC3E}">
        <p14:creationId xmlns:p14="http://schemas.microsoft.com/office/powerpoint/2010/main" val="112223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66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B3704-1FF3-4086-B027-593531ED7779}" type="datetimeFigureOut">
              <a:rPr lang="en-US" smtClean="0">
                <a:solidFill>
                  <a:prstClr val="black">
                    <a:tint val="75000"/>
                  </a:prstClr>
                </a:solidFill>
              </a:rPr>
              <a:pPr/>
              <a:t>1/18/2019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16DB8-B27D-42FE-9644-C177AA6F318A}" type="slidenum">
              <a:rPr lang="en-US" smtClean="0">
                <a:solidFill>
                  <a:prstClr val="black">
                    <a:tint val="75000"/>
                  </a:prstClr>
                </a:solidFill>
              </a:rPr>
              <a:pPr/>
              <a:t>‹#›</a:t>
            </a:fld>
            <a:endParaRPr lang="en-US" dirty="0">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dirty="0">
              <a:solidFill>
                <a:prstClr val="black"/>
              </a:solidFill>
            </a:endParaRPr>
          </a:p>
        </p:txBody>
      </p:sp>
      <p:pic>
        <p:nvPicPr>
          <p:cNvPr id="9" name="Picture 29" descr="BP logo color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
          <p:cNvGrpSpPr>
            <a:grpSpLocks noChangeAspect="1"/>
          </p:cNvGrpSpPr>
          <p:nvPr userDrawn="1"/>
        </p:nvGrpSpPr>
        <p:grpSpPr bwMode="auto">
          <a:xfrm>
            <a:off x="221264" y="272128"/>
            <a:ext cx="3436336" cy="718472"/>
            <a:chOff x="66675" y="0"/>
            <a:chExt cx="2057400" cy="573551"/>
          </a:xfrm>
        </p:grpSpPr>
        <p:pic>
          <p:nvPicPr>
            <p:cNvPr id="13" name="Picture 31" descr="moonmtnvt5011_tran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userDrawn="1"/>
          </p:nvSpPr>
          <p:spPr bwMode="auto">
            <a:xfrm>
              <a:off x="66675" y="352425"/>
              <a:ext cx="2057400" cy="221126"/>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200" dirty="0">
                  <a:solidFill>
                    <a:srgbClr val="000000"/>
                  </a:solidFill>
                  <a:latin typeface="Arial"/>
                </a:rPr>
                <a:t>Agency of Human Services</a:t>
              </a:r>
            </a:p>
          </p:txBody>
        </p:sp>
      </p:grpSp>
    </p:spTree>
    <p:extLst>
      <p:ext uri="{BB962C8B-B14F-4D97-AF65-F5344CB8AC3E}">
        <p14:creationId xmlns:p14="http://schemas.microsoft.com/office/powerpoint/2010/main" val="524745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7DDB20D-758E-4A83-96C0-6BC793569502}" type="datetime1">
              <a:rPr lang="en-US">
                <a:solidFill>
                  <a:srgbClr val="000000"/>
                </a:solidFill>
                <a:cs typeface="Arial" charset="0"/>
              </a:rPr>
              <a:pPr fontAlgn="base">
                <a:spcBef>
                  <a:spcPct val="0"/>
                </a:spcBef>
                <a:spcAft>
                  <a:spcPct val="0"/>
                </a:spcAft>
                <a:defRPr/>
              </a:pPr>
              <a:t>1/18/2019</a:t>
            </a:fld>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C22C99-08CE-4B6B-9964-EBA7039B2C5C}"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Text Box 4"/>
          <p:cNvSpPr txBox="1">
            <a:spLocks noChangeArrowheads="1"/>
          </p:cNvSpPr>
          <p:nvPr userDrawn="1"/>
        </p:nvSpPr>
        <p:spPr bwMode="auto">
          <a:xfrm>
            <a:off x="2730501" y="501651"/>
            <a:ext cx="6625167" cy="92075"/>
          </a:xfrm>
          <a:prstGeom prst="rect">
            <a:avLst/>
          </a:prstGeom>
          <a:gradFill rotWithShape="0">
            <a:gsLst>
              <a:gs pos="0">
                <a:srgbClr val="0A4E81"/>
              </a:gs>
              <a:gs pos="100000">
                <a:srgbClr val="FFFFFF"/>
              </a:gs>
            </a:gsLst>
            <a:lin ang="0" scaled="1"/>
          </a:gradFill>
          <a:ln>
            <a:noFill/>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lang="en-US" sz="1800">
              <a:solidFill>
                <a:srgbClr val="000000"/>
              </a:solidFill>
              <a:cs typeface="Arial" charset="0"/>
            </a:endParaRPr>
          </a:p>
        </p:txBody>
      </p:sp>
      <p:pic>
        <p:nvPicPr>
          <p:cNvPr id="1032" name="Picture 5" descr="BP logo color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254067" y="44451"/>
            <a:ext cx="283633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
          <p:cNvGrpSpPr>
            <a:grpSpLocks/>
          </p:cNvGrpSpPr>
          <p:nvPr userDrawn="1"/>
        </p:nvGrpSpPr>
        <p:grpSpPr bwMode="auto">
          <a:xfrm>
            <a:off x="-101600" y="44451"/>
            <a:ext cx="2743200" cy="875645"/>
            <a:chOff x="0" y="0"/>
            <a:chExt cx="2057400" cy="875645"/>
          </a:xfrm>
        </p:grpSpPr>
        <p:pic>
          <p:nvPicPr>
            <p:cNvPr id="1034" name="Picture 31" descr="moonmtnvt5011_tra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Box 7"/>
            <p:cNvSpPr txBox="1">
              <a:spLocks noChangeArrowheads="1"/>
            </p:cNvSpPr>
            <p:nvPr userDrawn="1"/>
          </p:nvSpPr>
          <p:spPr bwMode="auto">
            <a:xfrm>
              <a:off x="0" y="352425"/>
              <a:ext cx="2057400" cy="52322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sz="1400" b="1">
                  <a:solidFill>
                    <a:srgbClr val="000000"/>
                  </a:solidFill>
                  <a:latin typeface="Times New Roman" pitchFamily="18" charset="0"/>
                  <a:cs typeface="Arial" charset="0"/>
                </a:rPr>
                <a:t>Department of Vermont Health Access</a:t>
              </a:r>
            </a:p>
          </p:txBody>
        </p:sp>
      </p:grpSp>
    </p:spTree>
    <p:extLst>
      <p:ext uri="{BB962C8B-B14F-4D97-AF65-F5344CB8AC3E}">
        <p14:creationId xmlns:p14="http://schemas.microsoft.com/office/powerpoint/2010/main" val="3155869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66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16DB8-B27D-42FE-9644-C177AA6F318A}" type="slidenum">
              <a:rPr lang="en-US" smtClean="0">
                <a:solidFill>
                  <a:prstClr val="black">
                    <a:tint val="75000"/>
                  </a:prstClr>
                </a:solidFill>
              </a:rPr>
              <a:pPr/>
              <a:t>‹#›</a:t>
            </a:fld>
            <a:endParaRPr lang="en-US">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prstClr val="black"/>
              </a:solidFill>
            </a:endParaRPr>
          </a:p>
        </p:txBody>
      </p:sp>
      <p:pic>
        <p:nvPicPr>
          <p:cNvPr id="9" name="Picture 29" descr="BP logo color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
          <p:cNvGrpSpPr>
            <a:grpSpLocks noChangeAspect="1"/>
          </p:cNvGrpSpPr>
          <p:nvPr userDrawn="1"/>
        </p:nvGrpSpPr>
        <p:grpSpPr bwMode="auto">
          <a:xfrm>
            <a:off x="221264" y="272128"/>
            <a:ext cx="3436336" cy="718472"/>
            <a:chOff x="66675" y="0"/>
            <a:chExt cx="2057400" cy="573551"/>
          </a:xfrm>
        </p:grpSpPr>
        <p:pic>
          <p:nvPicPr>
            <p:cNvPr id="13" name="Picture 31" descr="moonmtnvt5011_tran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userDrawn="1"/>
          </p:nvSpPr>
          <p:spPr bwMode="auto">
            <a:xfrm>
              <a:off x="66675" y="352425"/>
              <a:ext cx="2057400" cy="221126"/>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200" dirty="0">
                  <a:solidFill>
                    <a:srgbClr val="000000"/>
                  </a:solidFill>
                  <a:latin typeface="Arial"/>
                </a:rPr>
                <a:t>Agency of Human Services</a:t>
              </a:r>
            </a:p>
          </p:txBody>
        </p:sp>
      </p:grpSp>
    </p:spTree>
    <p:extLst>
      <p:ext uri="{BB962C8B-B14F-4D97-AF65-F5344CB8AC3E}">
        <p14:creationId xmlns:p14="http://schemas.microsoft.com/office/powerpoint/2010/main" val="27886846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66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16DB8-B27D-42FE-9644-C177AA6F318A}" type="slidenum">
              <a:rPr lang="en-US" smtClean="0">
                <a:solidFill>
                  <a:prstClr val="black">
                    <a:tint val="75000"/>
                  </a:prstClr>
                </a:solidFill>
              </a:rPr>
              <a:pPr/>
              <a:t>‹#›</a:t>
            </a:fld>
            <a:endParaRPr lang="en-US">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prstClr val="black"/>
              </a:solidFill>
            </a:endParaRPr>
          </a:p>
        </p:txBody>
      </p:sp>
      <p:pic>
        <p:nvPicPr>
          <p:cNvPr id="9" name="Picture 29" descr="BP logo color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
          <p:cNvGrpSpPr>
            <a:grpSpLocks noChangeAspect="1"/>
          </p:cNvGrpSpPr>
          <p:nvPr userDrawn="1"/>
        </p:nvGrpSpPr>
        <p:grpSpPr bwMode="auto">
          <a:xfrm>
            <a:off x="221264" y="272128"/>
            <a:ext cx="3436336" cy="718472"/>
            <a:chOff x="66675" y="0"/>
            <a:chExt cx="2057400" cy="573551"/>
          </a:xfrm>
        </p:grpSpPr>
        <p:pic>
          <p:nvPicPr>
            <p:cNvPr id="13" name="Picture 31" descr="moonmtnvt5011_tran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userDrawn="1"/>
          </p:nvSpPr>
          <p:spPr bwMode="auto">
            <a:xfrm>
              <a:off x="66675" y="352425"/>
              <a:ext cx="2057400" cy="221126"/>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200" dirty="0">
                  <a:solidFill>
                    <a:srgbClr val="000000"/>
                  </a:solidFill>
                  <a:latin typeface="Arial"/>
                </a:rPr>
                <a:t>Agency of Human Services</a:t>
              </a:r>
            </a:p>
          </p:txBody>
        </p:sp>
      </p:grpSp>
    </p:spTree>
    <p:extLst>
      <p:ext uri="{BB962C8B-B14F-4D97-AF65-F5344CB8AC3E}">
        <p14:creationId xmlns:p14="http://schemas.microsoft.com/office/powerpoint/2010/main" val="1391892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66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16DB8-B27D-42FE-9644-C177AA6F318A}" type="slidenum">
              <a:rPr lang="en-US" smtClean="0">
                <a:solidFill>
                  <a:prstClr val="black">
                    <a:tint val="75000"/>
                  </a:prstClr>
                </a:solidFill>
              </a:rPr>
              <a:pPr/>
              <a:t>‹#›</a:t>
            </a:fld>
            <a:endParaRPr lang="en-US">
              <a:solidFill>
                <a:prstClr val="black">
                  <a:tint val="75000"/>
                </a:prstClr>
              </a:solidFill>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prstClr val="black"/>
              </a:solidFill>
            </a:endParaRPr>
          </a:p>
        </p:txBody>
      </p:sp>
      <p:pic>
        <p:nvPicPr>
          <p:cNvPr id="9" name="Picture 29" descr="BP logo color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
          <p:cNvGrpSpPr>
            <a:grpSpLocks noChangeAspect="1"/>
          </p:cNvGrpSpPr>
          <p:nvPr userDrawn="1"/>
        </p:nvGrpSpPr>
        <p:grpSpPr bwMode="auto">
          <a:xfrm>
            <a:off x="221264" y="272128"/>
            <a:ext cx="3436336" cy="718472"/>
            <a:chOff x="66675" y="0"/>
            <a:chExt cx="2057400" cy="573551"/>
          </a:xfrm>
        </p:grpSpPr>
        <p:pic>
          <p:nvPicPr>
            <p:cNvPr id="13" name="Picture 31" descr="moonmtnvt5011_tran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userDrawn="1"/>
          </p:nvSpPr>
          <p:spPr bwMode="auto">
            <a:xfrm>
              <a:off x="66675" y="352425"/>
              <a:ext cx="2057400" cy="221126"/>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200" dirty="0">
                  <a:solidFill>
                    <a:srgbClr val="000000"/>
                  </a:solidFill>
                  <a:latin typeface="Arial"/>
                </a:rPr>
                <a:t>Agency of Human Services</a:t>
              </a:r>
            </a:p>
          </p:txBody>
        </p:sp>
      </p:grpSp>
    </p:spTree>
    <p:extLst>
      <p:ext uri="{BB962C8B-B14F-4D97-AF65-F5344CB8AC3E}">
        <p14:creationId xmlns:p14="http://schemas.microsoft.com/office/powerpoint/2010/main" val="29408235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97DDB20D-758E-4A83-96C0-6BC793569502}" type="datetime1">
              <a:rPr lang="en-US">
                <a:solidFill>
                  <a:srgbClr val="000000"/>
                </a:solidFill>
              </a:rPr>
              <a:pPr>
                <a:defRPr/>
              </a:pPr>
              <a:t>1/18/2019</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8C22C99-08CE-4B6B-9964-EBA7039B2C5C}" type="slidenum">
              <a:rPr lang="en-US">
                <a:solidFill>
                  <a:srgbClr val="000000"/>
                </a:solidFill>
              </a:rPr>
              <a:pPr>
                <a:defRPr/>
              </a:pPr>
              <a:t>‹#›</a:t>
            </a:fld>
            <a:endParaRPr lang="en-US">
              <a:solidFill>
                <a:srgbClr val="000000"/>
              </a:solidFill>
            </a:endParaRPr>
          </a:p>
        </p:txBody>
      </p:sp>
      <p:sp>
        <p:nvSpPr>
          <p:cNvPr id="1031" name="Text Box 4"/>
          <p:cNvSpPr txBox="1">
            <a:spLocks noChangeArrowheads="1"/>
          </p:cNvSpPr>
          <p:nvPr userDrawn="1"/>
        </p:nvSpPr>
        <p:spPr bwMode="auto">
          <a:xfrm>
            <a:off x="2730501" y="501651"/>
            <a:ext cx="6625167" cy="92075"/>
          </a:xfrm>
          <a:prstGeom prst="rect">
            <a:avLst/>
          </a:prstGeom>
          <a:gradFill rotWithShape="0">
            <a:gsLst>
              <a:gs pos="0">
                <a:srgbClr val="0A4E81"/>
              </a:gs>
              <a:gs pos="100000">
                <a:srgbClr val="FFFFFF"/>
              </a:gs>
            </a:gsLst>
            <a:lin ang="0" scaled="1"/>
          </a:gradFill>
          <a:ln>
            <a:noFill/>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solidFill>
                <a:srgbClr val="000000"/>
              </a:solidFill>
            </a:endParaRPr>
          </a:p>
        </p:txBody>
      </p:sp>
      <p:pic>
        <p:nvPicPr>
          <p:cNvPr id="1032" name="Picture 5" descr="BP logo color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254067" y="44451"/>
            <a:ext cx="283633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
          <p:cNvGrpSpPr>
            <a:grpSpLocks/>
          </p:cNvGrpSpPr>
          <p:nvPr userDrawn="1"/>
        </p:nvGrpSpPr>
        <p:grpSpPr bwMode="auto">
          <a:xfrm>
            <a:off x="-101600" y="44451"/>
            <a:ext cx="2743200" cy="875645"/>
            <a:chOff x="0" y="0"/>
            <a:chExt cx="2057400" cy="875645"/>
          </a:xfrm>
        </p:grpSpPr>
        <p:pic>
          <p:nvPicPr>
            <p:cNvPr id="1034" name="Picture 31" descr="moonmtnvt5011_tra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Box 7"/>
            <p:cNvSpPr txBox="1">
              <a:spLocks noChangeArrowheads="1"/>
            </p:cNvSpPr>
            <p:nvPr userDrawn="1"/>
          </p:nvSpPr>
          <p:spPr bwMode="auto">
            <a:xfrm>
              <a:off x="0" y="352425"/>
              <a:ext cx="2057400" cy="52322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400" b="1">
                  <a:solidFill>
                    <a:srgbClr val="000000"/>
                  </a:solidFill>
                  <a:latin typeface="Times New Roman" pitchFamily="18" charset="0"/>
                </a:rPr>
                <a:t>Department of Vermont Health Access</a:t>
              </a:r>
            </a:p>
          </p:txBody>
        </p:sp>
      </p:grpSp>
    </p:spTree>
    <p:extLst>
      <p:ext uri="{BB962C8B-B14F-4D97-AF65-F5344CB8AC3E}">
        <p14:creationId xmlns:p14="http://schemas.microsoft.com/office/powerpoint/2010/main" val="26275053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7DDB20D-758E-4A83-96C0-6BC793569502}" type="datetime1">
              <a:rPr lang="en-US">
                <a:solidFill>
                  <a:srgbClr val="000000"/>
                </a:solidFill>
                <a:cs typeface="Arial" charset="0"/>
              </a:rPr>
              <a:pPr fontAlgn="base">
                <a:spcBef>
                  <a:spcPct val="0"/>
                </a:spcBef>
                <a:spcAft>
                  <a:spcPct val="0"/>
                </a:spcAft>
                <a:defRPr/>
              </a:pPr>
              <a:t>1/18/2019</a:t>
            </a:fld>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C22C99-08CE-4B6B-9964-EBA7039B2C5C}"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Text Box 4"/>
          <p:cNvSpPr txBox="1">
            <a:spLocks noChangeArrowheads="1"/>
          </p:cNvSpPr>
          <p:nvPr userDrawn="1"/>
        </p:nvSpPr>
        <p:spPr bwMode="auto">
          <a:xfrm>
            <a:off x="2730501" y="501651"/>
            <a:ext cx="6625167" cy="92075"/>
          </a:xfrm>
          <a:prstGeom prst="rect">
            <a:avLst/>
          </a:prstGeom>
          <a:gradFill rotWithShape="0">
            <a:gsLst>
              <a:gs pos="0">
                <a:srgbClr val="0A4E81"/>
              </a:gs>
              <a:gs pos="100000">
                <a:srgbClr val="FFFFFF"/>
              </a:gs>
            </a:gsLst>
            <a:lin ang="0" scaled="1"/>
          </a:gradFill>
          <a:ln>
            <a:noFill/>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lang="en-US" sz="1800">
              <a:solidFill>
                <a:srgbClr val="000000"/>
              </a:solidFill>
              <a:cs typeface="Arial" charset="0"/>
            </a:endParaRPr>
          </a:p>
        </p:txBody>
      </p:sp>
      <p:pic>
        <p:nvPicPr>
          <p:cNvPr id="1032" name="Picture 5" descr="BP logo color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254067" y="44451"/>
            <a:ext cx="283633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
          <p:cNvGrpSpPr>
            <a:grpSpLocks/>
          </p:cNvGrpSpPr>
          <p:nvPr userDrawn="1"/>
        </p:nvGrpSpPr>
        <p:grpSpPr bwMode="auto">
          <a:xfrm>
            <a:off x="-101600" y="44451"/>
            <a:ext cx="2743200" cy="875645"/>
            <a:chOff x="0" y="0"/>
            <a:chExt cx="2057400" cy="875645"/>
          </a:xfrm>
        </p:grpSpPr>
        <p:pic>
          <p:nvPicPr>
            <p:cNvPr id="1034" name="Picture 31" descr="moonmtnvt5011_tra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Box 7"/>
            <p:cNvSpPr txBox="1">
              <a:spLocks noChangeArrowheads="1"/>
            </p:cNvSpPr>
            <p:nvPr userDrawn="1"/>
          </p:nvSpPr>
          <p:spPr bwMode="auto">
            <a:xfrm>
              <a:off x="0" y="352425"/>
              <a:ext cx="2057400" cy="52322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sz="1400" b="1">
                  <a:solidFill>
                    <a:srgbClr val="000000"/>
                  </a:solidFill>
                  <a:latin typeface="Times New Roman" pitchFamily="18" charset="0"/>
                  <a:cs typeface="Arial" charset="0"/>
                </a:rPr>
                <a:t>Department of Vermont Health Access</a:t>
              </a:r>
            </a:p>
          </p:txBody>
        </p:sp>
      </p:grpSp>
    </p:spTree>
    <p:extLst>
      <p:ext uri="{BB962C8B-B14F-4D97-AF65-F5344CB8AC3E}">
        <p14:creationId xmlns:p14="http://schemas.microsoft.com/office/powerpoint/2010/main" val="12363434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66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4EB3704-1FF3-4086-B027-593531ED7779}" type="datetimeFigureOut">
              <a:rPr lang="en-US" smtClean="0">
                <a:solidFill>
                  <a:prstClr val="black">
                    <a:tint val="75000"/>
                  </a:prstClr>
                </a:solidFill>
                <a:latin typeface="Arial" charset="0"/>
                <a:cs typeface="Arial" charset="0"/>
              </a:rPr>
              <a:pPr fontAlgn="base">
                <a:spcBef>
                  <a:spcPct val="0"/>
                </a:spcBef>
                <a:spcAft>
                  <a:spcPct val="0"/>
                </a:spcAft>
              </a:pPr>
              <a:t>1/18/2019</a:t>
            </a:fld>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EE16DB8-B27D-42FE-9644-C177AA6F318A}"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
        <p:nvSpPr>
          <p:cNvPr id="8" name="Text Box 28"/>
          <p:cNvSpPr txBox="1">
            <a:spLocks noChangeArrowheads="1"/>
          </p:cNvSpPr>
          <p:nvPr userDrawn="1"/>
        </p:nvSpPr>
        <p:spPr bwMode="auto">
          <a:xfrm>
            <a:off x="3657600" y="533401"/>
            <a:ext cx="4775200" cy="66675"/>
          </a:xfrm>
          <a:prstGeom prst="rect">
            <a:avLst/>
          </a:prstGeom>
          <a:gradFill rotWithShape="0">
            <a:gsLst>
              <a:gs pos="0">
                <a:srgbClr val="0A4E8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fontAlgn="base" hangingPunct="1">
              <a:spcBef>
                <a:spcPct val="0"/>
              </a:spcBef>
              <a:spcAft>
                <a:spcPct val="0"/>
              </a:spcAft>
            </a:pPr>
            <a:endParaRPr lang="en-US" sz="1800" dirty="0">
              <a:solidFill>
                <a:prstClr val="black"/>
              </a:solidFill>
            </a:endParaRPr>
          </a:p>
        </p:txBody>
      </p:sp>
      <p:pic>
        <p:nvPicPr>
          <p:cNvPr id="9" name="Picture 29" descr="BP logo color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37600" y="20637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
          <p:cNvGrpSpPr>
            <a:grpSpLocks noChangeAspect="1"/>
          </p:cNvGrpSpPr>
          <p:nvPr userDrawn="1"/>
        </p:nvGrpSpPr>
        <p:grpSpPr bwMode="auto">
          <a:xfrm>
            <a:off x="221264" y="272128"/>
            <a:ext cx="3436336" cy="718472"/>
            <a:chOff x="66675" y="0"/>
            <a:chExt cx="2057400" cy="573551"/>
          </a:xfrm>
        </p:grpSpPr>
        <p:pic>
          <p:nvPicPr>
            <p:cNvPr id="13" name="Picture 31" descr="moonmtnvt5011_tran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 y="0"/>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userDrawn="1"/>
          </p:nvSpPr>
          <p:spPr bwMode="auto">
            <a:xfrm>
              <a:off x="66675" y="352425"/>
              <a:ext cx="2057400" cy="221126"/>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sz="1200" dirty="0">
                  <a:solidFill>
                    <a:srgbClr val="000000"/>
                  </a:solidFill>
                  <a:latin typeface="Arial"/>
                  <a:cs typeface="Arial" charset="0"/>
                </a:rPr>
                <a:t>Agency of Human Services</a:t>
              </a:r>
            </a:p>
          </p:txBody>
        </p:sp>
      </p:grpSp>
    </p:spTree>
    <p:extLst>
      <p:ext uri="{BB962C8B-B14F-4D97-AF65-F5344CB8AC3E}">
        <p14:creationId xmlns:p14="http://schemas.microsoft.com/office/powerpoint/2010/main" val="250145699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th.Tanzman@Vermont.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Blueprintforhealth@Vermont.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864972" y="1373254"/>
            <a:ext cx="10519719" cy="4770537"/>
          </a:xfrm>
          <a:prstGeom prst="rect">
            <a:avLst/>
          </a:prstGeom>
          <a:noFill/>
        </p:spPr>
        <p:txBody>
          <a:bodyPr wrap="square" rtlCol="0">
            <a:spAutoFit/>
          </a:bodyPr>
          <a:lstStyle/>
          <a:p>
            <a:pPr algn="ctr"/>
            <a:r>
              <a:rPr lang="en-US" sz="3200" dirty="0"/>
              <a:t>Addressing the Substance Use Disorder </a:t>
            </a:r>
          </a:p>
          <a:p>
            <a:pPr algn="ctr"/>
            <a:r>
              <a:rPr lang="en-US" sz="3200" dirty="0"/>
              <a:t>Nationally and in States</a:t>
            </a:r>
          </a:p>
          <a:p>
            <a:endParaRPr lang="en-US" dirty="0"/>
          </a:p>
          <a:p>
            <a:pPr algn="ctr"/>
            <a:r>
              <a:rPr lang="en-US" sz="2800" dirty="0"/>
              <a:t>Families USA Health Action Conference</a:t>
            </a:r>
          </a:p>
          <a:p>
            <a:endParaRPr lang="en-US" dirty="0"/>
          </a:p>
          <a:p>
            <a:endParaRPr lang="en-US" dirty="0"/>
          </a:p>
          <a:p>
            <a:pPr algn="ctr"/>
            <a:r>
              <a:rPr lang="en-US" sz="3200" dirty="0"/>
              <a:t>Vermont’s Experience</a:t>
            </a:r>
          </a:p>
          <a:p>
            <a:pPr algn="ctr"/>
            <a:r>
              <a:rPr lang="en-US" dirty="0"/>
              <a:t>January 25, 2019</a:t>
            </a:r>
          </a:p>
          <a:p>
            <a:pPr algn="ctr"/>
            <a:endParaRPr lang="en-US" dirty="0"/>
          </a:p>
          <a:p>
            <a:endParaRPr lang="en-US" dirty="0"/>
          </a:p>
          <a:p>
            <a:pPr algn="ctr"/>
            <a:r>
              <a:rPr lang="en-US" dirty="0"/>
              <a:t>Beth Tanzman, Director Vermont Blueprint for Health</a:t>
            </a:r>
          </a:p>
          <a:p>
            <a:pPr algn="ctr"/>
            <a:r>
              <a:rPr lang="en-US" dirty="0" err="1">
                <a:hlinkClick r:id="rId3"/>
              </a:rPr>
              <a:t>Beth.Tanzman@Vermont.Gov</a:t>
            </a:r>
            <a:endParaRPr lang="en-US" dirty="0"/>
          </a:p>
          <a:p>
            <a:pPr algn="ctr"/>
            <a:r>
              <a:rPr lang="en-US" dirty="0" err="1">
                <a:hlinkClick r:id="rId4"/>
              </a:rPr>
              <a:t>Blueprintforhealth.Vermont.Gov</a:t>
            </a:r>
            <a:endParaRPr lang="en-US" dirty="0"/>
          </a:p>
          <a:p>
            <a:endParaRPr lang="en-US" dirty="0"/>
          </a:p>
        </p:txBody>
      </p:sp>
    </p:spTree>
    <p:extLst>
      <p:ext uri="{BB962C8B-B14F-4D97-AF65-F5344CB8AC3E}">
        <p14:creationId xmlns:p14="http://schemas.microsoft.com/office/powerpoint/2010/main" val="13356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00009-A166-477D-87B4-030BA0C24E21}"/>
              </a:ext>
            </a:extLst>
          </p:cNvPr>
          <p:cNvSpPr txBox="1"/>
          <p:nvPr/>
        </p:nvSpPr>
        <p:spPr>
          <a:xfrm>
            <a:off x="2072641" y="1236617"/>
            <a:ext cx="7280365" cy="2492990"/>
          </a:xfrm>
          <a:prstGeom prst="rect">
            <a:avLst/>
          </a:prstGeom>
          <a:noFill/>
        </p:spPr>
        <p:txBody>
          <a:bodyPr wrap="square" rtlCol="0">
            <a:spAutoFit/>
          </a:bodyPr>
          <a:lstStyle/>
          <a:p>
            <a:pPr algn="ctr"/>
            <a:r>
              <a:rPr lang="en-US" sz="3600" dirty="0">
                <a:solidFill>
                  <a:srgbClr val="17375E"/>
                </a:solidFill>
              </a:rPr>
              <a:t>Medicaid Plan Options</a:t>
            </a:r>
          </a:p>
          <a:p>
            <a:pPr algn="ctr"/>
            <a:endParaRPr lang="en-US" sz="3600" dirty="0">
              <a:solidFill>
                <a:srgbClr val="17375E"/>
              </a:solidFill>
            </a:endParaRPr>
          </a:p>
          <a:p>
            <a:pPr algn="ctr"/>
            <a:r>
              <a:rPr lang="en-US" sz="2800" dirty="0"/>
              <a:t>Health Homes</a:t>
            </a:r>
          </a:p>
          <a:p>
            <a:pPr algn="ctr"/>
            <a:r>
              <a:rPr lang="en-US" sz="2800" dirty="0"/>
              <a:t>State Plan Amendments</a:t>
            </a:r>
          </a:p>
          <a:p>
            <a:pPr algn="ctr"/>
            <a:r>
              <a:rPr lang="en-US" sz="2800" dirty="0"/>
              <a:t>SUD 1115 Waivers</a:t>
            </a:r>
          </a:p>
        </p:txBody>
      </p:sp>
      <p:sp>
        <p:nvSpPr>
          <p:cNvPr id="3" name="TextBox 2">
            <a:extLst>
              <a:ext uri="{FF2B5EF4-FFF2-40B4-BE49-F238E27FC236}">
                <a16:creationId xmlns:a16="http://schemas.microsoft.com/office/drawing/2014/main" id="{01811C89-5285-475F-8C8D-0D814E0A43FA}"/>
              </a:ext>
            </a:extLst>
          </p:cNvPr>
          <p:cNvSpPr txBox="1"/>
          <p:nvPr/>
        </p:nvSpPr>
        <p:spPr>
          <a:xfrm>
            <a:off x="2072641" y="3971109"/>
            <a:ext cx="7432765" cy="2616101"/>
          </a:xfrm>
          <a:prstGeom prst="rect">
            <a:avLst/>
          </a:prstGeom>
          <a:noFill/>
        </p:spPr>
        <p:txBody>
          <a:bodyPr wrap="square" rtlCol="0">
            <a:spAutoFit/>
          </a:bodyPr>
          <a:lstStyle/>
          <a:p>
            <a:pPr algn="ctr"/>
            <a:r>
              <a:rPr lang="en-US" sz="3600" dirty="0">
                <a:solidFill>
                  <a:srgbClr val="17375E"/>
                </a:solidFill>
              </a:rPr>
              <a:t>Other State Opportunities</a:t>
            </a:r>
          </a:p>
          <a:p>
            <a:pPr algn="ctr"/>
            <a:endParaRPr lang="en-US" sz="3600" dirty="0">
              <a:solidFill>
                <a:srgbClr val="17375E"/>
              </a:solidFill>
            </a:endParaRPr>
          </a:p>
          <a:p>
            <a:pPr algn="ctr"/>
            <a:r>
              <a:rPr lang="en-US" sz="2800" dirty="0"/>
              <a:t>State Targeted Response (STR) Grants</a:t>
            </a:r>
          </a:p>
          <a:p>
            <a:pPr algn="ctr"/>
            <a:r>
              <a:rPr lang="en-US" sz="2800" dirty="0"/>
              <a:t>State Opioid Response (SORS) Grants</a:t>
            </a:r>
          </a:p>
          <a:p>
            <a:pPr algn="ctr"/>
            <a:endParaRPr lang="en-US" sz="3600" dirty="0">
              <a:solidFill>
                <a:srgbClr val="17375E"/>
              </a:solidFill>
            </a:endParaRPr>
          </a:p>
        </p:txBody>
      </p:sp>
    </p:spTree>
    <p:extLst>
      <p:ext uri="{BB962C8B-B14F-4D97-AF65-F5344CB8AC3E}">
        <p14:creationId xmlns:p14="http://schemas.microsoft.com/office/powerpoint/2010/main" val="13772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2DABD5-DDB5-4110-814C-9123AE8B5998}"/>
              </a:ext>
            </a:extLst>
          </p:cNvPr>
          <p:cNvSpPr txBox="1"/>
          <p:nvPr/>
        </p:nvSpPr>
        <p:spPr>
          <a:xfrm>
            <a:off x="2499360" y="838201"/>
            <a:ext cx="6553200" cy="954107"/>
          </a:xfrm>
          <a:prstGeom prst="rect">
            <a:avLst/>
          </a:prstGeom>
          <a:noFill/>
        </p:spPr>
        <p:txBody>
          <a:bodyPr wrap="square" rtlCol="0">
            <a:spAutoFit/>
          </a:bodyPr>
          <a:lstStyle/>
          <a:p>
            <a:pPr algn="ctr"/>
            <a:r>
              <a:rPr lang="en-US" sz="3200" dirty="0">
                <a:solidFill>
                  <a:srgbClr val="17375E"/>
                </a:solidFill>
                <a:cs typeface="Arial" pitchFamily="34" charset="0"/>
              </a:rPr>
              <a:t>Health Homes</a:t>
            </a:r>
          </a:p>
          <a:p>
            <a:pPr algn="ctr"/>
            <a:r>
              <a:rPr lang="en-US" sz="2400" dirty="0">
                <a:solidFill>
                  <a:srgbClr val="17375E"/>
                </a:solidFill>
                <a:cs typeface="Arial" pitchFamily="34" charset="0"/>
              </a:rPr>
              <a:t>Section 2703 Affordable Care Act</a:t>
            </a:r>
          </a:p>
        </p:txBody>
      </p:sp>
      <p:sp>
        <p:nvSpPr>
          <p:cNvPr id="3" name="Rectangle 2">
            <a:extLst>
              <a:ext uri="{FF2B5EF4-FFF2-40B4-BE49-F238E27FC236}">
                <a16:creationId xmlns:a16="http://schemas.microsoft.com/office/drawing/2014/main" id="{0B1F26AF-73EB-4BEA-A324-6521934EF4B6}"/>
              </a:ext>
            </a:extLst>
          </p:cNvPr>
          <p:cNvSpPr/>
          <p:nvPr/>
        </p:nvSpPr>
        <p:spPr>
          <a:xfrm>
            <a:off x="2209801" y="2844226"/>
            <a:ext cx="2712601" cy="584775"/>
          </a:xfrm>
          <a:prstGeom prst="rect">
            <a:avLst/>
          </a:prstGeom>
        </p:spPr>
        <p:txBody>
          <a:bodyPr wrap="none">
            <a:spAutoFit/>
          </a:bodyPr>
          <a:lstStyle/>
          <a:p>
            <a:pPr algn="ctr"/>
            <a:r>
              <a:rPr lang="en-US" sz="3200" dirty="0">
                <a:solidFill>
                  <a:srgbClr val="C00000"/>
                </a:solidFill>
                <a:latin typeface="Calibri"/>
                <a:cs typeface="Arial" pitchFamily="34" charset="0"/>
              </a:rPr>
              <a:t>6 Core Services</a:t>
            </a:r>
          </a:p>
        </p:txBody>
      </p:sp>
      <p:graphicFrame>
        <p:nvGraphicFramePr>
          <p:cNvPr id="4" name="Diagram 3">
            <a:extLst>
              <a:ext uri="{FF2B5EF4-FFF2-40B4-BE49-F238E27FC236}">
                <a16:creationId xmlns:a16="http://schemas.microsoft.com/office/drawing/2014/main" id="{6BCEB911-7FC4-4B5A-A420-6F1D313F30FC}"/>
              </a:ext>
            </a:extLst>
          </p:cNvPr>
          <p:cNvGraphicFramePr/>
          <p:nvPr>
            <p:extLst>
              <p:ext uri="{D42A27DB-BD31-4B8C-83A1-F6EECF244321}">
                <p14:modId xmlns:p14="http://schemas.microsoft.com/office/powerpoint/2010/main" val="3485062758"/>
              </p:ext>
            </p:extLst>
          </p:nvPr>
        </p:nvGraphicFramePr>
        <p:xfrm>
          <a:off x="3050177" y="1955799"/>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CDCB55A-4979-4FEE-8253-9150791DF887}"/>
              </a:ext>
            </a:extLst>
          </p:cNvPr>
          <p:cNvSpPr txBox="1"/>
          <p:nvPr/>
        </p:nvSpPr>
        <p:spPr>
          <a:xfrm>
            <a:off x="844731" y="4981303"/>
            <a:ext cx="2969623" cy="646331"/>
          </a:xfrm>
          <a:prstGeom prst="rect">
            <a:avLst/>
          </a:prstGeom>
          <a:noFill/>
        </p:spPr>
        <p:txBody>
          <a:bodyPr wrap="square" rtlCol="0">
            <a:spAutoFit/>
          </a:bodyPr>
          <a:lstStyle/>
          <a:p>
            <a:r>
              <a:rPr lang="en-US" dirty="0">
                <a:solidFill>
                  <a:srgbClr val="17375E"/>
                </a:solidFill>
              </a:rPr>
              <a:t>10 quarters of “90-10” Medicaid Matching rate</a:t>
            </a:r>
          </a:p>
        </p:txBody>
      </p:sp>
    </p:spTree>
    <p:extLst>
      <p:ext uri="{BB962C8B-B14F-4D97-AF65-F5344CB8AC3E}">
        <p14:creationId xmlns:p14="http://schemas.microsoft.com/office/powerpoint/2010/main" val="311244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03E6ACA-0BD7-4DB7-83F3-270D687C80F1}" type="datetime1">
              <a:rPr lang="en-US" smtClean="0">
                <a:solidFill>
                  <a:srgbClr val="000000"/>
                </a:solidFill>
              </a:rPr>
              <a:pPr>
                <a:defRPr/>
              </a:pPr>
              <a:t>1/18/2019</a:t>
            </a:fld>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E657A565-14DD-4843-82EF-C0F426FF6E31}" type="slidenum">
              <a:rPr lang="en-US" smtClean="0">
                <a:solidFill>
                  <a:srgbClr val="000000"/>
                </a:solidFill>
              </a:rPr>
              <a:pPr>
                <a:defRPr/>
              </a:pPr>
              <a:t>12</a:t>
            </a:fld>
            <a:endParaRPr lang="en-US">
              <a:solidFill>
                <a:srgbClr val="000000"/>
              </a:solidFill>
            </a:endParaRPr>
          </a:p>
        </p:txBody>
      </p:sp>
      <p:graphicFrame>
        <p:nvGraphicFramePr>
          <p:cNvPr id="4" name="Diagram 3"/>
          <p:cNvGraphicFramePr/>
          <p:nvPr>
            <p:extLst>
              <p:ext uri="{D42A27DB-BD31-4B8C-83A1-F6EECF244321}">
                <p14:modId xmlns:p14="http://schemas.microsoft.com/office/powerpoint/2010/main" val="1831871909"/>
              </p:ext>
            </p:extLst>
          </p:nvPr>
        </p:nvGraphicFramePr>
        <p:xfrm>
          <a:off x="26670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895600" y="914401"/>
            <a:ext cx="7010400" cy="646331"/>
          </a:xfrm>
          <a:prstGeom prst="rect">
            <a:avLst/>
          </a:prstGeom>
          <a:noFill/>
        </p:spPr>
        <p:txBody>
          <a:bodyPr wrap="square" rtlCol="0">
            <a:spAutoFit/>
          </a:bodyPr>
          <a:lstStyle/>
          <a:p>
            <a:pPr>
              <a:defRPr/>
            </a:pPr>
            <a:r>
              <a:rPr lang="en-US" sz="3600" dirty="0">
                <a:solidFill>
                  <a:srgbClr val="000000"/>
                </a:solidFill>
                <a:latin typeface="Calibri" panose="020F0502020204030204" pitchFamily="34" charset="0"/>
              </a:rPr>
              <a:t>Health Home for Opioid Addiction</a:t>
            </a:r>
          </a:p>
        </p:txBody>
      </p:sp>
      <p:sp>
        <p:nvSpPr>
          <p:cNvPr id="6" name="Isosceles Triangle 5"/>
          <p:cNvSpPr/>
          <p:nvPr/>
        </p:nvSpPr>
        <p:spPr>
          <a:xfrm>
            <a:off x="6807926" y="1874520"/>
            <a:ext cx="1844040" cy="1173480"/>
          </a:xfrm>
          <a:prstGeom prst="triangle">
            <a:avLst/>
          </a:prstGeom>
          <a:solidFill>
            <a:srgbClr val="9A9A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7" name="Rectangle 6"/>
          <p:cNvSpPr/>
          <p:nvPr/>
        </p:nvSpPr>
        <p:spPr>
          <a:xfrm>
            <a:off x="6400800" y="4855028"/>
            <a:ext cx="3276600" cy="838200"/>
          </a:xfrm>
          <a:prstGeom prst="rect">
            <a:avLst/>
          </a:prstGeom>
          <a:solidFill>
            <a:srgbClr val="9A9A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FFFFFF"/>
                </a:solidFill>
              </a:rPr>
              <a:t>Community Health Team</a:t>
            </a:r>
          </a:p>
        </p:txBody>
      </p:sp>
    </p:spTree>
    <p:extLst>
      <p:ext uri="{BB962C8B-B14F-4D97-AF65-F5344CB8AC3E}">
        <p14:creationId xmlns:p14="http://schemas.microsoft.com/office/powerpoint/2010/main" val="246648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F7471C2-68CC-467A-9406-F5ECF9E00D55}"/>
              </a:ext>
            </a:extLst>
          </p:cNvPr>
          <p:cNvSpPr>
            <a:spLocks noGrp="1"/>
          </p:cNvSpPr>
          <p:nvPr>
            <p:ph type="title" idx="4294967295"/>
          </p:nvPr>
        </p:nvSpPr>
        <p:spPr>
          <a:xfrm>
            <a:off x="609600" y="544604"/>
            <a:ext cx="10972800" cy="1143000"/>
          </a:xfrm>
        </p:spPr>
        <p:txBody>
          <a:bodyPr>
            <a:normAutofit/>
          </a:bodyPr>
          <a:lstStyle/>
          <a:p>
            <a:r>
              <a:rPr lang="en-US" altLang="en-US" sz="3200" dirty="0">
                <a:latin typeface="Calibri" panose="020F0502020204030204" pitchFamily="34" charset="0"/>
                <a:ea typeface="ＭＳ Ｐゴシック" panose="020B0600070205080204" pitchFamily="34" charset="-128"/>
                <a:cs typeface="Arial" panose="020B0604020202020204" pitchFamily="34" charset="0"/>
              </a:rPr>
              <a:t>Care for Opioid Use Disorder – the “Hub”</a:t>
            </a:r>
          </a:p>
        </p:txBody>
      </p:sp>
      <p:sp>
        <p:nvSpPr>
          <p:cNvPr id="8195" name="Rectangle 3">
            <a:extLst>
              <a:ext uri="{FF2B5EF4-FFF2-40B4-BE49-F238E27FC236}">
                <a16:creationId xmlns:a16="http://schemas.microsoft.com/office/drawing/2014/main" id="{2C607E98-56DC-4C5C-8F9F-ADBF9A60F66F}"/>
              </a:ext>
            </a:extLst>
          </p:cNvPr>
          <p:cNvSpPr>
            <a:spLocks noGrp="1"/>
          </p:cNvSpPr>
          <p:nvPr>
            <p:ph type="body" idx="4294967295"/>
          </p:nvPr>
        </p:nvSpPr>
        <p:spPr>
          <a:xfrm>
            <a:off x="609600" y="1896293"/>
            <a:ext cx="10972800" cy="4525963"/>
          </a:xfrm>
        </p:spPr>
        <p:txBody>
          <a:bodyPr/>
          <a:lstStyle/>
          <a:p>
            <a:pPr>
              <a:lnSpc>
                <a:spcPct val="90000"/>
              </a:lnSpc>
              <a:buFont typeface="Wingdings" panose="05000000000000000000" pitchFamily="2" charset="2"/>
              <a:buNone/>
            </a:pPr>
            <a:r>
              <a:rPr lang="en-US" altLang="en-US" sz="1575" b="1" u="sng" dirty="0">
                <a:latin typeface="Calibri" panose="020F0502020204030204" pitchFamily="34" charset="0"/>
                <a:ea typeface="ＭＳ Ｐゴシック" panose="020B0600070205080204" pitchFamily="34" charset="-128"/>
                <a:cs typeface="Arial" panose="020B0604020202020204" pitchFamily="34" charset="0"/>
              </a:rPr>
              <a:t>“HUB”</a:t>
            </a:r>
          </a:p>
          <a:p>
            <a:pPr>
              <a:lnSpc>
                <a:spcPct val="90000"/>
              </a:lnSpc>
              <a:buFont typeface="Wingdings" panose="05000000000000000000" pitchFamily="2" charset="2"/>
              <a:buNone/>
            </a:pPr>
            <a:r>
              <a:rPr lang="en-US" altLang="en-US" sz="1575" dirty="0">
                <a:latin typeface="Calibri" panose="020F0502020204030204" pitchFamily="34" charset="0"/>
                <a:ea typeface="ＭＳ Ｐゴシック" panose="020B0600070205080204" pitchFamily="34" charset="-128"/>
                <a:cs typeface="Arial" panose="020B0604020202020204" pitchFamily="34" charset="0"/>
              </a:rPr>
              <a:t>	</a:t>
            </a: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A </a:t>
            </a:r>
            <a:r>
              <a:rPr lang="en-US" altLang="en-US" sz="2000" i="1" dirty="0">
                <a:latin typeface="Calibri" panose="020F0502020204030204" pitchFamily="34" charset="0"/>
                <a:ea typeface="ＭＳ Ｐゴシック" panose="020B0600070205080204" pitchFamily="34" charset="-128"/>
                <a:cs typeface="Arial" panose="020B0604020202020204" pitchFamily="34" charset="0"/>
              </a:rPr>
              <a:t>Hub</a:t>
            </a: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 is a specialty addictions regional treatment center responsible for coordinating the care of individuals with complex opioid use disorder across the health and substance abuse treatment systems of care. All Medications are dispensed.  A </a:t>
            </a:r>
            <a:r>
              <a:rPr lang="en-US" altLang="en-US" sz="2000" i="1" dirty="0">
                <a:latin typeface="Calibri" panose="020F0502020204030204" pitchFamily="34" charset="0"/>
                <a:ea typeface="ＭＳ Ｐゴシック" panose="020B0600070205080204" pitchFamily="34" charset="-128"/>
                <a:cs typeface="Arial" panose="020B0604020202020204" pitchFamily="34" charset="0"/>
              </a:rPr>
              <a:t>Hub</a:t>
            </a: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 is designed to do the following:</a:t>
            </a:r>
          </a:p>
          <a:p>
            <a:pPr>
              <a:lnSpc>
                <a:spcPct val="90000"/>
              </a:lnSpc>
              <a:buFont typeface="Wingdings" panose="05000000000000000000" pitchFamily="2" charset="2"/>
              <a:buNone/>
            </a:pPr>
            <a:endParaRPr lang="en-US" altLang="en-US" sz="2000" dirty="0">
              <a:latin typeface="Calibri" panose="020F0502020204030204" pitchFamily="34" charset="0"/>
              <a:ea typeface="ＭＳ Ｐゴシック" panose="020B0600070205080204" pitchFamily="34" charset="-128"/>
            </a:endParaRPr>
          </a:p>
          <a:p>
            <a:pPr>
              <a:lnSpc>
                <a:spcPct val="90000"/>
              </a:lnSpc>
            </a:pP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Provide comprehensive assessments and treatment protocols.</a:t>
            </a:r>
          </a:p>
          <a:p>
            <a:pPr>
              <a:lnSpc>
                <a:spcPct val="90000"/>
              </a:lnSpc>
            </a:pP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Provide medication (methadone, buprenorphine, and/or vivitrol) treatment and supports.</a:t>
            </a:r>
          </a:p>
          <a:p>
            <a:pPr>
              <a:lnSpc>
                <a:spcPct val="90000"/>
              </a:lnSpc>
            </a:pP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For clinically complex clients, initiate medication treatment and provide care for initial stabilization period. </a:t>
            </a:r>
          </a:p>
          <a:p>
            <a:pPr>
              <a:lnSpc>
                <a:spcPct val="90000"/>
              </a:lnSpc>
            </a:pP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Coordinate referral</a:t>
            </a:r>
            <a:r>
              <a:rPr lang="en-US" altLang="en-US" sz="2000" i="1" dirty="0">
                <a:latin typeface="Calibri" panose="020F0502020204030204" pitchFamily="34" charset="0"/>
                <a:ea typeface="ＭＳ Ｐゴシック" panose="020B0600070205080204" pitchFamily="34" charset="-128"/>
                <a:cs typeface="Arial" panose="020B0604020202020204" pitchFamily="34" charset="0"/>
              </a:rPr>
              <a:t> </a:t>
            </a: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to ongoing care.</a:t>
            </a:r>
          </a:p>
          <a:p>
            <a:pPr>
              <a:lnSpc>
                <a:spcPct val="90000"/>
              </a:lnSpc>
            </a:pP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Provide specialty addictions consultation and support to ongoing care.</a:t>
            </a:r>
          </a:p>
          <a:p>
            <a:pPr>
              <a:lnSpc>
                <a:spcPct val="90000"/>
              </a:lnSpc>
            </a:pPr>
            <a:r>
              <a:rPr lang="en-US" altLang="en-US" sz="2000" dirty="0">
                <a:latin typeface="Calibri" panose="020F0502020204030204" pitchFamily="34" charset="0"/>
                <a:ea typeface="ＭＳ Ｐゴシック" panose="020B0600070205080204" pitchFamily="34" charset="-128"/>
                <a:cs typeface="Arial" panose="020B0604020202020204" pitchFamily="34" charset="0"/>
              </a:rPr>
              <a:t>Provide ongoing coordination of care for clinically complex clients.</a:t>
            </a:r>
          </a:p>
          <a:p>
            <a:pPr>
              <a:lnSpc>
                <a:spcPct val="90000"/>
              </a:lnSpc>
            </a:pPr>
            <a:endParaRPr lang="en-US" altLang="en-US" sz="1575" dirty="0">
              <a:latin typeface="Calibri" panose="020F0502020204030204" pitchFamily="34" charset="0"/>
              <a:ea typeface="ＭＳ Ｐゴシック" panose="020B0600070205080204" pitchFamily="34" charset="-128"/>
              <a:cs typeface="Arial" panose="020B0604020202020204" pitchFamily="34" charset="0"/>
            </a:endParaRPr>
          </a:p>
          <a:p>
            <a:pPr marL="0" indent="0">
              <a:lnSpc>
                <a:spcPct val="90000"/>
              </a:lnSpc>
              <a:buNone/>
            </a:pPr>
            <a:r>
              <a:rPr lang="en-US" altLang="en-US" sz="1600" b="1" dirty="0">
                <a:latin typeface="Calibri" panose="020F0502020204030204" pitchFamily="34" charset="0"/>
                <a:ea typeface="ＭＳ Ｐゴシック" panose="020B0600070205080204" pitchFamily="34" charset="-128"/>
                <a:cs typeface="Arial" panose="020B0604020202020204" pitchFamily="34" charset="0"/>
              </a:rPr>
              <a:t>5</a:t>
            </a:r>
            <a:r>
              <a:rPr lang="en-US" altLang="en-US" sz="1800" b="1" dirty="0">
                <a:latin typeface="Calibri" panose="020F0502020204030204" pitchFamily="34" charset="0"/>
                <a:ea typeface="ＭＳ Ｐゴシック" panose="020B0600070205080204" pitchFamily="34" charset="-128"/>
                <a:cs typeface="Arial" panose="020B0604020202020204" pitchFamily="34" charset="0"/>
              </a:rPr>
              <a:t> Programs Operate 9 Sites Across Vermont</a:t>
            </a:r>
          </a:p>
          <a:p>
            <a:pPr marL="0" indent="0">
              <a:lnSpc>
                <a:spcPct val="90000"/>
              </a:lnSpc>
              <a:buNone/>
            </a:pPr>
            <a:endParaRPr lang="en-US" altLang="en-US" sz="1575" dirty="0">
              <a:ea typeface="ＭＳ Ｐゴシック" panose="020B0600070205080204" pitchFamily="34" charset="-128"/>
            </a:endParaRPr>
          </a:p>
        </p:txBody>
      </p:sp>
    </p:spTree>
    <p:extLst>
      <p:ext uri="{BB962C8B-B14F-4D97-AF65-F5344CB8AC3E}">
        <p14:creationId xmlns:p14="http://schemas.microsoft.com/office/powerpoint/2010/main" val="289553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510A3242-3C39-42F9-A979-73A2679F58E7}"/>
              </a:ext>
            </a:extLst>
          </p:cNvPr>
          <p:cNvSpPr>
            <a:spLocks noGrp="1"/>
          </p:cNvSpPr>
          <p:nvPr>
            <p:ph type="body" idx="4294967295"/>
          </p:nvPr>
        </p:nvSpPr>
        <p:spPr>
          <a:xfrm>
            <a:off x="705395" y="1957252"/>
            <a:ext cx="10972800" cy="4525963"/>
          </a:xfrm>
        </p:spPr>
        <p:txBody>
          <a:bodyPr>
            <a:normAutofit/>
          </a:bodyPr>
          <a:lstStyle/>
          <a:p>
            <a:pPr>
              <a:lnSpc>
                <a:spcPct val="80000"/>
              </a:lnSpc>
              <a:buFont typeface="Wingdings" panose="05000000000000000000" pitchFamily="2" charset="2"/>
              <a:buNone/>
            </a:pPr>
            <a:r>
              <a:rPr lang="en-US" altLang="en-US" sz="1875" b="1" u="sng" dirty="0">
                <a:latin typeface="Calibri" panose="020F0502020204030204" pitchFamily="34" charset="0"/>
                <a:ea typeface="ＭＳ Ｐゴシック" panose="020B0600070205080204" pitchFamily="34" charset="-128"/>
                <a:cs typeface="Arial" panose="020B0604020202020204" pitchFamily="34" charset="0"/>
              </a:rPr>
              <a:t>“SPOKE”</a:t>
            </a:r>
            <a:endParaRPr lang="en-US" altLang="en-US" sz="1875" dirty="0">
              <a:latin typeface="Calibri" panose="020F0502020204030204" pitchFamily="34" charset="0"/>
              <a:ea typeface="ＭＳ Ｐゴシック" panose="020B0600070205080204" pitchFamily="34" charset="-128"/>
              <a:cs typeface="Arial" panose="020B0604020202020204" pitchFamily="34" charset="0"/>
            </a:endParaRPr>
          </a:p>
          <a:p>
            <a:pPr>
              <a:lnSpc>
                <a:spcPct val="80000"/>
              </a:lnSpc>
              <a:buFont typeface="Wingdings" panose="05000000000000000000" pitchFamily="2" charset="2"/>
              <a:buNone/>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	A </a:t>
            </a:r>
            <a:r>
              <a:rPr lang="en-US" altLang="en-US" sz="1875" i="1" dirty="0">
                <a:latin typeface="Calibri" panose="020F0502020204030204" pitchFamily="34" charset="0"/>
                <a:ea typeface="ＭＳ Ｐゴシック" panose="020B0600070205080204" pitchFamily="34" charset="-128"/>
                <a:cs typeface="Arial" panose="020B0604020202020204" pitchFamily="34" charset="0"/>
              </a:rPr>
              <a:t>Spoke</a:t>
            </a: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 is general medical office with a prescribing MD, APRN, or PA  and collaborating RN and Counselor who monitor adherence to treatment, coordinate access to recovery supports, and provide counseling, contingency management, and case management services</a:t>
            </a:r>
            <a:r>
              <a:rPr lang="en-US" altLang="en-US" sz="1875" i="1" dirty="0">
                <a:latin typeface="Calibri" panose="020F0502020204030204" pitchFamily="34" charset="0"/>
                <a:ea typeface="ＭＳ Ｐゴシック" panose="020B0600070205080204" pitchFamily="34" charset="-128"/>
                <a:cs typeface="Arial" panose="020B0604020202020204" pitchFamily="34" charset="0"/>
              </a:rPr>
              <a:t>.</a:t>
            </a: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  </a:t>
            </a:r>
            <a:r>
              <a:rPr lang="en-US" altLang="en-US" sz="1875" i="1" dirty="0">
                <a:latin typeface="Calibri" panose="020F0502020204030204" pitchFamily="34" charset="0"/>
                <a:ea typeface="ＭＳ Ｐゴシック" panose="020B0600070205080204" pitchFamily="34" charset="-128"/>
                <a:cs typeface="Arial" panose="020B0604020202020204" pitchFamily="34" charset="0"/>
              </a:rPr>
              <a:t>Spokes</a:t>
            </a: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 can be:</a:t>
            </a:r>
          </a:p>
          <a:p>
            <a:pPr>
              <a:lnSpc>
                <a:spcPct val="80000"/>
              </a:lnSpc>
              <a:buFont typeface="Wingdings" panose="05000000000000000000" pitchFamily="2" charset="2"/>
              <a:buNone/>
            </a:pPr>
            <a:endParaRPr lang="en-US" altLang="en-US" sz="1875" dirty="0">
              <a:latin typeface="Calibri" panose="020F0502020204030204" pitchFamily="34" charset="0"/>
              <a:ea typeface="ＭＳ Ｐゴシック" panose="020B0600070205080204" pitchFamily="34" charset="-128"/>
              <a:cs typeface="Arial" panose="020B0604020202020204" pitchFamily="34" charset="0"/>
            </a:endParaRPr>
          </a:p>
          <a:p>
            <a:pPr>
              <a:lnSpc>
                <a:spcPct val="80000"/>
              </a:lnSpc>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Primary care offices</a:t>
            </a:r>
          </a:p>
          <a:p>
            <a:pPr>
              <a:lnSpc>
                <a:spcPct val="80000"/>
              </a:lnSpc>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Outpatient substance abuse treatment programs</a:t>
            </a:r>
          </a:p>
          <a:p>
            <a:pPr>
              <a:lnSpc>
                <a:spcPct val="80000"/>
              </a:lnSpc>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Pain clinics</a:t>
            </a:r>
          </a:p>
          <a:p>
            <a:pPr>
              <a:lnSpc>
                <a:spcPct val="80000"/>
              </a:lnSpc>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OB-GYN offices</a:t>
            </a:r>
          </a:p>
          <a:p>
            <a:pPr>
              <a:lnSpc>
                <a:spcPct val="80000"/>
              </a:lnSpc>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Independent psychiatry practices</a:t>
            </a:r>
          </a:p>
          <a:p>
            <a:pPr>
              <a:lnSpc>
                <a:spcPct val="80000"/>
              </a:lnSpc>
            </a:pPr>
            <a:endParaRPr lang="en-US" altLang="en-US" sz="1875" dirty="0">
              <a:latin typeface="Calibri" panose="020F0502020204030204" pitchFamily="34" charset="0"/>
              <a:ea typeface="ＭＳ Ｐゴシック" panose="020B0600070205080204" pitchFamily="34" charset="-128"/>
              <a:cs typeface="Arial" panose="020B0604020202020204" pitchFamily="34" charset="0"/>
            </a:endParaRPr>
          </a:p>
          <a:p>
            <a:pPr marL="0" indent="0">
              <a:lnSpc>
                <a:spcPct val="80000"/>
              </a:lnSpc>
              <a:buNone/>
            </a:pPr>
            <a:r>
              <a:rPr lang="en-US" altLang="en-US" sz="1875" dirty="0">
                <a:latin typeface="Calibri" panose="020F0502020204030204" pitchFamily="34" charset="0"/>
                <a:ea typeface="ＭＳ Ｐゴシック" panose="020B0600070205080204" pitchFamily="34" charset="-128"/>
                <a:cs typeface="Arial" panose="020B0604020202020204" pitchFamily="34" charset="0"/>
              </a:rPr>
              <a:t>Spoke Teams include the prescribing provider and 1 FTE RN + 1FTE MH/SU </a:t>
            </a:r>
            <a:r>
              <a:rPr lang="en-US" altLang="en-US" sz="1875" dirty="0">
                <a:latin typeface="Calibri" panose="020F0502020204030204" pitchFamily="34" charset="0"/>
                <a:ea typeface="ＭＳ Ｐゴシック" panose="020B0600070205080204" pitchFamily="34" charset="-128"/>
              </a:rPr>
              <a:t>Counselor for every 100 patients</a:t>
            </a:r>
          </a:p>
          <a:p>
            <a:pPr marL="0" indent="0">
              <a:lnSpc>
                <a:spcPct val="80000"/>
              </a:lnSpc>
              <a:buNone/>
            </a:pPr>
            <a:endParaRPr lang="en-US" altLang="en-US" sz="1600" b="1" dirty="0">
              <a:latin typeface="Calibri" panose="020F0502020204030204" pitchFamily="34" charset="0"/>
              <a:ea typeface="ＭＳ Ｐゴシック" panose="020B0600070205080204" pitchFamily="34" charset="-128"/>
            </a:endParaRPr>
          </a:p>
          <a:p>
            <a:pPr marL="0" indent="0">
              <a:lnSpc>
                <a:spcPct val="80000"/>
              </a:lnSpc>
              <a:buNone/>
            </a:pPr>
            <a:r>
              <a:rPr lang="en-US" altLang="en-US" sz="1800" b="1" dirty="0">
                <a:latin typeface="Calibri" panose="020F0502020204030204" pitchFamily="34" charset="0"/>
                <a:ea typeface="ＭＳ Ｐゴシック" panose="020B0600070205080204" pitchFamily="34" charset="-128"/>
                <a:cs typeface="Arial" panose="020B0604020202020204" pitchFamily="34" charset="0"/>
              </a:rPr>
              <a:t>88 different practices / programs are Spoke sites in Vermont</a:t>
            </a:r>
          </a:p>
        </p:txBody>
      </p:sp>
      <p:sp>
        <p:nvSpPr>
          <p:cNvPr id="9219" name="Rectangle 4">
            <a:extLst>
              <a:ext uri="{FF2B5EF4-FFF2-40B4-BE49-F238E27FC236}">
                <a16:creationId xmlns:a16="http://schemas.microsoft.com/office/drawing/2014/main" id="{71319307-0929-4729-B0CC-826A835A8A1B}"/>
              </a:ext>
            </a:extLst>
          </p:cNvPr>
          <p:cNvSpPr>
            <a:spLocks noGrp="1"/>
          </p:cNvSpPr>
          <p:nvPr>
            <p:ph type="title" idx="4294967295"/>
          </p:nvPr>
        </p:nvSpPr>
        <p:spPr>
          <a:xfrm>
            <a:off x="609600" y="457201"/>
            <a:ext cx="10972800" cy="1143000"/>
          </a:xfrm>
          <a:noFill/>
        </p:spPr>
        <p:txBody>
          <a:bodyPr>
            <a:normAutofit/>
          </a:bodyPr>
          <a:lstStyle/>
          <a:p>
            <a:r>
              <a:rPr lang="en-US" altLang="en-US" sz="3200" dirty="0">
                <a:latin typeface="Calibri" panose="020F0502020204030204" pitchFamily="34" charset="0"/>
                <a:ea typeface="ＭＳ Ｐゴシック" panose="020B0600070205080204" pitchFamily="34" charset="-128"/>
                <a:cs typeface="Arial" panose="020B0604020202020204" pitchFamily="34" charset="0"/>
              </a:rPr>
              <a:t>Care for Opioid Use Disorder – the “Spoke”</a:t>
            </a:r>
          </a:p>
        </p:txBody>
      </p:sp>
    </p:spTree>
    <p:extLst>
      <p:ext uri="{BB962C8B-B14F-4D97-AF65-F5344CB8AC3E}">
        <p14:creationId xmlns:p14="http://schemas.microsoft.com/office/powerpoint/2010/main" val="170443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C16A7-D011-4FAE-9918-529D2649954D}"/>
              </a:ext>
            </a:extLst>
          </p:cNvPr>
          <p:cNvSpPr>
            <a:spLocks noGrp="1"/>
          </p:cNvSpPr>
          <p:nvPr>
            <p:ph type="dt" sz="half" idx="10"/>
          </p:nvPr>
        </p:nvSpPr>
        <p:spPr/>
        <p:txBody>
          <a:bodyPr/>
          <a:lstStyle/>
          <a:p>
            <a:pPr>
              <a:defRPr/>
            </a:pPr>
            <a:fld id="{003E6ACA-0BD7-4DB7-83F3-270D687C80F1}" type="datetime1">
              <a:rPr lang="en-US" smtClean="0">
                <a:solidFill>
                  <a:srgbClr val="000000"/>
                </a:solidFill>
              </a:rPr>
              <a:pPr>
                <a:defRPr/>
              </a:pPr>
              <a:t>1/18/2019</a:t>
            </a:fld>
            <a:endParaRPr lang="en-US">
              <a:solidFill>
                <a:srgbClr val="000000"/>
              </a:solidFill>
            </a:endParaRPr>
          </a:p>
        </p:txBody>
      </p:sp>
      <p:sp>
        <p:nvSpPr>
          <p:cNvPr id="3" name="Slide Number Placeholder 2">
            <a:extLst>
              <a:ext uri="{FF2B5EF4-FFF2-40B4-BE49-F238E27FC236}">
                <a16:creationId xmlns:a16="http://schemas.microsoft.com/office/drawing/2014/main" id="{C079E080-DB14-44ED-982C-D9C221B2664C}"/>
              </a:ext>
            </a:extLst>
          </p:cNvPr>
          <p:cNvSpPr>
            <a:spLocks noGrp="1"/>
          </p:cNvSpPr>
          <p:nvPr>
            <p:ph type="sldNum" sz="quarter" idx="12"/>
          </p:nvPr>
        </p:nvSpPr>
        <p:spPr/>
        <p:txBody>
          <a:bodyPr/>
          <a:lstStyle/>
          <a:p>
            <a:pPr>
              <a:defRPr/>
            </a:pPr>
            <a:fld id="{E657A565-14DD-4843-82EF-C0F426FF6E31}" type="slidenum">
              <a:rPr lang="en-US" smtClean="0">
                <a:solidFill>
                  <a:srgbClr val="000000"/>
                </a:solidFill>
              </a:rPr>
              <a:pPr>
                <a:defRPr/>
              </a:pPr>
              <a:t>15</a:t>
            </a:fld>
            <a:endParaRPr lang="en-US">
              <a:solidFill>
                <a:srgbClr val="000000"/>
              </a:solidFill>
            </a:endParaRPr>
          </a:p>
        </p:txBody>
      </p:sp>
      <p:graphicFrame>
        <p:nvGraphicFramePr>
          <p:cNvPr id="4" name="Chart 3">
            <a:extLst>
              <a:ext uri="{FF2B5EF4-FFF2-40B4-BE49-F238E27FC236}">
                <a16:creationId xmlns:a16="http://schemas.microsoft.com/office/drawing/2014/main" id="{0B1BB82E-EB63-4A49-B210-6FAAACC70B8F}"/>
              </a:ext>
            </a:extLst>
          </p:cNvPr>
          <p:cNvGraphicFramePr>
            <a:graphicFrameLocks/>
          </p:cNvGraphicFramePr>
          <p:nvPr>
            <p:extLst>
              <p:ext uri="{D42A27DB-BD31-4B8C-83A1-F6EECF244321}">
                <p14:modId xmlns:p14="http://schemas.microsoft.com/office/powerpoint/2010/main" val="2360684377"/>
              </p:ext>
            </p:extLst>
          </p:nvPr>
        </p:nvGraphicFramePr>
        <p:xfrm>
          <a:off x="871482" y="1942011"/>
          <a:ext cx="10314992" cy="4075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0E82A34-773A-47AC-8CDD-18F02D281A26}"/>
              </a:ext>
            </a:extLst>
          </p:cNvPr>
          <p:cNvSpPr txBox="1">
            <a:spLocks/>
          </p:cNvSpPr>
          <p:nvPr/>
        </p:nvSpPr>
        <p:spPr>
          <a:xfrm>
            <a:off x="609600" y="936171"/>
            <a:ext cx="10972800" cy="10842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latin typeface="Calibri" panose="020F0502020204030204" pitchFamily="34" charset="0"/>
              </a:rPr>
              <a:t>Access to Medication Assisted Treatment for Opioid Use Disorder</a:t>
            </a:r>
          </a:p>
        </p:txBody>
      </p:sp>
    </p:spTree>
    <p:extLst>
      <p:ext uri="{BB962C8B-B14F-4D97-AF65-F5344CB8AC3E}">
        <p14:creationId xmlns:p14="http://schemas.microsoft.com/office/powerpoint/2010/main" val="275566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7886" y="1116055"/>
            <a:ext cx="6825342" cy="507831"/>
          </a:xfrm>
          <a:prstGeom prst="rect">
            <a:avLst/>
          </a:prstGeom>
          <a:noFill/>
        </p:spPr>
        <p:txBody>
          <a:bodyPr wrap="square" rtlCol="0">
            <a:spAutoFit/>
          </a:bodyPr>
          <a:lstStyle/>
          <a:p>
            <a:pPr algn="ctr"/>
            <a:r>
              <a:rPr lang="en-US" sz="2700" dirty="0">
                <a:solidFill>
                  <a:srgbClr val="1F497D">
                    <a:lumMod val="75000"/>
                  </a:srgbClr>
                </a:solidFill>
              </a:rPr>
              <a:t>Addictions Medicine: Just Part of the Job</a:t>
            </a:r>
          </a:p>
        </p:txBody>
      </p:sp>
      <p:sp>
        <p:nvSpPr>
          <p:cNvPr id="3" name="TextBox 2"/>
          <p:cNvSpPr txBox="1"/>
          <p:nvPr/>
        </p:nvSpPr>
        <p:spPr>
          <a:xfrm>
            <a:off x="4895850" y="1914826"/>
            <a:ext cx="4229100" cy="2608406"/>
          </a:xfrm>
          <a:prstGeom prst="rect">
            <a:avLst/>
          </a:prstGeom>
          <a:noFill/>
        </p:spPr>
        <p:txBody>
          <a:bodyPr wrap="square" rtlCol="0">
            <a:spAutoFit/>
          </a:bodyPr>
          <a:lstStyle/>
          <a:p>
            <a:pPr marL="214313" indent="-214313">
              <a:buClr>
                <a:srgbClr val="C00000"/>
              </a:buClr>
              <a:buFont typeface="Courier New" panose="02070309020205020404" pitchFamily="49" charset="0"/>
              <a:buChar char="o"/>
            </a:pPr>
            <a:r>
              <a:rPr lang="en-US" sz="1500" dirty="0">
                <a:solidFill>
                  <a:prstClr val="black"/>
                </a:solidFill>
              </a:rPr>
              <a:t>You are trusted and local</a:t>
            </a:r>
          </a:p>
          <a:p>
            <a:pPr marL="214313" indent="-214313">
              <a:buClr>
                <a:srgbClr val="C00000"/>
              </a:buClr>
              <a:buFont typeface="Courier New" panose="02070309020205020404" pitchFamily="49" charset="0"/>
              <a:buChar char="o"/>
            </a:pPr>
            <a:r>
              <a:rPr lang="en-US" sz="1500" dirty="0">
                <a:solidFill>
                  <a:prstClr val="black"/>
                </a:solidFill>
              </a:rPr>
              <a:t>The MAT Team helps you</a:t>
            </a:r>
          </a:p>
          <a:p>
            <a:pPr marL="214313" indent="-214313">
              <a:buClr>
                <a:srgbClr val="C00000"/>
              </a:buClr>
              <a:buFont typeface="Courier New" panose="02070309020205020404" pitchFamily="49" charset="0"/>
              <a:buChar char="o"/>
            </a:pPr>
            <a:r>
              <a:rPr lang="en-US" sz="1500" dirty="0">
                <a:solidFill>
                  <a:prstClr val="black"/>
                </a:solidFill>
              </a:rPr>
              <a:t>Other mentors will help you</a:t>
            </a:r>
          </a:p>
          <a:p>
            <a:pPr marL="214313" indent="-214313">
              <a:buClr>
                <a:srgbClr val="C00000"/>
              </a:buClr>
              <a:buFont typeface="Courier New" panose="02070309020205020404" pitchFamily="49" charset="0"/>
              <a:buChar char="o"/>
            </a:pPr>
            <a:r>
              <a:rPr lang="en-US" sz="1500" dirty="0">
                <a:solidFill>
                  <a:prstClr val="black"/>
                </a:solidFill>
              </a:rPr>
              <a:t>You can control who you see</a:t>
            </a:r>
          </a:p>
          <a:p>
            <a:pPr marL="214313" indent="-214313">
              <a:buClr>
                <a:srgbClr val="C00000"/>
              </a:buClr>
              <a:buFont typeface="Courier New" panose="02070309020205020404" pitchFamily="49" charset="0"/>
              <a:buChar char="o"/>
            </a:pPr>
            <a:r>
              <a:rPr lang="en-US" sz="1500" dirty="0">
                <a:solidFill>
                  <a:prstClr val="black"/>
                </a:solidFill>
              </a:rPr>
              <a:t>Treating addiction reduces stigma</a:t>
            </a:r>
          </a:p>
          <a:p>
            <a:pPr marL="214313" indent="-214313">
              <a:buClr>
                <a:srgbClr val="C00000"/>
              </a:buClr>
              <a:buFont typeface="Courier New" panose="02070309020205020404" pitchFamily="49" charset="0"/>
              <a:buChar char="o"/>
            </a:pPr>
            <a:r>
              <a:rPr lang="en-US" sz="1500" dirty="0">
                <a:solidFill>
                  <a:prstClr val="black"/>
                </a:solidFill>
              </a:rPr>
              <a:t>Patients with opioid addiction are already in your waiting room</a:t>
            </a:r>
          </a:p>
          <a:p>
            <a:pPr marL="214313" indent="-214313">
              <a:buClr>
                <a:srgbClr val="C00000"/>
              </a:buClr>
              <a:buFont typeface="Courier New" panose="02070309020205020404" pitchFamily="49" charset="0"/>
              <a:buChar char="o"/>
            </a:pPr>
            <a:r>
              <a:rPr lang="en-US" sz="1500" dirty="0">
                <a:solidFill>
                  <a:prstClr val="black"/>
                </a:solidFill>
              </a:rPr>
              <a:t>Embrace risk reduction</a:t>
            </a:r>
          </a:p>
          <a:p>
            <a:pPr marL="214313" indent="-214313">
              <a:buClr>
                <a:srgbClr val="C00000"/>
              </a:buClr>
              <a:buFont typeface="Courier New" panose="02070309020205020404" pitchFamily="49" charset="0"/>
              <a:buChar char="o"/>
            </a:pPr>
            <a:r>
              <a:rPr lang="en-US" sz="1500" dirty="0">
                <a:solidFill>
                  <a:prstClr val="black"/>
                </a:solidFill>
              </a:rPr>
              <a:t>Addiction is a common condition, build MAT into routine care</a:t>
            </a:r>
          </a:p>
          <a:p>
            <a:pPr marL="214313" indent="-214313">
              <a:buClr>
                <a:srgbClr val="C00000"/>
              </a:buClr>
              <a:buFont typeface="Courier New" panose="02070309020205020404" pitchFamily="49" charset="0"/>
              <a:buChar char="o"/>
            </a:pPr>
            <a:endParaRPr lang="en-US" sz="1350" dirty="0">
              <a:solidFill>
                <a:prstClr val="black"/>
              </a:solidFill>
            </a:endParaRPr>
          </a:p>
        </p:txBody>
      </p:sp>
      <p:pic>
        <p:nvPicPr>
          <p:cNvPr id="4" name="Picture 3"/>
          <p:cNvPicPr>
            <a:picLocks noChangeAspect="1"/>
          </p:cNvPicPr>
          <p:nvPr/>
        </p:nvPicPr>
        <p:blipFill>
          <a:blip r:embed="rId3"/>
          <a:stretch>
            <a:fillRect/>
          </a:stretch>
        </p:blipFill>
        <p:spPr>
          <a:xfrm>
            <a:off x="2038351" y="2168700"/>
            <a:ext cx="1684564" cy="2986088"/>
          </a:xfrm>
          <a:prstGeom prst="rect">
            <a:avLst/>
          </a:prstGeom>
        </p:spPr>
      </p:pic>
      <p:sp>
        <p:nvSpPr>
          <p:cNvPr id="5" name="TextBox 4"/>
          <p:cNvSpPr txBox="1"/>
          <p:nvPr/>
        </p:nvSpPr>
        <p:spPr>
          <a:xfrm>
            <a:off x="3722916" y="4249780"/>
            <a:ext cx="6945085" cy="1061829"/>
          </a:xfrm>
          <a:prstGeom prst="rect">
            <a:avLst/>
          </a:prstGeom>
          <a:noFill/>
        </p:spPr>
        <p:txBody>
          <a:bodyPr wrap="square" rtlCol="0">
            <a:spAutoFit/>
          </a:bodyPr>
          <a:lstStyle/>
          <a:p>
            <a:r>
              <a:rPr lang="en-US" sz="2100" i="1" dirty="0">
                <a:solidFill>
                  <a:prstClr val="black"/>
                </a:solidFill>
              </a:rPr>
              <a:t>“I believe most doctors would find this practice surprisingly enjoyable.  To watch a patient transition from using to working and parenting over a matter of months is uplifting.”</a:t>
            </a:r>
          </a:p>
        </p:txBody>
      </p:sp>
    </p:spTree>
    <p:extLst>
      <p:ext uri="{BB962C8B-B14F-4D97-AF65-F5344CB8AC3E}">
        <p14:creationId xmlns:p14="http://schemas.microsoft.com/office/powerpoint/2010/main" val="57090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674" y="739889"/>
            <a:ext cx="8153400" cy="990600"/>
          </a:xfrm>
        </p:spPr>
        <p:txBody>
          <a:bodyPr/>
          <a:lstStyle/>
          <a:p>
            <a:r>
              <a:rPr lang="en-US" sz="3200" dirty="0"/>
              <a:t>New England - Any Drug Overdose Deaths</a:t>
            </a:r>
          </a:p>
        </p:txBody>
      </p:sp>
      <p:graphicFrame>
        <p:nvGraphicFramePr>
          <p:cNvPr id="7" name="Content Placeholder 6"/>
          <p:cNvGraphicFramePr>
            <a:graphicFrameLocks noGrp="1"/>
          </p:cNvGraphicFramePr>
          <p:nvPr>
            <p:ph sz="quarter" idx="1"/>
            <p:extLst/>
          </p:nvPr>
        </p:nvGraphicFramePr>
        <p:xfrm>
          <a:off x="1836822" y="1600200"/>
          <a:ext cx="8526252"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1600201" y="6461011"/>
            <a:ext cx="2523737" cy="365125"/>
          </a:xfrm>
        </p:spPr>
        <p:txBody>
          <a:bodyPr/>
          <a:lstStyle/>
          <a:p>
            <a:pPr algn="l">
              <a:defRPr/>
            </a:pPr>
            <a:r>
              <a:rPr lang="en-US" sz="1400">
                <a:solidFill>
                  <a:srgbClr val="8B8178"/>
                </a:solidFill>
                <a:latin typeface="Tw Cen MT"/>
              </a:rPr>
              <a:t>Vermont Department of Health</a:t>
            </a:r>
            <a:endParaRPr lang="en-US" sz="1400" dirty="0">
              <a:solidFill>
                <a:srgbClr val="8B8178"/>
              </a:solidFill>
              <a:latin typeface="Tw Cen MT"/>
            </a:endParaRPr>
          </a:p>
        </p:txBody>
      </p:sp>
      <p:sp>
        <p:nvSpPr>
          <p:cNvPr id="5" name="Rectangle 4"/>
          <p:cNvSpPr/>
          <p:nvPr/>
        </p:nvSpPr>
        <p:spPr>
          <a:xfrm>
            <a:off x="8382000" y="6535580"/>
            <a:ext cx="3290448" cy="246221"/>
          </a:xfrm>
          <a:prstGeom prst="rect">
            <a:avLst/>
          </a:prstGeom>
        </p:spPr>
        <p:txBody>
          <a:bodyPr wrap="square">
            <a:spAutoFit/>
          </a:bodyPr>
          <a:lstStyle/>
          <a:p>
            <a:pPr>
              <a:defRPr/>
            </a:pPr>
            <a:r>
              <a:rPr lang="en-US" sz="1000" dirty="0">
                <a:solidFill>
                  <a:srgbClr val="000000"/>
                </a:solidFill>
                <a:latin typeface="Lato"/>
              </a:rPr>
              <a:t>Source:  CDC/ NCHS</a:t>
            </a:r>
            <a:endParaRPr lang="en-US" sz="1000" dirty="0">
              <a:solidFill>
                <a:prstClr val="black"/>
              </a:solidFill>
              <a:latin typeface="Tw Cen MT"/>
            </a:endParaRPr>
          </a:p>
        </p:txBody>
      </p:sp>
      <p:sp>
        <p:nvSpPr>
          <p:cNvPr id="3" name="TextBox 2">
            <a:extLst>
              <a:ext uri="{FF2B5EF4-FFF2-40B4-BE49-F238E27FC236}">
                <a16:creationId xmlns:a16="http://schemas.microsoft.com/office/drawing/2014/main" id="{DE7D2B66-4BB4-445A-849B-FE767B8CB501}"/>
              </a:ext>
            </a:extLst>
          </p:cNvPr>
          <p:cNvSpPr txBox="1"/>
          <p:nvPr/>
        </p:nvSpPr>
        <p:spPr>
          <a:xfrm>
            <a:off x="1981201" y="6166248"/>
            <a:ext cx="7658443" cy="276999"/>
          </a:xfrm>
          <a:prstGeom prst="rect">
            <a:avLst/>
          </a:prstGeom>
          <a:noFill/>
        </p:spPr>
        <p:txBody>
          <a:bodyPr wrap="none" rtlCol="0">
            <a:spAutoFit/>
          </a:bodyPr>
          <a:lstStyle/>
          <a:p>
            <a:pPr>
              <a:defRPr/>
            </a:pPr>
            <a:r>
              <a:rPr lang="en-US" sz="1200" dirty="0">
                <a:solidFill>
                  <a:prstClr val="black"/>
                </a:solidFill>
                <a:latin typeface="Tw Cen MT"/>
              </a:rPr>
              <a:t>2017 Data are provisional – Fatalities (NCHS data accessed 8/1/18), Population (Census Bureau 2017 accessed 8/1/18)</a:t>
            </a:r>
          </a:p>
        </p:txBody>
      </p:sp>
    </p:spTree>
    <p:extLst>
      <p:ext uri="{BB962C8B-B14F-4D97-AF65-F5344CB8AC3E}">
        <p14:creationId xmlns:p14="http://schemas.microsoft.com/office/powerpoint/2010/main" val="331743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76D1-C503-41C2-B52E-04A6BF3278F7}"/>
              </a:ext>
            </a:extLst>
          </p:cNvPr>
          <p:cNvSpPr>
            <a:spLocks noGrp="1"/>
          </p:cNvSpPr>
          <p:nvPr>
            <p:ph type="title"/>
          </p:nvPr>
        </p:nvSpPr>
        <p:spPr/>
        <p:txBody>
          <a:bodyPr>
            <a:normAutofit/>
          </a:bodyPr>
          <a:lstStyle/>
          <a:p>
            <a:r>
              <a:rPr lang="en-US" sz="2000" b="1" dirty="0">
                <a:latin typeface="+mn-lt"/>
              </a:rPr>
              <a:t>MAT and Non-MAT per Capita Rate of </a:t>
            </a:r>
            <a:br>
              <a:rPr lang="en-US" sz="2000" b="1" dirty="0">
                <a:latin typeface="+mn-lt"/>
              </a:rPr>
            </a:br>
            <a:r>
              <a:rPr lang="en-US" sz="2000" b="1" dirty="0">
                <a:latin typeface="+mn-lt"/>
              </a:rPr>
              <a:t>Total Inpatient Days</a:t>
            </a:r>
          </a:p>
        </p:txBody>
      </p:sp>
      <p:graphicFrame>
        <p:nvGraphicFramePr>
          <p:cNvPr id="3" name="Chart 2">
            <a:extLst>
              <a:ext uri="{FF2B5EF4-FFF2-40B4-BE49-F238E27FC236}">
                <a16:creationId xmlns:a16="http://schemas.microsoft.com/office/drawing/2014/main" id="{71B5759D-016A-4190-9C47-CD5FA2F0234A}"/>
              </a:ext>
            </a:extLst>
          </p:cNvPr>
          <p:cNvGraphicFramePr/>
          <p:nvPr>
            <p:extLst/>
          </p:nvPr>
        </p:nvGraphicFramePr>
        <p:xfrm>
          <a:off x="2819400" y="2048192"/>
          <a:ext cx="6629400" cy="435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408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02FC6-D8E2-4D72-8652-FC34F4350F7A}"/>
              </a:ext>
            </a:extLst>
          </p:cNvPr>
          <p:cNvSpPr>
            <a:spLocks noGrp="1"/>
          </p:cNvSpPr>
          <p:nvPr>
            <p:ph type="dt" sz="half" idx="10"/>
          </p:nvPr>
        </p:nvSpPr>
        <p:spPr/>
        <p:txBody>
          <a:bodyPr/>
          <a:lstStyle/>
          <a:p>
            <a:pPr fontAlgn="base">
              <a:spcBef>
                <a:spcPct val="0"/>
              </a:spcBef>
              <a:spcAft>
                <a:spcPct val="0"/>
              </a:spcAft>
              <a:defRPr/>
            </a:pPr>
            <a:fld id="{003E6ACA-0BD7-4DB7-83F3-270D687C80F1}" type="datetime1">
              <a:rPr lang="en-US">
                <a:solidFill>
                  <a:srgbClr val="000000"/>
                </a:solidFill>
                <a:cs typeface="Arial" charset="0"/>
              </a:rPr>
              <a:pPr fontAlgn="base">
                <a:spcBef>
                  <a:spcPct val="0"/>
                </a:spcBef>
                <a:spcAft>
                  <a:spcPct val="0"/>
                </a:spcAft>
                <a:defRPr/>
              </a:pPr>
              <a:t>1/18/2019</a:t>
            </a:fld>
            <a:endParaRPr lang="en-US">
              <a:solidFill>
                <a:srgbClr val="000000"/>
              </a:solidFill>
              <a:cs typeface="Arial" charset="0"/>
            </a:endParaRPr>
          </a:p>
        </p:txBody>
      </p:sp>
      <p:sp>
        <p:nvSpPr>
          <p:cNvPr id="3" name="Slide Number Placeholder 2">
            <a:extLst>
              <a:ext uri="{FF2B5EF4-FFF2-40B4-BE49-F238E27FC236}">
                <a16:creationId xmlns:a16="http://schemas.microsoft.com/office/drawing/2014/main" id="{E657AA5D-8018-4B81-AE6E-D9C04799665F}"/>
              </a:ext>
            </a:extLst>
          </p:cNvPr>
          <p:cNvSpPr>
            <a:spLocks noGrp="1"/>
          </p:cNvSpPr>
          <p:nvPr>
            <p:ph type="sldNum" sz="quarter" idx="12"/>
          </p:nvPr>
        </p:nvSpPr>
        <p:spPr/>
        <p:txBody>
          <a:bodyPr/>
          <a:lstStyle/>
          <a:p>
            <a:pPr fontAlgn="base">
              <a:spcBef>
                <a:spcPct val="0"/>
              </a:spcBef>
              <a:spcAft>
                <a:spcPct val="0"/>
              </a:spcAft>
              <a:defRPr/>
            </a:pPr>
            <a:fld id="{E657A565-14DD-4843-82EF-C0F426FF6E31}" type="slidenum">
              <a:rPr lang="en-US">
                <a:solidFill>
                  <a:srgbClr val="000000"/>
                </a:solidFill>
                <a:cs typeface="Arial" charset="0"/>
              </a:rPr>
              <a:pPr fontAlgn="base">
                <a:spcBef>
                  <a:spcPct val="0"/>
                </a:spcBef>
                <a:spcAft>
                  <a:spcPct val="0"/>
                </a:spcAft>
                <a:defRPr/>
              </a:pPr>
              <a:t>19</a:t>
            </a:fld>
            <a:endParaRPr lang="en-US">
              <a:solidFill>
                <a:srgbClr val="000000"/>
              </a:solidFill>
              <a:cs typeface="Arial" charset="0"/>
            </a:endParaRPr>
          </a:p>
        </p:txBody>
      </p:sp>
      <p:pic>
        <p:nvPicPr>
          <p:cNvPr id="4" name="Content Placeholder 3" descr="One line represents non-MAT treatment, and the second line represents MAT treatment. The X axis is label with the years 2008 through 2016.  The Y axis is dollar amount." title="MAT and Non-MAT per Capita Rate of Health Care Expenditures, Excluding OUD Treatment Costs, as depicted by a line graph">
            <a:extLst>
              <a:ext uri="{FF2B5EF4-FFF2-40B4-BE49-F238E27FC236}">
                <a16:creationId xmlns:a16="http://schemas.microsoft.com/office/drawing/2014/main" id="{8280703E-77F4-4075-ADBF-C2E4DB67E78D}"/>
              </a:ext>
            </a:extLst>
          </p:cNvPr>
          <p:cNvPicPr>
            <a:picLocks noChangeAspect="1"/>
          </p:cNvPicPr>
          <p:nvPr/>
        </p:nvPicPr>
        <p:blipFill>
          <a:blip r:embed="rId2"/>
          <a:stretch>
            <a:fillRect/>
          </a:stretch>
        </p:blipFill>
        <p:spPr>
          <a:xfrm>
            <a:off x="1626764" y="1716107"/>
            <a:ext cx="8584036" cy="4724400"/>
          </a:xfrm>
          <a:prstGeom prst="rect">
            <a:avLst/>
          </a:prstGeom>
        </p:spPr>
      </p:pic>
      <p:sp>
        <p:nvSpPr>
          <p:cNvPr id="5" name="TextBox 4">
            <a:extLst>
              <a:ext uri="{FF2B5EF4-FFF2-40B4-BE49-F238E27FC236}">
                <a16:creationId xmlns:a16="http://schemas.microsoft.com/office/drawing/2014/main" id="{70163CDF-0DA9-44A5-8DBA-3BBA7E793628}"/>
              </a:ext>
            </a:extLst>
          </p:cNvPr>
          <p:cNvSpPr txBox="1"/>
          <p:nvPr/>
        </p:nvSpPr>
        <p:spPr>
          <a:xfrm>
            <a:off x="2590800" y="762001"/>
            <a:ext cx="8584036" cy="954107"/>
          </a:xfrm>
          <a:prstGeom prst="rect">
            <a:avLst/>
          </a:prstGeom>
          <a:noFill/>
        </p:spPr>
        <p:txBody>
          <a:bodyPr wrap="square" rtlCol="0">
            <a:spAutoFit/>
          </a:bodyPr>
          <a:lstStyle/>
          <a:p>
            <a:pPr fontAlgn="base">
              <a:spcBef>
                <a:spcPct val="0"/>
              </a:spcBef>
              <a:spcAft>
                <a:spcPct val="0"/>
              </a:spcAft>
            </a:pPr>
            <a:r>
              <a:rPr lang="en-US" sz="2800" dirty="0">
                <a:solidFill>
                  <a:srgbClr val="17375E"/>
                </a:solidFill>
                <a:latin typeface="Tw Cen MT" panose="020B0602020104020603" pitchFamily="34" charset="0"/>
                <a:cs typeface="Arial" charset="0"/>
              </a:rPr>
              <a:t>MAT and Non-MAT per Capita Rate of Health Care Expenditures, Excluding OUD Treatment Costs</a:t>
            </a:r>
          </a:p>
        </p:txBody>
      </p:sp>
    </p:spTree>
    <p:extLst>
      <p:ext uri="{BB962C8B-B14F-4D97-AF65-F5344CB8AC3E}">
        <p14:creationId xmlns:p14="http://schemas.microsoft.com/office/powerpoint/2010/main" val="381474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5560" y="2828835"/>
            <a:ext cx="8023654" cy="360098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Resources and Attention for Substance Use Disorders</a:t>
            </a:r>
          </a:p>
          <a:p>
            <a:pPr marL="285750" indent="-285750">
              <a:buFont typeface="Wingdings" panose="05000000000000000000" pitchFamily="2" charset="2"/>
              <a:buChar char="Ø"/>
            </a:pPr>
            <a:r>
              <a:rPr lang="en-US" sz="2400" dirty="0"/>
              <a:t>Opportunity to implement clear standards of care</a:t>
            </a:r>
          </a:p>
          <a:p>
            <a:pPr marL="285750" indent="-285750">
              <a:buFont typeface="Wingdings" panose="05000000000000000000" pitchFamily="2" charset="2"/>
              <a:buChar char="Ø"/>
            </a:pPr>
            <a:r>
              <a:rPr lang="en-US" sz="2400" dirty="0"/>
              <a:t>Health and medical provider community engagement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Opioids aren’t the only concern</a:t>
            </a:r>
          </a:p>
          <a:p>
            <a:pPr marL="285750" indent="-285750">
              <a:buFont typeface="Wingdings" panose="05000000000000000000" pitchFamily="2" charset="2"/>
              <a:buChar char="Ø"/>
            </a:pPr>
            <a:r>
              <a:rPr lang="en-US" sz="2400" dirty="0"/>
              <a:t>State Medicaid Plans are essential</a:t>
            </a:r>
          </a:p>
          <a:p>
            <a:pPr marL="285750" indent="-285750">
              <a:buFont typeface="Wingdings" panose="05000000000000000000" pitchFamily="2" charset="2"/>
              <a:buChar char="Ø"/>
            </a:pPr>
            <a:r>
              <a:rPr lang="en-US" sz="2400" dirty="0"/>
              <a:t>Historic under-investment in Alcohol and Substance Use Disorders – new investments</a:t>
            </a:r>
          </a:p>
          <a:p>
            <a:pPr marL="285750" indent="-285750">
              <a:buFont typeface="Wingdings" panose="05000000000000000000" pitchFamily="2" charset="2"/>
              <a:buChar char="Ø"/>
            </a:pPr>
            <a:endParaRPr lang="en-US" dirty="0"/>
          </a:p>
          <a:p>
            <a:endParaRPr lang="en-US"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77" y="877001"/>
            <a:ext cx="2247900" cy="2001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89DF4-C293-40BD-8F48-CBE94B9D0317}"/>
              </a:ext>
            </a:extLst>
          </p:cNvPr>
          <p:cNvSpPr txBox="1"/>
          <p:nvPr/>
        </p:nvSpPr>
        <p:spPr>
          <a:xfrm>
            <a:off x="5660571" y="1628503"/>
            <a:ext cx="4040778" cy="646331"/>
          </a:xfrm>
          <a:prstGeom prst="rect">
            <a:avLst/>
          </a:prstGeom>
          <a:noFill/>
        </p:spPr>
        <p:txBody>
          <a:bodyPr wrap="square" rtlCol="0">
            <a:spAutoFit/>
          </a:bodyPr>
          <a:lstStyle/>
          <a:p>
            <a:r>
              <a:rPr lang="en-US" sz="3600" dirty="0">
                <a:solidFill>
                  <a:srgbClr val="17375E"/>
                </a:solidFill>
              </a:rPr>
              <a:t>The Opioid Epidemic</a:t>
            </a:r>
          </a:p>
        </p:txBody>
      </p:sp>
    </p:spTree>
    <p:extLst>
      <p:ext uri="{BB962C8B-B14F-4D97-AF65-F5344CB8AC3E}">
        <p14:creationId xmlns:p14="http://schemas.microsoft.com/office/powerpoint/2010/main" val="138441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511D-1259-4E33-8C3B-08A9399012CB}"/>
              </a:ext>
            </a:extLst>
          </p:cNvPr>
          <p:cNvSpPr>
            <a:spLocks noGrp="1"/>
          </p:cNvSpPr>
          <p:nvPr>
            <p:ph type="title"/>
          </p:nvPr>
        </p:nvSpPr>
        <p:spPr>
          <a:xfrm>
            <a:off x="1874308" y="685800"/>
            <a:ext cx="8229600" cy="1143000"/>
          </a:xfrm>
        </p:spPr>
        <p:txBody>
          <a:bodyPr/>
          <a:lstStyle/>
          <a:p>
            <a:r>
              <a:rPr lang="en-US" sz="2800" dirty="0">
                <a:solidFill>
                  <a:srgbClr val="17375E"/>
                </a:solidFill>
                <a:latin typeface="Calibri" panose="020F0502020204030204" pitchFamily="34" charset="0"/>
              </a:rPr>
              <a:t>Linking Health Care Claims and Incarceration Data</a:t>
            </a:r>
            <a:br>
              <a:rPr lang="en-US" sz="2800" dirty="0">
                <a:solidFill>
                  <a:srgbClr val="17375E"/>
                </a:solidFill>
                <a:latin typeface="Calibri" panose="020F0502020204030204" pitchFamily="34" charset="0"/>
              </a:rPr>
            </a:br>
            <a:r>
              <a:rPr lang="en-US" sz="2800" dirty="0">
                <a:solidFill>
                  <a:srgbClr val="17375E"/>
                </a:solidFill>
                <a:latin typeface="Calibri" panose="020F0502020204030204" pitchFamily="34" charset="0"/>
              </a:rPr>
              <a:t>***Preliminary ****</a:t>
            </a:r>
          </a:p>
        </p:txBody>
      </p:sp>
      <p:pic>
        <p:nvPicPr>
          <p:cNvPr id="6" name="SASImage_680586719" descr="The SGPlot Procedure">
            <a:extLst>
              <a:ext uri="{FF2B5EF4-FFF2-40B4-BE49-F238E27FC236}">
                <a16:creationId xmlns:a16="http://schemas.microsoft.com/office/drawing/2014/main" id="{8DA4E258-E524-4ADE-AADD-AADB8D2CFA94}"/>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971801" y="1828801"/>
            <a:ext cx="6034617" cy="4525963"/>
          </a:xfrm>
          <a:prstGeom prst="rect">
            <a:avLst/>
          </a:prstGeom>
        </p:spPr>
      </p:pic>
    </p:spTree>
    <p:extLst>
      <p:ext uri="{BB962C8B-B14F-4D97-AF65-F5344CB8AC3E}">
        <p14:creationId xmlns:p14="http://schemas.microsoft.com/office/powerpoint/2010/main" val="160444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21" y="1082747"/>
            <a:ext cx="4711611" cy="646331"/>
          </a:xfrm>
          <a:prstGeom prst="rect">
            <a:avLst/>
          </a:prstGeom>
        </p:spPr>
        <p:txBody>
          <a:bodyPr wrap="none">
            <a:spAutoFit/>
          </a:bodyPr>
          <a:lstStyle/>
          <a:p>
            <a:r>
              <a:rPr lang="en-US" b="1" i="0" u="none" strike="noStrike" dirty="0">
                <a:solidFill>
                  <a:srgbClr val="333333"/>
                </a:solidFill>
                <a:effectLst/>
                <a:latin typeface="sentinel a"/>
              </a:rPr>
              <a:t>Obituary: Madelyn </a:t>
            </a:r>
            <a:r>
              <a:rPr lang="en-US" b="1" i="0" u="none" strike="noStrike" dirty="0" err="1">
                <a:solidFill>
                  <a:srgbClr val="333333"/>
                </a:solidFill>
                <a:effectLst/>
                <a:latin typeface="sentinel a"/>
              </a:rPr>
              <a:t>Linsenmeir</a:t>
            </a:r>
            <a:r>
              <a:rPr lang="en-US" b="1" i="0" u="none" strike="noStrike" dirty="0">
                <a:solidFill>
                  <a:srgbClr val="333333"/>
                </a:solidFill>
                <a:effectLst/>
                <a:latin typeface="sentinel a"/>
              </a:rPr>
              <a:t>, 1988-2018</a:t>
            </a:r>
          </a:p>
          <a:p>
            <a:r>
              <a:rPr lang="en-US" b="1" dirty="0">
                <a:solidFill>
                  <a:srgbClr val="333333"/>
                </a:solidFill>
                <a:latin typeface="sentinel a"/>
              </a:rPr>
              <a:t>October 2018, Seven Days</a:t>
            </a:r>
            <a:endParaRPr lang="en-US" b="1" i="0" u="none" strike="noStrike" dirty="0">
              <a:solidFill>
                <a:srgbClr val="333333"/>
              </a:solidFill>
              <a:effectLst/>
              <a:latin typeface="sentinel a"/>
            </a:endParaRPr>
          </a:p>
        </p:txBody>
      </p:sp>
      <p:pic>
        <p:nvPicPr>
          <p:cNvPr id="1026" name="Picture 2" descr="Madelyn Linsenme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24" y="1985319"/>
            <a:ext cx="3995351" cy="35752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43848" y="1452079"/>
            <a:ext cx="6096000" cy="4893647"/>
          </a:xfrm>
          <a:prstGeom prst="rect">
            <a:avLst/>
          </a:prstGeom>
        </p:spPr>
        <p:txBody>
          <a:bodyPr>
            <a:spAutoFit/>
          </a:bodyPr>
          <a:lstStyle/>
          <a:p>
            <a:r>
              <a:rPr lang="en-US" sz="1400" b="0" i="0" dirty="0">
                <a:solidFill>
                  <a:srgbClr val="333333"/>
                </a:solidFill>
                <a:effectLst/>
                <a:latin typeface="sentinel a"/>
              </a:rPr>
              <a:t>It is impossible to capture a person in an obituary, and especially someone whose adult life was largely defined by drug addiction. To some, Maddie was just a junkie — when they saw her addiction, they stopped seeing </a:t>
            </a:r>
            <a:r>
              <a:rPr lang="en-US" sz="1400" b="0" i="1" dirty="0">
                <a:solidFill>
                  <a:srgbClr val="333333"/>
                </a:solidFill>
                <a:effectLst/>
                <a:latin typeface="sentinel a"/>
              </a:rPr>
              <a:t>her</a:t>
            </a:r>
            <a:r>
              <a:rPr lang="en-US" sz="1400" b="0" i="0" dirty="0">
                <a:solidFill>
                  <a:srgbClr val="333333"/>
                </a:solidFill>
                <a:effectLst/>
                <a:latin typeface="sentinel a"/>
              </a:rPr>
              <a:t>. . . . In a system that seems to have hardened itself against addicts and is failing them every day, she befriended and delighted cops, social workers, public defenders and doctors, who advocated for and believed in her 'til the end. . . </a:t>
            </a:r>
            <a:r>
              <a:rPr lang="en-US" sz="1400" dirty="0"/>
              <a:t>During the past two years especially, her disease brought her to places of incredible darkness, and this darkness compounded on itself, as each unspeakable thing that happened to her and each horrible thing she did in the name of her disease exponentially increased her pain and shame. </a:t>
            </a:r>
          </a:p>
          <a:p>
            <a:r>
              <a:rPr lang="en-US" sz="1400" dirty="0"/>
              <a:t>If you yourself are struggling from addiction, know that every breath is a fresh start. Know that hundreds of thousands of families who have lost someone to this disease are praying and rooting for you. Know that we believe with all our hearts that you can and will make it. It is never too late.</a:t>
            </a:r>
          </a:p>
          <a:p>
            <a:r>
              <a:rPr lang="en-US" sz="1400" dirty="0"/>
              <a:t>If you are reading this with judgment, educate yourself about this disease, because that is what it is. It is not a choice or a weakness. . .</a:t>
            </a:r>
          </a:p>
          <a:p>
            <a:r>
              <a:rPr lang="en-US" sz="1400" dirty="0"/>
              <a:t>If you work in one of the many institutions through which addicts often pass — rehabs, hospitals, jails, courts — and treat them with the compassion and respect they deserve, thank you. </a:t>
            </a:r>
          </a:p>
          <a:p>
            <a:r>
              <a:rPr lang="en-US" sz="1400" dirty="0"/>
              <a:t>If instead you see a junkie or thief or liar in front of you rather than a human being in need of help, consider a new profession.</a:t>
            </a:r>
          </a:p>
          <a:p>
            <a:endParaRPr lang="en-US" dirty="0"/>
          </a:p>
        </p:txBody>
      </p:sp>
    </p:spTree>
    <p:extLst>
      <p:ext uri="{BB962C8B-B14F-4D97-AF65-F5344CB8AC3E}">
        <p14:creationId xmlns:p14="http://schemas.microsoft.com/office/powerpoint/2010/main" val="195580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EB6CF-0F01-4C7C-A94D-4EA8A42A463B}"/>
              </a:ext>
            </a:extLst>
          </p:cNvPr>
          <p:cNvSpPr txBox="1"/>
          <p:nvPr/>
        </p:nvSpPr>
        <p:spPr>
          <a:xfrm>
            <a:off x="2895600" y="1280159"/>
            <a:ext cx="6400800" cy="707886"/>
          </a:xfrm>
          <a:prstGeom prst="rect">
            <a:avLst/>
          </a:prstGeom>
          <a:noFill/>
        </p:spPr>
        <p:txBody>
          <a:bodyPr wrap="square" rtlCol="0">
            <a:spAutoFit/>
          </a:bodyPr>
          <a:lstStyle/>
          <a:p>
            <a:pPr algn="ctr"/>
            <a:r>
              <a:rPr lang="en-US" sz="4000" dirty="0">
                <a:solidFill>
                  <a:srgbClr val="17375E"/>
                </a:solidFill>
              </a:rPr>
              <a:t>Vermont’s Story</a:t>
            </a:r>
          </a:p>
        </p:txBody>
      </p:sp>
      <p:sp>
        <p:nvSpPr>
          <p:cNvPr id="3" name="TextBox 2">
            <a:extLst>
              <a:ext uri="{FF2B5EF4-FFF2-40B4-BE49-F238E27FC236}">
                <a16:creationId xmlns:a16="http://schemas.microsoft.com/office/drawing/2014/main" id="{AE0EE70A-4E1C-4B1C-B7B8-A088FF821559}"/>
              </a:ext>
            </a:extLst>
          </p:cNvPr>
          <p:cNvSpPr txBox="1"/>
          <p:nvPr/>
        </p:nvSpPr>
        <p:spPr>
          <a:xfrm>
            <a:off x="1672046" y="2403566"/>
            <a:ext cx="8804365" cy="2739211"/>
          </a:xfrm>
          <a:prstGeom prst="rect">
            <a:avLst/>
          </a:prstGeom>
          <a:noFill/>
        </p:spPr>
        <p:txBody>
          <a:bodyPr wrap="square" rtlCol="0">
            <a:spAutoFit/>
          </a:bodyPr>
          <a:lstStyle/>
          <a:p>
            <a:r>
              <a:rPr lang="en-US" sz="3200" dirty="0"/>
              <a:t>“All Hands on Deck” </a:t>
            </a:r>
          </a:p>
          <a:p>
            <a:pPr marL="285750" indent="-285750">
              <a:buFont typeface="Arial" panose="020B0604020202020204" pitchFamily="34" charset="0"/>
              <a:buChar char="•"/>
            </a:pPr>
            <a:r>
              <a:rPr lang="en-US" sz="2800" dirty="0"/>
              <a:t>Leadership </a:t>
            </a:r>
          </a:p>
          <a:p>
            <a:pPr marL="285750" indent="-285750">
              <a:buFont typeface="Arial" panose="020B0604020202020204" pitchFamily="34" charset="0"/>
              <a:buChar char="•"/>
            </a:pPr>
            <a:r>
              <a:rPr lang="en-US" sz="2800" dirty="0"/>
              <a:t>Partnership &amp; collaboration</a:t>
            </a:r>
          </a:p>
          <a:p>
            <a:pPr marL="285750" indent="-285750">
              <a:buFont typeface="Arial" panose="020B0604020202020204" pitchFamily="34" charset="0"/>
              <a:buChar char="•"/>
            </a:pPr>
            <a:r>
              <a:rPr lang="en-US" sz="2800" dirty="0"/>
              <a:t>Harm reduction &amp; overdose prevention</a:t>
            </a:r>
          </a:p>
          <a:p>
            <a:pPr marL="285750" indent="-285750">
              <a:buFont typeface="Arial" panose="020B0604020202020204" pitchFamily="34" charset="0"/>
              <a:buChar char="•"/>
            </a:pPr>
            <a:r>
              <a:rPr lang="en-US" sz="2800" dirty="0"/>
              <a:t>Education &amp; Prevention</a:t>
            </a:r>
          </a:p>
          <a:p>
            <a:pPr marL="285750" indent="-285750">
              <a:buFont typeface="Arial" panose="020B0604020202020204" pitchFamily="34" charset="0"/>
              <a:buChar char="•"/>
            </a:pPr>
            <a:r>
              <a:rPr lang="en-US" sz="2800" dirty="0"/>
              <a:t>Treatment &amp; recovery</a:t>
            </a:r>
          </a:p>
        </p:txBody>
      </p:sp>
    </p:spTree>
    <p:extLst>
      <p:ext uri="{BB962C8B-B14F-4D97-AF65-F5344CB8AC3E}">
        <p14:creationId xmlns:p14="http://schemas.microsoft.com/office/powerpoint/2010/main" val="231418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C340FA-38F3-4BD1-A680-8A04DE3C4AC2}"/>
              </a:ext>
            </a:extLst>
          </p:cNvPr>
          <p:cNvSpPr/>
          <p:nvPr/>
        </p:nvSpPr>
        <p:spPr>
          <a:xfrm>
            <a:off x="1120346" y="1029731"/>
            <a:ext cx="9829800" cy="954107"/>
          </a:xfrm>
          <a:prstGeom prst="rect">
            <a:avLst/>
          </a:prstGeom>
        </p:spPr>
        <p:txBody>
          <a:bodyPr wrap="square">
            <a:spAutoFit/>
          </a:bodyPr>
          <a:lstStyle/>
          <a:p>
            <a:r>
              <a:rPr lang="en-US" sz="2800" b="1" i="1" dirty="0">
                <a:solidFill>
                  <a:srgbClr val="000000"/>
                </a:solidFill>
                <a:latin typeface="nyt-cheltenham"/>
              </a:rPr>
              <a:t>In Annual Speech, Vermont Governor Shifts Focus to Drug Abuse  </a:t>
            </a:r>
            <a:r>
              <a:rPr lang="en-US" b="1" i="1" dirty="0">
                <a:solidFill>
                  <a:srgbClr val="000000"/>
                </a:solidFill>
                <a:latin typeface="nyt-cheltenham"/>
              </a:rPr>
              <a:t>By Katharine Q. </a:t>
            </a:r>
            <a:r>
              <a:rPr lang="en-US" b="1" i="1" dirty="0" err="1">
                <a:solidFill>
                  <a:srgbClr val="000000"/>
                </a:solidFill>
                <a:latin typeface="nyt-cheltenham"/>
              </a:rPr>
              <a:t>Seelye</a:t>
            </a:r>
            <a:r>
              <a:rPr lang="en-US" b="1" i="1" dirty="0">
                <a:solidFill>
                  <a:srgbClr val="000000"/>
                </a:solidFill>
                <a:latin typeface="nyt-cheltenham"/>
              </a:rPr>
              <a:t>  </a:t>
            </a:r>
            <a:r>
              <a:rPr lang="en-US" sz="1200" b="1" i="1" dirty="0">
                <a:solidFill>
                  <a:srgbClr val="000000"/>
                </a:solidFill>
                <a:latin typeface="nyt-cheltenham"/>
              </a:rPr>
              <a:t>January 8, 2014   New York Times</a:t>
            </a:r>
            <a:endParaRPr lang="en-US" b="1" i="1" dirty="0">
              <a:solidFill>
                <a:srgbClr val="000000"/>
              </a:solidFill>
              <a:latin typeface="nyt-cheltenham"/>
            </a:endParaRPr>
          </a:p>
        </p:txBody>
      </p:sp>
      <p:pic>
        <p:nvPicPr>
          <p:cNvPr id="11266" name="Picture 2" descr="https://static01.nyt.com/images/2014/01/09/us/VERMONT/VERMONT-master1050-v2.jpg">
            <a:extLst>
              <a:ext uri="{FF2B5EF4-FFF2-40B4-BE49-F238E27FC236}">
                <a16:creationId xmlns:a16="http://schemas.microsoft.com/office/drawing/2014/main" id="{9B9FBAD0-705D-48F3-91BA-A358D94C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56645"/>
            <a:ext cx="8229600" cy="477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1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ject Vision - Rutland, Verm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380" y="734186"/>
            <a:ext cx="4619625" cy="866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107989" y="1785628"/>
            <a:ext cx="9976022" cy="1877437"/>
          </a:xfrm>
          <a:prstGeom prst="rect">
            <a:avLst/>
          </a:prstGeom>
          <a:solidFill>
            <a:srgbClr val="FBF9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E75235"/>
                </a:solidFill>
                <a:effectLst/>
                <a:latin typeface="inherit"/>
              </a:rPr>
              <a:t>Project Vision</a:t>
            </a:r>
            <a:endParaRPr kumimoji="0" lang="en-US" altLang="en-US" b="1" i="0" u="none" strike="noStrike" cap="none" normalizeH="0" baseline="0" dirty="0">
              <a:ln>
                <a:noFill/>
              </a:ln>
              <a:solidFill>
                <a:srgbClr val="E75235"/>
              </a:solidFill>
              <a:effectLst/>
              <a:latin typeface="Proci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45142"/>
                </a:solidFill>
                <a:effectLst/>
                <a:latin typeface="Ubuntu"/>
              </a:rPr>
              <a:t>Project VISION is a diverse coalition of </a:t>
            </a:r>
            <a:r>
              <a:rPr kumimoji="0" lang="en-US" altLang="en-US" b="1" i="0" u="none" strike="noStrike" cap="none" normalizeH="0" baseline="0" dirty="0">
                <a:ln>
                  <a:noFill/>
                </a:ln>
                <a:solidFill>
                  <a:srgbClr val="645142"/>
                </a:solidFill>
                <a:effectLst/>
                <a:latin typeface="inherit"/>
              </a:rPr>
              <a:t>over 300</a:t>
            </a:r>
            <a:r>
              <a:rPr kumimoji="0" lang="en-US" altLang="en-US" b="0" i="0" strike="noStrike" cap="none" normalizeH="0" baseline="0" dirty="0">
                <a:ln>
                  <a:noFill/>
                </a:ln>
                <a:solidFill>
                  <a:srgbClr val="645142"/>
                </a:solidFill>
                <a:effectLst/>
                <a:latin typeface="Ubuntu"/>
              </a:rPr>
              <a:t> </a:t>
            </a:r>
            <a:r>
              <a:rPr kumimoji="0" lang="en-US" altLang="en-US" b="0" i="0" strike="noStrike" cap="none" normalizeH="0" baseline="0" dirty="0">
                <a:ln>
                  <a:noFill/>
                </a:ln>
                <a:effectLst/>
                <a:latin typeface="inherit"/>
              </a:rPr>
              <a:t>social</a:t>
            </a:r>
            <a:r>
              <a:rPr kumimoji="0" lang="en-US" altLang="en-US" b="0" i="0" strike="noStrike" cap="none" normalizeH="0" dirty="0">
                <a:ln>
                  <a:noFill/>
                </a:ln>
                <a:effectLst/>
                <a:latin typeface="inherit"/>
              </a:rPr>
              <a:t> </a:t>
            </a:r>
            <a:r>
              <a:rPr kumimoji="0" lang="en-US" altLang="en-US" b="0" i="0" u="none" strike="noStrike" cap="none" normalizeH="0" baseline="0" dirty="0">
                <a:ln>
                  <a:noFill/>
                </a:ln>
                <a:solidFill>
                  <a:srgbClr val="645142"/>
                </a:solidFill>
                <a:effectLst/>
                <a:latin typeface="Ubuntu"/>
              </a:rPr>
              <a:t>and health service agencies,</a:t>
            </a:r>
            <a:r>
              <a:rPr kumimoji="0" lang="en-US" altLang="en-US" b="0" i="0" u="none" strike="noStrike" cap="none" normalizeH="0" dirty="0">
                <a:ln>
                  <a:noFill/>
                </a:ln>
                <a:solidFill>
                  <a:srgbClr val="645142"/>
                </a:solidFill>
                <a:effectLst/>
                <a:latin typeface="Ubuntu"/>
              </a:rPr>
              <a:t> </a:t>
            </a:r>
            <a:r>
              <a:rPr kumimoji="0" lang="en-US" altLang="en-US" b="0" i="0" u="none" strike="noStrike" cap="none" normalizeH="0" baseline="0" dirty="0">
                <a:ln>
                  <a:noFill/>
                </a:ln>
                <a:solidFill>
                  <a:srgbClr val="645142"/>
                </a:solidFill>
                <a:effectLst/>
                <a:latin typeface="Ubuntu"/>
              </a:rPr>
              <a:t>schools, colleges, business organizations, the City of Rutland, local, county, state and federal probation, parole and law enforcement agencies, faith based groups, volunteers and neighbors.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645142"/>
                </a:solidFill>
                <a:effectLst/>
                <a:latin typeface="inherit"/>
              </a:rPr>
              <a:t>We have united to address the drug related challenges facing our community with the goal of making Rutland one of the healthiest, safest and happiest communities in America.</a:t>
            </a:r>
            <a:endParaRPr kumimoji="0" lang="en-US" altLang="en-US" sz="16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BE2A80BB-CD61-4582-B004-94DD85564A06}"/>
              </a:ext>
            </a:extLst>
          </p:cNvPr>
          <p:cNvSpPr txBox="1"/>
          <p:nvPr/>
        </p:nvSpPr>
        <p:spPr>
          <a:xfrm>
            <a:off x="1210491" y="3953691"/>
            <a:ext cx="4772298" cy="369332"/>
          </a:xfrm>
          <a:prstGeom prst="rect">
            <a:avLst/>
          </a:prstGeom>
          <a:noFill/>
        </p:spPr>
        <p:txBody>
          <a:bodyPr wrap="square" rtlCol="0">
            <a:spAutoFit/>
          </a:bodyPr>
          <a:lstStyle/>
          <a:p>
            <a:r>
              <a:rPr lang="en-US" b="1" dirty="0">
                <a:solidFill>
                  <a:srgbClr val="E75235"/>
                </a:solidFill>
                <a:latin typeface="inherit"/>
              </a:rPr>
              <a:t>Outcomes</a:t>
            </a:r>
          </a:p>
        </p:txBody>
      </p:sp>
      <p:sp>
        <p:nvSpPr>
          <p:cNvPr id="6" name="TextBox 5">
            <a:extLst>
              <a:ext uri="{FF2B5EF4-FFF2-40B4-BE49-F238E27FC236}">
                <a16:creationId xmlns:a16="http://schemas.microsoft.com/office/drawing/2014/main" id="{D08F6730-71E2-4BDA-B85C-B2DBD2B91C67}"/>
              </a:ext>
            </a:extLst>
          </p:cNvPr>
          <p:cNvSpPr txBox="1"/>
          <p:nvPr/>
        </p:nvSpPr>
        <p:spPr>
          <a:xfrm>
            <a:off x="1210491" y="4323023"/>
            <a:ext cx="9535886"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Reduction in crime</a:t>
            </a:r>
          </a:p>
          <a:p>
            <a:pPr marL="285750" indent="-285750">
              <a:buFont typeface="Wingdings" panose="05000000000000000000" pitchFamily="2" charset="2"/>
              <a:buChar char="Ø"/>
            </a:pPr>
            <a:r>
              <a:rPr lang="en-US" dirty="0"/>
              <a:t>Cleared blighted housing, improved neighborhoods</a:t>
            </a:r>
          </a:p>
          <a:p>
            <a:pPr marL="285750" indent="-285750">
              <a:buFont typeface="Wingdings" panose="05000000000000000000" pitchFamily="2" charset="2"/>
              <a:buChar char="Ø"/>
            </a:pPr>
            <a:r>
              <a:rPr lang="en-US" dirty="0"/>
              <a:t>Increased treatment</a:t>
            </a:r>
          </a:p>
          <a:p>
            <a:pPr marL="285750" indent="-285750">
              <a:buFont typeface="Wingdings" panose="05000000000000000000" pitchFamily="2" charset="2"/>
              <a:buChar char="Ø"/>
            </a:pPr>
            <a:r>
              <a:rPr lang="en-US" dirty="0"/>
              <a:t>Cross sector collaboration to address big problems</a:t>
            </a:r>
          </a:p>
        </p:txBody>
      </p:sp>
    </p:spTree>
    <p:extLst>
      <p:ext uri="{BB962C8B-B14F-4D97-AF65-F5344CB8AC3E}">
        <p14:creationId xmlns:p14="http://schemas.microsoft.com/office/powerpoint/2010/main" val="294249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9130" y="1682604"/>
            <a:ext cx="8025063" cy="4413396"/>
          </a:xfrm>
        </p:spPr>
        <p:txBody>
          <a:bodyPr/>
          <a:lstStyle/>
          <a:p>
            <a:pPr lvl="0"/>
            <a:r>
              <a:rPr lang="en-US" sz="1600" dirty="0">
                <a:latin typeface="Calibri" panose="020F0502020204030204" pitchFamily="34" charset="0"/>
              </a:rPr>
              <a:t>Prescription opioids can be as dangerous as heroin - and should be treated as such.</a:t>
            </a:r>
          </a:p>
          <a:p>
            <a:pPr lvl="0"/>
            <a:r>
              <a:rPr lang="en-US" sz="1600" dirty="0">
                <a:latin typeface="Calibri" panose="020F0502020204030204" pitchFamily="34" charset="0"/>
              </a:rPr>
              <a:t>Opioid addiction is a public health crisis with a law enforcement component.</a:t>
            </a:r>
          </a:p>
          <a:p>
            <a:pPr lvl="0"/>
            <a:r>
              <a:rPr lang="en-US" sz="1600" dirty="0">
                <a:latin typeface="Calibri" panose="020F0502020204030204" pitchFamily="34" charset="0"/>
              </a:rPr>
              <a:t>City governments play a unique and vital role in addressing the opioid challenge.</a:t>
            </a:r>
          </a:p>
          <a:p>
            <a:pPr lvl="0"/>
            <a:r>
              <a:rPr lang="en-US" sz="1600" dirty="0">
                <a:latin typeface="Calibri" panose="020F0502020204030204" pitchFamily="34" charset="0"/>
              </a:rPr>
              <a:t>People struggling with opioid addiction need access to treatment without delay.</a:t>
            </a:r>
          </a:p>
          <a:p>
            <a:pPr lvl="0"/>
            <a:r>
              <a:rPr lang="en-US" sz="1600" dirty="0">
                <a:latin typeface="Calibri" panose="020F0502020204030204" pitchFamily="34" charset="0"/>
              </a:rPr>
              <a:t>Police should give amnesty to users seeking help for their addictions and send them to treatment.</a:t>
            </a:r>
          </a:p>
          <a:p>
            <a:pPr lvl="0"/>
            <a:r>
              <a:rPr lang="en-US" sz="1600" dirty="0">
                <a:latin typeface="Calibri" panose="020F0502020204030204" pitchFamily="34" charset="0"/>
              </a:rPr>
              <a:t>Heroin dealers who knowingly destroy communities should receive the full penalties they deserve.</a:t>
            </a:r>
          </a:p>
          <a:p>
            <a:pPr lvl="0"/>
            <a:r>
              <a:rPr lang="en-US" sz="1600" dirty="0">
                <a:latin typeface="Calibri" panose="020F0502020204030204" pitchFamily="34" charset="0"/>
              </a:rPr>
              <a:t>The community needs the medical profession to fully embrace its role as one of the most important partners in solving the opioid crisis.</a:t>
            </a:r>
          </a:p>
          <a:p>
            <a:pPr lvl="0"/>
            <a:r>
              <a:rPr lang="en-US" sz="1600" dirty="0">
                <a:latin typeface="Calibri" panose="020F0502020204030204" pitchFamily="34" charset="0"/>
              </a:rPr>
              <a:t>All institutions engaged in resolving the opioid crisis should embrace data collection, data-sharing, analysis, and transparency.</a:t>
            </a:r>
          </a:p>
          <a:p>
            <a:pPr lvl="0"/>
            <a:r>
              <a:rPr lang="en-US" sz="1600" dirty="0">
                <a:latin typeface="Calibri" panose="020F0502020204030204" pitchFamily="34" charset="0"/>
              </a:rPr>
              <a:t>The pharmaceutical industry has a role in resolving the crisis it helped create.</a:t>
            </a:r>
          </a:p>
          <a:p>
            <a:pPr lvl="0"/>
            <a:r>
              <a:rPr lang="en-US" sz="1600" dirty="0">
                <a:latin typeface="Calibri" panose="020F0502020204030204" pitchFamily="34" charset="0"/>
              </a:rPr>
              <a:t>Treatment for opioid addiction should not end upon arrest.</a:t>
            </a:r>
          </a:p>
          <a:p>
            <a:r>
              <a:rPr lang="en-US" sz="1600" dirty="0">
                <a:latin typeface="Calibri" panose="020F0502020204030204" pitchFamily="34" charset="0"/>
              </a:rPr>
              <a:t>Naloxone must be available to the people abusing opioids, their friends and family, and their emergency service providers.</a:t>
            </a:r>
          </a:p>
        </p:txBody>
      </p:sp>
      <p:sp>
        <p:nvSpPr>
          <p:cNvPr id="4" name="Date Placeholder 3"/>
          <p:cNvSpPr>
            <a:spLocks noGrp="1"/>
          </p:cNvSpPr>
          <p:nvPr>
            <p:ph type="dt" sz="half" idx="10"/>
          </p:nvPr>
        </p:nvSpPr>
        <p:spPr/>
        <p:txBody>
          <a:bodyPr/>
          <a:lstStyle/>
          <a:p>
            <a:pPr>
              <a:defRPr/>
            </a:pPr>
            <a:fld id="{6C5788A6-BA53-4AF0-B8DC-D9D5BAC492E7}" type="datetime1">
              <a:rPr lang="en-US" smtClean="0">
                <a:solidFill>
                  <a:srgbClr val="000000"/>
                </a:solidFill>
              </a:rPr>
              <a:pPr>
                <a:defRPr/>
              </a:pPr>
              <a:t>1/18/2019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3E8FB94-CF87-4188-82CE-4ED5BCC2A7AB}" type="slidenum">
              <a:rPr lang="en-US" smtClean="0">
                <a:solidFill>
                  <a:srgbClr val="000000"/>
                </a:solidFill>
              </a:rPr>
              <a:pPr>
                <a:defRPr/>
              </a:pPr>
              <a:t>6</a:t>
            </a:fld>
            <a:endParaRPr lang="en-US" dirty="0">
              <a:solidFill>
                <a:srgbClr val="000000"/>
              </a:solidFill>
            </a:endParaRPr>
          </a:p>
        </p:txBody>
      </p:sp>
      <p:sp>
        <p:nvSpPr>
          <p:cNvPr id="6" name="Rectangle 5"/>
          <p:cNvSpPr/>
          <p:nvPr/>
        </p:nvSpPr>
        <p:spPr>
          <a:xfrm>
            <a:off x="1724964" y="887049"/>
            <a:ext cx="8742073" cy="646331"/>
          </a:xfrm>
          <a:prstGeom prst="rect">
            <a:avLst/>
          </a:prstGeom>
        </p:spPr>
        <p:txBody>
          <a:bodyPr wrap="none">
            <a:spAutoFit/>
          </a:bodyPr>
          <a:lstStyle/>
          <a:p>
            <a:pPr algn="ctr" fontAlgn="base">
              <a:spcBef>
                <a:spcPct val="0"/>
              </a:spcBef>
              <a:spcAft>
                <a:spcPct val="0"/>
              </a:spcAft>
            </a:pPr>
            <a:r>
              <a:rPr lang="en-US" sz="3600" b="1" dirty="0">
                <a:solidFill>
                  <a:srgbClr val="17375E"/>
                </a:solidFill>
                <a:latin typeface="Calibri" panose="020F0502020204030204" pitchFamily="34" charset="0"/>
                <a:ea typeface="Times New Roman" panose="02020603050405020304" pitchFamily="18" charset="0"/>
                <a:cs typeface="Arial" charset="0"/>
              </a:rPr>
              <a:t>City of Burlington Vermont Opioid Principles</a:t>
            </a:r>
            <a:endParaRPr lang="en-US" sz="3600" dirty="0">
              <a:solidFill>
                <a:srgbClr val="17375E"/>
              </a:solidFill>
              <a:latin typeface="Calibri" panose="020F0502020204030204" pitchFamily="34" charset="0"/>
              <a:ea typeface="Times New Roman" panose="02020603050405020304" pitchFamily="18" charset="0"/>
              <a:cs typeface="Arial" charset="0"/>
            </a:endParaRPr>
          </a:p>
        </p:txBody>
      </p:sp>
    </p:spTree>
    <p:extLst>
      <p:ext uri="{BB962C8B-B14F-4D97-AF65-F5344CB8AC3E}">
        <p14:creationId xmlns:p14="http://schemas.microsoft.com/office/powerpoint/2010/main" val="403587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7B76E-BACD-4E1F-9BAD-6378C2A57F08}"/>
              </a:ext>
            </a:extLst>
          </p:cNvPr>
          <p:cNvPicPr>
            <a:picLocks noChangeAspect="1"/>
          </p:cNvPicPr>
          <p:nvPr/>
        </p:nvPicPr>
        <p:blipFill>
          <a:blip r:embed="rId2"/>
          <a:stretch>
            <a:fillRect/>
          </a:stretch>
        </p:blipFill>
        <p:spPr>
          <a:xfrm>
            <a:off x="3999411" y="2459280"/>
            <a:ext cx="3352800" cy="2562225"/>
          </a:xfrm>
          <a:prstGeom prst="rect">
            <a:avLst/>
          </a:prstGeom>
        </p:spPr>
      </p:pic>
      <p:pic>
        <p:nvPicPr>
          <p:cNvPr id="4" name="Picture 3">
            <a:extLst>
              <a:ext uri="{FF2B5EF4-FFF2-40B4-BE49-F238E27FC236}">
                <a16:creationId xmlns:a16="http://schemas.microsoft.com/office/drawing/2014/main" id="{A42E68E0-14BB-49DC-9078-975676C5A5E5}"/>
              </a:ext>
            </a:extLst>
          </p:cNvPr>
          <p:cNvPicPr>
            <a:picLocks noChangeAspect="1"/>
          </p:cNvPicPr>
          <p:nvPr/>
        </p:nvPicPr>
        <p:blipFill>
          <a:blip r:embed="rId3"/>
          <a:stretch>
            <a:fillRect/>
          </a:stretch>
        </p:blipFill>
        <p:spPr>
          <a:xfrm>
            <a:off x="2233749" y="2994909"/>
            <a:ext cx="1276350" cy="1276350"/>
          </a:xfrm>
          <a:prstGeom prst="rect">
            <a:avLst/>
          </a:prstGeom>
        </p:spPr>
      </p:pic>
      <p:pic>
        <p:nvPicPr>
          <p:cNvPr id="5" name="Picture 4">
            <a:extLst>
              <a:ext uri="{FF2B5EF4-FFF2-40B4-BE49-F238E27FC236}">
                <a16:creationId xmlns:a16="http://schemas.microsoft.com/office/drawing/2014/main" id="{36838253-C0AB-4FD0-8C9D-A1172B78B594}"/>
              </a:ext>
            </a:extLst>
          </p:cNvPr>
          <p:cNvPicPr>
            <a:picLocks noChangeAspect="1"/>
          </p:cNvPicPr>
          <p:nvPr/>
        </p:nvPicPr>
        <p:blipFill>
          <a:blip r:embed="rId4"/>
          <a:stretch>
            <a:fillRect/>
          </a:stretch>
        </p:blipFill>
        <p:spPr>
          <a:xfrm>
            <a:off x="7695304" y="3016620"/>
            <a:ext cx="3351680" cy="824759"/>
          </a:xfrm>
          <a:prstGeom prst="rect">
            <a:avLst/>
          </a:prstGeom>
        </p:spPr>
      </p:pic>
      <p:sp>
        <p:nvSpPr>
          <p:cNvPr id="6" name="TextBox 5">
            <a:extLst>
              <a:ext uri="{FF2B5EF4-FFF2-40B4-BE49-F238E27FC236}">
                <a16:creationId xmlns:a16="http://schemas.microsoft.com/office/drawing/2014/main" id="{6E66EB60-C540-49C4-BE3B-414E7F96B832}"/>
              </a:ext>
            </a:extLst>
          </p:cNvPr>
          <p:cNvSpPr txBox="1"/>
          <p:nvPr/>
        </p:nvSpPr>
        <p:spPr>
          <a:xfrm>
            <a:off x="2081317" y="1838872"/>
            <a:ext cx="8305800" cy="369332"/>
          </a:xfrm>
          <a:prstGeom prst="rect">
            <a:avLst/>
          </a:prstGeom>
          <a:noFill/>
        </p:spPr>
        <p:txBody>
          <a:bodyPr wrap="square" rtlCol="0">
            <a:spAutoFit/>
          </a:bodyPr>
          <a:lstStyle/>
          <a:p>
            <a:pPr fontAlgn="base">
              <a:spcBef>
                <a:spcPct val="0"/>
              </a:spcBef>
              <a:spcAft>
                <a:spcPct val="0"/>
              </a:spcAft>
            </a:pPr>
            <a:r>
              <a:rPr lang="en-US" dirty="0">
                <a:solidFill>
                  <a:srgbClr val="17375E"/>
                </a:solidFill>
                <a:latin typeface="Tw Cen MT" panose="020B0602020104020603" pitchFamily="34" charset="0"/>
                <a:cs typeface="Arial" charset="0"/>
              </a:rPr>
              <a:t>Monthly data-driven meeting to prevent overdose deaths and get people into treatment</a:t>
            </a:r>
          </a:p>
        </p:txBody>
      </p:sp>
      <p:sp>
        <p:nvSpPr>
          <p:cNvPr id="8" name="Rectangle 7">
            <a:extLst>
              <a:ext uri="{FF2B5EF4-FFF2-40B4-BE49-F238E27FC236}">
                <a16:creationId xmlns:a16="http://schemas.microsoft.com/office/drawing/2014/main" id="{E12DC018-CDC3-42E4-87D4-4490B4612DEC}"/>
              </a:ext>
            </a:extLst>
          </p:cNvPr>
          <p:cNvSpPr/>
          <p:nvPr/>
        </p:nvSpPr>
        <p:spPr>
          <a:xfrm>
            <a:off x="3157507" y="941465"/>
            <a:ext cx="5874749" cy="646331"/>
          </a:xfrm>
          <a:prstGeom prst="rect">
            <a:avLst/>
          </a:prstGeom>
        </p:spPr>
        <p:txBody>
          <a:bodyPr wrap="none">
            <a:spAutoFit/>
          </a:bodyPr>
          <a:lstStyle/>
          <a:p>
            <a:pPr algn="ctr" fontAlgn="base">
              <a:spcBef>
                <a:spcPct val="0"/>
              </a:spcBef>
              <a:spcAft>
                <a:spcPct val="0"/>
              </a:spcAft>
            </a:pPr>
            <a:r>
              <a:rPr lang="en-US" sz="3600" b="1" dirty="0">
                <a:solidFill>
                  <a:srgbClr val="17375E"/>
                </a:solidFill>
                <a:latin typeface="Tw Cen MT" panose="020B0602020104020603" pitchFamily="34" charset="0"/>
                <a:ea typeface="Times New Roman" panose="02020603050405020304" pitchFamily="18" charset="0"/>
                <a:cs typeface="Arial" charset="0"/>
              </a:rPr>
              <a:t>City of Burlington “Com Stat”</a:t>
            </a:r>
            <a:endParaRPr lang="en-US" sz="3600" dirty="0">
              <a:solidFill>
                <a:srgbClr val="17375E"/>
              </a:solidFill>
              <a:latin typeface="Tw Cen MT" panose="020B0602020104020603" pitchFamily="34" charset="0"/>
              <a:ea typeface="Times New Roman" panose="02020603050405020304" pitchFamily="18" charset="0"/>
              <a:cs typeface="Arial" charset="0"/>
            </a:endParaRPr>
          </a:p>
        </p:txBody>
      </p:sp>
    </p:spTree>
    <p:extLst>
      <p:ext uri="{BB962C8B-B14F-4D97-AF65-F5344CB8AC3E}">
        <p14:creationId xmlns:p14="http://schemas.microsoft.com/office/powerpoint/2010/main" val="13545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11839-B5FE-4222-A1C3-EF2F254C7879}"/>
              </a:ext>
            </a:extLst>
          </p:cNvPr>
          <p:cNvPicPr>
            <a:picLocks noChangeAspect="1"/>
          </p:cNvPicPr>
          <p:nvPr/>
        </p:nvPicPr>
        <p:blipFill>
          <a:blip r:embed="rId2"/>
          <a:stretch>
            <a:fillRect/>
          </a:stretch>
        </p:blipFill>
        <p:spPr>
          <a:xfrm>
            <a:off x="2006601" y="1066800"/>
            <a:ext cx="8178799" cy="4948744"/>
          </a:xfrm>
          <a:prstGeom prst="rect">
            <a:avLst/>
          </a:prstGeom>
        </p:spPr>
      </p:pic>
      <p:pic>
        <p:nvPicPr>
          <p:cNvPr id="3" name="Picture 2"/>
          <p:cNvPicPr>
            <a:picLocks noChangeAspect="1"/>
          </p:cNvPicPr>
          <p:nvPr/>
        </p:nvPicPr>
        <p:blipFill>
          <a:blip r:embed="rId3"/>
          <a:stretch>
            <a:fillRect/>
          </a:stretch>
        </p:blipFill>
        <p:spPr>
          <a:xfrm>
            <a:off x="1470937" y="1161535"/>
            <a:ext cx="9090175" cy="5696465"/>
          </a:xfrm>
          <a:prstGeom prst="rect">
            <a:avLst/>
          </a:prstGeom>
        </p:spPr>
      </p:pic>
      <p:sp>
        <p:nvSpPr>
          <p:cNvPr id="4" name="TextBox 3"/>
          <p:cNvSpPr txBox="1"/>
          <p:nvPr/>
        </p:nvSpPr>
        <p:spPr>
          <a:xfrm>
            <a:off x="9561932" y="4569939"/>
            <a:ext cx="953390" cy="461665"/>
          </a:xfrm>
          <a:prstGeom prst="rect">
            <a:avLst/>
          </a:prstGeom>
          <a:noFill/>
        </p:spPr>
        <p:txBody>
          <a:bodyPr wrap="square" rtlCol="0">
            <a:spAutoFit/>
          </a:bodyPr>
          <a:lstStyle/>
          <a:p>
            <a:r>
              <a:rPr lang="en-US" sz="1200" b="1" dirty="0"/>
              <a:t>December 2018</a:t>
            </a:r>
          </a:p>
        </p:txBody>
      </p:sp>
    </p:spTree>
    <p:extLst>
      <p:ext uri="{BB962C8B-B14F-4D97-AF65-F5344CB8AC3E}">
        <p14:creationId xmlns:p14="http://schemas.microsoft.com/office/powerpoint/2010/main" val="382303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5" y="1301578"/>
            <a:ext cx="9048750" cy="5542134"/>
          </a:xfrm>
          <a:prstGeom prst="rect">
            <a:avLst/>
          </a:prstGeom>
        </p:spPr>
      </p:pic>
      <p:sp>
        <p:nvSpPr>
          <p:cNvPr id="3" name="TextBox 2"/>
          <p:cNvSpPr txBox="1"/>
          <p:nvPr/>
        </p:nvSpPr>
        <p:spPr>
          <a:xfrm>
            <a:off x="10270386" y="4116858"/>
            <a:ext cx="953390" cy="461665"/>
          </a:xfrm>
          <a:prstGeom prst="rect">
            <a:avLst/>
          </a:prstGeom>
          <a:noFill/>
        </p:spPr>
        <p:txBody>
          <a:bodyPr wrap="square" rtlCol="0">
            <a:spAutoFit/>
          </a:bodyPr>
          <a:lstStyle/>
          <a:p>
            <a:r>
              <a:rPr lang="en-US" sz="1200" b="1" dirty="0"/>
              <a:t>December 2018</a:t>
            </a:r>
          </a:p>
        </p:txBody>
      </p:sp>
      <p:sp>
        <p:nvSpPr>
          <p:cNvPr id="4" name="TextBox 3"/>
          <p:cNvSpPr txBox="1"/>
          <p:nvPr/>
        </p:nvSpPr>
        <p:spPr>
          <a:xfrm>
            <a:off x="1309816" y="1116912"/>
            <a:ext cx="4539049" cy="369332"/>
          </a:xfrm>
          <a:prstGeom prst="rect">
            <a:avLst/>
          </a:prstGeom>
          <a:noFill/>
        </p:spPr>
        <p:txBody>
          <a:bodyPr wrap="square" rtlCol="0">
            <a:spAutoFit/>
          </a:bodyPr>
          <a:lstStyle/>
          <a:p>
            <a:r>
              <a:rPr lang="en-US" dirty="0"/>
              <a:t>City of Burlington, Vermont</a:t>
            </a:r>
          </a:p>
        </p:txBody>
      </p:sp>
    </p:spTree>
    <p:extLst>
      <p:ext uri="{BB962C8B-B14F-4D97-AF65-F5344CB8AC3E}">
        <p14:creationId xmlns:p14="http://schemas.microsoft.com/office/powerpoint/2010/main" val="18206923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1127</Words>
  <Application>Microsoft Office PowerPoint</Application>
  <PresentationFormat>Widescreen</PresentationFormat>
  <Paragraphs>218</Paragraphs>
  <Slides>21</Slides>
  <Notes>15</Notes>
  <HiddenSlides>1</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21</vt:i4>
      </vt:variant>
    </vt:vector>
  </HeadingPairs>
  <TitlesOfParts>
    <vt:vector size="41" baseType="lpstr">
      <vt:lpstr>Arial</vt:lpstr>
      <vt:lpstr>Calibri</vt:lpstr>
      <vt:lpstr>Courier New</vt:lpstr>
      <vt:lpstr>inherit</vt:lpstr>
      <vt:lpstr>Lato</vt:lpstr>
      <vt:lpstr>nyt-cheltenham</vt:lpstr>
      <vt:lpstr>Prociono</vt:lpstr>
      <vt:lpstr>sentinel a</vt:lpstr>
      <vt:lpstr>Times New Roman</vt:lpstr>
      <vt:lpstr>Tw Cen MT</vt:lpstr>
      <vt:lpstr>Ubuntu</vt:lpstr>
      <vt:lpstr>Wingdings</vt:lpstr>
      <vt:lpstr>1_Office Theme</vt:lpstr>
      <vt:lpstr>7_Default Design</vt:lpstr>
      <vt:lpstr>Office Theme</vt:lpstr>
      <vt:lpstr>2_Office Theme</vt:lpstr>
      <vt:lpstr>3_Office Theme</vt:lpstr>
      <vt:lpstr>1_Default Design</vt:lpstr>
      <vt:lpstr>2_Default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for Opioid Use Disorder – the “Hub”</vt:lpstr>
      <vt:lpstr>Care for Opioid Use Disorder – the “Spoke”</vt:lpstr>
      <vt:lpstr>PowerPoint Presentation</vt:lpstr>
      <vt:lpstr>PowerPoint Presentation</vt:lpstr>
      <vt:lpstr>New England - Any Drug Overdose Deaths</vt:lpstr>
      <vt:lpstr>MAT and Non-MAT per Capita Rate of  Total Inpatient Days</vt:lpstr>
      <vt:lpstr>PowerPoint Presentation</vt:lpstr>
      <vt:lpstr>Linking Health Care Claims and Incarceration Data ***Preliminary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Tanzman, Beth</cp:lastModifiedBy>
  <cp:revision>23</cp:revision>
  <dcterms:created xsi:type="dcterms:W3CDTF">2019-01-16T20:32:36Z</dcterms:created>
  <dcterms:modified xsi:type="dcterms:W3CDTF">2019-01-18T20:57:59Z</dcterms:modified>
</cp:coreProperties>
</file>