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62" r:id="rId5"/>
    <p:sldId id="266" r:id="rId6"/>
    <p:sldId id="264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9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9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041400"/>
            <a:ext cx="9797143" cy="23876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Arkansas Work Requirements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Kevin De </a:t>
            </a:r>
            <a:r>
              <a:rPr lang="en-US" dirty="0" err="1" smtClean="0"/>
              <a:t>Liban</a:t>
            </a:r>
            <a:r>
              <a:rPr lang="en-US" dirty="0" smtClean="0"/>
              <a:t>, Attorney, Legal Aid of Arkansas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Working with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do clients or affected individuals want to do? </a:t>
            </a:r>
          </a:p>
          <a:p>
            <a:endParaRPr lang="en-US" dirty="0" smtClean="0"/>
          </a:p>
          <a:p>
            <a:r>
              <a:rPr lang="en-US" dirty="0" smtClean="0"/>
              <a:t>What are your goals? </a:t>
            </a:r>
          </a:p>
          <a:p>
            <a:endParaRPr lang="en-US" dirty="0"/>
          </a:p>
          <a:p>
            <a:r>
              <a:rPr lang="en-US" dirty="0" smtClean="0"/>
              <a:t>What is the story? What is your angle on the story? </a:t>
            </a:r>
          </a:p>
          <a:p>
            <a:endParaRPr lang="en-US" dirty="0" smtClean="0"/>
          </a:p>
          <a:p>
            <a:r>
              <a:rPr lang="en-US" dirty="0" smtClean="0"/>
              <a:t>What are reporter deadlines? </a:t>
            </a:r>
          </a:p>
          <a:p>
            <a:endParaRPr lang="en-US" dirty="0" smtClean="0"/>
          </a:p>
          <a:p>
            <a:r>
              <a:rPr lang="en-US" dirty="0" smtClean="0"/>
              <a:t>How to manage competing outlets?</a:t>
            </a:r>
          </a:p>
          <a:p>
            <a:pPr lvl="1"/>
            <a:r>
              <a:rPr lang="en-US" dirty="0" smtClean="0"/>
              <a:t>In-state or national</a:t>
            </a:r>
          </a:p>
          <a:p>
            <a:pPr lvl="1"/>
            <a:r>
              <a:rPr lang="en-US" dirty="0" smtClean="0"/>
              <a:t>Print or visual</a:t>
            </a:r>
          </a:p>
          <a:p>
            <a:pPr lvl="1"/>
            <a:r>
              <a:rPr lang="en-US" dirty="0" smtClean="0"/>
              <a:t>Expertise</a:t>
            </a:r>
          </a:p>
          <a:p>
            <a:pPr lvl="1"/>
            <a:r>
              <a:rPr lang="en-US" dirty="0" smtClean="0"/>
              <a:t>Track record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97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Working with </a:t>
            </a:r>
            <a:r>
              <a:rPr lang="en-US" b="1" dirty="0" smtClean="0"/>
              <a:t>Other Organizations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does this fit with larger org goals? </a:t>
            </a:r>
          </a:p>
          <a:p>
            <a:endParaRPr lang="en-US" dirty="0"/>
          </a:p>
          <a:p>
            <a:r>
              <a:rPr lang="en-US" dirty="0" smtClean="0"/>
              <a:t>Identify each org’s strengths and unique capabilities</a:t>
            </a:r>
          </a:p>
          <a:p>
            <a:endParaRPr lang="en-US" dirty="0"/>
          </a:p>
          <a:p>
            <a:r>
              <a:rPr lang="en-US" dirty="0" smtClean="0"/>
              <a:t>Understand </a:t>
            </a:r>
            <a:r>
              <a:rPr lang="en-US" dirty="0"/>
              <a:t>limitations and political </a:t>
            </a:r>
            <a:r>
              <a:rPr lang="en-US" dirty="0" smtClean="0"/>
              <a:t>realities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Joint presentations and speaking opportunities</a:t>
            </a:r>
          </a:p>
          <a:p>
            <a:endParaRPr lang="en-US" dirty="0"/>
          </a:p>
          <a:p>
            <a:r>
              <a:rPr lang="en-US" dirty="0" smtClean="0"/>
              <a:t>Consider media interaction/roles</a:t>
            </a:r>
          </a:p>
          <a:p>
            <a:endParaRPr lang="en-US" dirty="0" smtClean="0"/>
          </a:p>
          <a:p>
            <a:r>
              <a:rPr lang="en-US" dirty="0" smtClean="0"/>
              <a:t>Discuss data, stories, developments; regular feedback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Think of </a:t>
            </a:r>
            <a:r>
              <a:rPr lang="en-US" dirty="0" err="1" smtClean="0"/>
              <a:t>nat’l</a:t>
            </a:r>
            <a:r>
              <a:rPr lang="en-US" dirty="0" smtClean="0"/>
              <a:t> orgs (CBPP, KFF, Georgetown CCF, YI,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02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Working with Legal Aid Orgs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Federal funding comes with some limitations. We CANNOT: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“Attempt to influence” legislation/rulemaking </a:t>
            </a:r>
            <a:r>
              <a:rPr lang="en-US" u="sng" dirty="0" smtClean="0"/>
              <a:t>or</a:t>
            </a:r>
            <a:r>
              <a:rPr lang="en-US" dirty="0" smtClean="0"/>
              <a:t> do grassroots lobbying</a:t>
            </a:r>
          </a:p>
          <a:p>
            <a:pPr lvl="1"/>
            <a:r>
              <a:rPr lang="en-US" dirty="0" smtClean="0"/>
              <a:t>Participate in class action lawsuits</a:t>
            </a:r>
          </a:p>
          <a:p>
            <a:pPr lvl="1"/>
            <a:r>
              <a:rPr lang="en-US" dirty="0" smtClean="0"/>
              <a:t>Initiate the formation of coalitions</a:t>
            </a:r>
          </a:p>
          <a:p>
            <a:pPr lvl="1"/>
            <a:r>
              <a:rPr lang="en-US" dirty="0" smtClean="0"/>
              <a:t>Represent immigrants without status (in most situations)</a:t>
            </a:r>
          </a:p>
          <a:p>
            <a:pPr lvl="2"/>
            <a:endParaRPr lang="en-US" dirty="0" smtClean="0"/>
          </a:p>
          <a:p>
            <a:r>
              <a:rPr lang="en-US" b="1" dirty="0" smtClean="0"/>
              <a:t>WE CAN: talk to media, analyze and explain impact, offer public comments, inform clients, educate public, testify at legislature, sue in a meaningful way</a:t>
            </a:r>
          </a:p>
          <a:p>
            <a:pPr marL="457200" lvl="1" indent="0">
              <a:buNone/>
            </a:pPr>
            <a:endParaRPr lang="en-US" b="1" dirty="0" smtClean="0"/>
          </a:p>
          <a:p>
            <a:r>
              <a:rPr lang="en-US" dirty="0"/>
              <a:t>Resources—1 attorney for every 18,000 financially eligible people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Possibility of political reprisal (especially if org receives state funds)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07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Parting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there a way work requirements can work? </a:t>
            </a:r>
          </a:p>
          <a:p>
            <a:pPr lvl="1"/>
            <a:r>
              <a:rPr lang="en-US" dirty="0" smtClean="0"/>
              <a:t>1/10/19 CBPP publication explains why not</a:t>
            </a:r>
          </a:p>
          <a:p>
            <a:pPr lvl="1"/>
            <a:r>
              <a:rPr lang="en-US" dirty="0"/>
              <a:t>PBS </a:t>
            </a:r>
            <a:r>
              <a:rPr lang="en-US" dirty="0" err="1"/>
              <a:t>Newshour</a:t>
            </a:r>
            <a:r>
              <a:rPr lang="en-US" dirty="0"/>
              <a:t>, 11/19/18 (Catherine </a:t>
            </a:r>
            <a:r>
              <a:rPr lang="en-US" dirty="0" err="1"/>
              <a:t>Rampell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https://www.arktimes.com/arkansas/when-arkansas-works-doesnt/Content?oid=25890378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Will lack of work requirements threaten program future?</a:t>
            </a:r>
          </a:p>
          <a:p>
            <a:endParaRPr lang="en-US" dirty="0" smtClean="0"/>
          </a:p>
          <a:p>
            <a:r>
              <a:rPr lang="en-US" dirty="0" smtClean="0"/>
              <a:t>Will organizations change positions as time goes on in response to pressures or other goals? How to manage?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13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Happy to Help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Kevin De </a:t>
            </a:r>
            <a:r>
              <a:rPr lang="en-US" dirty="0" err="1" smtClean="0"/>
              <a:t>Liban</a:t>
            </a:r>
            <a:r>
              <a:rPr lang="en-US" dirty="0" smtClean="0"/>
              <a:t>, Attorney, Legal Aid of Arkansas </a:t>
            </a:r>
          </a:p>
          <a:p>
            <a:endParaRPr lang="en-US" dirty="0"/>
          </a:p>
          <a:p>
            <a:r>
              <a:rPr lang="en-US" dirty="0" smtClean="0"/>
              <a:t>800-967-9224 x 2206 </a:t>
            </a:r>
          </a:p>
          <a:p>
            <a:endParaRPr lang="en-US" dirty="0"/>
          </a:p>
          <a:p>
            <a:r>
              <a:rPr lang="en-US" dirty="0" smtClean="0"/>
              <a:t>kdeliban@arlegalaid.org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2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“Beautiful Road Map” Dilemma</a:t>
            </a:r>
            <a:endParaRPr lang="en-US" b="1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en-US" b="1" dirty="0" smtClean="0"/>
          </a:p>
          <a:p>
            <a:pPr marL="0" lvl="0" indent="0">
              <a:buNone/>
            </a:pPr>
            <a:endParaRPr lang="en-US" b="1" dirty="0"/>
          </a:p>
          <a:p>
            <a:pPr marL="0" lvl="0" indent="0" algn="ctr">
              <a:buNone/>
            </a:pPr>
            <a:r>
              <a:rPr lang="en-US" sz="4800" dirty="0" smtClean="0"/>
              <a:t>“</a:t>
            </a:r>
            <a:r>
              <a:rPr lang="en-US" sz="4800" dirty="0"/>
              <a:t>We have a beautiful road map of how </a:t>
            </a:r>
            <a:r>
              <a:rPr lang="en-US" sz="4800" u="sng" dirty="0"/>
              <a:t>not</a:t>
            </a:r>
            <a:r>
              <a:rPr lang="en-US" sz="4800" dirty="0"/>
              <a:t> to do it</a:t>
            </a:r>
            <a:r>
              <a:rPr lang="en-US" sz="4800" dirty="0" smtClean="0"/>
              <a:t>.” </a:t>
            </a:r>
          </a:p>
          <a:p>
            <a:pPr marL="0" lvl="0" indent="0" algn="ctr">
              <a:buNone/>
            </a:pPr>
            <a:endParaRPr lang="en-US" sz="4800" dirty="0" smtClean="0"/>
          </a:p>
          <a:p>
            <a:pPr marL="457200" lvl="1" indent="0">
              <a:buNone/>
            </a:pPr>
            <a:r>
              <a:rPr lang="en-US" dirty="0" smtClean="0"/>
              <a:t>Dr. Jennifer Walthall, Secretary, Indiana Family and Social Services Administration (Indianapolis Star, 1/22/19)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16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Features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80 </a:t>
            </a:r>
            <a:r>
              <a:rPr lang="en-US" dirty="0"/>
              <a:t>hours of work/”volunteer”/job search </a:t>
            </a:r>
            <a:r>
              <a:rPr lang="en-US" u="sng" dirty="0"/>
              <a:t>OR</a:t>
            </a:r>
            <a:r>
              <a:rPr lang="en-US" dirty="0"/>
              <a:t> </a:t>
            </a:r>
            <a:r>
              <a:rPr lang="en-US" dirty="0" smtClean="0"/>
              <a:t>exemption (self-attested)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Any </a:t>
            </a:r>
            <a:r>
              <a:rPr lang="en-US" dirty="0"/>
              <a:t>t</a:t>
            </a:r>
            <a:r>
              <a:rPr lang="en-US" dirty="0" smtClean="0"/>
              <a:t>hree </a:t>
            </a:r>
            <a:r>
              <a:rPr lang="en-US" dirty="0"/>
              <a:t>months of non-compliance=termination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Online-only </a:t>
            </a:r>
            <a:r>
              <a:rPr lang="en-US" dirty="0"/>
              <a:t>reporting (as of 12/19/18, limited phone is possible)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Reporting website </a:t>
            </a:r>
            <a:r>
              <a:rPr lang="en-US" dirty="0"/>
              <a:t>closed 9 p.m. to 7 a.m.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Linking </a:t>
            </a:r>
            <a:r>
              <a:rPr lang="en-US" dirty="0"/>
              <a:t>accounts through reference number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County </a:t>
            </a:r>
            <a:r>
              <a:rPr lang="en-US" dirty="0"/>
              <a:t>office kiosks, but no additional staff/workers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Auto-exemptions through data matching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16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Number-Based Data Points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57% of recipients work; 23% have a disability; 12% caretakers</a:t>
            </a:r>
          </a:p>
          <a:p>
            <a:endParaRPr lang="en-US" dirty="0" smtClean="0"/>
          </a:p>
          <a:p>
            <a:r>
              <a:rPr lang="en-US" dirty="0" smtClean="0"/>
              <a:t>18,164 terminated in five months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23.4% of the 77,617 people subject to work requirements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every 1 person who may not be working or have an exemption, state is terminating 2 people who do</a:t>
            </a:r>
          </a:p>
          <a:p>
            <a:endParaRPr lang="en-US" dirty="0" smtClean="0"/>
          </a:p>
          <a:p>
            <a:r>
              <a:rPr lang="en-US" dirty="0" smtClean="0"/>
              <a:t>~80-90% of people who must report (i.e. not auto-exempted) do NOT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any given month, just 2% of all people subject to WR </a:t>
            </a:r>
            <a:r>
              <a:rPr lang="en-US" b="1" dirty="0" smtClean="0"/>
              <a:t>report</a:t>
            </a:r>
            <a:r>
              <a:rPr lang="en-US" dirty="0" smtClean="0"/>
              <a:t> compliance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58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Number-Based Data Points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Fewer than 1% of people subject to the work requirements have newly reported work hours 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Nothing suggests they did so in response to work requirements</a:t>
            </a:r>
          </a:p>
          <a:p>
            <a:endParaRPr lang="en-US" dirty="0" smtClean="0"/>
          </a:p>
          <a:p>
            <a:r>
              <a:rPr lang="en-US" dirty="0" smtClean="0"/>
              <a:t>Only 966 of the 18,000+ terminated have signed back up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Data gaps: administrative costs, county-level, tracking individuals, pre-WR data on individuals, lack of evaluation plan</a:t>
            </a:r>
          </a:p>
          <a:p>
            <a:endParaRPr lang="en-US" dirty="0" smtClean="0"/>
          </a:p>
          <a:p>
            <a:r>
              <a:rPr lang="en-US" dirty="0" smtClean="0"/>
              <a:t>No additional money spent on (1) DHS staff; (2) job training; (3) work supports (childcare, transportation,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94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ovember Report Page 1.pdf - Adobe Acrobat Reader DC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06" t="16891" r="26617" b="-2694"/>
          <a:stretch/>
        </p:blipFill>
        <p:spPr>
          <a:xfrm>
            <a:off x="992778" y="0"/>
            <a:ext cx="11199222" cy="6885663"/>
          </a:xfrm>
        </p:spPr>
      </p:pic>
    </p:spTree>
    <p:extLst>
      <p:ext uri="{BB962C8B-B14F-4D97-AF65-F5344CB8AC3E}">
        <p14:creationId xmlns:p14="http://schemas.microsoft.com/office/powerpoint/2010/main" val="401905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09663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Other Data Points </a:t>
            </a:r>
            <a:r>
              <a:rPr lang="en-US" dirty="0" smtClean="0"/>
              <a:t>(experience is evidence)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57709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Have to be healthy to work, be involved in community/family, etc.</a:t>
            </a:r>
          </a:p>
          <a:p>
            <a:endParaRPr lang="en-US" dirty="0" smtClean="0"/>
          </a:p>
          <a:p>
            <a:r>
              <a:rPr lang="en-US" dirty="0" smtClean="0"/>
              <a:t>Lack of knowledge of WR</a:t>
            </a:r>
          </a:p>
          <a:p>
            <a:endParaRPr lang="en-US" dirty="0" smtClean="0"/>
          </a:p>
          <a:p>
            <a:r>
              <a:rPr lang="en-US" dirty="0" smtClean="0"/>
              <a:t>Difficulty complying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Inconsistent low-wage work; meaningless job training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Frustration—long wait times, rudeness, DHS worker limits</a:t>
            </a:r>
          </a:p>
          <a:p>
            <a:endParaRPr lang="en-US" dirty="0"/>
          </a:p>
          <a:p>
            <a:r>
              <a:rPr lang="en-US" dirty="0" smtClean="0"/>
              <a:t>Other hoops—increased verification and churn</a:t>
            </a:r>
          </a:p>
        </p:txBody>
      </p:sp>
    </p:spTree>
    <p:extLst>
      <p:ext uri="{BB962C8B-B14F-4D97-AF65-F5344CB8AC3E}">
        <p14:creationId xmlns:p14="http://schemas.microsoft.com/office/powerpoint/2010/main" val="20548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Outreach and Education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Community meetings and events</a:t>
            </a:r>
          </a:p>
          <a:p>
            <a:r>
              <a:rPr lang="en-US" dirty="0" smtClean="0"/>
              <a:t>Client database (letters, neighborhoods, etc.)</a:t>
            </a:r>
          </a:p>
          <a:p>
            <a:r>
              <a:rPr lang="en-US" dirty="0" smtClean="0"/>
              <a:t>Libraries, gas stations, convenience stores, churches</a:t>
            </a:r>
          </a:p>
          <a:p>
            <a:r>
              <a:rPr lang="en-US" dirty="0" smtClean="0"/>
              <a:t>Front-line providers 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ommunity health clinics and rural doctors’ offices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ental health clinics; substance use treatment facilities</a:t>
            </a:r>
          </a:p>
          <a:p>
            <a:pPr lvl="1"/>
            <a:r>
              <a:rPr lang="en-US" dirty="0" smtClean="0"/>
              <a:t>Homeless service providers</a:t>
            </a:r>
          </a:p>
          <a:p>
            <a:pPr lvl="1"/>
            <a:r>
              <a:rPr lang="en-US" dirty="0" smtClean="0"/>
              <a:t>Pharmacists</a:t>
            </a:r>
          </a:p>
          <a:p>
            <a:r>
              <a:rPr lang="en-US" dirty="0" smtClean="0"/>
              <a:t>Provider groups or associations</a:t>
            </a:r>
          </a:p>
          <a:p>
            <a:r>
              <a:rPr lang="en-US" dirty="0" smtClean="0"/>
              <a:t>Colleges and campus groups (with 19-29 year olds)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0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Outreach and Education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Electronic</a:t>
            </a:r>
          </a:p>
          <a:p>
            <a:pPr lvl="1"/>
            <a:r>
              <a:rPr lang="en-US" dirty="0" smtClean="0"/>
              <a:t>Boosted Facebook posts with videos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E-mails/updates to interested parties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IG/Snapchat (?); direct texts (?)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Media</a:t>
            </a:r>
          </a:p>
          <a:p>
            <a:pPr lvl="1"/>
            <a:r>
              <a:rPr lang="en-US" dirty="0"/>
              <a:t>Lets clients know about the issue and help </a:t>
            </a:r>
            <a:r>
              <a:rPr lang="en-US" dirty="0" smtClean="0"/>
              <a:t>available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Explains real-life impact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26465"/>
      </p:ext>
    </p:extLst>
  </p:cSld>
  <p:clrMapOvr>
    <a:masterClrMapping/>
  </p:clrMapOvr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slides.potx" id="{0C631111-0761-4095-80FF-907E1270642A}" vid="{4C722CC6-EA24-4B9B-A48E-3EC5DC696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415</TotalTime>
  <Words>709</Words>
  <Application>Microsoft Office PowerPoint</Application>
  <PresentationFormat>Widescreen</PresentationFormat>
  <Paragraphs>139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Melancholy abstract design template</vt:lpstr>
      <vt:lpstr>Arkansas Work Requirements</vt:lpstr>
      <vt:lpstr>The “Beautiful Road Map” Dilemma</vt:lpstr>
      <vt:lpstr>Features </vt:lpstr>
      <vt:lpstr>Key Number-Based Data Points</vt:lpstr>
      <vt:lpstr>Key Number-Based Data Points </vt:lpstr>
      <vt:lpstr>PowerPoint Presentation</vt:lpstr>
      <vt:lpstr>Other Data Points (experience is evidence)</vt:lpstr>
      <vt:lpstr>Outreach and Education </vt:lpstr>
      <vt:lpstr>Outreach and Education </vt:lpstr>
      <vt:lpstr>Working with Media</vt:lpstr>
      <vt:lpstr>Working with Other Organizations </vt:lpstr>
      <vt:lpstr>Working with Legal Aid Orgs</vt:lpstr>
      <vt:lpstr>Parting Considerations</vt:lpstr>
      <vt:lpstr>Happy to Help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Arkansas Work Requirements</dc:title>
  <dc:creator>Owner</dc:creator>
  <cp:lastModifiedBy>Owner</cp:lastModifiedBy>
  <cp:revision>22</cp:revision>
  <dcterms:created xsi:type="dcterms:W3CDTF">2019-01-22T17:11:57Z</dcterms:created>
  <dcterms:modified xsi:type="dcterms:W3CDTF">2019-01-23T00:07:29Z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