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sldIdLst>
    <p:sldId id="319" r:id="rId2"/>
    <p:sldId id="322" r:id="rId3"/>
    <p:sldId id="340" r:id="rId4"/>
    <p:sldId id="315" r:id="rId5"/>
    <p:sldId id="343" r:id="rId6"/>
    <p:sldId id="341" r:id="rId7"/>
    <p:sldId id="345" r:id="rId8"/>
    <p:sldId id="342" r:id="rId9"/>
    <p:sldId id="344" r:id="rId10"/>
    <p:sldId id="338" r:id="rId11"/>
    <p:sldId id="346" r:id="rId12"/>
    <p:sldId id="339" r:id="rId13"/>
    <p:sldId id="347" r:id="rId14"/>
    <p:sldId id="318" r:id="rId15"/>
  </p:sldIdLst>
  <p:sldSz cx="12188825" cy="6858000"/>
  <p:notesSz cx="10058400" cy="7772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1" userDrawn="1">
          <p15:clr>
            <a:srgbClr val="A4A3A4"/>
          </p15:clr>
        </p15:guide>
        <p15:guide id="2" pos="2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0"/>
    <p:restoredTop sz="73635"/>
  </p:normalViewPr>
  <p:slideViewPr>
    <p:cSldViewPr>
      <p:cViewPr varScale="1">
        <p:scale>
          <a:sx n="65" d="100"/>
          <a:sy n="65" d="100"/>
        </p:scale>
        <p:origin x="1864" y="184"/>
      </p:cViewPr>
      <p:guideLst>
        <p:guide orient="horz" pos="2541"/>
        <p:guide pos="26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7FE0C-C633-43DD-9212-FFE4795FF2F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98548-82B9-48ED-97C6-506564BC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7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98548-82B9-48ED-97C6-506564BC5D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6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47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98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0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08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98548-82B9-48ED-97C6-506564BC5D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35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6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0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98548-82B9-48ED-97C6-506564BC5D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0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6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1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56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08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3970-0F22-4693-BEDD-69BF3B28F1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9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347847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335316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61655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590125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99964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237617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314773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232693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53013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402449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67621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5390">
              <a:lnSpc>
                <a:spcPts val="1594"/>
              </a:lnSpc>
            </a:pPr>
            <a:r>
              <a:rPr lang="en-US" spc="-6"/>
              <a:t>Center for Health Law and Policy</a:t>
            </a:r>
            <a:r>
              <a:rPr lang="en-US" spc="68"/>
              <a:t> </a:t>
            </a:r>
            <a:r>
              <a:rPr lang="en-US" spc="-6"/>
              <a:t>Innovation</a:t>
            </a:r>
            <a:endParaRPr lang="en-US" spc="-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0781">
              <a:spcBef>
                <a:spcPts val="274"/>
              </a:spcBef>
            </a:pPr>
            <a:fld id="{81D60167-4931-47E6-BA6A-407CBD079E47}" type="slidenum">
              <a:rPr lang="en-US" spc="-6" smtClean="0"/>
              <a:pPr marL="30781">
                <a:spcBef>
                  <a:spcPts val="274"/>
                </a:spcBef>
              </a:pPr>
              <a:t>‹#›</a:t>
            </a:fld>
            <a:endParaRPr lang="en-US" spc="-6" dirty="0"/>
          </a:p>
        </p:txBody>
      </p:sp>
    </p:spTree>
    <p:extLst>
      <p:ext uri="{BB962C8B-B14F-4D97-AF65-F5344CB8AC3E}">
        <p14:creationId xmlns:p14="http://schemas.microsoft.com/office/powerpoint/2010/main" val="142890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Emily.Beauregard@kyvoicesforhealth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s://vimeo.com/145929555" TargetMode="External"/><Relationship Id="rId5" Type="http://schemas.openxmlformats.org/officeDocument/2006/relationships/image" Target="../media/image4.jpeg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hyperlink" Target="https://vimeo.com/134948026" TargetMode="External"/><Relationship Id="rId1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VH_ppt_img-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523602" y="1676400"/>
            <a:ext cx="9141619" cy="2387600"/>
          </a:xfrm>
        </p:spPr>
        <p:txBody>
          <a:bodyPr/>
          <a:lstStyle/>
          <a:p>
            <a:r>
              <a:rPr lang="en-US" b="1" dirty="0"/>
              <a:t>MEDICAID 1115 WAIVERS: </a:t>
            </a:r>
            <a:r>
              <a:rPr lang="en-US" b="1" dirty="0" smtClean="0"/>
              <a:t>What’s Happening this Year</a:t>
            </a:r>
            <a:endParaRPr lang="en-US" b="1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0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871539" y="0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/>
              <a:t>MESSAGES THAT RESONATE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535" y="1085743"/>
            <a:ext cx="10763248" cy="4714874"/>
          </a:xfrm>
        </p:spPr>
        <p:txBody>
          <a:bodyPr numCol="1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200" dirty="0"/>
              <a:t>No one is exempt from the confusion or complexity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200" dirty="0"/>
              <a:t>This is not a debate over the merits of work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200" dirty="0"/>
              <a:t>You have to be healthy to work, keep or find a job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200" dirty="0"/>
              <a:t>We’re creating big government to cover fewer people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200" dirty="0"/>
              <a:t>People doing everything right will fall through the </a:t>
            </a:r>
            <a:r>
              <a:rPr lang="en-US" sz="3200" dirty="0" smtClean="0"/>
              <a:t>cracks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200" dirty="0"/>
              <a:t>When parents lose coverage, children </a:t>
            </a:r>
            <a:r>
              <a:rPr lang="en-US" sz="3200" dirty="0" smtClean="0"/>
              <a:t>lose coverage</a:t>
            </a:r>
            <a:endParaRPr lang="en-US" sz="3200" dirty="0"/>
          </a:p>
          <a:p>
            <a:pPr>
              <a:lnSpc>
                <a:spcPct val="150000"/>
              </a:lnSpc>
              <a:buFont typeface="Wingdings" charset="2"/>
              <a:buChar char="ü"/>
            </a:pPr>
            <a:endParaRPr lang="en-US" sz="3500" dirty="0"/>
          </a:p>
          <a:p>
            <a:pPr>
              <a:buFont typeface="Wingdings" charset="2"/>
              <a:buChar char="ü"/>
            </a:pPr>
            <a:endParaRPr lang="en-US" sz="3500" dirty="0"/>
          </a:p>
          <a:p>
            <a:pPr>
              <a:buFont typeface="Wingdings" charset="2"/>
              <a:buChar char="ü"/>
            </a:pPr>
            <a:endParaRPr lang="en-US" sz="39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71049" y="1071526"/>
            <a:ext cx="5204963" cy="500066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3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</p:spTree>
    <p:extLst>
      <p:ext uri="{BB962C8B-B14F-4D97-AF65-F5344CB8AC3E}">
        <p14:creationId xmlns:p14="http://schemas.microsoft.com/office/powerpoint/2010/main" val="16908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871539" y="0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 smtClean="0"/>
              <a:t>MESSAGING DOs &amp; DON’Ts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535" y="1085743"/>
            <a:ext cx="10763248" cy="4714874"/>
          </a:xfrm>
          <a:noFill/>
        </p:spPr>
        <p:txBody>
          <a:bodyPr numCol="1">
            <a:noAutofit/>
          </a:bodyPr>
          <a:lstStyle/>
          <a:p>
            <a:pPr marL="0" indent="0">
              <a:lnSpc>
                <a:spcPct val="100000"/>
              </a:lnSpc>
              <a:buClrTx/>
              <a:buNone/>
              <a:defRPr/>
            </a:pPr>
            <a:r>
              <a:rPr lang="en-US" sz="2600" b="1" dirty="0" smtClean="0">
                <a:ln w="12700">
                  <a:noFill/>
                </a:ln>
                <a:solidFill>
                  <a:srgbClr val="C00000"/>
                </a:solidFill>
              </a:rPr>
              <a:t>DON’T</a:t>
            </a:r>
          </a:p>
          <a:p>
            <a:pPr>
              <a:lnSpc>
                <a:spcPct val="100000"/>
              </a:lnSpc>
              <a:defRPr/>
            </a:pPr>
            <a:r>
              <a:rPr lang="en-US" sz="2600" dirty="0" smtClean="0"/>
              <a:t>Use </a:t>
            </a:r>
            <a:r>
              <a:rPr lang="en-US" sz="2600" dirty="0"/>
              <a:t>“work requirement</a:t>
            </a:r>
            <a:r>
              <a:rPr lang="en-US" sz="2600" dirty="0" smtClean="0"/>
              <a:t>” or “community engagement”</a:t>
            </a:r>
          </a:p>
          <a:p>
            <a:pPr>
              <a:lnSpc>
                <a:spcPct val="100000"/>
              </a:lnSpc>
              <a:defRPr/>
            </a:pPr>
            <a:r>
              <a:rPr lang="en-US" sz="2600" dirty="0">
                <a:solidFill>
                  <a:prstClr val="black"/>
                </a:solidFill>
              </a:rPr>
              <a:t>R</a:t>
            </a:r>
            <a:r>
              <a:rPr lang="en-US" sz="2600" dirty="0" smtClean="0">
                <a:solidFill>
                  <a:prstClr val="black"/>
                </a:solidFill>
              </a:rPr>
              <a:t>einforce </a:t>
            </a:r>
            <a:r>
              <a:rPr lang="en-US" sz="2600" dirty="0">
                <a:solidFill>
                  <a:prstClr val="black"/>
                </a:solidFill>
              </a:rPr>
              <a:t>the claim that work requirements only affect “able-bodied </a:t>
            </a:r>
            <a:r>
              <a:rPr lang="en-US" sz="2600" dirty="0" smtClean="0">
                <a:solidFill>
                  <a:prstClr val="black"/>
                </a:solidFill>
              </a:rPr>
              <a:t>adults” </a:t>
            </a:r>
            <a:endParaRPr lang="en-US" sz="26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sz="2600" dirty="0" smtClean="0">
                <a:solidFill>
                  <a:prstClr val="black"/>
                </a:solidFill>
              </a:rPr>
              <a:t>Challenge </a:t>
            </a:r>
            <a:r>
              <a:rPr lang="en-US" sz="2600" dirty="0">
                <a:solidFill>
                  <a:prstClr val="black"/>
                </a:solidFill>
              </a:rPr>
              <a:t>the value that people who can work should </a:t>
            </a:r>
            <a:r>
              <a:rPr lang="en-US" sz="2600" dirty="0" smtClean="0">
                <a:solidFill>
                  <a:prstClr val="black"/>
                </a:solidFill>
              </a:rPr>
              <a:t>work </a:t>
            </a:r>
            <a:endParaRPr lang="en-US" sz="260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buClrTx/>
              <a:buNone/>
              <a:defRPr/>
            </a:pPr>
            <a:r>
              <a:rPr lang="en-US" sz="2600" b="1" dirty="0" smtClean="0">
                <a:ln w="12700">
                  <a:noFill/>
                </a:ln>
                <a:solidFill>
                  <a:srgbClr val="0C61A4"/>
                </a:solidFill>
              </a:rPr>
              <a:t>DO</a:t>
            </a:r>
            <a:endParaRPr lang="en-US" sz="2600" b="1" dirty="0" smtClean="0">
              <a:ln w="12700">
                <a:noFill/>
              </a:ln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sz="2600" dirty="0" smtClean="0">
                <a:solidFill>
                  <a:prstClr val="black"/>
                </a:solidFill>
              </a:rPr>
              <a:t>Call it what it is: a reporting requirement that trips people up with red tape</a:t>
            </a:r>
          </a:p>
          <a:p>
            <a:pPr>
              <a:lnSpc>
                <a:spcPct val="100000"/>
              </a:lnSpc>
              <a:defRPr/>
            </a:pPr>
            <a:r>
              <a:rPr lang="en-US" sz="2600" dirty="0" smtClean="0">
                <a:solidFill>
                  <a:prstClr val="black"/>
                </a:solidFill>
              </a:rPr>
              <a:t>Define </a:t>
            </a:r>
            <a:r>
              <a:rPr lang="en-US" sz="2600" dirty="0">
                <a:solidFill>
                  <a:prstClr val="black"/>
                </a:solidFill>
              </a:rPr>
              <a:t>who will be hurt – directly and </a:t>
            </a:r>
            <a:r>
              <a:rPr lang="en-US" sz="2600" dirty="0" smtClean="0">
                <a:solidFill>
                  <a:prstClr val="black"/>
                </a:solidFill>
              </a:rPr>
              <a:t>indirectly</a:t>
            </a:r>
          </a:p>
          <a:p>
            <a:pPr>
              <a:lnSpc>
                <a:spcPct val="100000"/>
              </a:lnSpc>
              <a:defRPr/>
            </a:pPr>
            <a:r>
              <a:rPr lang="en-US" sz="2600" dirty="0" smtClean="0">
                <a:solidFill>
                  <a:prstClr val="black"/>
                </a:solidFill>
              </a:rPr>
              <a:t>Provide estimates of coverage losses by county, if possible</a:t>
            </a:r>
          </a:p>
          <a:p>
            <a:pPr>
              <a:lnSpc>
                <a:spcPct val="100000"/>
              </a:lnSpc>
              <a:defRPr/>
            </a:pPr>
            <a:r>
              <a:rPr lang="en-US" sz="2600" dirty="0" smtClean="0">
                <a:solidFill>
                  <a:prstClr val="black"/>
                </a:solidFill>
              </a:rPr>
              <a:t>Make </a:t>
            </a:r>
            <a:r>
              <a:rPr lang="en-US" sz="2600" dirty="0">
                <a:solidFill>
                  <a:prstClr val="black"/>
                </a:solidFill>
              </a:rPr>
              <a:t>the case that when people lose coverage, it raises healthcare costs for everyone and hurts our </a:t>
            </a:r>
            <a:r>
              <a:rPr lang="en-US" sz="2600" dirty="0" smtClean="0">
                <a:solidFill>
                  <a:prstClr val="black"/>
                </a:solidFill>
              </a:rPr>
              <a:t>economy</a:t>
            </a:r>
            <a:endParaRPr lang="en-US" sz="26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buFont typeface="Wingdings" charset="2"/>
              <a:buChar char="ü"/>
            </a:pPr>
            <a:endParaRPr lang="en-US" sz="3500" dirty="0"/>
          </a:p>
          <a:p>
            <a:pPr>
              <a:buFont typeface="Wingdings" charset="2"/>
              <a:buChar char="ü"/>
            </a:pPr>
            <a:endParaRPr lang="en-US" sz="3500" dirty="0"/>
          </a:p>
          <a:p>
            <a:pPr>
              <a:buFont typeface="Wingdings" charset="2"/>
              <a:buChar char="ü"/>
            </a:pPr>
            <a:endParaRPr lang="en-US" sz="39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71049" y="1071526"/>
            <a:ext cx="5204963" cy="500066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3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</p:spTree>
    <p:extLst>
      <p:ext uri="{BB962C8B-B14F-4D97-AF65-F5344CB8AC3E}">
        <p14:creationId xmlns:p14="http://schemas.microsoft.com/office/powerpoint/2010/main" val="6577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871539" y="0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LESSONS LEARNED: WHAT WORKS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535" y="1085743"/>
            <a:ext cx="10556874" cy="4714874"/>
          </a:xfrm>
        </p:spPr>
        <p:txBody>
          <a:bodyPr numCol="1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000" dirty="0" smtClean="0"/>
              <a:t>Create a positive drumbeat to promote the value of Medicaid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000" dirty="0" smtClean="0"/>
              <a:t>Raise </a:t>
            </a:r>
            <a:r>
              <a:rPr lang="en-US" sz="3000" dirty="0"/>
              <a:t>awareness and change the narrative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000" dirty="0"/>
              <a:t>Make it easy for people to </a:t>
            </a:r>
            <a:r>
              <a:rPr lang="en-US" sz="3000" dirty="0" smtClean="0"/>
              <a:t>comment and share their stories</a:t>
            </a:r>
            <a:endParaRPr lang="en-US" sz="3000" dirty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000" dirty="0"/>
              <a:t>Let </a:t>
            </a:r>
            <a:r>
              <a:rPr lang="en-US" sz="3000" dirty="0" smtClean="0"/>
              <a:t>policymakers </a:t>
            </a:r>
            <a:r>
              <a:rPr lang="en-US" sz="3000" dirty="0"/>
              <a:t>know you’re watching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000" dirty="0"/>
              <a:t>County-level data gets </a:t>
            </a:r>
            <a:r>
              <a:rPr lang="en-US" sz="3000" dirty="0" smtClean="0"/>
              <a:t>noticed</a:t>
            </a:r>
            <a:endParaRPr lang="en-US" sz="3000" dirty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000" dirty="0" smtClean="0"/>
              <a:t>Make it relevant by combining data and stories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3000" dirty="0"/>
              <a:t>Be </a:t>
            </a:r>
            <a:r>
              <a:rPr lang="en-US" sz="3000" dirty="0" smtClean="0"/>
              <a:t>ready </a:t>
            </a:r>
            <a:r>
              <a:rPr lang="en-US" sz="3000" dirty="0"/>
              <a:t>to adapt and pivot</a:t>
            </a:r>
          </a:p>
          <a:p>
            <a:pPr>
              <a:lnSpc>
                <a:spcPct val="150000"/>
              </a:lnSpc>
              <a:spcBef>
                <a:spcPts val="400"/>
              </a:spcBef>
              <a:buFont typeface="Wingdings" charset="2"/>
              <a:buChar char="ü"/>
            </a:pPr>
            <a:endParaRPr lang="en-US" sz="3000" dirty="0" smtClean="0"/>
          </a:p>
          <a:p>
            <a:pPr>
              <a:buFont typeface="Wingdings" charset="2"/>
              <a:buChar char="ü"/>
            </a:pPr>
            <a:endParaRPr lang="en-US" sz="3500" dirty="0"/>
          </a:p>
          <a:p>
            <a:pPr>
              <a:buFont typeface="Wingdings" charset="2"/>
              <a:buChar char="ü"/>
            </a:pPr>
            <a:endParaRPr lang="en-US" sz="3500" dirty="0"/>
          </a:p>
          <a:p>
            <a:pPr>
              <a:buFont typeface="Wingdings" charset="2"/>
              <a:buChar char="ü"/>
            </a:pPr>
            <a:endParaRPr lang="en-US" sz="3500" dirty="0"/>
          </a:p>
          <a:p>
            <a:pPr>
              <a:buFont typeface="Wingdings" charset="2"/>
              <a:buChar char="ü"/>
            </a:pPr>
            <a:endParaRPr lang="en-US" sz="39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71049" y="1071526"/>
            <a:ext cx="5204963" cy="500066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3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</p:spTree>
    <p:extLst>
      <p:ext uri="{BB962C8B-B14F-4D97-AF65-F5344CB8AC3E}">
        <p14:creationId xmlns:p14="http://schemas.microsoft.com/office/powerpoint/2010/main" val="185772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871539" y="0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b="1" dirty="0" smtClean="0"/>
              <a:t>LESSONS LEARNED: TRADE-OFFs &amp; CHALLENGES</a:t>
            </a:r>
            <a:endParaRPr lang="en-US" sz="3800" b="1" dirty="0"/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  <p:sp>
        <p:nvSpPr>
          <p:cNvPr id="8" name="Rectangle 7"/>
          <p:cNvSpPr/>
          <p:nvPr/>
        </p:nvSpPr>
        <p:spPr>
          <a:xfrm>
            <a:off x="694692" y="1245140"/>
            <a:ext cx="107337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charset="2"/>
              <a:buChar char="Ø"/>
            </a:pPr>
            <a:r>
              <a:rPr lang="en-US" sz="3000" dirty="0"/>
              <a:t>Compromise won’t make a bad waiver less </a:t>
            </a:r>
            <a:r>
              <a:rPr lang="en-US" sz="3000" dirty="0" smtClean="0"/>
              <a:t>bad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The work requirement can’t be fixed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Exemptions are not guaranteed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Redirecting already scarce resources hurts the larger safety-net</a:t>
            </a:r>
          </a:p>
          <a:p>
            <a:pPr marL="914400" lvl="1" indent="-457200">
              <a:buFont typeface="Arial" charset="0"/>
              <a:buChar char="•"/>
            </a:pPr>
            <a:endParaRPr lang="en-US" sz="12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3000" dirty="0" smtClean="0"/>
              <a:t>Winning comes with casualties and presents new obstacles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State funders see our work as too controversial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Allies face pressure to stay silent or support the waiver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With each setback to implementation, new barriers are created</a:t>
            </a:r>
          </a:p>
          <a:p>
            <a:pPr marL="914400" lvl="1" indent="-457200">
              <a:buFont typeface="Arial" charset="0"/>
              <a:buChar char="•"/>
            </a:pPr>
            <a:endParaRPr lang="en-US" sz="12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3000" dirty="0" smtClean="0"/>
              <a:t>Autonomy has been </a:t>
            </a:r>
            <a:r>
              <a:rPr lang="en-US" sz="3000" dirty="0"/>
              <a:t>key to </a:t>
            </a:r>
            <a:r>
              <a:rPr lang="en-US" sz="3000" dirty="0" smtClean="0"/>
              <a:t>our success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Fewer funding opportunities, but no political strings attached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It instills trust in the consumers we serve</a:t>
            </a:r>
            <a:endParaRPr lang="en-US" sz="2400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11"/>
          </p:nvPr>
        </p:nvSpPr>
        <p:spPr>
          <a:xfrm>
            <a:off x="4159898" y="7597499"/>
            <a:ext cx="4238387" cy="20518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5390">
              <a:lnSpc>
                <a:spcPts val="1594"/>
              </a:lnSpc>
            </a:pPr>
            <a:r>
              <a:rPr spc="-6" dirty="0"/>
              <a:t>Center for Health Law and Policy</a:t>
            </a:r>
            <a:r>
              <a:rPr spc="68" dirty="0"/>
              <a:t> </a:t>
            </a:r>
            <a:r>
              <a:rPr spc="-6" dirty="0"/>
              <a:t>Innovation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869217" y="7590224"/>
            <a:ext cx="2825591" cy="219739"/>
          </a:xfrm>
          <a:prstGeom prst="rect">
            <a:avLst/>
          </a:prstGeom>
        </p:spPr>
        <p:txBody>
          <a:bodyPr vert="horz" wrap="square" lIns="0" tIns="34627" rIns="0" bIns="0" rtlCol="0" anchor="ctr">
            <a:spAutoFit/>
          </a:bodyPr>
          <a:lstStyle/>
          <a:p>
            <a:pPr marL="30781">
              <a:spcBef>
                <a:spcPts val="274"/>
              </a:spcBef>
            </a:pPr>
            <a:fld id="{81D60167-4931-47E6-BA6A-407CBD079E47}" type="slidenum">
              <a:rPr spc="-6" dirty="0"/>
              <a:pPr marL="30781">
                <a:spcBef>
                  <a:spcPts val="274"/>
                </a:spcBef>
              </a:pPr>
              <a:t>14</a:t>
            </a:fld>
            <a:endParaRPr spc="-6" dirty="0"/>
          </a:p>
        </p:txBody>
      </p:sp>
      <p:sp>
        <p:nvSpPr>
          <p:cNvPr id="3" name="object 3"/>
          <p:cNvSpPr txBox="1"/>
          <p:nvPr/>
        </p:nvSpPr>
        <p:spPr>
          <a:xfrm>
            <a:off x="3135936" y="2209800"/>
            <a:ext cx="6286309" cy="1492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90"/>
            <a:r>
              <a:rPr sz="9700" spc="-6" dirty="0">
                <a:latin typeface="Arial"/>
                <a:cs typeface="Arial"/>
              </a:rPr>
              <a:t>Questions?</a:t>
            </a:r>
            <a:endParaRPr sz="97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9720" y="3962400"/>
            <a:ext cx="617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emily.beauregard@kyvoicesforhealth.org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23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1260" y="220544"/>
            <a:ext cx="10969943" cy="1143000"/>
          </a:xfrm>
        </p:spPr>
        <p:txBody>
          <a:bodyPr>
            <a:normAutofit/>
          </a:bodyPr>
          <a:lstStyle/>
          <a:p>
            <a:r>
              <a:rPr lang="en-US" sz="4200" b="1" dirty="0"/>
              <a:t>WHAT WE DO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975" y="1170409"/>
            <a:ext cx="10969943" cy="102661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/>
              <a:t>KVH is a coalition of individuals and organizations working together to improve the health of ALL Kentuckians. 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2" name="Content Placeholder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544">
            <a:off x="4360321" y="3955101"/>
            <a:ext cx="2257143" cy="1437202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38">
            <a:off x="5671030" y="2111642"/>
            <a:ext cx="2068237" cy="2099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13543">
            <a:off x="7587657" y="2541657"/>
            <a:ext cx="1670464" cy="1960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263">
            <a:off x="8970771" y="2128138"/>
            <a:ext cx="2771351" cy="3588614"/>
          </a:xfrm>
          <a:prstGeom prst="rect">
            <a:avLst/>
          </a:prstGeom>
          <a:noFill/>
        </p:spPr>
      </p:pic>
      <p:pic>
        <p:nvPicPr>
          <p:cNvPr id="10" name="Content Placeholder 2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687">
            <a:off x="6287972" y="4281957"/>
            <a:ext cx="2534728" cy="1550953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531260" y="2314059"/>
            <a:ext cx="5044489" cy="363340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6400" dirty="0"/>
              <a:t>Conduct policy analysis</a:t>
            </a:r>
          </a:p>
          <a:p>
            <a:pPr>
              <a:buFont typeface="Wingdings" charset="2"/>
              <a:buChar char="ü"/>
            </a:pPr>
            <a:r>
              <a:rPr lang="en-US" sz="6400" dirty="0"/>
              <a:t>Provide public education</a:t>
            </a:r>
          </a:p>
          <a:p>
            <a:pPr>
              <a:buFont typeface="Wingdings" charset="2"/>
              <a:buChar char="ü"/>
            </a:pPr>
            <a:r>
              <a:rPr lang="en-US" sz="6400" dirty="0"/>
              <a:t>Facilitate collaborative partnerships  </a:t>
            </a:r>
          </a:p>
          <a:p>
            <a:pPr>
              <a:buFont typeface="Wingdings" charset="2"/>
              <a:buChar char="ü"/>
            </a:pPr>
            <a:r>
              <a:rPr lang="en-US" sz="6400" dirty="0"/>
              <a:t>Raise the voices of Kentuckians to inform responsive health </a:t>
            </a:r>
            <a:br>
              <a:rPr lang="en-US" sz="6400" dirty="0"/>
            </a:br>
            <a:r>
              <a:rPr lang="en-US" sz="6400" dirty="0"/>
              <a:t>policy</a:t>
            </a:r>
          </a:p>
          <a:p>
            <a:pPr marL="457200" lvl="1" indent="0">
              <a:buFont typeface="Arial"/>
              <a:buNone/>
            </a:pPr>
            <a:endParaRPr lang="en-US" dirty="0"/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  <p:sp>
        <p:nvSpPr>
          <p:cNvPr id="13" name="object 2"/>
          <p:cNvSpPr/>
          <p:nvPr/>
        </p:nvSpPr>
        <p:spPr>
          <a:xfrm flipV="1">
            <a:off x="531260" y="1014148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</p:spTree>
    <p:extLst>
      <p:ext uri="{BB962C8B-B14F-4D97-AF65-F5344CB8AC3E}">
        <p14:creationId xmlns:p14="http://schemas.microsoft.com/office/powerpoint/2010/main" val="21310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554033" y="29308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 smtClean="0"/>
              <a:t>DEFEATING KENTUCKY HEALTH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237" y="1093450"/>
            <a:ext cx="10556874" cy="4714874"/>
          </a:xfrm>
        </p:spPr>
        <p:txBody>
          <a:bodyPr numCol="1"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Implications for Kentucky and beyond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Strategies for mobilizing opposition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Challenging the re-approval 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Lessons learned for state advocates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71049" y="1071526"/>
            <a:ext cx="5204963" cy="500066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3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</p:spTree>
    <p:extLst>
      <p:ext uri="{BB962C8B-B14F-4D97-AF65-F5344CB8AC3E}">
        <p14:creationId xmlns:p14="http://schemas.microsoft.com/office/powerpoint/2010/main" val="6501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flipV="1">
            <a:off x="554038" y="1295400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4038" y="303461"/>
            <a:ext cx="10512862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IMPLICATIONS FOR KENTUCKY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899" r="2250"/>
          <a:stretch/>
        </p:blipFill>
        <p:spPr>
          <a:xfrm>
            <a:off x="5713412" y="1399757"/>
            <a:ext cx="5915244" cy="4468854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4038" y="1399757"/>
            <a:ext cx="5616574" cy="4812439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200" dirty="0"/>
              <a:t>Changes coverage for more than </a:t>
            </a:r>
            <a:br>
              <a:rPr lang="en-US" sz="2200" dirty="0"/>
            </a:br>
            <a:r>
              <a:rPr lang="en-US" sz="2200" dirty="0"/>
              <a:t>1.2 MILLION Kentuckians</a:t>
            </a:r>
          </a:p>
          <a:p>
            <a:pPr>
              <a:buFont typeface="Wingdings" charset="2"/>
              <a:buChar char="ü"/>
            </a:pPr>
            <a:r>
              <a:rPr lang="en-US" sz="2200" dirty="0"/>
              <a:t>Threatens coverage for 500,000 </a:t>
            </a:r>
            <a:br>
              <a:rPr lang="en-US" sz="2200" dirty="0"/>
            </a:br>
            <a:r>
              <a:rPr lang="en-US" sz="2200" dirty="0"/>
              <a:t>Medicaid expansion members</a:t>
            </a:r>
          </a:p>
          <a:p>
            <a:pPr>
              <a:buFont typeface="Wingdings" charset="2"/>
              <a:buChar char="ü"/>
            </a:pPr>
            <a:r>
              <a:rPr lang="en-US" sz="2200" dirty="0" smtClean="0"/>
              <a:t>More than </a:t>
            </a:r>
            <a:r>
              <a:rPr lang="en-US" sz="2200" dirty="0"/>
              <a:t>100,000 eligible Kentuckians </a:t>
            </a:r>
            <a:br>
              <a:rPr lang="en-US" sz="2200" dirty="0"/>
            </a:br>
            <a:r>
              <a:rPr lang="en-US" sz="2200" dirty="0"/>
              <a:t>are</a:t>
            </a:r>
            <a:r>
              <a:rPr lang="en-US" sz="2200" b="1" dirty="0"/>
              <a:t> </a:t>
            </a:r>
            <a:r>
              <a:rPr lang="en-US" sz="2200" dirty="0"/>
              <a:t>estimated to lose </a:t>
            </a:r>
            <a:r>
              <a:rPr lang="en-US" sz="2200" dirty="0" smtClean="0"/>
              <a:t>coverage in 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year</a:t>
            </a:r>
            <a:endParaRPr lang="en-US" sz="2200" dirty="0"/>
          </a:p>
          <a:p>
            <a:pPr>
              <a:buFont typeface="Wingdings" charset="2"/>
              <a:buChar char="ü"/>
            </a:pPr>
            <a:r>
              <a:rPr lang="en-US" sz="2200" dirty="0"/>
              <a:t>Reduces access to medically </a:t>
            </a:r>
            <a:br>
              <a:rPr lang="en-US" sz="2200" dirty="0"/>
            </a:br>
            <a:r>
              <a:rPr lang="en-US" sz="2200" dirty="0"/>
              <a:t>necessary services</a:t>
            </a:r>
          </a:p>
          <a:p>
            <a:pPr>
              <a:buFont typeface="Wingdings" charset="2"/>
              <a:buChar char="ü"/>
            </a:pPr>
            <a:r>
              <a:rPr lang="en-US" sz="2200" dirty="0"/>
              <a:t>Adds penalties, barriers &amp; </a:t>
            </a:r>
            <a:br>
              <a:rPr lang="en-US" sz="2200" dirty="0"/>
            </a:br>
            <a:r>
              <a:rPr lang="en-US" sz="2200" dirty="0"/>
              <a:t>complexity for consumers</a:t>
            </a:r>
          </a:p>
          <a:p>
            <a:pPr>
              <a:buFont typeface="Wingdings" charset="2"/>
              <a:buChar char="ü"/>
            </a:pPr>
            <a:r>
              <a:rPr lang="en-US" sz="2200" dirty="0"/>
              <a:t>Strains the healthcare safety-net</a:t>
            </a:r>
          </a:p>
          <a:p>
            <a:pPr>
              <a:buFont typeface="Wingdings" charset="2"/>
              <a:buChar char="ü"/>
            </a:pPr>
            <a:r>
              <a:rPr lang="en-US" sz="2200" dirty="0"/>
              <a:t>Increases administrative cost &amp; red tape</a:t>
            </a:r>
          </a:p>
        </p:txBody>
      </p:sp>
    </p:spTree>
    <p:extLst>
      <p:ext uri="{BB962C8B-B14F-4D97-AF65-F5344CB8AC3E}">
        <p14:creationId xmlns:p14="http://schemas.microsoft.com/office/powerpoint/2010/main" val="125443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554033" y="29308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 smtClean="0"/>
              <a:t>IMPLICATIONS BEYOND KENTUCKY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237" y="1093450"/>
            <a:ext cx="10556874" cy="4714874"/>
          </a:xfrm>
        </p:spPr>
        <p:txBody>
          <a:bodyPr numCol="1"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Fundamentally rewrites Medicaid law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Creates an unwelcome mat effect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Introduces new eligibility criteria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Introduces harsh penalties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Reduces enrollment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71049" y="1071526"/>
            <a:ext cx="5204963" cy="500066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3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</p:spTree>
    <p:extLst>
      <p:ext uri="{BB962C8B-B14F-4D97-AF65-F5344CB8AC3E}">
        <p14:creationId xmlns:p14="http://schemas.microsoft.com/office/powerpoint/2010/main" val="41133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554033" y="29308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/>
              <a:t>STRATEGIES </a:t>
            </a:r>
            <a:r>
              <a:rPr lang="en-US" sz="4200" b="1" dirty="0" smtClean="0"/>
              <a:t>TO MOBILIZE OPPOSITION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971" y="1112575"/>
            <a:ext cx="10556874" cy="4632777"/>
          </a:xfrm>
        </p:spPr>
        <p:txBody>
          <a:bodyPr numCol="2" spcCol="457200"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/>
              <a:t>“Drumbeat” messaging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Impact analysis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Waiver </a:t>
            </a:r>
            <a:r>
              <a:rPr lang="en-US" sz="3600" dirty="0"/>
              <a:t>task force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/>
              <a:t>Plain language materials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/>
              <a:t>Community </a:t>
            </a:r>
            <a:r>
              <a:rPr lang="en-US" sz="3600" dirty="0" smtClean="0"/>
              <a:t>forums</a:t>
            </a:r>
            <a:endParaRPr lang="en-US" sz="3600" dirty="0"/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Speakers bureau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Press </a:t>
            </a:r>
            <a:r>
              <a:rPr lang="en-US" sz="3600" dirty="0"/>
              <a:t>conferences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Comment collection 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Story-banking</a:t>
            </a:r>
            <a:endParaRPr lang="en-US" sz="3600" dirty="0"/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 smtClean="0"/>
              <a:t>Earned media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71049" y="1071526"/>
            <a:ext cx="5204963" cy="500066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3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</p:spTree>
    <p:extLst>
      <p:ext uri="{BB962C8B-B14F-4D97-AF65-F5344CB8AC3E}">
        <p14:creationId xmlns:p14="http://schemas.microsoft.com/office/powerpoint/2010/main" val="5245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554033" y="29308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 smtClean="0"/>
              <a:t>CHALLENGING CMS RE-APPROVAL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971" y="1360090"/>
            <a:ext cx="10556874" cy="4632777"/>
          </a:xfrm>
        </p:spPr>
        <p:txBody>
          <a:bodyPr numCol="1">
            <a:noAutofit/>
          </a:bodyPr>
          <a:lstStyle/>
          <a:p>
            <a:pPr marL="6858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smtClean="0"/>
              <a:t>Bolster the administrative record with public comments</a:t>
            </a:r>
          </a:p>
          <a:p>
            <a:pPr marL="6858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smtClean="0"/>
              <a:t>Roll out online </a:t>
            </a:r>
            <a:r>
              <a:rPr lang="en-US" sz="3200" dirty="0"/>
              <a:t>“report a barrier” tool for consumers, outreach workers, and providers</a:t>
            </a:r>
          </a:p>
          <a:p>
            <a:pPr marL="6858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smtClean="0"/>
              <a:t>Conduct focus </a:t>
            </a:r>
            <a:r>
              <a:rPr lang="en-US" sz="3200" dirty="0"/>
              <a:t>groups with consumers, assisters &amp; CHWs</a:t>
            </a:r>
          </a:p>
          <a:p>
            <a:pPr marL="6858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smtClean="0"/>
              <a:t>Continue story-banking </a:t>
            </a:r>
            <a:r>
              <a:rPr lang="en-US" sz="3200" dirty="0"/>
              <a:t>and community forums to put a face to each new requirement and penalty</a:t>
            </a:r>
          </a:p>
          <a:p>
            <a:pPr marL="6858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smtClean="0"/>
              <a:t>Build a public </a:t>
            </a:r>
            <a:r>
              <a:rPr lang="en-US" sz="3200" dirty="0"/>
              <a:t>dashboard to measure the impact of barriers to care and administrative red </a:t>
            </a:r>
            <a:r>
              <a:rPr lang="en-US" sz="3200" dirty="0" smtClean="0"/>
              <a:t>tape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71049" y="1071526"/>
            <a:ext cx="5204963" cy="500066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3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</p:spTree>
    <p:extLst>
      <p:ext uri="{BB962C8B-B14F-4D97-AF65-F5344CB8AC3E}">
        <p14:creationId xmlns:p14="http://schemas.microsoft.com/office/powerpoint/2010/main" val="3805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VH_ppt_img-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594522" y="0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COMMENT COLLECTION</a:t>
            </a:r>
            <a:endParaRPr lang="en-US" b="1" dirty="0"/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74506" y="1068370"/>
            <a:ext cx="5038882" cy="4967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649" y="1047413"/>
            <a:ext cx="3677791" cy="49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8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594522" y="0"/>
            <a:ext cx="11317282" cy="12451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COMMENT ANALYSIS</a:t>
            </a:r>
            <a:endParaRPr lang="en-US" b="1" dirty="0"/>
          </a:p>
        </p:txBody>
      </p:sp>
      <p:sp>
        <p:nvSpPr>
          <p:cNvPr id="6" name="object 2"/>
          <p:cNvSpPr/>
          <p:nvPr/>
        </p:nvSpPr>
        <p:spPr>
          <a:xfrm flipV="1">
            <a:off x="554033" y="959353"/>
            <a:ext cx="11080750" cy="55403"/>
          </a:xfrm>
          <a:custGeom>
            <a:avLst/>
            <a:gdLst/>
            <a:ahLst/>
            <a:cxnLst/>
            <a:rect l="l" t="t" r="r" b="b"/>
            <a:pathLst>
              <a:path w="9144000" h="127635">
                <a:moveTo>
                  <a:pt x="0" y="0"/>
                </a:moveTo>
                <a:lnTo>
                  <a:pt x="0" y="127254"/>
                </a:lnTo>
                <a:lnTo>
                  <a:pt x="9144000" y="127254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181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22" y="1505137"/>
            <a:ext cx="4853747" cy="4281832"/>
          </a:xfrm>
          <a:prstGeom prst="rect">
            <a:avLst/>
          </a:prstGeom>
        </p:spPr>
      </p:pic>
      <p:pic>
        <p:nvPicPr>
          <p:cNvPr id="1026" name="Picture 2" descr="https://kypolicy.org/dash/wp-content/uploads/2018/08/waiver-comments-bar-graph-e153539950454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/>
          <a:stretch/>
        </p:blipFill>
        <p:spPr bwMode="auto">
          <a:xfrm>
            <a:off x="6170612" y="1488009"/>
            <a:ext cx="5480168" cy="42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8079" y="103577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2017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507380" y="105768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2018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622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6726</TotalTime>
  <Words>513</Words>
  <Application>Microsoft Macintosh PowerPoint</Application>
  <PresentationFormat>Custom</PresentationFormat>
  <Paragraphs>111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Wingdings</vt:lpstr>
      <vt:lpstr>Arial</vt:lpstr>
      <vt:lpstr>Office Theme</vt:lpstr>
      <vt:lpstr>MEDICAID 1115 WAIVERS: What’s Happening this Year</vt:lpstr>
      <vt:lpstr>WHAT WE DO</vt:lpstr>
      <vt:lpstr>PowerPoint Presentation</vt:lpstr>
      <vt:lpstr>IMPLICATIONS FOR KENTUCKY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CHLPI - Overview of Federal Health Policy Landscape 2.24.17 NO NOTES.pptx</dc:title>
  <dc:creator>kgarfield</dc:creator>
  <cp:lastModifiedBy>KVH Executive Director</cp:lastModifiedBy>
  <cp:revision>144</cp:revision>
  <dcterms:created xsi:type="dcterms:W3CDTF">2017-04-03T09:38:31Z</dcterms:created>
  <dcterms:modified xsi:type="dcterms:W3CDTF">2019-01-24T12:46:33Z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2017-02-24T00:00:00Z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2017-04-03T00:00:00Z</vt:filetime>
  </property>
</Properties>
</file>