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342" r:id="rId2"/>
    <p:sldId id="344" r:id="rId3"/>
    <p:sldId id="352" r:id="rId4"/>
    <p:sldId id="350" r:id="rId5"/>
    <p:sldId id="353" r:id="rId6"/>
    <p:sldId id="360" r:id="rId7"/>
    <p:sldId id="361" r:id="rId8"/>
    <p:sldId id="362" r:id="rId9"/>
    <p:sldId id="363" r:id="rId10"/>
    <p:sldId id="364" r:id="rId11"/>
    <p:sldId id="365" r:id="rId12"/>
    <p:sldId id="366" r:id="rId13"/>
    <p:sldId id="355" r:id="rId14"/>
    <p:sldId id="367" r:id="rId15"/>
    <p:sldId id="357" r:id="rId16"/>
    <p:sldId id="358" r:id="rId17"/>
    <p:sldId id="356" r:id="rId18"/>
    <p:sldId id="343"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 userDrawn="1">
          <p15:clr>
            <a:srgbClr val="A4A3A4"/>
          </p15:clr>
        </p15:guide>
        <p15:guide id="2" orient="horz" pos="1296" userDrawn="1">
          <p15:clr>
            <a:srgbClr val="A4A3A4"/>
          </p15:clr>
        </p15:guide>
        <p15:guide id="3" pos="2880">
          <p15:clr>
            <a:srgbClr val="A4A3A4"/>
          </p15:clr>
        </p15:guide>
        <p15:guide id="4" pos="432" userDrawn="1">
          <p15:clr>
            <a:srgbClr val="A4A3A4"/>
          </p15:clr>
        </p15:guide>
        <p15:guide id="5" orient="horz" pos="2112"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CAE7F6"/>
    <a:srgbClr val="000000"/>
    <a:srgbClr val="FFFFFF"/>
    <a:srgbClr val="34A1DA"/>
    <a:srgbClr val="35A2DB"/>
    <a:srgbClr val="709BBF"/>
    <a:srgbClr val="8BA077"/>
    <a:srgbClr val="8065AC"/>
    <a:srgbClr val="B461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9275" autoAdjust="0"/>
  </p:normalViewPr>
  <p:slideViewPr>
    <p:cSldViewPr snapToGrid="0">
      <p:cViewPr varScale="1">
        <p:scale>
          <a:sx n="69" d="100"/>
          <a:sy n="69" d="100"/>
        </p:scale>
        <p:origin x="1148" y="32"/>
      </p:cViewPr>
      <p:guideLst>
        <p:guide orient="horz" pos="312"/>
        <p:guide orient="horz" pos="1296"/>
        <p:guide pos="2880"/>
        <p:guide pos="432"/>
        <p:guide orient="horz" pos="2112"/>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6" d="100"/>
          <a:sy n="96" d="100"/>
        </p:scale>
        <p:origin x="-4014"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0" i="0" baseline="0" dirty="0" smtClean="0">
                <a:effectLst/>
              </a:rPr>
              <a:t>Changes in the number of uninsured after 2016, by age and year: 2010-2016 (thousands)</a:t>
            </a:r>
            <a:endParaRPr lang="en-US" dirty="0">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Adults (19-64)</c:v>
                </c:pt>
              </c:strCache>
            </c:strRef>
          </c:tx>
          <c:spPr>
            <a:ln w="285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3-9591-4FF1-8C8A-859958A472E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206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Sheet1!$B$2:$B$5</c:f>
              <c:numCache>
                <c:formatCode>#,##0</c:formatCode>
                <c:ptCount val="4"/>
                <c:pt idx="0">
                  <c:v>0</c:v>
                </c:pt>
                <c:pt idx="1">
                  <c:v>400</c:v>
                </c:pt>
                <c:pt idx="2">
                  <c:v>800</c:v>
                </c:pt>
                <c:pt idx="3">
                  <c:v>1600</c:v>
                </c:pt>
              </c:numCache>
            </c:numRef>
          </c:val>
          <c:smooth val="0"/>
          <c:extLst>
            <c:ext xmlns:c16="http://schemas.microsoft.com/office/drawing/2014/chart" uri="{C3380CC4-5D6E-409C-BE32-E72D297353CC}">
              <c16:uniqueId val="{00000000-9591-4FF1-8C8A-859958A472E3}"/>
            </c:ext>
          </c:extLst>
        </c:ser>
        <c:ser>
          <c:idx val="1"/>
          <c:order val="1"/>
          <c:tx>
            <c:strRef>
              <c:f>Sheet1!$C$1</c:f>
              <c:strCache>
                <c:ptCount val="1"/>
                <c:pt idx="0">
                  <c:v>Children (0-18)</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4-9591-4FF1-8C8A-859958A472E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C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Sheet1!$C$2:$C$5</c:f>
              <c:numCache>
                <c:formatCode>#,##0</c:formatCode>
                <c:ptCount val="4"/>
                <c:pt idx="0">
                  <c:v>0</c:v>
                </c:pt>
                <c:pt idx="1">
                  <c:v>300</c:v>
                </c:pt>
                <c:pt idx="2">
                  <c:v>400</c:v>
                </c:pt>
                <c:pt idx="3">
                  <c:v>700</c:v>
                </c:pt>
              </c:numCache>
            </c:numRef>
          </c:val>
          <c:smooth val="0"/>
          <c:extLst>
            <c:ext xmlns:c16="http://schemas.microsoft.com/office/drawing/2014/chart" uri="{C3380CC4-5D6E-409C-BE32-E72D297353CC}">
              <c16:uniqueId val="{00000001-9591-4FF1-8C8A-859958A472E3}"/>
            </c:ext>
          </c:extLst>
        </c:ser>
        <c:dLbls>
          <c:dLblPos val="t"/>
          <c:showLegendKey val="0"/>
          <c:showVal val="1"/>
          <c:showCatName val="0"/>
          <c:showSerName val="0"/>
          <c:showPercent val="0"/>
          <c:showBubbleSize val="0"/>
        </c:dLbls>
        <c:smooth val="0"/>
        <c:axId val="583808960"/>
        <c:axId val="583804368"/>
      </c:lineChart>
      <c:catAx>
        <c:axId val="583808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3804368"/>
        <c:crosses val="autoZero"/>
        <c:auto val="1"/>
        <c:lblAlgn val="ctr"/>
        <c:lblOffset val="100"/>
        <c:noMultiLvlLbl val="0"/>
      </c:catAx>
      <c:valAx>
        <c:axId val="5838043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3808960"/>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0" i="0" baseline="0" dirty="0" smtClean="0">
                <a:effectLst/>
              </a:rPr>
              <a:t>Changes in the number of uninsured after 2016, by race, ethnicity and year: 2010-2016 (thousands)</a:t>
            </a:r>
            <a:endParaRPr lang="en-US" dirty="0">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White, Non-Hispanic</c:v>
                </c:pt>
              </c:strCache>
            </c:strRef>
          </c:tx>
          <c:spPr>
            <a:ln w="285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9-2753-4FB3-A4B4-0FD7B980ECD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0070C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Sheet1!$B$2:$B$5</c:f>
              <c:numCache>
                <c:formatCode>#,##0</c:formatCode>
                <c:ptCount val="4"/>
                <c:pt idx="0">
                  <c:v>0</c:v>
                </c:pt>
                <c:pt idx="1">
                  <c:v>400</c:v>
                </c:pt>
                <c:pt idx="2">
                  <c:v>600</c:v>
                </c:pt>
                <c:pt idx="3">
                  <c:v>1000</c:v>
                </c:pt>
              </c:numCache>
            </c:numRef>
          </c:val>
          <c:smooth val="0"/>
          <c:extLst>
            <c:ext xmlns:c16="http://schemas.microsoft.com/office/drawing/2014/chart" uri="{C3380CC4-5D6E-409C-BE32-E72D297353CC}">
              <c16:uniqueId val="{00000000-2753-4FB3-A4B4-0FD7B980ECDD}"/>
            </c:ext>
          </c:extLst>
        </c:ser>
        <c:ser>
          <c:idx val="1"/>
          <c:order val="1"/>
          <c:tx>
            <c:strRef>
              <c:f>Sheet1!$C$1</c:f>
              <c:strCache>
                <c:ptCount val="1"/>
                <c:pt idx="0">
                  <c:v>Latinx</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8-2753-4FB3-A4B4-0FD7B980ECD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2">
                        <a:lumMod val="7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Sheet1!$C$2:$C$5</c:f>
              <c:numCache>
                <c:formatCode>#,##0</c:formatCode>
                <c:ptCount val="4"/>
                <c:pt idx="0">
                  <c:v>0</c:v>
                </c:pt>
                <c:pt idx="1">
                  <c:v>100</c:v>
                </c:pt>
                <c:pt idx="2">
                  <c:v>400</c:v>
                </c:pt>
                <c:pt idx="3">
                  <c:v>900</c:v>
                </c:pt>
              </c:numCache>
            </c:numRef>
          </c:val>
          <c:smooth val="0"/>
          <c:extLst>
            <c:ext xmlns:c16="http://schemas.microsoft.com/office/drawing/2014/chart" uri="{C3380CC4-5D6E-409C-BE32-E72D297353CC}">
              <c16:uniqueId val="{00000001-2753-4FB3-A4B4-0FD7B980ECDD}"/>
            </c:ext>
          </c:extLst>
        </c:ser>
        <c:ser>
          <c:idx val="2"/>
          <c:order val="2"/>
          <c:tx>
            <c:strRef>
              <c:f>Sheet1!$D$1</c:f>
              <c:strCache>
                <c:ptCount val="1"/>
                <c:pt idx="0">
                  <c:v>African-American</c:v>
                </c:pt>
              </c:strCache>
            </c:strRef>
          </c:tx>
          <c:spPr>
            <a:ln w="28575" cap="rnd">
              <a:solidFill>
                <a:schemeClr val="accent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7-2753-4FB3-A4B4-0FD7B980ECD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lumMod val="50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Sheet1!$D$2:$D$5</c:f>
              <c:numCache>
                <c:formatCode>#,##0</c:formatCode>
                <c:ptCount val="4"/>
                <c:pt idx="0">
                  <c:v>0</c:v>
                </c:pt>
                <c:pt idx="1">
                  <c:v>200</c:v>
                </c:pt>
                <c:pt idx="2">
                  <c:v>300</c:v>
                </c:pt>
                <c:pt idx="3">
                  <c:v>300</c:v>
                </c:pt>
              </c:numCache>
            </c:numRef>
          </c:val>
          <c:smooth val="0"/>
          <c:extLst>
            <c:ext xmlns:c16="http://schemas.microsoft.com/office/drawing/2014/chart" uri="{C3380CC4-5D6E-409C-BE32-E72D297353CC}">
              <c16:uniqueId val="{00000002-2753-4FB3-A4B4-0FD7B980ECDD}"/>
            </c:ext>
          </c:extLst>
        </c:ser>
        <c:ser>
          <c:idx val="3"/>
          <c:order val="3"/>
          <c:tx>
            <c:strRef>
              <c:f>Sheet1!$E$1</c:f>
              <c:strCache>
                <c:ptCount val="1"/>
                <c:pt idx="0">
                  <c:v>Other</c:v>
                </c:pt>
              </c:strCache>
            </c:strRef>
          </c:tx>
          <c:spPr>
            <a:ln w="28575" cap="rnd">
              <a:solidFill>
                <a:srgbClr val="7030A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A-2753-4FB3-A4B4-0FD7B980ECD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7030A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Sheet1!$E$2:$E$5</c:f>
              <c:numCache>
                <c:formatCode>#,##0</c:formatCode>
                <c:ptCount val="4"/>
                <c:pt idx="0">
                  <c:v>0</c:v>
                </c:pt>
                <c:pt idx="1">
                  <c:v>0</c:v>
                </c:pt>
                <c:pt idx="2">
                  <c:v>0</c:v>
                </c:pt>
                <c:pt idx="3">
                  <c:v>100</c:v>
                </c:pt>
              </c:numCache>
            </c:numRef>
          </c:val>
          <c:smooth val="0"/>
          <c:extLst>
            <c:ext xmlns:c16="http://schemas.microsoft.com/office/drawing/2014/chart" uri="{C3380CC4-5D6E-409C-BE32-E72D297353CC}">
              <c16:uniqueId val="{00000003-2753-4FB3-A4B4-0FD7B980ECDD}"/>
            </c:ext>
          </c:extLst>
        </c:ser>
        <c:dLbls>
          <c:dLblPos val="t"/>
          <c:showLegendKey val="0"/>
          <c:showVal val="1"/>
          <c:showCatName val="0"/>
          <c:showSerName val="0"/>
          <c:showPercent val="0"/>
          <c:showBubbleSize val="0"/>
        </c:dLbls>
        <c:smooth val="0"/>
        <c:axId val="520034304"/>
        <c:axId val="520034960"/>
      </c:lineChart>
      <c:catAx>
        <c:axId val="52003430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20034960"/>
        <c:crosses val="autoZero"/>
        <c:auto val="1"/>
        <c:lblAlgn val="ctr"/>
        <c:lblOffset val="200"/>
        <c:noMultiLvlLbl val="0"/>
      </c:catAx>
      <c:valAx>
        <c:axId val="520034960"/>
        <c:scaling>
          <c:orientation val="minMax"/>
          <c:max val="10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20034304"/>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Annual changes to the number of uninsured adults: 1980-2018</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Sheet1!$A$2:$A$37</c:f>
              <c:strCache>
                <c:ptCount val="36"/>
                <c:pt idx="0">
                  <c:v>1980-82</c:v>
                </c:pt>
                <c:pt idx="1">
                  <c:v>1983</c:v>
                </c:pt>
                <c:pt idx="2">
                  <c:v>1984</c:v>
                </c:pt>
                <c:pt idx="3">
                  <c:v>1985</c:v>
                </c:pt>
                <c:pt idx="4">
                  <c:v>1986</c:v>
                </c:pt>
                <c:pt idx="5">
                  <c:v>1987</c:v>
                </c:pt>
                <c:pt idx="6">
                  <c:v>1988</c:v>
                </c:pt>
                <c:pt idx="7">
                  <c:v>1989</c:v>
                </c:pt>
                <c:pt idx="8">
                  <c:v>1990</c:v>
                </c:pt>
                <c:pt idx="9">
                  <c:v>1991</c:v>
                </c:pt>
                <c:pt idx="10">
                  <c:v>1992</c:v>
                </c:pt>
                <c:pt idx="11">
                  <c:v>1993</c:v>
                </c:pt>
                <c:pt idx="12">
                  <c:v>1994</c:v>
                </c:pt>
                <c:pt idx="13">
                  <c:v>1995</c:v>
                </c:pt>
                <c:pt idx="14">
                  <c:v>1996</c:v>
                </c:pt>
                <c:pt idx="15">
                  <c:v>1997</c:v>
                </c:pt>
                <c:pt idx="16">
                  <c:v>1998</c:v>
                </c:pt>
                <c:pt idx="17">
                  <c:v>1999</c:v>
                </c:pt>
                <c:pt idx="18">
                  <c:v>2000</c:v>
                </c:pt>
                <c:pt idx="19">
                  <c:v>2001</c:v>
                </c:pt>
                <c:pt idx="20">
                  <c:v>2002</c:v>
                </c:pt>
                <c:pt idx="21">
                  <c:v>2003</c:v>
                </c:pt>
                <c:pt idx="22">
                  <c:v>2004</c:v>
                </c:pt>
                <c:pt idx="23">
                  <c:v>2005</c:v>
                </c:pt>
                <c:pt idx="24">
                  <c:v>2006</c:v>
                </c:pt>
                <c:pt idx="25">
                  <c:v>2007</c:v>
                </c:pt>
                <c:pt idx="26">
                  <c:v>2008</c:v>
                </c:pt>
                <c:pt idx="27">
                  <c:v>2009</c:v>
                </c:pt>
                <c:pt idx="28">
                  <c:v>2010</c:v>
                </c:pt>
                <c:pt idx="29">
                  <c:v>2011</c:v>
                </c:pt>
                <c:pt idx="30">
                  <c:v>2012</c:v>
                </c:pt>
                <c:pt idx="31">
                  <c:v>2014</c:v>
                </c:pt>
                <c:pt idx="32">
                  <c:v>2015</c:v>
                </c:pt>
                <c:pt idx="33">
                  <c:v>2016</c:v>
                </c:pt>
                <c:pt idx="34">
                  <c:v>2017</c:v>
                </c:pt>
                <c:pt idx="35">
                  <c:v>2018</c:v>
                </c:pt>
              </c:strCache>
            </c:strRef>
          </c:cat>
          <c:val>
            <c:numRef>
              <c:f>Sheet1!$B$2:$B$37</c:f>
              <c:numCache>
                <c:formatCode>General</c:formatCode>
                <c:ptCount val="36"/>
                <c:pt idx="0">
                  <c:v>1</c:v>
                </c:pt>
                <c:pt idx="1">
                  <c:v>1.8</c:v>
                </c:pt>
                <c:pt idx="2">
                  <c:v>1.7</c:v>
                </c:pt>
                <c:pt idx="3">
                  <c:v>0.9</c:v>
                </c:pt>
                <c:pt idx="4">
                  <c:v>0.2</c:v>
                </c:pt>
                <c:pt idx="5">
                  <c:v>0.2</c:v>
                </c:pt>
                <c:pt idx="6" formatCode="0.0">
                  <c:v>1.41</c:v>
                </c:pt>
                <c:pt idx="7" formatCode="0.0">
                  <c:v>0.83799999999999997</c:v>
                </c:pt>
                <c:pt idx="8" formatCode="0.0">
                  <c:v>2.7989999999999999</c:v>
                </c:pt>
                <c:pt idx="9" formatCode="0.0">
                  <c:v>0.2</c:v>
                </c:pt>
                <c:pt idx="10" formatCode="0.0">
                  <c:v>-0.35</c:v>
                </c:pt>
                <c:pt idx="11" formatCode="0.0">
                  <c:v>1.06</c:v>
                </c:pt>
                <c:pt idx="12" formatCode="0.0">
                  <c:v>0.34</c:v>
                </c:pt>
                <c:pt idx="13" formatCode="0.0">
                  <c:v>1.546</c:v>
                </c:pt>
                <c:pt idx="14" formatCode="0.0">
                  <c:v>0.47799999999999998</c:v>
                </c:pt>
                <c:pt idx="15" formatCode="0.0">
                  <c:v>-0.74199999999999999</c:v>
                </c:pt>
                <c:pt idx="16" formatCode="0.0">
                  <c:v>-1.4330000000000001</c:v>
                </c:pt>
                <c:pt idx="17" formatCode="0.0">
                  <c:v>0.26</c:v>
                </c:pt>
                <c:pt idx="18" formatCode="0.0">
                  <c:v>1.4910000000000001</c:v>
                </c:pt>
                <c:pt idx="19" formatCode="0.0">
                  <c:v>2.359</c:v>
                </c:pt>
                <c:pt idx="20" formatCode="0.0">
                  <c:v>1.516</c:v>
                </c:pt>
                <c:pt idx="21" formatCode="0.0">
                  <c:v>0.95399999999999996</c:v>
                </c:pt>
                <c:pt idx="22" formatCode="0.0">
                  <c:v>-0.39200000000000002</c:v>
                </c:pt>
                <c:pt idx="23" formatCode="0.0">
                  <c:v>0.94499999999999995</c:v>
                </c:pt>
                <c:pt idx="24" formatCode="_(* #,##0.0_);_(* \(#,##0.0\);_(* &quot;-&quot;??_);_(@_)">
                  <c:v>1.389381</c:v>
                </c:pt>
                <c:pt idx="25" formatCode="_(* #,##0.0_);_(* \(#,##0.0\);_(* &quot;-&quot;??_);_(@_)">
                  <c:v>-0.82742800000000005</c:v>
                </c:pt>
                <c:pt idx="26" formatCode="_(* #,##0.0_);_(* \(#,##0.0\);_(* &quot;-&quot;??_);_(@_)">
                  <c:v>1.5183789999999999</c:v>
                </c:pt>
                <c:pt idx="27" formatCode="_(* #,##0.0_);_(* \(#,##0.0\);_(* &quot;-&quot;??_);_(@_)">
                  <c:v>3.8681589999999999</c:v>
                </c:pt>
                <c:pt idx="28" formatCode="_(* #,##0.0_);_(* \(#,##0.0\);_(* &quot;-&quot;??_);_(@_)">
                  <c:v>0.96594500000000005</c:v>
                </c:pt>
                <c:pt idx="29" formatCode="_(* #,##0.0_);_(* \(#,##0.0\);_(* &quot;-&quot;??_);_(@_)">
                  <c:v>-0.93008000000000002</c:v>
                </c:pt>
                <c:pt idx="30" formatCode="_(* #,##0.0_);_(* \(#,##0.0\);_(* &quot;-&quot;??_);_(@_)">
                  <c:v>-0.23331399999999999</c:v>
                </c:pt>
                <c:pt idx="31" formatCode="0.0">
                  <c:v>-7.8860000000000001</c:v>
                </c:pt>
                <c:pt idx="32" formatCode="0.0">
                  <c:v>-3.2730000000000001</c:v>
                </c:pt>
                <c:pt idx="33" formatCode="0.0">
                  <c:v>-1.0640000000000001</c:v>
                </c:pt>
                <c:pt idx="34" formatCode="0.0">
                  <c:v>0.40500000000000003</c:v>
                </c:pt>
                <c:pt idx="35" formatCode="0.0">
                  <c:v>1.4419999999999999</c:v>
                </c:pt>
              </c:numCache>
            </c:numRef>
          </c:val>
          <c:extLst>
            <c:ext xmlns:c16="http://schemas.microsoft.com/office/drawing/2014/chart" uri="{C3380CC4-5D6E-409C-BE32-E72D297353CC}">
              <c16:uniqueId val="{00000000-9150-4F9A-9850-5546AA83C225}"/>
            </c:ext>
          </c:extLst>
        </c:ser>
        <c:dLbls>
          <c:showLegendKey val="0"/>
          <c:showVal val="0"/>
          <c:showCatName val="0"/>
          <c:showSerName val="0"/>
          <c:showPercent val="0"/>
          <c:showBubbleSize val="0"/>
        </c:dLbls>
        <c:gapWidth val="219"/>
        <c:overlap val="-27"/>
        <c:axId val="615886448"/>
        <c:axId val="615881528"/>
      </c:barChart>
      <c:catAx>
        <c:axId val="6158864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15881528"/>
        <c:crosses val="autoZero"/>
        <c:auto val="1"/>
        <c:lblAlgn val="ctr"/>
        <c:lblOffset val="100"/>
        <c:noMultiLvlLbl val="0"/>
      </c:catAx>
      <c:valAx>
        <c:axId val="615881528"/>
        <c:scaling>
          <c:orientation val="minMax"/>
          <c:max val="4"/>
          <c:min val="-8"/>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15886448"/>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Unemployment rate</c:v>
                </c:pt>
              </c:strCache>
            </c:strRef>
          </c:tx>
          <c:spPr>
            <a:ln w="34925" cap="rnd">
              <a:solidFill>
                <a:schemeClr val="accent3">
                  <a:lumMod val="50000"/>
                </a:schemeClr>
              </a:solidFill>
              <a:round/>
            </a:ln>
            <a:effectLst/>
          </c:spPr>
          <c:marker>
            <c:symbol val="none"/>
          </c:marker>
          <c:dLbls>
            <c:dLbl>
              <c:idx val="1"/>
              <c:layout/>
              <c:dLblPos val="b"/>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2F8D-435F-A1FE-C8528D728DEE}"/>
                </c:ext>
              </c:extLst>
            </c:dLbl>
            <c:dLbl>
              <c:idx val="2"/>
              <c:layout/>
              <c:dLblPos val="b"/>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F8D-435F-A1FE-C8528D728DEE}"/>
                </c:ext>
              </c:extLst>
            </c:dLbl>
            <c:dLbl>
              <c:idx val="3"/>
              <c:layout/>
              <c:dLblPos val="b"/>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2F8D-435F-A1FE-C8528D728DE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Sheet1!$B$2:$B$5</c:f>
              <c:numCache>
                <c:formatCode>#,##0.0</c:formatCode>
                <c:ptCount val="4"/>
                <c:pt idx="0">
                  <c:v>4.9000000000000004</c:v>
                </c:pt>
                <c:pt idx="1">
                  <c:v>4.4000000000000004</c:v>
                </c:pt>
                <c:pt idx="2">
                  <c:v>3.9</c:v>
                </c:pt>
                <c:pt idx="3">
                  <c:v>3.7</c:v>
                </c:pt>
              </c:numCache>
            </c:numRef>
          </c:val>
          <c:smooth val="0"/>
          <c:extLst>
            <c:ext xmlns:c16="http://schemas.microsoft.com/office/drawing/2014/chart" uri="{C3380CC4-5D6E-409C-BE32-E72D297353CC}">
              <c16:uniqueId val="{00000000-2F8D-435F-A1FE-C8528D728DEE}"/>
            </c:ext>
          </c:extLst>
        </c:ser>
        <c:ser>
          <c:idx val="1"/>
          <c:order val="1"/>
          <c:tx>
            <c:strRef>
              <c:f>Sheet1!$C$1</c:f>
              <c:strCache>
                <c:ptCount val="1"/>
                <c:pt idx="0">
                  <c:v>Pecentage uninsured (under age 65)</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2">
                        <a:lumMod val="7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Sheet1!$C$2:$C$5</c:f>
              <c:numCache>
                <c:formatCode>##0.0</c:formatCode>
                <c:ptCount val="4"/>
                <c:pt idx="0">
                  <c:v>10</c:v>
                </c:pt>
                <c:pt idx="1">
                  <c:v>10.199999999999999</c:v>
                </c:pt>
                <c:pt idx="2">
                  <c:v>10.4</c:v>
                </c:pt>
                <c:pt idx="3">
                  <c:v>10.8</c:v>
                </c:pt>
              </c:numCache>
            </c:numRef>
          </c:val>
          <c:smooth val="0"/>
          <c:extLst>
            <c:ext xmlns:c16="http://schemas.microsoft.com/office/drawing/2014/chart" uri="{C3380CC4-5D6E-409C-BE32-E72D297353CC}">
              <c16:uniqueId val="{00000001-2F8D-435F-A1FE-C8528D728DEE}"/>
            </c:ext>
          </c:extLst>
        </c:ser>
        <c:ser>
          <c:idx val="2"/>
          <c:order val="2"/>
          <c:tx>
            <c:strRef>
              <c:f>Sheet1!$D$1</c:f>
              <c:strCache>
                <c:ptCount val="1"/>
                <c:pt idx="0">
                  <c:v>Percentage uninsured (children)</c:v>
                </c:pt>
              </c:strCache>
            </c:strRef>
          </c:tx>
          <c:spPr>
            <a:ln w="28575" cap="rnd">
              <a:solidFill>
                <a:srgbClr val="FF0000"/>
              </a:solidFill>
              <a:round/>
            </a:ln>
            <a:effectLst/>
          </c:spPr>
          <c:marker>
            <c:symbol val="none"/>
          </c:marker>
          <c:dLbls>
            <c:dLbl>
              <c:idx val="0"/>
              <c:layout/>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2F8D-435F-A1FE-C8528D728DEE}"/>
                </c:ext>
              </c:extLst>
            </c:dLbl>
            <c:dLbl>
              <c:idx val="1"/>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F8D-435F-A1FE-C8528D728DEE}"/>
                </c:ext>
              </c:extLst>
            </c:dLbl>
            <c:dLbl>
              <c:idx val="2"/>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F8D-435F-A1FE-C8528D728DEE}"/>
                </c:ext>
              </c:extLst>
            </c:dLbl>
            <c:dLbl>
              <c:idx val="3"/>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F8D-435F-A1FE-C8528D728DE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FF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2016</c:v>
                </c:pt>
                <c:pt idx="1">
                  <c:v>2017</c:v>
                </c:pt>
                <c:pt idx="2">
                  <c:v>2018</c:v>
                </c:pt>
                <c:pt idx="3">
                  <c:v>2019</c:v>
                </c:pt>
              </c:numCache>
            </c:numRef>
          </c:cat>
          <c:val>
            <c:numRef>
              <c:f>Sheet1!$D$2:$D$5</c:f>
              <c:numCache>
                <c:formatCode>##0.0</c:formatCode>
                <c:ptCount val="4"/>
                <c:pt idx="0">
                  <c:v>4.7</c:v>
                </c:pt>
                <c:pt idx="1">
                  <c:v>5</c:v>
                </c:pt>
                <c:pt idx="2">
                  <c:v>5.2</c:v>
                </c:pt>
                <c:pt idx="3">
                  <c:v>5.7</c:v>
                </c:pt>
              </c:numCache>
            </c:numRef>
          </c:val>
          <c:smooth val="0"/>
          <c:extLst>
            <c:ext xmlns:c16="http://schemas.microsoft.com/office/drawing/2014/chart" uri="{C3380CC4-5D6E-409C-BE32-E72D297353CC}">
              <c16:uniqueId val="{00000002-2F8D-435F-A1FE-C8528D728DEE}"/>
            </c:ext>
          </c:extLst>
        </c:ser>
        <c:dLbls>
          <c:dLblPos val="t"/>
          <c:showLegendKey val="0"/>
          <c:showVal val="1"/>
          <c:showCatName val="0"/>
          <c:showSerName val="0"/>
          <c:showPercent val="0"/>
          <c:showBubbleSize val="0"/>
        </c:dLbls>
        <c:smooth val="0"/>
        <c:axId val="581480648"/>
        <c:axId val="581484584"/>
      </c:lineChart>
      <c:catAx>
        <c:axId val="581480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1484584"/>
        <c:crosses val="autoZero"/>
        <c:auto val="1"/>
        <c:lblAlgn val="ctr"/>
        <c:lblOffset val="100"/>
        <c:noMultiLvlLbl val="0"/>
      </c:catAx>
      <c:valAx>
        <c:axId val="581484584"/>
        <c:scaling>
          <c:orientation val="minMax"/>
          <c:max val="11"/>
          <c:min val="3"/>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81480648"/>
        <c:crosses val="autoZero"/>
        <c:crossBetween val="between"/>
        <c:majorUnit val="0.5"/>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Unemployment rate</c:v>
                </c:pt>
              </c:strCache>
            </c:strRef>
          </c:tx>
          <c:spPr>
            <a:ln w="34925" cap="rnd">
              <a:solidFill>
                <a:schemeClr val="accent3">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numRef>
              <c:f>Sheet1!$A$2:$A$4</c:f>
              <c:numCache>
                <c:formatCode>General</c:formatCode>
                <c:ptCount val="3"/>
                <c:pt idx="0">
                  <c:v>2008</c:v>
                </c:pt>
                <c:pt idx="1">
                  <c:v>2009</c:v>
                </c:pt>
                <c:pt idx="2">
                  <c:v>2010</c:v>
                </c:pt>
              </c:numCache>
            </c:numRef>
          </c:cat>
          <c:val>
            <c:numRef>
              <c:f>Sheet1!$B$2:$B$4</c:f>
              <c:numCache>
                <c:formatCode>#,##0.0</c:formatCode>
                <c:ptCount val="3"/>
                <c:pt idx="0">
                  <c:v>5.8</c:v>
                </c:pt>
                <c:pt idx="1">
                  <c:v>9.3000000000000007</c:v>
                </c:pt>
                <c:pt idx="2">
                  <c:v>9.6</c:v>
                </c:pt>
              </c:numCache>
            </c:numRef>
          </c:val>
          <c:smooth val="0"/>
          <c:extLst>
            <c:ext xmlns:c16="http://schemas.microsoft.com/office/drawing/2014/chart" uri="{C3380CC4-5D6E-409C-BE32-E72D297353CC}">
              <c16:uniqueId val="{00000000-1A3C-4703-97ED-9A9556A644CA}"/>
            </c:ext>
          </c:extLst>
        </c:ser>
        <c:ser>
          <c:idx val="1"/>
          <c:order val="1"/>
          <c:tx>
            <c:strRef>
              <c:f>Sheet1!$C$1</c:f>
              <c:strCache>
                <c:ptCount val="1"/>
                <c:pt idx="0">
                  <c:v>Percentage uninsured (children)</c:v>
                </c:pt>
              </c:strCache>
            </c:strRef>
          </c:tx>
          <c:spPr>
            <a:ln w="31750" cap="rnd">
              <a:solidFill>
                <a:srgbClr val="FF0000"/>
              </a:solidFill>
              <a:round/>
            </a:ln>
            <a:effectLst/>
          </c:spPr>
          <c:marker>
            <c:symbol val="none"/>
          </c:marker>
          <c:dLbls>
            <c:spPr>
              <a:solidFill>
                <a:schemeClr val="bg1"/>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FF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numRef>
              <c:f>Sheet1!$A$2:$A$4</c:f>
              <c:numCache>
                <c:formatCode>General</c:formatCode>
                <c:ptCount val="3"/>
                <c:pt idx="0">
                  <c:v>2008</c:v>
                </c:pt>
                <c:pt idx="1">
                  <c:v>2009</c:v>
                </c:pt>
                <c:pt idx="2">
                  <c:v>2010</c:v>
                </c:pt>
              </c:numCache>
            </c:numRef>
          </c:cat>
          <c:val>
            <c:numRef>
              <c:f>Sheet1!$C$2:$C$4</c:f>
              <c:numCache>
                <c:formatCode>##0.0</c:formatCode>
                <c:ptCount val="3"/>
                <c:pt idx="0">
                  <c:v>9.6999999999999993</c:v>
                </c:pt>
                <c:pt idx="1">
                  <c:v>9</c:v>
                </c:pt>
                <c:pt idx="2">
                  <c:v>8.5</c:v>
                </c:pt>
              </c:numCache>
            </c:numRef>
          </c:val>
          <c:smooth val="0"/>
          <c:extLst>
            <c:ext xmlns:c16="http://schemas.microsoft.com/office/drawing/2014/chart" uri="{C3380CC4-5D6E-409C-BE32-E72D297353CC}">
              <c16:uniqueId val="{00000001-1A3C-4703-97ED-9A9556A644CA}"/>
            </c:ext>
          </c:extLst>
        </c:ser>
        <c:dLbls>
          <c:dLblPos val="t"/>
          <c:showLegendKey val="0"/>
          <c:showVal val="1"/>
          <c:showCatName val="0"/>
          <c:showSerName val="0"/>
          <c:showPercent val="0"/>
          <c:showBubbleSize val="0"/>
        </c:dLbls>
        <c:smooth val="0"/>
        <c:axId val="581480648"/>
        <c:axId val="581484584"/>
      </c:lineChart>
      <c:catAx>
        <c:axId val="581480648"/>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81484584"/>
        <c:crosses val="autoZero"/>
        <c:auto val="1"/>
        <c:lblAlgn val="ctr"/>
        <c:lblOffset val="100"/>
        <c:noMultiLvlLbl val="0"/>
      </c:catAx>
      <c:valAx>
        <c:axId val="581484584"/>
        <c:scaling>
          <c:orientation val="minMax"/>
          <c:max val="11"/>
          <c:min val="3"/>
        </c:scaling>
        <c:delete val="0"/>
        <c:axPos val="l"/>
        <c:majorGridlines>
          <c:spPr>
            <a:ln w="9525" cap="flat" cmpd="sng" algn="ctr">
              <a:solidFill>
                <a:schemeClr val="tx2">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81480648"/>
        <c:crosses val="autoZero"/>
        <c:crossBetween val="between"/>
        <c:majorUnit val="0.5"/>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3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Changes in the number of uninsured</a:t>
            </a:r>
            <a:r>
              <a:rPr lang="en-US" baseline="0" dirty="0" smtClean="0"/>
              <a:t> after 2010, by age and year: 2010-2016 (millions)</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222142115848562"/>
          <c:y val="0.27888287401574802"/>
          <c:w val="0.75605210102250087"/>
          <c:h val="0.68615962777380113"/>
        </c:manualLayout>
      </c:layout>
      <c:lineChart>
        <c:grouping val="standard"/>
        <c:varyColors val="0"/>
        <c:ser>
          <c:idx val="0"/>
          <c:order val="0"/>
          <c:tx>
            <c:strRef>
              <c:f>Sheet1!$B$1</c:f>
              <c:strCache>
                <c:ptCount val="1"/>
                <c:pt idx="0">
                  <c:v>Children (0-18)</c:v>
                </c:pt>
              </c:strCache>
            </c:strRef>
          </c:tx>
          <c:spPr>
            <a:ln w="285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3-88F9-462F-B231-ECCD486841D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5">
                        <a:lumMod val="50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2010</c:v>
                </c:pt>
                <c:pt idx="1">
                  <c:v>2011</c:v>
                </c:pt>
                <c:pt idx="2">
                  <c:v>2012</c:v>
                </c:pt>
                <c:pt idx="3">
                  <c:v>2013</c:v>
                </c:pt>
                <c:pt idx="4">
                  <c:v>2014</c:v>
                </c:pt>
                <c:pt idx="5">
                  <c:v>2015</c:v>
                </c:pt>
                <c:pt idx="6">
                  <c:v>2016</c:v>
                </c:pt>
              </c:numCache>
            </c:numRef>
          </c:cat>
          <c:val>
            <c:numRef>
              <c:f>Sheet1!$B$2:$B$8</c:f>
              <c:numCache>
                <c:formatCode>0.0</c:formatCode>
                <c:ptCount val="7"/>
                <c:pt idx="0">
                  <c:v>0</c:v>
                </c:pt>
                <c:pt idx="1">
                  <c:v>-0.45600000000000002</c:v>
                </c:pt>
                <c:pt idx="2">
                  <c:v>-0.76</c:v>
                </c:pt>
                <c:pt idx="3">
                  <c:v>-0.79100000000000004</c:v>
                </c:pt>
                <c:pt idx="4">
                  <c:v>-1.7529999999999999</c:v>
                </c:pt>
                <c:pt idx="5">
                  <c:v>-2.7</c:v>
                </c:pt>
                <c:pt idx="6">
                  <c:v>-3.0009999999999999</c:v>
                </c:pt>
              </c:numCache>
            </c:numRef>
          </c:val>
          <c:smooth val="0"/>
          <c:extLst>
            <c:ext xmlns:c16="http://schemas.microsoft.com/office/drawing/2014/chart" uri="{C3380CC4-5D6E-409C-BE32-E72D297353CC}">
              <c16:uniqueId val="{00000000-88F9-462F-B231-ECCD486841D3}"/>
            </c:ext>
          </c:extLst>
        </c:ser>
        <c:ser>
          <c:idx val="1"/>
          <c:order val="1"/>
          <c:tx>
            <c:strRef>
              <c:f>Sheet1!$C$1</c:f>
              <c:strCache>
                <c:ptCount val="1"/>
                <c:pt idx="0">
                  <c:v>Adults (19-64)</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4-88F9-462F-B231-ECCD486841D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4">
                        <a:lumMod val="7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2010</c:v>
                </c:pt>
                <c:pt idx="1">
                  <c:v>2011</c:v>
                </c:pt>
                <c:pt idx="2">
                  <c:v>2012</c:v>
                </c:pt>
                <c:pt idx="3">
                  <c:v>2013</c:v>
                </c:pt>
                <c:pt idx="4">
                  <c:v>2014</c:v>
                </c:pt>
                <c:pt idx="5">
                  <c:v>2015</c:v>
                </c:pt>
                <c:pt idx="6">
                  <c:v>2016</c:v>
                </c:pt>
              </c:numCache>
            </c:numRef>
          </c:cat>
          <c:val>
            <c:numRef>
              <c:f>Sheet1!$C$2:$C$8</c:f>
              <c:numCache>
                <c:formatCode>0.0</c:formatCode>
                <c:ptCount val="7"/>
                <c:pt idx="0">
                  <c:v>0</c:v>
                </c:pt>
                <c:pt idx="1">
                  <c:v>-0.38100000000000001</c:v>
                </c:pt>
                <c:pt idx="2">
                  <c:v>-0.84899999999999998</c:v>
                </c:pt>
                <c:pt idx="3">
                  <c:v>-1.2949999999999999</c:v>
                </c:pt>
                <c:pt idx="4">
                  <c:v>-8.8209999999999997</c:v>
                </c:pt>
                <c:pt idx="5">
                  <c:v>-14.755000000000001</c:v>
                </c:pt>
                <c:pt idx="6">
                  <c:v>-16.888000000000002</c:v>
                </c:pt>
              </c:numCache>
            </c:numRef>
          </c:val>
          <c:smooth val="0"/>
          <c:extLst>
            <c:ext xmlns:c16="http://schemas.microsoft.com/office/drawing/2014/chart" uri="{C3380CC4-5D6E-409C-BE32-E72D297353CC}">
              <c16:uniqueId val="{00000001-88F9-462F-B231-ECCD486841D3}"/>
            </c:ext>
          </c:extLst>
        </c:ser>
        <c:dLbls>
          <c:showLegendKey val="0"/>
          <c:showVal val="0"/>
          <c:showCatName val="0"/>
          <c:showSerName val="0"/>
          <c:showPercent val="0"/>
          <c:showBubbleSize val="0"/>
        </c:dLbls>
        <c:smooth val="0"/>
        <c:axId val="322427792"/>
        <c:axId val="322420576"/>
      </c:lineChart>
      <c:catAx>
        <c:axId val="322427792"/>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22420576"/>
        <c:crosses val="autoZero"/>
        <c:auto val="1"/>
        <c:lblAlgn val="ctr"/>
        <c:lblOffset val="300"/>
        <c:noMultiLvlLbl val="0"/>
      </c:catAx>
      <c:valAx>
        <c:axId val="322420576"/>
        <c:scaling>
          <c:orientation val="minMax"/>
          <c:max val="0"/>
          <c:min val="-17"/>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2427792"/>
        <c:crosses val="autoZero"/>
        <c:crossBetween val="between"/>
        <c:majorUnit val="1"/>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b="0" i="0" baseline="0" dirty="0" smtClean="0">
                <a:effectLst/>
              </a:rPr>
              <a:t>Changes in the number of uninsured after 2010, by race, ethnicity and year: 2010-2016 (millions)</a:t>
            </a:r>
            <a:endParaRPr lang="en-US" dirty="0">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Other</c:v>
                </c:pt>
              </c:strCache>
            </c:strRef>
          </c:tx>
          <c:spPr>
            <a:ln w="285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3-3D1F-4205-B340-1EFD171D4AC9}"/>
                </c:ext>
              </c:extLst>
            </c:dLbl>
            <c:dLbl>
              <c:idx val="1"/>
              <c:delete val="1"/>
              <c:extLst>
                <c:ext xmlns:c15="http://schemas.microsoft.com/office/drawing/2012/chart" uri="{CE6537A1-D6FC-4f65-9D91-7224C49458BB}"/>
                <c:ext xmlns:c16="http://schemas.microsoft.com/office/drawing/2014/chart" uri="{C3380CC4-5D6E-409C-BE32-E72D297353CC}">
                  <c16:uniqueId val="{0000000F-3D1F-4205-B340-1EFD171D4AC9}"/>
                </c:ext>
              </c:extLst>
            </c:dLbl>
            <c:dLbl>
              <c:idx val="2"/>
              <c:delete val="1"/>
              <c:extLst>
                <c:ext xmlns:c15="http://schemas.microsoft.com/office/drawing/2012/chart" uri="{CE6537A1-D6FC-4f65-9D91-7224C49458BB}"/>
                <c:ext xmlns:c16="http://schemas.microsoft.com/office/drawing/2014/chart" uri="{C3380CC4-5D6E-409C-BE32-E72D297353CC}">
                  <c16:uniqueId val="{0000000B-3D1F-4205-B340-1EFD171D4AC9}"/>
                </c:ext>
              </c:extLst>
            </c:dLbl>
            <c:dLbl>
              <c:idx val="3"/>
              <c:delete val="1"/>
              <c:extLst>
                <c:ext xmlns:c15="http://schemas.microsoft.com/office/drawing/2012/chart" uri="{CE6537A1-D6FC-4f65-9D91-7224C49458BB}"/>
                <c:ext xmlns:c16="http://schemas.microsoft.com/office/drawing/2014/chart" uri="{C3380CC4-5D6E-409C-BE32-E72D297353CC}">
                  <c16:uniqueId val="{00000006-3D1F-4205-B340-1EFD171D4AC9}"/>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4472C4"/>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2010</c:v>
                </c:pt>
                <c:pt idx="1">
                  <c:v>2011</c:v>
                </c:pt>
                <c:pt idx="2">
                  <c:v>2012</c:v>
                </c:pt>
                <c:pt idx="3">
                  <c:v>2013</c:v>
                </c:pt>
                <c:pt idx="4">
                  <c:v>2014</c:v>
                </c:pt>
                <c:pt idx="5">
                  <c:v>2015</c:v>
                </c:pt>
                <c:pt idx="6">
                  <c:v>2016</c:v>
                </c:pt>
              </c:numCache>
            </c:numRef>
          </c:cat>
          <c:val>
            <c:numRef>
              <c:f>Sheet1!$B$2:$B$8</c:f>
              <c:numCache>
                <c:formatCode>0.0</c:formatCode>
                <c:ptCount val="7"/>
                <c:pt idx="0">
                  <c:v>0</c:v>
                </c:pt>
                <c:pt idx="1">
                  <c:v>-3.5999999999999997E-2</c:v>
                </c:pt>
                <c:pt idx="2">
                  <c:v>-1.4999999999999999E-2</c:v>
                </c:pt>
                <c:pt idx="3">
                  <c:v>-3.4000000000000002E-2</c:v>
                </c:pt>
                <c:pt idx="4">
                  <c:v>-0.70099999999999996</c:v>
                </c:pt>
                <c:pt idx="5">
                  <c:v>-1.198</c:v>
                </c:pt>
                <c:pt idx="6">
                  <c:v>-1.3720000000000001</c:v>
                </c:pt>
              </c:numCache>
            </c:numRef>
          </c:val>
          <c:smooth val="0"/>
          <c:extLst>
            <c:ext xmlns:c16="http://schemas.microsoft.com/office/drawing/2014/chart" uri="{C3380CC4-5D6E-409C-BE32-E72D297353CC}">
              <c16:uniqueId val="{00000000-3D1F-4205-B340-1EFD171D4AC9}"/>
            </c:ext>
          </c:extLst>
        </c:ser>
        <c:ser>
          <c:idx val="1"/>
          <c:order val="1"/>
          <c:tx>
            <c:strRef>
              <c:f>Sheet1!$C$1</c:f>
              <c:strCache>
                <c:ptCount val="1"/>
                <c:pt idx="0">
                  <c:v>African-American</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2-3D1F-4205-B340-1EFD171D4AC9}"/>
                </c:ext>
              </c:extLst>
            </c:dLbl>
            <c:dLbl>
              <c:idx val="1"/>
              <c:delete val="1"/>
              <c:extLst>
                <c:ext xmlns:c15="http://schemas.microsoft.com/office/drawing/2012/chart" uri="{CE6537A1-D6FC-4f65-9D91-7224C49458BB}"/>
                <c:ext xmlns:c16="http://schemas.microsoft.com/office/drawing/2014/chart" uri="{C3380CC4-5D6E-409C-BE32-E72D297353CC}">
                  <c16:uniqueId val="{0000000E-3D1F-4205-B340-1EFD171D4AC9}"/>
                </c:ext>
              </c:extLst>
            </c:dLbl>
            <c:dLbl>
              <c:idx val="2"/>
              <c:delete val="1"/>
              <c:extLst>
                <c:ext xmlns:c15="http://schemas.microsoft.com/office/drawing/2012/chart" uri="{CE6537A1-D6FC-4f65-9D91-7224C49458BB}"/>
                <c:ext xmlns:c16="http://schemas.microsoft.com/office/drawing/2014/chart" uri="{C3380CC4-5D6E-409C-BE32-E72D297353CC}">
                  <c16:uniqueId val="{0000000A-3D1F-4205-B340-1EFD171D4AC9}"/>
                </c:ext>
              </c:extLst>
            </c:dLbl>
            <c:dLbl>
              <c:idx val="3"/>
              <c:delete val="1"/>
              <c:extLst>
                <c:ext xmlns:c15="http://schemas.microsoft.com/office/drawing/2012/chart" uri="{CE6537A1-D6FC-4f65-9D91-7224C49458BB}"/>
                <c:ext xmlns:c16="http://schemas.microsoft.com/office/drawing/2014/chart" uri="{C3380CC4-5D6E-409C-BE32-E72D297353CC}">
                  <c16:uniqueId val="{00000005-3D1F-4205-B340-1EFD171D4AC9}"/>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4">
                        <a:lumMod val="7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2010</c:v>
                </c:pt>
                <c:pt idx="1">
                  <c:v>2011</c:v>
                </c:pt>
                <c:pt idx="2">
                  <c:v>2012</c:v>
                </c:pt>
                <c:pt idx="3">
                  <c:v>2013</c:v>
                </c:pt>
                <c:pt idx="4">
                  <c:v>2014</c:v>
                </c:pt>
                <c:pt idx="5">
                  <c:v>2015</c:v>
                </c:pt>
                <c:pt idx="6">
                  <c:v>2016</c:v>
                </c:pt>
              </c:numCache>
            </c:numRef>
          </c:cat>
          <c:val>
            <c:numRef>
              <c:f>Sheet1!$C$2:$C$8</c:f>
              <c:numCache>
                <c:formatCode>0.0</c:formatCode>
                <c:ptCount val="7"/>
                <c:pt idx="0">
                  <c:v>0</c:v>
                </c:pt>
                <c:pt idx="1">
                  <c:v>-0.13700000000000001</c:v>
                </c:pt>
                <c:pt idx="2">
                  <c:v>-0.22500000000000001</c:v>
                </c:pt>
                <c:pt idx="3">
                  <c:v>-0.25</c:v>
                </c:pt>
                <c:pt idx="4">
                  <c:v>-1.5469999999999999</c:v>
                </c:pt>
                <c:pt idx="5">
                  <c:v>-2.5299999999999998</c:v>
                </c:pt>
                <c:pt idx="6">
                  <c:v>-3.0139999999999998</c:v>
                </c:pt>
              </c:numCache>
            </c:numRef>
          </c:val>
          <c:smooth val="0"/>
          <c:extLst>
            <c:ext xmlns:c16="http://schemas.microsoft.com/office/drawing/2014/chart" uri="{C3380CC4-5D6E-409C-BE32-E72D297353CC}">
              <c16:uniqueId val="{00000001-3D1F-4205-B340-1EFD171D4AC9}"/>
            </c:ext>
          </c:extLst>
        </c:ser>
        <c:ser>
          <c:idx val="2"/>
          <c:order val="2"/>
          <c:tx>
            <c:strRef>
              <c:f>Sheet1!$D$1</c:f>
              <c:strCache>
                <c:ptCount val="1"/>
                <c:pt idx="0">
                  <c:v>Latinx</c:v>
                </c:pt>
              </c:strCache>
            </c:strRef>
          </c:tx>
          <c:spPr>
            <a:ln w="28575" cap="rnd">
              <a:solidFill>
                <a:schemeClr val="accent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1-3D1F-4205-B340-1EFD171D4AC9}"/>
                </c:ext>
              </c:extLst>
            </c:dLbl>
            <c:dLbl>
              <c:idx val="1"/>
              <c:delete val="1"/>
              <c:extLst>
                <c:ext xmlns:c15="http://schemas.microsoft.com/office/drawing/2012/chart" uri="{CE6537A1-D6FC-4f65-9D91-7224C49458BB}"/>
                <c:ext xmlns:c16="http://schemas.microsoft.com/office/drawing/2014/chart" uri="{C3380CC4-5D6E-409C-BE32-E72D297353CC}">
                  <c16:uniqueId val="{0000000D-3D1F-4205-B340-1EFD171D4AC9}"/>
                </c:ext>
              </c:extLst>
            </c:dLbl>
            <c:dLbl>
              <c:idx val="2"/>
              <c:delete val="1"/>
              <c:extLst>
                <c:ext xmlns:c15="http://schemas.microsoft.com/office/drawing/2012/chart" uri="{CE6537A1-D6FC-4f65-9D91-7224C49458BB}"/>
                <c:ext xmlns:c16="http://schemas.microsoft.com/office/drawing/2014/chart" uri="{C3380CC4-5D6E-409C-BE32-E72D297353CC}">
                  <c16:uniqueId val="{00000009-3D1F-4205-B340-1EFD171D4AC9}"/>
                </c:ext>
              </c:extLst>
            </c:dLbl>
            <c:dLbl>
              <c:idx val="3"/>
              <c:delete val="1"/>
              <c:extLst>
                <c:ext xmlns:c15="http://schemas.microsoft.com/office/drawing/2012/chart" uri="{CE6537A1-D6FC-4f65-9D91-7224C49458BB}"/>
                <c:ext xmlns:c16="http://schemas.microsoft.com/office/drawing/2014/chart" uri="{C3380CC4-5D6E-409C-BE32-E72D297353CC}">
                  <c16:uniqueId val="{00000004-3D1F-4205-B340-1EFD171D4AC9}"/>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3">
                        <a:lumMod val="50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2010</c:v>
                </c:pt>
                <c:pt idx="1">
                  <c:v>2011</c:v>
                </c:pt>
                <c:pt idx="2">
                  <c:v>2012</c:v>
                </c:pt>
                <c:pt idx="3">
                  <c:v>2013</c:v>
                </c:pt>
                <c:pt idx="4">
                  <c:v>2014</c:v>
                </c:pt>
                <c:pt idx="5">
                  <c:v>2015</c:v>
                </c:pt>
                <c:pt idx="6">
                  <c:v>2016</c:v>
                </c:pt>
              </c:numCache>
            </c:numRef>
          </c:cat>
          <c:val>
            <c:numRef>
              <c:f>Sheet1!$D$2:$D$8</c:f>
              <c:numCache>
                <c:formatCode>0.0</c:formatCode>
                <c:ptCount val="7"/>
                <c:pt idx="0">
                  <c:v>0</c:v>
                </c:pt>
                <c:pt idx="1">
                  <c:v>-0.20699999999999999</c:v>
                </c:pt>
                <c:pt idx="2">
                  <c:v>-0.32</c:v>
                </c:pt>
                <c:pt idx="3">
                  <c:v>-0.377</c:v>
                </c:pt>
                <c:pt idx="4">
                  <c:v>-2.6829999999999998</c:v>
                </c:pt>
                <c:pt idx="5">
                  <c:v>-4.6050000000000004</c:v>
                </c:pt>
                <c:pt idx="6">
                  <c:v>-5.26</c:v>
                </c:pt>
              </c:numCache>
            </c:numRef>
          </c:val>
          <c:smooth val="0"/>
          <c:extLst>
            <c:ext xmlns:c16="http://schemas.microsoft.com/office/drawing/2014/chart" uri="{C3380CC4-5D6E-409C-BE32-E72D297353CC}">
              <c16:uniqueId val="{00000002-3D1F-4205-B340-1EFD171D4AC9}"/>
            </c:ext>
          </c:extLst>
        </c:ser>
        <c:ser>
          <c:idx val="3"/>
          <c:order val="3"/>
          <c:tx>
            <c:strRef>
              <c:f>Sheet1!$E$1</c:f>
              <c:strCache>
                <c:ptCount val="1"/>
                <c:pt idx="0">
                  <c:v>White, Non-Hispanic</c:v>
                </c:pt>
              </c:strCache>
            </c:strRef>
          </c:tx>
          <c:spPr>
            <a:ln w="28575" cap="rnd">
              <a:solidFill>
                <a:srgbClr val="7030A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0-3D1F-4205-B340-1EFD171D4AC9}"/>
                </c:ext>
              </c:extLst>
            </c:dLbl>
            <c:dLbl>
              <c:idx val="1"/>
              <c:delete val="1"/>
              <c:extLst>
                <c:ext xmlns:c15="http://schemas.microsoft.com/office/drawing/2012/chart" uri="{CE6537A1-D6FC-4f65-9D91-7224C49458BB}"/>
                <c:ext xmlns:c16="http://schemas.microsoft.com/office/drawing/2014/chart" uri="{C3380CC4-5D6E-409C-BE32-E72D297353CC}">
                  <c16:uniqueId val="{0000000C-3D1F-4205-B340-1EFD171D4AC9}"/>
                </c:ext>
              </c:extLst>
            </c:dLbl>
            <c:dLbl>
              <c:idx val="2"/>
              <c:delete val="1"/>
              <c:extLst>
                <c:ext xmlns:c15="http://schemas.microsoft.com/office/drawing/2012/chart" uri="{CE6537A1-D6FC-4f65-9D91-7224C49458BB}"/>
                <c:ext xmlns:c16="http://schemas.microsoft.com/office/drawing/2014/chart" uri="{C3380CC4-5D6E-409C-BE32-E72D297353CC}">
                  <c16:uniqueId val="{00000008-3D1F-4205-B340-1EFD171D4AC9}"/>
                </c:ext>
              </c:extLst>
            </c:dLbl>
            <c:dLbl>
              <c:idx val="3"/>
              <c:delete val="1"/>
              <c:extLst>
                <c:ext xmlns:c15="http://schemas.microsoft.com/office/drawing/2012/chart" uri="{CE6537A1-D6FC-4f65-9D91-7224C49458BB}"/>
                <c:ext xmlns:c16="http://schemas.microsoft.com/office/drawing/2014/chart" uri="{C3380CC4-5D6E-409C-BE32-E72D297353CC}">
                  <c16:uniqueId val="{00000007-3D1F-4205-B340-1EFD171D4AC9}"/>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7030A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7"/>
                <c:pt idx="0">
                  <c:v>2010</c:v>
                </c:pt>
                <c:pt idx="1">
                  <c:v>2011</c:v>
                </c:pt>
                <c:pt idx="2">
                  <c:v>2012</c:v>
                </c:pt>
                <c:pt idx="3">
                  <c:v>2013</c:v>
                </c:pt>
                <c:pt idx="4">
                  <c:v>2014</c:v>
                </c:pt>
                <c:pt idx="5">
                  <c:v>2015</c:v>
                </c:pt>
                <c:pt idx="6">
                  <c:v>2016</c:v>
                </c:pt>
              </c:numCache>
            </c:numRef>
          </c:cat>
          <c:val>
            <c:numRef>
              <c:f>Sheet1!$E$2:$E$8</c:f>
              <c:numCache>
                <c:formatCode>0.0</c:formatCode>
                <c:ptCount val="7"/>
                <c:pt idx="0">
                  <c:v>0</c:v>
                </c:pt>
                <c:pt idx="1">
                  <c:v>-0.47099999999999997</c:v>
                </c:pt>
                <c:pt idx="2">
                  <c:v>-1.046</c:v>
                </c:pt>
                <c:pt idx="3">
                  <c:v>-1.387</c:v>
                </c:pt>
                <c:pt idx="4">
                  <c:v>-5.516</c:v>
                </c:pt>
                <c:pt idx="5">
                  <c:v>-8.9550000000000001</c:v>
                </c:pt>
                <c:pt idx="6">
                  <c:v>-10.058</c:v>
                </c:pt>
              </c:numCache>
            </c:numRef>
          </c:val>
          <c:smooth val="0"/>
          <c:extLst>
            <c:ext xmlns:c16="http://schemas.microsoft.com/office/drawing/2014/chart" uri="{C3380CC4-5D6E-409C-BE32-E72D297353CC}">
              <c16:uniqueId val="{00000003-3D1F-4205-B340-1EFD171D4AC9}"/>
            </c:ext>
          </c:extLst>
        </c:ser>
        <c:dLbls>
          <c:dLblPos val="t"/>
          <c:showLegendKey val="0"/>
          <c:showVal val="1"/>
          <c:showCatName val="0"/>
          <c:showSerName val="0"/>
          <c:showPercent val="0"/>
          <c:showBubbleSize val="0"/>
        </c:dLbls>
        <c:smooth val="0"/>
        <c:axId val="522098720"/>
        <c:axId val="522088552"/>
      </c:lineChart>
      <c:catAx>
        <c:axId val="522098720"/>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522088552"/>
        <c:crosses val="autoZero"/>
        <c:auto val="1"/>
        <c:lblAlgn val="ctr"/>
        <c:lblOffset val="250"/>
        <c:noMultiLvlLbl val="0"/>
      </c:catAx>
      <c:valAx>
        <c:axId val="522088552"/>
        <c:scaling>
          <c:orientation val="minMax"/>
          <c:max val="0"/>
          <c:min val="-10.5"/>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22098720"/>
        <c:crosses val="autoZero"/>
        <c:crossBetween val="between"/>
        <c:majorUnit val="0.5"/>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31">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073DA5-D13C-4BB8-B9EA-DBE9E2FDCB2F}"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B4C725D3-A243-4B53-91D8-4787031B1024}">
      <dgm:prSet phldrT="[Text]"/>
      <dgm:spPr/>
      <dgm:t>
        <a:bodyPr/>
        <a:lstStyle/>
        <a:p>
          <a:r>
            <a:rPr lang="en-US" dirty="0" err="1" smtClean="0"/>
            <a:t>Avalere</a:t>
          </a:r>
          <a:r>
            <a:rPr lang="en-US" dirty="0" smtClean="0"/>
            <a:t>, Feb. to May</a:t>
          </a:r>
          <a:endParaRPr lang="en-US" dirty="0"/>
        </a:p>
      </dgm:t>
    </dgm:pt>
    <dgm:pt modelId="{F5BF2601-8B35-4568-9E52-AD67F43FB950}" type="parTrans" cxnId="{166223F9-793C-42C7-841C-3E669120E163}">
      <dgm:prSet/>
      <dgm:spPr/>
      <dgm:t>
        <a:bodyPr/>
        <a:lstStyle/>
        <a:p>
          <a:endParaRPr lang="en-US"/>
        </a:p>
      </dgm:t>
    </dgm:pt>
    <dgm:pt modelId="{ECC7427A-6955-4988-A0F7-BD09E337DF37}" type="sibTrans" cxnId="{166223F9-793C-42C7-841C-3E669120E163}">
      <dgm:prSet/>
      <dgm:spPr/>
      <dgm:t>
        <a:bodyPr/>
        <a:lstStyle/>
        <a:p>
          <a:endParaRPr lang="en-US"/>
        </a:p>
      </dgm:t>
    </dgm:pt>
    <dgm:pt modelId="{B12631C6-FB83-4BF9-AE5C-F1FC4C9CD90F}">
      <dgm:prSet phldrT="[Text]"/>
      <dgm:spPr/>
      <dgm:t>
        <a:bodyPr/>
        <a:lstStyle/>
        <a:p>
          <a:r>
            <a:rPr lang="en-US" dirty="0" smtClean="0"/>
            <a:t>12 million lost ESI</a:t>
          </a:r>
          <a:endParaRPr lang="en-US" dirty="0"/>
        </a:p>
      </dgm:t>
    </dgm:pt>
    <dgm:pt modelId="{0F1B1543-2388-49E2-95A4-B3ACB40E5A77}" type="parTrans" cxnId="{1FCA9AAE-D5BB-4F5E-A007-F8AE31158AA9}">
      <dgm:prSet/>
      <dgm:spPr/>
      <dgm:t>
        <a:bodyPr/>
        <a:lstStyle/>
        <a:p>
          <a:endParaRPr lang="en-US"/>
        </a:p>
      </dgm:t>
    </dgm:pt>
    <dgm:pt modelId="{B5B5A02E-49C9-4A98-9327-EB941020B260}" type="sibTrans" cxnId="{1FCA9AAE-D5BB-4F5E-A007-F8AE31158AA9}">
      <dgm:prSet/>
      <dgm:spPr/>
      <dgm:t>
        <a:bodyPr/>
        <a:lstStyle/>
        <a:p>
          <a:endParaRPr lang="en-US"/>
        </a:p>
      </dgm:t>
    </dgm:pt>
    <dgm:pt modelId="{08FFBD5C-1230-4AAD-9A71-7A7D56C71539}">
      <dgm:prSet phldrT="[Text]"/>
      <dgm:spPr/>
      <dgm:t>
        <a:bodyPr/>
        <a:lstStyle/>
        <a:p>
          <a:r>
            <a:rPr lang="en-US" dirty="0" smtClean="0"/>
            <a:t>Inequitable effects: African-Americans, </a:t>
          </a:r>
          <a:r>
            <a:rPr lang="en-US" dirty="0" err="1" smtClean="0"/>
            <a:t>Latinx</a:t>
          </a:r>
          <a:endParaRPr lang="en-US" dirty="0"/>
        </a:p>
      </dgm:t>
    </dgm:pt>
    <dgm:pt modelId="{E4AD28E6-4FF2-4EBE-80C3-FF09271EB9DC}" type="parTrans" cxnId="{C903C0B1-31B1-46C6-B8A4-DA96AD6B2A38}">
      <dgm:prSet/>
      <dgm:spPr/>
      <dgm:t>
        <a:bodyPr/>
        <a:lstStyle/>
        <a:p>
          <a:endParaRPr lang="en-US"/>
        </a:p>
      </dgm:t>
    </dgm:pt>
    <dgm:pt modelId="{9034B94C-9E9A-413E-8752-FBEFFFF9DCB6}" type="sibTrans" cxnId="{C903C0B1-31B1-46C6-B8A4-DA96AD6B2A38}">
      <dgm:prSet/>
      <dgm:spPr/>
      <dgm:t>
        <a:bodyPr/>
        <a:lstStyle/>
        <a:p>
          <a:endParaRPr lang="en-US"/>
        </a:p>
      </dgm:t>
    </dgm:pt>
    <dgm:pt modelId="{9A7AA593-AA49-464B-BD36-DFC36962B47F}">
      <dgm:prSet phldrT="[Text]"/>
      <dgm:spPr/>
      <dgm:t>
        <a:bodyPr/>
        <a:lstStyle/>
        <a:p>
          <a:r>
            <a:rPr lang="en-US" dirty="0" smtClean="0"/>
            <a:t>Household Pulse Survey (HPC), June to July*</a:t>
          </a:r>
          <a:endParaRPr lang="en-US" dirty="0"/>
        </a:p>
      </dgm:t>
    </dgm:pt>
    <dgm:pt modelId="{78D75969-7DDA-4EF3-88C5-DDF5CC49B214}" type="parTrans" cxnId="{734AB33A-A284-45AE-9536-D4D5333FEDBA}">
      <dgm:prSet/>
      <dgm:spPr/>
      <dgm:t>
        <a:bodyPr/>
        <a:lstStyle/>
        <a:p>
          <a:endParaRPr lang="en-US"/>
        </a:p>
      </dgm:t>
    </dgm:pt>
    <dgm:pt modelId="{B31E7054-3E93-40ED-9D7D-629F12E35D9E}" type="sibTrans" cxnId="{734AB33A-A284-45AE-9536-D4D5333FEDBA}">
      <dgm:prSet/>
      <dgm:spPr/>
      <dgm:t>
        <a:bodyPr/>
        <a:lstStyle/>
        <a:p>
          <a:endParaRPr lang="en-US"/>
        </a:p>
      </dgm:t>
    </dgm:pt>
    <dgm:pt modelId="{A76EFA58-C9E5-4E4C-B233-2806E8B64542}">
      <dgm:prSet phldrT="[Text]"/>
      <dgm:spPr/>
      <dgm:t>
        <a:bodyPr/>
        <a:lstStyle/>
        <a:p>
          <a:r>
            <a:rPr lang="en-US" dirty="0" smtClean="0"/>
            <a:t>2 million increase uninsured adults in households losing earnings since March</a:t>
          </a:r>
          <a:endParaRPr lang="en-US" dirty="0"/>
        </a:p>
      </dgm:t>
    </dgm:pt>
    <dgm:pt modelId="{24F3EA46-4224-48E9-B9ED-2212B5082F64}" type="parTrans" cxnId="{CA1DF8BD-DB08-4AED-B34F-E53DB0B2CBCE}">
      <dgm:prSet/>
      <dgm:spPr/>
      <dgm:t>
        <a:bodyPr/>
        <a:lstStyle/>
        <a:p>
          <a:endParaRPr lang="en-US"/>
        </a:p>
      </dgm:t>
    </dgm:pt>
    <dgm:pt modelId="{E4581994-D851-48D8-970E-E46FC9DA2096}" type="sibTrans" cxnId="{CA1DF8BD-DB08-4AED-B34F-E53DB0B2CBCE}">
      <dgm:prSet/>
      <dgm:spPr/>
      <dgm:t>
        <a:bodyPr/>
        <a:lstStyle/>
        <a:p>
          <a:endParaRPr lang="en-US"/>
        </a:p>
      </dgm:t>
    </dgm:pt>
    <dgm:pt modelId="{DA0170CF-2265-467B-BF3E-FC0B647F0C28}">
      <dgm:prSet phldrT="[Text]"/>
      <dgm:spPr/>
      <dgm:t>
        <a:bodyPr/>
        <a:lstStyle/>
        <a:p>
          <a:r>
            <a:rPr lang="en-US" dirty="0" smtClean="0"/>
            <a:t>Inequitable effects: African-Americans, families with children, low-wage workers, men, young adults</a:t>
          </a:r>
          <a:endParaRPr lang="en-US" dirty="0"/>
        </a:p>
      </dgm:t>
    </dgm:pt>
    <dgm:pt modelId="{5CA61B94-7E4C-4E98-B88A-80BBF111EB36}" type="parTrans" cxnId="{517E311B-E1AE-4DBD-BAF5-0B26B8BC462F}">
      <dgm:prSet/>
      <dgm:spPr/>
      <dgm:t>
        <a:bodyPr/>
        <a:lstStyle/>
        <a:p>
          <a:endParaRPr lang="en-US"/>
        </a:p>
      </dgm:t>
    </dgm:pt>
    <dgm:pt modelId="{DC026035-680F-49D7-8F9D-40B6520C7443}" type="sibTrans" cxnId="{517E311B-E1AE-4DBD-BAF5-0B26B8BC462F}">
      <dgm:prSet/>
      <dgm:spPr/>
      <dgm:t>
        <a:bodyPr/>
        <a:lstStyle/>
        <a:p>
          <a:endParaRPr lang="en-US"/>
        </a:p>
      </dgm:t>
    </dgm:pt>
    <dgm:pt modelId="{8B15C65D-9FEE-4C20-8E88-70FAB1AEECD3}">
      <dgm:prSet phldrT="[Text]"/>
      <dgm:spPr/>
      <dgm:t>
        <a:bodyPr/>
        <a:lstStyle/>
        <a:p>
          <a:r>
            <a:rPr lang="en-US" dirty="0" smtClean="0"/>
            <a:t>HPC, April/May to July** </a:t>
          </a:r>
          <a:endParaRPr lang="en-US" dirty="0"/>
        </a:p>
      </dgm:t>
    </dgm:pt>
    <dgm:pt modelId="{D54474D8-C5C8-4493-BE16-8A935A3ACA74}" type="parTrans" cxnId="{C970D4FD-5FC6-42B6-9942-5AB262ADE63C}">
      <dgm:prSet/>
      <dgm:spPr/>
      <dgm:t>
        <a:bodyPr/>
        <a:lstStyle/>
        <a:p>
          <a:endParaRPr lang="en-US"/>
        </a:p>
      </dgm:t>
    </dgm:pt>
    <dgm:pt modelId="{6665305F-2925-42C3-9329-5A31BBA75AA4}" type="sibTrans" cxnId="{C970D4FD-5FC6-42B6-9942-5AB262ADE63C}">
      <dgm:prSet/>
      <dgm:spPr/>
      <dgm:t>
        <a:bodyPr/>
        <a:lstStyle/>
        <a:p>
          <a:endParaRPr lang="en-US"/>
        </a:p>
      </dgm:t>
    </dgm:pt>
    <dgm:pt modelId="{747364E0-4F15-47F2-AFCF-F433B8ED1150}">
      <dgm:prSet phldrT="[Text]"/>
      <dgm:spPr/>
      <dgm:t>
        <a:bodyPr/>
        <a:lstStyle/>
        <a:p>
          <a:r>
            <a:rPr lang="en-US" dirty="0" smtClean="0"/>
            <a:t>3.3 million adults lost ESI, uninsured adults grew by  1.9 million</a:t>
          </a:r>
          <a:endParaRPr lang="en-US" dirty="0"/>
        </a:p>
      </dgm:t>
    </dgm:pt>
    <dgm:pt modelId="{5C67260E-9688-4282-8170-665EDE9E1447}" type="parTrans" cxnId="{5E163773-FF72-4597-9C58-CCE18303F9CD}">
      <dgm:prSet/>
      <dgm:spPr/>
      <dgm:t>
        <a:bodyPr/>
        <a:lstStyle/>
        <a:p>
          <a:endParaRPr lang="en-US"/>
        </a:p>
      </dgm:t>
    </dgm:pt>
    <dgm:pt modelId="{429C20A4-FED8-4CB6-B36B-2676A66116F2}" type="sibTrans" cxnId="{5E163773-FF72-4597-9C58-CCE18303F9CD}">
      <dgm:prSet/>
      <dgm:spPr/>
      <dgm:t>
        <a:bodyPr/>
        <a:lstStyle/>
        <a:p>
          <a:endParaRPr lang="en-US"/>
        </a:p>
      </dgm:t>
    </dgm:pt>
    <dgm:pt modelId="{C7C221F8-5184-4CDD-A9A1-6E5DBAB43555}">
      <dgm:prSet phldrT="[Text]"/>
      <dgm:spPr/>
      <dgm:t>
        <a:bodyPr/>
        <a:lstStyle/>
        <a:p>
          <a:r>
            <a:rPr lang="en-US" dirty="0" smtClean="0"/>
            <a:t>Inequitable effects: </a:t>
          </a:r>
          <a:r>
            <a:rPr lang="en-US" dirty="0" err="1" smtClean="0"/>
            <a:t>Latinx</a:t>
          </a:r>
          <a:r>
            <a:rPr lang="en-US" dirty="0" smtClean="0"/>
            <a:t>, young adults, men, non-college educated</a:t>
          </a:r>
          <a:endParaRPr lang="en-US" dirty="0"/>
        </a:p>
      </dgm:t>
    </dgm:pt>
    <dgm:pt modelId="{BF2DD8E9-9C22-4CD8-90C4-A2D10FB8C7C1}" type="parTrans" cxnId="{6AE13B8E-EA36-4E4C-9794-AA3570895730}">
      <dgm:prSet/>
      <dgm:spPr/>
      <dgm:t>
        <a:bodyPr/>
        <a:lstStyle/>
        <a:p>
          <a:endParaRPr lang="en-US"/>
        </a:p>
      </dgm:t>
    </dgm:pt>
    <dgm:pt modelId="{F477DE9A-D5E1-4983-A2E2-DD3AA2DB2262}" type="sibTrans" cxnId="{6AE13B8E-EA36-4E4C-9794-AA3570895730}">
      <dgm:prSet/>
      <dgm:spPr/>
      <dgm:t>
        <a:bodyPr/>
        <a:lstStyle/>
        <a:p>
          <a:endParaRPr lang="en-US"/>
        </a:p>
      </dgm:t>
    </dgm:pt>
    <dgm:pt modelId="{FEC2E78A-BABC-4736-B857-FC892B0E96BF}">
      <dgm:prSet/>
      <dgm:spPr/>
      <dgm:t>
        <a:bodyPr/>
        <a:lstStyle/>
        <a:p>
          <a:r>
            <a:rPr lang="en-US" dirty="0" smtClean="0"/>
            <a:t>HPC, Feb. to July***</a:t>
          </a:r>
          <a:endParaRPr lang="en-US" dirty="0"/>
        </a:p>
      </dgm:t>
    </dgm:pt>
    <dgm:pt modelId="{6DF4ACE9-5FF7-4D4F-B139-1B8861E5D814}" type="parTrans" cxnId="{5F11CE17-F454-43A0-A65A-B85168A00DCC}">
      <dgm:prSet/>
      <dgm:spPr/>
      <dgm:t>
        <a:bodyPr/>
        <a:lstStyle/>
        <a:p>
          <a:endParaRPr lang="en-US"/>
        </a:p>
      </dgm:t>
    </dgm:pt>
    <dgm:pt modelId="{4A61BAEF-5D6D-4D5B-8B05-26ED28D07B04}" type="sibTrans" cxnId="{5F11CE17-F454-43A0-A65A-B85168A00DCC}">
      <dgm:prSet/>
      <dgm:spPr/>
      <dgm:t>
        <a:bodyPr/>
        <a:lstStyle/>
        <a:p>
          <a:endParaRPr lang="en-US"/>
        </a:p>
      </dgm:t>
    </dgm:pt>
    <dgm:pt modelId="{5090703E-0681-47CE-9D56-73AA60E9E1F5}">
      <dgm:prSet/>
      <dgm:spPr/>
      <dgm:t>
        <a:bodyPr/>
        <a:lstStyle/>
        <a:p>
          <a:r>
            <a:rPr lang="en-US" dirty="0" smtClean="0"/>
            <a:t>Losing ESI: 6.2 million workers, &gt;12 million people</a:t>
          </a:r>
          <a:endParaRPr lang="en-US" dirty="0"/>
        </a:p>
      </dgm:t>
    </dgm:pt>
    <dgm:pt modelId="{0492A449-FB89-4F06-AD38-FA0C7277F2A1}" type="parTrans" cxnId="{095C5CCF-BC25-4B24-9673-AAE783C2C4AF}">
      <dgm:prSet/>
      <dgm:spPr/>
      <dgm:t>
        <a:bodyPr/>
        <a:lstStyle/>
        <a:p>
          <a:endParaRPr lang="en-US"/>
        </a:p>
      </dgm:t>
    </dgm:pt>
    <dgm:pt modelId="{190428CC-BAC0-4759-BFA8-C128C27070FE}" type="sibTrans" cxnId="{095C5CCF-BC25-4B24-9673-AAE783C2C4AF}">
      <dgm:prSet/>
      <dgm:spPr/>
      <dgm:t>
        <a:bodyPr/>
        <a:lstStyle/>
        <a:p>
          <a:endParaRPr lang="en-US"/>
        </a:p>
      </dgm:t>
    </dgm:pt>
    <dgm:pt modelId="{60926AA4-587E-4992-B438-B0D0AB0F606E}">
      <dgm:prSet/>
      <dgm:spPr/>
      <dgm:t>
        <a:bodyPr/>
        <a:lstStyle/>
        <a:p>
          <a:r>
            <a:rPr lang="en-US" dirty="0" smtClean="0"/>
            <a:t>No estimates of disparities</a:t>
          </a:r>
          <a:endParaRPr lang="en-US" dirty="0"/>
        </a:p>
      </dgm:t>
    </dgm:pt>
    <dgm:pt modelId="{90D3D1F0-213E-4E9B-AB22-67B28835D78D}" type="sibTrans" cxnId="{E23CABCF-2248-410D-AC36-2152FC96B267}">
      <dgm:prSet/>
      <dgm:spPr/>
      <dgm:t>
        <a:bodyPr/>
        <a:lstStyle/>
        <a:p>
          <a:endParaRPr lang="en-US"/>
        </a:p>
      </dgm:t>
    </dgm:pt>
    <dgm:pt modelId="{642EAD78-910F-4600-B897-13564837A58E}" type="parTrans" cxnId="{E23CABCF-2248-410D-AC36-2152FC96B267}">
      <dgm:prSet/>
      <dgm:spPr/>
      <dgm:t>
        <a:bodyPr/>
        <a:lstStyle/>
        <a:p>
          <a:endParaRPr lang="en-US"/>
        </a:p>
      </dgm:t>
    </dgm:pt>
    <dgm:pt modelId="{5C03CD5C-D4A6-4B3A-890C-F3E54E411EDA}" type="pres">
      <dgm:prSet presAssocID="{FB073DA5-D13C-4BB8-B9EA-DBE9E2FDCB2F}" presName="theList" presStyleCnt="0">
        <dgm:presLayoutVars>
          <dgm:dir/>
          <dgm:animLvl val="lvl"/>
          <dgm:resizeHandles val="exact"/>
        </dgm:presLayoutVars>
      </dgm:prSet>
      <dgm:spPr/>
      <dgm:t>
        <a:bodyPr/>
        <a:lstStyle/>
        <a:p>
          <a:endParaRPr lang="en-US"/>
        </a:p>
      </dgm:t>
    </dgm:pt>
    <dgm:pt modelId="{95E26E7C-D975-4E3B-B354-2BA3A9E91E4B}" type="pres">
      <dgm:prSet presAssocID="{B4C725D3-A243-4B53-91D8-4787031B1024}" presName="compNode" presStyleCnt="0"/>
      <dgm:spPr/>
    </dgm:pt>
    <dgm:pt modelId="{B2EFEE2E-03BE-4746-9525-44DD8A086244}" type="pres">
      <dgm:prSet presAssocID="{B4C725D3-A243-4B53-91D8-4787031B1024}" presName="aNode" presStyleLbl="bgShp" presStyleIdx="0" presStyleCnt="4"/>
      <dgm:spPr/>
      <dgm:t>
        <a:bodyPr/>
        <a:lstStyle/>
        <a:p>
          <a:endParaRPr lang="en-US"/>
        </a:p>
      </dgm:t>
    </dgm:pt>
    <dgm:pt modelId="{3DB1307A-0DAA-4706-AD06-A142A4ACDCE4}" type="pres">
      <dgm:prSet presAssocID="{B4C725D3-A243-4B53-91D8-4787031B1024}" presName="textNode" presStyleLbl="bgShp" presStyleIdx="0" presStyleCnt="4"/>
      <dgm:spPr/>
      <dgm:t>
        <a:bodyPr/>
        <a:lstStyle/>
        <a:p>
          <a:endParaRPr lang="en-US"/>
        </a:p>
      </dgm:t>
    </dgm:pt>
    <dgm:pt modelId="{DDB1049D-CCCC-464F-9D9A-B22D06C092DB}" type="pres">
      <dgm:prSet presAssocID="{B4C725D3-A243-4B53-91D8-4787031B1024}" presName="compChildNode" presStyleCnt="0"/>
      <dgm:spPr/>
    </dgm:pt>
    <dgm:pt modelId="{1746DC47-D4E0-4FF6-A88A-C2CBD62BFF48}" type="pres">
      <dgm:prSet presAssocID="{B4C725D3-A243-4B53-91D8-4787031B1024}" presName="theInnerList" presStyleCnt="0"/>
      <dgm:spPr/>
    </dgm:pt>
    <dgm:pt modelId="{E39CC9E8-28D1-47F2-B597-9C9522F1B1A1}" type="pres">
      <dgm:prSet presAssocID="{B12631C6-FB83-4BF9-AE5C-F1FC4C9CD90F}" presName="childNode" presStyleLbl="node1" presStyleIdx="0" presStyleCnt="8">
        <dgm:presLayoutVars>
          <dgm:bulletEnabled val="1"/>
        </dgm:presLayoutVars>
      </dgm:prSet>
      <dgm:spPr/>
      <dgm:t>
        <a:bodyPr/>
        <a:lstStyle/>
        <a:p>
          <a:endParaRPr lang="en-US"/>
        </a:p>
      </dgm:t>
    </dgm:pt>
    <dgm:pt modelId="{CE4E9FF8-6CAB-4D2B-8E21-AD99602F365A}" type="pres">
      <dgm:prSet presAssocID="{B12631C6-FB83-4BF9-AE5C-F1FC4C9CD90F}" presName="aSpace2" presStyleCnt="0"/>
      <dgm:spPr/>
    </dgm:pt>
    <dgm:pt modelId="{1BF78369-B7C5-4B05-8E0C-8DD0ADADA2EC}" type="pres">
      <dgm:prSet presAssocID="{08FFBD5C-1230-4AAD-9A71-7A7D56C71539}" presName="childNode" presStyleLbl="node1" presStyleIdx="1" presStyleCnt="8">
        <dgm:presLayoutVars>
          <dgm:bulletEnabled val="1"/>
        </dgm:presLayoutVars>
      </dgm:prSet>
      <dgm:spPr/>
      <dgm:t>
        <a:bodyPr/>
        <a:lstStyle/>
        <a:p>
          <a:endParaRPr lang="en-US"/>
        </a:p>
      </dgm:t>
    </dgm:pt>
    <dgm:pt modelId="{A443C34E-EB51-47D5-8DDF-7FAFA218BDD9}" type="pres">
      <dgm:prSet presAssocID="{B4C725D3-A243-4B53-91D8-4787031B1024}" presName="aSpace" presStyleCnt="0"/>
      <dgm:spPr/>
    </dgm:pt>
    <dgm:pt modelId="{08E8092C-B7B0-4C5B-9E79-A02DFEFA3587}" type="pres">
      <dgm:prSet presAssocID="{9A7AA593-AA49-464B-BD36-DFC36962B47F}" presName="compNode" presStyleCnt="0"/>
      <dgm:spPr/>
    </dgm:pt>
    <dgm:pt modelId="{ED64B86D-FE51-4BDE-B6C0-527BEBDA01BA}" type="pres">
      <dgm:prSet presAssocID="{9A7AA593-AA49-464B-BD36-DFC36962B47F}" presName="aNode" presStyleLbl="bgShp" presStyleIdx="1" presStyleCnt="4"/>
      <dgm:spPr/>
      <dgm:t>
        <a:bodyPr/>
        <a:lstStyle/>
        <a:p>
          <a:endParaRPr lang="en-US"/>
        </a:p>
      </dgm:t>
    </dgm:pt>
    <dgm:pt modelId="{BDE127F8-A425-4843-BD09-0563C652FE4A}" type="pres">
      <dgm:prSet presAssocID="{9A7AA593-AA49-464B-BD36-DFC36962B47F}" presName="textNode" presStyleLbl="bgShp" presStyleIdx="1" presStyleCnt="4"/>
      <dgm:spPr/>
      <dgm:t>
        <a:bodyPr/>
        <a:lstStyle/>
        <a:p>
          <a:endParaRPr lang="en-US"/>
        </a:p>
      </dgm:t>
    </dgm:pt>
    <dgm:pt modelId="{F51F3680-C769-441B-AB17-1E91F9A61711}" type="pres">
      <dgm:prSet presAssocID="{9A7AA593-AA49-464B-BD36-DFC36962B47F}" presName="compChildNode" presStyleCnt="0"/>
      <dgm:spPr/>
    </dgm:pt>
    <dgm:pt modelId="{2674C8CE-3A3B-4760-BFBB-D64BC666DC11}" type="pres">
      <dgm:prSet presAssocID="{9A7AA593-AA49-464B-BD36-DFC36962B47F}" presName="theInnerList" presStyleCnt="0"/>
      <dgm:spPr/>
    </dgm:pt>
    <dgm:pt modelId="{609CEF85-890B-47CD-A7AA-A61F1049FAC4}" type="pres">
      <dgm:prSet presAssocID="{A76EFA58-C9E5-4E4C-B233-2806E8B64542}" presName="childNode" presStyleLbl="node1" presStyleIdx="2" presStyleCnt="8">
        <dgm:presLayoutVars>
          <dgm:bulletEnabled val="1"/>
        </dgm:presLayoutVars>
      </dgm:prSet>
      <dgm:spPr/>
      <dgm:t>
        <a:bodyPr/>
        <a:lstStyle/>
        <a:p>
          <a:endParaRPr lang="en-US"/>
        </a:p>
      </dgm:t>
    </dgm:pt>
    <dgm:pt modelId="{4CCCC7A3-F793-42E6-BCDA-5F46BB74ED1D}" type="pres">
      <dgm:prSet presAssocID="{A76EFA58-C9E5-4E4C-B233-2806E8B64542}" presName="aSpace2" presStyleCnt="0"/>
      <dgm:spPr/>
    </dgm:pt>
    <dgm:pt modelId="{5A4FCED5-2B24-46C6-917B-E9CEFB544F6C}" type="pres">
      <dgm:prSet presAssocID="{DA0170CF-2265-467B-BF3E-FC0B647F0C28}" presName="childNode" presStyleLbl="node1" presStyleIdx="3" presStyleCnt="8">
        <dgm:presLayoutVars>
          <dgm:bulletEnabled val="1"/>
        </dgm:presLayoutVars>
      </dgm:prSet>
      <dgm:spPr/>
      <dgm:t>
        <a:bodyPr/>
        <a:lstStyle/>
        <a:p>
          <a:endParaRPr lang="en-US"/>
        </a:p>
      </dgm:t>
    </dgm:pt>
    <dgm:pt modelId="{423EB040-7F69-4D37-ACDD-C119975E4D03}" type="pres">
      <dgm:prSet presAssocID="{9A7AA593-AA49-464B-BD36-DFC36962B47F}" presName="aSpace" presStyleCnt="0"/>
      <dgm:spPr/>
    </dgm:pt>
    <dgm:pt modelId="{64768EBE-010C-4CD3-BCF9-41D1F63D99D4}" type="pres">
      <dgm:prSet presAssocID="{8B15C65D-9FEE-4C20-8E88-70FAB1AEECD3}" presName="compNode" presStyleCnt="0"/>
      <dgm:spPr/>
    </dgm:pt>
    <dgm:pt modelId="{A8D2D2F1-F961-4397-9F3C-CF1FF85589F4}" type="pres">
      <dgm:prSet presAssocID="{8B15C65D-9FEE-4C20-8E88-70FAB1AEECD3}" presName="aNode" presStyleLbl="bgShp" presStyleIdx="2" presStyleCnt="4"/>
      <dgm:spPr/>
      <dgm:t>
        <a:bodyPr/>
        <a:lstStyle/>
        <a:p>
          <a:endParaRPr lang="en-US"/>
        </a:p>
      </dgm:t>
    </dgm:pt>
    <dgm:pt modelId="{B21F6B72-882F-4E86-A780-B599CEA4AC5A}" type="pres">
      <dgm:prSet presAssocID="{8B15C65D-9FEE-4C20-8E88-70FAB1AEECD3}" presName="textNode" presStyleLbl="bgShp" presStyleIdx="2" presStyleCnt="4"/>
      <dgm:spPr/>
      <dgm:t>
        <a:bodyPr/>
        <a:lstStyle/>
        <a:p>
          <a:endParaRPr lang="en-US"/>
        </a:p>
      </dgm:t>
    </dgm:pt>
    <dgm:pt modelId="{53775912-1F60-4D58-9EA8-EB74C6E4F382}" type="pres">
      <dgm:prSet presAssocID="{8B15C65D-9FEE-4C20-8E88-70FAB1AEECD3}" presName="compChildNode" presStyleCnt="0"/>
      <dgm:spPr/>
    </dgm:pt>
    <dgm:pt modelId="{289EFB95-D269-4E0E-801E-D56288C3D475}" type="pres">
      <dgm:prSet presAssocID="{8B15C65D-9FEE-4C20-8E88-70FAB1AEECD3}" presName="theInnerList" presStyleCnt="0"/>
      <dgm:spPr/>
    </dgm:pt>
    <dgm:pt modelId="{CCD4EFDC-4E22-45B4-B791-B4FBCDE1E684}" type="pres">
      <dgm:prSet presAssocID="{747364E0-4F15-47F2-AFCF-F433B8ED1150}" presName="childNode" presStyleLbl="node1" presStyleIdx="4" presStyleCnt="8">
        <dgm:presLayoutVars>
          <dgm:bulletEnabled val="1"/>
        </dgm:presLayoutVars>
      </dgm:prSet>
      <dgm:spPr/>
      <dgm:t>
        <a:bodyPr/>
        <a:lstStyle/>
        <a:p>
          <a:endParaRPr lang="en-US"/>
        </a:p>
      </dgm:t>
    </dgm:pt>
    <dgm:pt modelId="{2BD1110F-AADC-44C2-99CA-26558C68418D}" type="pres">
      <dgm:prSet presAssocID="{747364E0-4F15-47F2-AFCF-F433B8ED1150}" presName="aSpace2" presStyleCnt="0"/>
      <dgm:spPr/>
    </dgm:pt>
    <dgm:pt modelId="{523B7FFD-C5AC-4B40-9B90-A266A12AB1B3}" type="pres">
      <dgm:prSet presAssocID="{C7C221F8-5184-4CDD-A9A1-6E5DBAB43555}" presName="childNode" presStyleLbl="node1" presStyleIdx="5" presStyleCnt="8">
        <dgm:presLayoutVars>
          <dgm:bulletEnabled val="1"/>
        </dgm:presLayoutVars>
      </dgm:prSet>
      <dgm:spPr/>
      <dgm:t>
        <a:bodyPr/>
        <a:lstStyle/>
        <a:p>
          <a:endParaRPr lang="en-US"/>
        </a:p>
      </dgm:t>
    </dgm:pt>
    <dgm:pt modelId="{A3D3C414-45CB-49D4-85AF-50A966026B38}" type="pres">
      <dgm:prSet presAssocID="{8B15C65D-9FEE-4C20-8E88-70FAB1AEECD3}" presName="aSpace" presStyleCnt="0"/>
      <dgm:spPr/>
    </dgm:pt>
    <dgm:pt modelId="{B1A4C9BE-5E81-43C1-A5EC-A1AEB78D7709}" type="pres">
      <dgm:prSet presAssocID="{FEC2E78A-BABC-4736-B857-FC892B0E96BF}" presName="compNode" presStyleCnt="0"/>
      <dgm:spPr/>
    </dgm:pt>
    <dgm:pt modelId="{B9A5C078-2AAE-47A4-9206-CE266207AF0D}" type="pres">
      <dgm:prSet presAssocID="{FEC2E78A-BABC-4736-B857-FC892B0E96BF}" presName="aNode" presStyleLbl="bgShp" presStyleIdx="3" presStyleCnt="4"/>
      <dgm:spPr/>
      <dgm:t>
        <a:bodyPr/>
        <a:lstStyle/>
        <a:p>
          <a:endParaRPr lang="en-US"/>
        </a:p>
      </dgm:t>
    </dgm:pt>
    <dgm:pt modelId="{C3E40BFB-07D7-4B3B-B1D6-D9B3C1FAE512}" type="pres">
      <dgm:prSet presAssocID="{FEC2E78A-BABC-4736-B857-FC892B0E96BF}" presName="textNode" presStyleLbl="bgShp" presStyleIdx="3" presStyleCnt="4"/>
      <dgm:spPr/>
      <dgm:t>
        <a:bodyPr/>
        <a:lstStyle/>
        <a:p>
          <a:endParaRPr lang="en-US"/>
        </a:p>
      </dgm:t>
    </dgm:pt>
    <dgm:pt modelId="{B30AD9FB-C5E5-4428-935F-3275B22A5CF3}" type="pres">
      <dgm:prSet presAssocID="{FEC2E78A-BABC-4736-B857-FC892B0E96BF}" presName="compChildNode" presStyleCnt="0"/>
      <dgm:spPr/>
    </dgm:pt>
    <dgm:pt modelId="{DB8680D3-278F-443E-9DAA-EE61808A8291}" type="pres">
      <dgm:prSet presAssocID="{FEC2E78A-BABC-4736-B857-FC892B0E96BF}" presName="theInnerList" presStyleCnt="0"/>
      <dgm:spPr/>
    </dgm:pt>
    <dgm:pt modelId="{A6A78947-7B79-4D76-AFEB-E41B08B9B16A}" type="pres">
      <dgm:prSet presAssocID="{5090703E-0681-47CE-9D56-73AA60E9E1F5}" presName="childNode" presStyleLbl="node1" presStyleIdx="6" presStyleCnt="8">
        <dgm:presLayoutVars>
          <dgm:bulletEnabled val="1"/>
        </dgm:presLayoutVars>
      </dgm:prSet>
      <dgm:spPr/>
      <dgm:t>
        <a:bodyPr/>
        <a:lstStyle/>
        <a:p>
          <a:endParaRPr lang="en-US"/>
        </a:p>
      </dgm:t>
    </dgm:pt>
    <dgm:pt modelId="{3933E9B7-6CE4-458C-B45B-A1FBB2E808CF}" type="pres">
      <dgm:prSet presAssocID="{5090703E-0681-47CE-9D56-73AA60E9E1F5}" presName="aSpace2" presStyleCnt="0"/>
      <dgm:spPr/>
    </dgm:pt>
    <dgm:pt modelId="{3142EB74-BC99-4979-A642-898B3929F793}" type="pres">
      <dgm:prSet presAssocID="{60926AA4-587E-4992-B438-B0D0AB0F606E}" presName="childNode" presStyleLbl="node1" presStyleIdx="7" presStyleCnt="8">
        <dgm:presLayoutVars>
          <dgm:bulletEnabled val="1"/>
        </dgm:presLayoutVars>
      </dgm:prSet>
      <dgm:spPr/>
      <dgm:t>
        <a:bodyPr/>
        <a:lstStyle/>
        <a:p>
          <a:endParaRPr lang="en-US"/>
        </a:p>
      </dgm:t>
    </dgm:pt>
  </dgm:ptLst>
  <dgm:cxnLst>
    <dgm:cxn modelId="{96A36DB8-B453-4361-BB97-1AA45F2DC645}" type="presOf" srcId="{9A7AA593-AA49-464B-BD36-DFC36962B47F}" destId="{BDE127F8-A425-4843-BD09-0563C652FE4A}" srcOrd="1" destOrd="0" presId="urn:microsoft.com/office/officeart/2005/8/layout/lProcess2"/>
    <dgm:cxn modelId="{FAD276B0-69AC-45EC-A3C0-B9A7F95600D2}" type="presOf" srcId="{9A7AA593-AA49-464B-BD36-DFC36962B47F}" destId="{ED64B86D-FE51-4BDE-B6C0-527BEBDA01BA}" srcOrd="0" destOrd="0" presId="urn:microsoft.com/office/officeart/2005/8/layout/lProcess2"/>
    <dgm:cxn modelId="{C903C0B1-31B1-46C6-B8A4-DA96AD6B2A38}" srcId="{B4C725D3-A243-4B53-91D8-4787031B1024}" destId="{08FFBD5C-1230-4AAD-9A71-7A7D56C71539}" srcOrd="1" destOrd="0" parTransId="{E4AD28E6-4FF2-4EBE-80C3-FF09271EB9DC}" sibTransId="{9034B94C-9E9A-413E-8752-FBEFFFF9DCB6}"/>
    <dgm:cxn modelId="{CA1DF8BD-DB08-4AED-B34F-E53DB0B2CBCE}" srcId="{9A7AA593-AA49-464B-BD36-DFC36962B47F}" destId="{A76EFA58-C9E5-4E4C-B233-2806E8B64542}" srcOrd="0" destOrd="0" parTransId="{24F3EA46-4224-48E9-B9ED-2212B5082F64}" sibTransId="{E4581994-D851-48D8-970E-E46FC9DA2096}"/>
    <dgm:cxn modelId="{576A03C4-E21D-4F45-B083-8F3F520B0CCB}" type="presOf" srcId="{8B15C65D-9FEE-4C20-8E88-70FAB1AEECD3}" destId="{A8D2D2F1-F961-4397-9F3C-CF1FF85589F4}" srcOrd="0" destOrd="0" presId="urn:microsoft.com/office/officeart/2005/8/layout/lProcess2"/>
    <dgm:cxn modelId="{8D11C89C-81F2-47A5-9654-B0FE0B8DF3F1}" type="presOf" srcId="{60926AA4-587E-4992-B438-B0D0AB0F606E}" destId="{3142EB74-BC99-4979-A642-898B3929F793}" srcOrd="0" destOrd="0" presId="urn:microsoft.com/office/officeart/2005/8/layout/lProcess2"/>
    <dgm:cxn modelId="{61E22096-0749-40DD-A84C-8DE1155243B9}" type="presOf" srcId="{B4C725D3-A243-4B53-91D8-4787031B1024}" destId="{B2EFEE2E-03BE-4746-9525-44DD8A086244}" srcOrd="0" destOrd="0" presId="urn:microsoft.com/office/officeart/2005/8/layout/lProcess2"/>
    <dgm:cxn modelId="{083FEDFD-F16F-4BF1-93FC-AE2844F10662}" type="presOf" srcId="{C7C221F8-5184-4CDD-A9A1-6E5DBAB43555}" destId="{523B7FFD-C5AC-4B40-9B90-A266A12AB1B3}" srcOrd="0" destOrd="0" presId="urn:microsoft.com/office/officeart/2005/8/layout/lProcess2"/>
    <dgm:cxn modelId="{734AB33A-A284-45AE-9536-D4D5333FEDBA}" srcId="{FB073DA5-D13C-4BB8-B9EA-DBE9E2FDCB2F}" destId="{9A7AA593-AA49-464B-BD36-DFC36962B47F}" srcOrd="1" destOrd="0" parTransId="{78D75969-7DDA-4EF3-88C5-DDF5CC49B214}" sibTransId="{B31E7054-3E93-40ED-9D7D-629F12E35D9E}"/>
    <dgm:cxn modelId="{F046FEB0-05AE-4C7D-8D27-790259FA4E5F}" type="presOf" srcId="{FB073DA5-D13C-4BB8-B9EA-DBE9E2FDCB2F}" destId="{5C03CD5C-D4A6-4B3A-890C-F3E54E411EDA}" srcOrd="0" destOrd="0" presId="urn:microsoft.com/office/officeart/2005/8/layout/lProcess2"/>
    <dgm:cxn modelId="{8376BA77-399B-474C-8898-AA016A809F3B}" type="presOf" srcId="{A76EFA58-C9E5-4E4C-B233-2806E8B64542}" destId="{609CEF85-890B-47CD-A7AA-A61F1049FAC4}" srcOrd="0" destOrd="0" presId="urn:microsoft.com/office/officeart/2005/8/layout/lProcess2"/>
    <dgm:cxn modelId="{5471B7E1-4731-4574-A11A-0D01B4789BD2}" type="presOf" srcId="{B4C725D3-A243-4B53-91D8-4787031B1024}" destId="{3DB1307A-0DAA-4706-AD06-A142A4ACDCE4}" srcOrd="1" destOrd="0" presId="urn:microsoft.com/office/officeart/2005/8/layout/lProcess2"/>
    <dgm:cxn modelId="{5F11CE17-F454-43A0-A65A-B85168A00DCC}" srcId="{FB073DA5-D13C-4BB8-B9EA-DBE9E2FDCB2F}" destId="{FEC2E78A-BABC-4736-B857-FC892B0E96BF}" srcOrd="3" destOrd="0" parTransId="{6DF4ACE9-5FF7-4D4F-B139-1B8861E5D814}" sibTransId="{4A61BAEF-5D6D-4D5B-8B05-26ED28D07B04}"/>
    <dgm:cxn modelId="{84C5343D-F774-4A96-A4D2-AEAA6D8C5DB0}" type="presOf" srcId="{8B15C65D-9FEE-4C20-8E88-70FAB1AEECD3}" destId="{B21F6B72-882F-4E86-A780-B599CEA4AC5A}" srcOrd="1" destOrd="0" presId="urn:microsoft.com/office/officeart/2005/8/layout/lProcess2"/>
    <dgm:cxn modelId="{5CAE252C-3DD8-4E0C-98B3-088E91428BB7}" type="presOf" srcId="{B12631C6-FB83-4BF9-AE5C-F1FC4C9CD90F}" destId="{E39CC9E8-28D1-47F2-B597-9C9522F1B1A1}" srcOrd="0" destOrd="0" presId="urn:microsoft.com/office/officeart/2005/8/layout/lProcess2"/>
    <dgm:cxn modelId="{517E311B-E1AE-4DBD-BAF5-0B26B8BC462F}" srcId="{9A7AA593-AA49-464B-BD36-DFC36962B47F}" destId="{DA0170CF-2265-467B-BF3E-FC0B647F0C28}" srcOrd="1" destOrd="0" parTransId="{5CA61B94-7E4C-4E98-B88A-80BBF111EB36}" sibTransId="{DC026035-680F-49D7-8F9D-40B6520C7443}"/>
    <dgm:cxn modelId="{1FCA9AAE-D5BB-4F5E-A007-F8AE31158AA9}" srcId="{B4C725D3-A243-4B53-91D8-4787031B1024}" destId="{B12631C6-FB83-4BF9-AE5C-F1FC4C9CD90F}" srcOrd="0" destOrd="0" parTransId="{0F1B1543-2388-49E2-95A4-B3ACB40E5A77}" sibTransId="{B5B5A02E-49C9-4A98-9327-EB941020B260}"/>
    <dgm:cxn modelId="{74C1FE83-08AA-4550-80FC-83FD975D9AEE}" type="presOf" srcId="{5090703E-0681-47CE-9D56-73AA60E9E1F5}" destId="{A6A78947-7B79-4D76-AFEB-E41B08B9B16A}" srcOrd="0" destOrd="0" presId="urn:microsoft.com/office/officeart/2005/8/layout/lProcess2"/>
    <dgm:cxn modelId="{E23CABCF-2248-410D-AC36-2152FC96B267}" srcId="{FEC2E78A-BABC-4736-B857-FC892B0E96BF}" destId="{60926AA4-587E-4992-B438-B0D0AB0F606E}" srcOrd="1" destOrd="0" parTransId="{642EAD78-910F-4600-B897-13564837A58E}" sibTransId="{90D3D1F0-213E-4E9B-AB22-67B28835D78D}"/>
    <dgm:cxn modelId="{5E163773-FF72-4597-9C58-CCE18303F9CD}" srcId="{8B15C65D-9FEE-4C20-8E88-70FAB1AEECD3}" destId="{747364E0-4F15-47F2-AFCF-F433B8ED1150}" srcOrd="0" destOrd="0" parTransId="{5C67260E-9688-4282-8170-665EDE9E1447}" sibTransId="{429C20A4-FED8-4CB6-B36B-2676A66116F2}"/>
    <dgm:cxn modelId="{ADE91CFF-517D-43E5-89B7-F867819CEF88}" type="presOf" srcId="{FEC2E78A-BABC-4736-B857-FC892B0E96BF}" destId="{B9A5C078-2AAE-47A4-9206-CE266207AF0D}" srcOrd="0" destOrd="0" presId="urn:microsoft.com/office/officeart/2005/8/layout/lProcess2"/>
    <dgm:cxn modelId="{A29B1A50-44DA-4D94-BAB3-2CCAC40C8AC1}" type="presOf" srcId="{08FFBD5C-1230-4AAD-9A71-7A7D56C71539}" destId="{1BF78369-B7C5-4B05-8E0C-8DD0ADADA2EC}" srcOrd="0" destOrd="0" presId="urn:microsoft.com/office/officeart/2005/8/layout/lProcess2"/>
    <dgm:cxn modelId="{EF3038B8-F882-466D-B8B3-CB7E1A179F89}" type="presOf" srcId="{DA0170CF-2265-467B-BF3E-FC0B647F0C28}" destId="{5A4FCED5-2B24-46C6-917B-E9CEFB544F6C}" srcOrd="0" destOrd="0" presId="urn:microsoft.com/office/officeart/2005/8/layout/lProcess2"/>
    <dgm:cxn modelId="{166223F9-793C-42C7-841C-3E669120E163}" srcId="{FB073DA5-D13C-4BB8-B9EA-DBE9E2FDCB2F}" destId="{B4C725D3-A243-4B53-91D8-4787031B1024}" srcOrd="0" destOrd="0" parTransId="{F5BF2601-8B35-4568-9E52-AD67F43FB950}" sibTransId="{ECC7427A-6955-4988-A0F7-BD09E337DF37}"/>
    <dgm:cxn modelId="{6FA81F5A-4797-4657-98EB-B71DC46A67C8}" type="presOf" srcId="{747364E0-4F15-47F2-AFCF-F433B8ED1150}" destId="{CCD4EFDC-4E22-45B4-B791-B4FBCDE1E684}" srcOrd="0" destOrd="0" presId="urn:microsoft.com/office/officeart/2005/8/layout/lProcess2"/>
    <dgm:cxn modelId="{1B52D8F7-B520-4736-846C-E9FCF89FD647}" type="presOf" srcId="{FEC2E78A-BABC-4736-B857-FC892B0E96BF}" destId="{C3E40BFB-07D7-4B3B-B1D6-D9B3C1FAE512}" srcOrd="1" destOrd="0" presId="urn:microsoft.com/office/officeart/2005/8/layout/lProcess2"/>
    <dgm:cxn modelId="{6AE13B8E-EA36-4E4C-9794-AA3570895730}" srcId="{8B15C65D-9FEE-4C20-8E88-70FAB1AEECD3}" destId="{C7C221F8-5184-4CDD-A9A1-6E5DBAB43555}" srcOrd="1" destOrd="0" parTransId="{BF2DD8E9-9C22-4CD8-90C4-A2D10FB8C7C1}" sibTransId="{F477DE9A-D5E1-4983-A2E2-DD3AA2DB2262}"/>
    <dgm:cxn modelId="{095C5CCF-BC25-4B24-9673-AAE783C2C4AF}" srcId="{FEC2E78A-BABC-4736-B857-FC892B0E96BF}" destId="{5090703E-0681-47CE-9D56-73AA60E9E1F5}" srcOrd="0" destOrd="0" parTransId="{0492A449-FB89-4F06-AD38-FA0C7277F2A1}" sibTransId="{190428CC-BAC0-4759-BFA8-C128C27070FE}"/>
    <dgm:cxn modelId="{C970D4FD-5FC6-42B6-9942-5AB262ADE63C}" srcId="{FB073DA5-D13C-4BB8-B9EA-DBE9E2FDCB2F}" destId="{8B15C65D-9FEE-4C20-8E88-70FAB1AEECD3}" srcOrd="2" destOrd="0" parTransId="{D54474D8-C5C8-4493-BE16-8A935A3ACA74}" sibTransId="{6665305F-2925-42C3-9329-5A31BBA75AA4}"/>
    <dgm:cxn modelId="{C862DC0C-13E9-4C2A-9C21-6065FDD210CE}" type="presParOf" srcId="{5C03CD5C-D4A6-4B3A-890C-F3E54E411EDA}" destId="{95E26E7C-D975-4E3B-B354-2BA3A9E91E4B}" srcOrd="0" destOrd="0" presId="urn:microsoft.com/office/officeart/2005/8/layout/lProcess2"/>
    <dgm:cxn modelId="{9E7D17C5-0C4F-4A3A-9D2E-F77C50E563C2}" type="presParOf" srcId="{95E26E7C-D975-4E3B-B354-2BA3A9E91E4B}" destId="{B2EFEE2E-03BE-4746-9525-44DD8A086244}" srcOrd="0" destOrd="0" presId="urn:microsoft.com/office/officeart/2005/8/layout/lProcess2"/>
    <dgm:cxn modelId="{5C913151-B796-495F-AA0E-120EE3FCC3FD}" type="presParOf" srcId="{95E26E7C-D975-4E3B-B354-2BA3A9E91E4B}" destId="{3DB1307A-0DAA-4706-AD06-A142A4ACDCE4}" srcOrd="1" destOrd="0" presId="urn:microsoft.com/office/officeart/2005/8/layout/lProcess2"/>
    <dgm:cxn modelId="{63D5AC5C-ABF0-4C8D-97DD-3C073B4AF3D0}" type="presParOf" srcId="{95E26E7C-D975-4E3B-B354-2BA3A9E91E4B}" destId="{DDB1049D-CCCC-464F-9D9A-B22D06C092DB}" srcOrd="2" destOrd="0" presId="urn:microsoft.com/office/officeart/2005/8/layout/lProcess2"/>
    <dgm:cxn modelId="{6B9002FC-64F8-4D68-8179-154F1E3B4FE3}" type="presParOf" srcId="{DDB1049D-CCCC-464F-9D9A-B22D06C092DB}" destId="{1746DC47-D4E0-4FF6-A88A-C2CBD62BFF48}" srcOrd="0" destOrd="0" presId="urn:microsoft.com/office/officeart/2005/8/layout/lProcess2"/>
    <dgm:cxn modelId="{0DEAA177-E538-4576-8E3C-AE820CEB3725}" type="presParOf" srcId="{1746DC47-D4E0-4FF6-A88A-C2CBD62BFF48}" destId="{E39CC9E8-28D1-47F2-B597-9C9522F1B1A1}" srcOrd="0" destOrd="0" presId="urn:microsoft.com/office/officeart/2005/8/layout/lProcess2"/>
    <dgm:cxn modelId="{53757DB3-81E5-40E9-8C5E-18EF92817647}" type="presParOf" srcId="{1746DC47-D4E0-4FF6-A88A-C2CBD62BFF48}" destId="{CE4E9FF8-6CAB-4D2B-8E21-AD99602F365A}" srcOrd="1" destOrd="0" presId="urn:microsoft.com/office/officeart/2005/8/layout/lProcess2"/>
    <dgm:cxn modelId="{37397C1B-4F44-46E0-BF64-D53184EB9A54}" type="presParOf" srcId="{1746DC47-D4E0-4FF6-A88A-C2CBD62BFF48}" destId="{1BF78369-B7C5-4B05-8E0C-8DD0ADADA2EC}" srcOrd="2" destOrd="0" presId="urn:microsoft.com/office/officeart/2005/8/layout/lProcess2"/>
    <dgm:cxn modelId="{C3CDC279-7FEC-4993-819E-770F6049A3AE}" type="presParOf" srcId="{5C03CD5C-D4A6-4B3A-890C-F3E54E411EDA}" destId="{A443C34E-EB51-47D5-8DDF-7FAFA218BDD9}" srcOrd="1" destOrd="0" presId="urn:microsoft.com/office/officeart/2005/8/layout/lProcess2"/>
    <dgm:cxn modelId="{63070CD7-4339-4F98-BC7B-DD1CB0DA3B9B}" type="presParOf" srcId="{5C03CD5C-D4A6-4B3A-890C-F3E54E411EDA}" destId="{08E8092C-B7B0-4C5B-9E79-A02DFEFA3587}" srcOrd="2" destOrd="0" presId="urn:microsoft.com/office/officeart/2005/8/layout/lProcess2"/>
    <dgm:cxn modelId="{DE8B9F5D-BAFB-4425-B738-698486AAD87F}" type="presParOf" srcId="{08E8092C-B7B0-4C5B-9E79-A02DFEFA3587}" destId="{ED64B86D-FE51-4BDE-B6C0-527BEBDA01BA}" srcOrd="0" destOrd="0" presId="urn:microsoft.com/office/officeart/2005/8/layout/lProcess2"/>
    <dgm:cxn modelId="{581DC26F-AFA2-4EBF-B0DD-E6D3E5554C2E}" type="presParOf" srcId="{08E8092C-B7B0-4C5B-9E79-A02DFEFA3587}" destId="{BDE127F8-A425-4843-BD09-0563C652FE4A}" srcOrd="1" destOrd="0" presId="urn:microsoft.com/office/officeart/2005/8/layout/lProcess2"/>
    <dgm:cxn modelId="{0876C387-E8F6-4F85-8059-400472065C87}" type="presParOf" srcId="{08E8092C-B7B0-4C5B-9E79-A02DFEFA3587}" destId="{F51F3680-C769-441B-AB17-1E91F9A61711}" srcOrd="2" destOrd="0" presId="urn:microsoft.com/office/officeart/2005/8/layout/lProcess2"/>
    <dgm:cxn modelId="{EF95A22A-DE4A-49C1-B837-ED5C939E9225}" type="presParOf" srcId="{F51F3680-C769-441B-AB17-1E91F9A61711}" destId="{2674C8CE-3A3B-4760-BFBB-D64BC666DC11}" srcOrd="0" destOrd="0" presId="urn:microsoft.com/office/officeart/2005/8/layout/lProcess2"/>
    <dgm:cxn modelId="{3989D289-23BD-4479-803E-AA8968AF81FC}" type="presParOf" srcId="{2674C8CE-3A3B-4760-BFBB-D64BC666DC11}" destId="{609CEF85-890B-47CD-A7AA-A61F1049FAC4}" srcOrd="0" destOrd="0" presId="urn:microsoft.com/office/officeart/2005/8/layout/lProcess2"/>
    <dgm:cxn modelId="{313DDA05-0715-4F25-82AE-6ABD5599B738}" type="presParOf" srcId="{2674C8CE-3A3B-4760-BFBB-D64BC666DC11}" destId="{4CCCC7A3-F793-42E6-BCDA-5F46BB74ED1D}" srcOrd="1" destOrd="0" presId="urn:microsoft.com/office/officeart/2005/8/layout/lProcess2"/>
    <dgm:cxn modelId="{15999106-6D76-4C87-B9DE-2AE64916F4AC}" type="presParOf" srcId="{2674C8CE-3A3B-4760-BFBB-D64BC666DC11}" destId="{5A4FCED5-2B24-46C6-917B-E9CEFB544F6C}" srcOrd="2" destOrd="0" presId="urn:microsoft.com/office/officeart/2005/8/layout/lProcess2"/>
    <dgm:cxn modelId="{5B3493F1-0C53-4F8C-8349-C06CB0BEEC12}" type="presParOf" srcId="{5C03CD5C-D4A6-4B3A-890C-F3E54E411EDA}" destId="{423EB040-7F69-4D37-ACDD-C119975E4D03}" srcOrd="3" destOrd="0" presId="urn:microsoft.com/office/officeart/2005/8/layout/lProcess2"/>
    <dgm:cxn modelId="{9A8ED24A-34E3-4EE1-8F57-C955045F56AE}" type="presParOf" srcId="{5C03CD5C-D4A6-4B3A-890C-F3E54E411EDA}" destId="{64768EBE-010C-4CD3-BCF9-41D1F63D99D4}" srcOrd="4" destOrd="0" presId="urn:microsoft.com/office/officeart/2005/8/layout/lProcess2"/>
    <dgm:cxn modelId="{1FCD204E-7EF7-4AA8-8EAD-6BC695793518}" type="presParOf" srcId="{64768EBE-010C-4CD3-BCF9-41D1F63D99D4}" destId="{A8D2D2F1-F961-4397-9F3C-CF1FF85589F4}" srcOrd="0" destOrd="0" presId="urn:microsoft.com/office/officeart/2005/8/layout/lProcess2"/>
    <dgm:cxn modelId="{C6DF0539-9D4D-41B5-B2E8-030C57AE89C8}" type="presParOf" srcId="{64768EBE-010C-4CD3-BCF9-41D1F63D99D4}" destId="{B21F6B72-882F-4E86-A780-B599CEA4AC5A}" srcOrd="1" destOrd="0" presId="urn:microsoft.com/office/officeart/2005/8/layout/lProcess2"/>
    <dgm:cxn modelId="{766DE805-168F-465F-B3D2-75E4C76D7826}" type="presParOf" srcId="{64768EBE-010C-4CD3-BCF9-41D1F63D99D4}" destId="{53775912-1F60-4D58-9EA8-EB74C6E4F382}" srcOrd="2" destOrd="0" presId="urn:microsoft.com/office/officeart/2005/8/layout/lProcess2"/>
    <dgm:cxn modelId="{6765590B-E606-42B7-BDF0-9342E8C259FE}" type="presParOf" srcId="{53775912-1F60-4D58-9EA8-EB74C6E4F382}" destId="{289EFB95-D269-4E0E-801E-D56288C3D475}" srcOrd="0" destOrd="0" presId="urn:microsoft.com/office/officeart/2005/8/layout/lProcess2"/>
    <dgm:cxn modelId="{12F3543C-110E-4C14-A901-C3BDBFDD5987}" type="presParOf" srcId="{289EFB95-D269-4E0E-801E-D56288C3D475}" destId="{CCD4EFDC-4E22-45B4-B791-B4FBCDE1E684}" srcOrd="0" destOrd="0" presId="urn:microsoft.com/office/officeart/2005/8/layout/lProcess2"/>
    <dgm:cxn modelId="{DDF9D012-D68F-4A38-B679-7D291EA60BE3}" type="presParOf" srcId="{289EFB95-D269-4E0E-801E-D56288C3D475}" destId="{2BD1110F-AADC-44C2-99CA-26558C68418D}" srcOrd="1" destOrd="0" presId="urn:microsoft.com/office/officeart/2005/8/layout/lProcess2"/>
    <dgm:cxn modelId="{3025E2F2-8CB4-4C5A-B238-C3F6A539FE14}" type="presParOf" srcId="{289EFB95-D269-4E0E-801E-D56288C3D475}" destId="{523B7FFD-C5AC-4B40-9B90-A266A12AB1B3}" srcOrd="2" destOrd="0" presId="urn:microsoft.com/office/officeart/2005/8/layout/lProcess2"/>
    <dgm:cxn modelId="{C7EDE6AA-8654-40CF-8E25-728568587A98}" type="presParOf" srcId="{5C03CD5C-D4A6-4B3A-890C-F3E54E411EDA}" destId="{A3D3C414-45CB-49D4-85AF-50A966026B38}" srcOrd="5" destOrd="0" presId="urn:microsoft.com/office/officeart/2005/8/layout/lProcess2"/>
    <dgm:cxn modelId="{A6293ECF-241F-4041-A4B1-A84BDFAF308F}" type="presParOf" srcId="{5C03CD5C-D4A6-4B3A-890C-F3E54E411EDA}" destId="{B1A4C9BE-5E81-43C1-A5EC-A1AEB78D7709}" srcOrd="6" destOrd="0" presId="urn:microsoft.com/office/officeart/2005/8/layout/lProcess2"/>
    <dgm:cxn modelId="{F8FFFA0E-B5DE-4929-B280-282F36FC83E8}" type="presParOf" srcId="{B1A4C9BE-5E81-43C1-A5EC-A1AEB78D7709}" destId="{B9A5C078-2AAE-47A4-9206-CE266207AF0D}" srcOrd="0" destOrd="0" presId="urn:microsoft.com/office/officeart/2005/8/layout/lProcess2"/>
    <dgm:cxn modelId="{61D1819F-1065-4B6E-882D-E517F9A6A567}" type="presParOf" srcId="{B1A4C9BE-5E81-43C1-A5EC-A1AEB78D7709}" destId="{C3E40BFB-07D7-4B3B-B1D6-D9B3C1FAE512}" srcOrd="1" destOrd="0" presId="urn:microsoft.com/office/officeart/2005/8/layout/lProcess2"/>
    <dgm:cxn modelId="{992741B9-A8CD-4BAC-8489-A720751A3557}" type="presParOf" srcId="{B1A4C9BE-5E81-43C1-A5EC-A1AEB78D7709}" destId="{B30AD9FB-C5E5-4428-935F-3275B22A5CF3}" srcOrd="2" destOrd="0" presId="urn:microsoft.com/office/officeart/2005/8/layout/lProcess2"/>
    <dgm:cxn modelId="{D90B5164-617A-4AE7-9EB7-FCD20414AA61}" type="presParOf" srcId="{B30AD9FB-C5E5-4428-935F-3275B22A5CF3}" destId="{DB8680D3-278F-443E-9DAA-EE61808A8291}" srcOrd="0" destOrd="0" presId="urn:microsoft.com/office/officeart/2005/8/layout/lProcess2"/>
    <dgm:cxn modelId="{D6CF1C56-4B0E-489D-91AB-955BD017CCF9}" type="presParOf" srcId="{DB8680D3-278F-443E-9DAA-EE61808A8291}" destId="{A6A78947-7B79-4D76-AFEB-E41B08B9B16A}" srcOrd="0" destOrd="0" presId="urn:microsoft.com/office/officeart/2005/8/layout/lProcess2"/>
    <dgm:cxn modelId="{93202AE2-15E1-42AD-B2F8-9001739C74C7}" type="presParOf" srcId="{DB8680D3-278F-443E-9DAA-EE61808A8291}" destId="{3933E9B7-6CE4-458C-B45B-A1FBB2E808CF}" srcOrd="1" destOrd="0" presId="urn:microsoft.com/office/officeart/2005/8/layout/lProcess2"/>
    <dgm:cxn modelId="{0E9670D6-B0F7-46E5-93FE-8728B5989A92}" type="presParOf" srcId="{DB8680D3-278F-443E-9DAA-EE61808A8291}" destId="{3142EB74-BC99-4979-A642-898B3929F793}"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61FCA8-7C69-47CE-9693-AF4088FD57CE}"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en-US"/>
        </a:p>
      </dgm:t>
    </dgm:pt>
    <dgm:pt modelId="{DB4E2509-42FD-4C5D-A531-EC8498D9987F}">
      <dgm:prSet phldrT="[Text]"/>
      <dgm:spPr/>
      <dgm:t>
        <a:bodyPr/>
        <a:lstStyle/>
        <a:p>
          <a:r>
            <a:rPr lang="en-US" dirty="0" smtClean="0"/>
            <a:t>Health</a:t>
          </a:r>
          <a:endParaRPr lang="en-US" dirty="0"/>
        </a:p>
      </dgm:t>
    </dgm:pt>
    <dgm:pt modelId="{B3806047-C1A4-49AC-8698-14FD3D501D75}" type="parTrans" cxnId="{6D4B1504-90B5-42F7-B609-717AF672C74B}">
      <dgm:prSet/>
      <dgm:spPr/>
      <dgm:t>
        <a:bodyPr/>
        <a:lstStyle/>
        <a:p>
          <a:endParaRPr lang="en-US"/>
        </a:p>
      </dgm:t>
    </dgm:pt>
    <dgm:pt modelId="{32B1DB70-A8B7-4939-A550-BA5B3BCB486F}" type="sibTrans" cxnId="{6D4B1504-90B5-42F7-B609-717AF672C74B}">
      <dgm:prSet/>
      <dgm:spPr/>
      <dgm:t>
        <a:bodyPr/>
        <a:lstStyle/>
        <a:p>
          <a:endParaRPr lang="en-US"/>
        </a:p>
      </dgm:t>
    </dgm:pt>
    <dgm:pt modelId="{7F186AFF-EC5D-469D-9142-BBA3C6810B2E}">
      <dgm:prSet phldrT="[Text]"/>
      <dgm:spPr/>
      <dgm:t>
        <a:bodyPr/>
        <a:lstStyle/>
        <a:p>
          <a:r>
            <a:rPr lang="en-US" dirty="0" smtClean="0"/>
            <a:t>COVID-19</a:t>
          </a:r>
          <a:endParaRPr lang="en-US" dirty="0"/>
        </a:p>
      </dgm:t>
    </dgm:pt>
    <dgm:pt modelId="{D3E13FA9-8C47-4DA4-8F53-DB21137C8920}" type="parTrans" cxnId="{B2D1F75F-175A-4417-860C-045D36A8D31C}">
      <dgm:prSet/>
      <dgm:spPr/>
      <dgm:t>
        <a:bodyPr/>
        <a:lstStyle/>
        <a:p>
          <a:endParaRPr lang="en-US"/>
        </a:p>
      </dgm:t>
    </dgm:pt>
    <dgm:pt modelId="{51F17CBC-32BE-40B7-9C67-0A8B8FDE5CB5}" type="sibTrans" cxnId="{B2D1F75F-175A-4417-860C-045D36A8D31C}">
      <dgm:prSet/>
      <dgm:spPr/>
      <dgm:t>
        <a:bodyPr/>
        <a:lstStyle/>
        <a:p>
          <a:endParaRPr lang="en-US"/>
        </a:p>
      </dgm:t>
    </dgm:pt>
    <dgm:pt modelId="{1681F2E2-F0E6-4483-9CD9-EABD20661D72}">
      <dgm:prSet phldrT="[Text]"/>
      <dgm:spPr/>
      <dgm:t>
        <a:bodyPr/>
        <a:lstStyle/>
        <a:p>
          <a:r>
            <a:rPr lang="en-US" dirty="0" smtClean="0"/>
            <a:t>Other conditions</a:t>
          </a:r>
          <a:endParaRPr lang="en-US" dirty="0"/>
        </a:p>
      </dgm:t>
    </dgm:pt>
    <dgm:pt modelId="{10DC48CA-93BE-484D-B5A4-6346414CB7AF}" type="parTrans" cxnId="{82490A4B-5301-4F15-B22B-B22349D6CFA6}">
      <dgm:prSet/>
      <dgm:spPr/>
      <dgm:t>
        <a:bodyPr/>
        <a:lstStyle/>
        <a:p>
          <a:endParaRPr lang="en-US"/>
        </a:p>
      </dgm:t>
    </dgm:pt>
    <dgm:pt modelId="{33F678CD-29D9-431D-A6FA-AEE10EC88ED7}" type="sibTrans" cxnId="{82490A4B-5301-4F15-B22B-B22349D6CFA6}">
      <dgm:prSet/>
      <dgm:spPr/>
      <dgm:t>
        <a:bodyPr/>
        <a:lstStyle/>
        <a:p>
          <a:endParaRPr lang="en-US"/>
        </a:p>
      </dgm:t>
    </dgm:pt>
    <dgm:pt modelId="{2120A08E-8F54-4ED4-A5AE-84948142A0F7}">
      <dgm:prSet phldrT="[Text]"/>
      <dgm:spPr/>
      <dgm:t>
        <a:bodyPr/>
        <a:lstStyle/>
        <a:p>
          <a:r>
            <a:rPr lang="en-US" dirty="0" smtClean="0"/>
            <a:t>Financial security</a:t>
          </a:r>
          <a:endParaRPr lang="en-US" dirty="0"/>
        </a:p>
      </dgm:t>
    </dgm:pt>
    <dgm:pt modelId="{F521C7B1-DDD3-4485-A844-A98D7C01E94F}" type="parTrans" cxnId="{EE2CC55A-D434-425E-B895-8C006D0C49E3}">
      <dgm:prSet/>
      <dgm:spPr/>
      <dgm:t>
        <a:bodyPr/>
        <a:lstStyle/>
        <a:p>
          <a:endParaRPr lang="en-US"/>
        </a:p>
      </dgm:t>
    </dgm:pt>
    <dgm:pt modelId="{7DD36E4A-9BFE-42D9-A9CB-27577067DDC5}" type="sibTrans" cxnId="{EE2CC55A-D434-425E-B895-8C006D0C49E3}">
      <dgm:prSet/>
      <dgm:spPr/>
      <dgm:t>
        <a:bodyPr/>
        <a:lstStyle/>
        <a:p>
          <a:endParaRPr lang="en-US"/>
        </a:p>
      </dgm:t>
    </dgm:pt>
    <dgm:pt modelId="{64274B7F-8802-41A7-9451-961B1A7082C9}">
      <dgm:prSet phldrT="[Text]"/>
      <dgm:spPr/>
      <dgm:t>
        <a:bodyPr/>
        <a:lstStyle/>
        <a:p>
          <a:r>
            <a:rPr lang="en-US" dirty="0" smtClean="0"/>
            <a:t>Unpaid medical bills</a:t>
          </a:r>
          <a:endParaRPr lang="en-US" dirty="0"/>
        </a:p>
      </dgm:t>
    </dgm:pt>
    <dgm:pt modelId="{41E7CB45-A922-4679-9CBA-B9CB4248AE14}" type="parTrans" cxnId="{80CD7584-0301-4C11-B04A-A0D0FEA7CAC8}">
      <dgm:prSet/>
      <dgm:spPr/>
      <dgm:t>
        <a:bodyPr/>
        <a:lstStyle/>
        <a:p>
          <a:endParaRPr lang="en-US"/>
        </a:p>
      </dgm:t>
    </dgm:pt>
    <dgm:pt modelId="{9B12F445-30C1-4CD2-8383-2E2532373E79}" type="sibTrans" cxnId="{80CD7584-0301-4C11-B04A-A0D0FEA7CAC8}">
      <dgm:prSet/>
      <dgm:spPr/>
      <dgm:t>
        <a:bodyPr/>
        <a:lstStyle/>
        <a:p>
          <a:endParaRPr lang="en-US"/>
        </a:p>
      </dgm:t>
    </dgm:pt>
    <dgm:pt modelId="{CBCA62CD-7B89-4C16-AE1A-96C0AF516A2E}">
      <dgm:prSet phldrT="[Text]"/>
      <dgm:spPr/>
      <dgm:t>
        <a:bodyPr/>
        <a:lstStyle/>
        <a:p>
          <a:r>
            <a:rPr lang="en-US" dirty="0" smtClean="0"/>
            <a:t>Economic recovery</a:t>
          </a:r>
          <a:endParaRPr lang="en-US" dirty="0"/>
        </a:p>
      </dgm:t>
    </dgm:pt>
    <dgm:pt modelId="{6DFA46EB-09D3-44B3-914D-0DBD510944A4}" type="parTrans" cxnId="{7D0CC7C1-D084-44A4-9012-E29FFD62CBA6}">
      <dgm:prSet/>
      <dgm:spPr/>
      <dgm:t>
        <a:bodyPr/>
        <a:lstStyle/>
        <a:p>
          <a:endParaRPr lang="en-US"/>
        </a:p>
      </dgm:t>
    </dgm:pt>
    <dgm:pt modelId="{140CA9C8-EAC3-408D-9EF9-73B7F2E42909}" type="sibTrans" cxnId="{7D0CC7C1-D084-44A4-9012-E29FFD62CBA6}">
      <dgm:prSet/>
      <dgm:spPr/>
      <dgm:t>
        <a:bodyPr/>
        <a:lstStyle/>
        <a:p>
          <a:endParaRPr lang="en-US"/>
        </a:p>
      </dgm:t>
    </dgm:pt>
    <dgm:pt modelId="{74B97507-6800-4352-B6C2-8929A0AA07EE}">
      <dgm:prSet phldrT="[Text]"/>
      <dgm:spPr/>
      <dgm:t>
        <a:bodyPr/>
        <a:lstStyle/>
        <a:p>
          <a:r>
            <a:rPr lang="en-US" dirty="0" smtClean="0"/>
            <a:t>Beating COVID-19 is key to recovery</a:t>
          </a:r>
          <a:endParaRPr lang="en-US" dirty="0"/>
        </a:p>
      </dgm:t>
    </dgm:pt>
    <dgm:pt modelId="{87AA39A3-33AD-46DB-8913-4E8C3B69EC34}" type="parTrans" cxnId="{E79825AD-720C-45C3-BA1C-E1A16D9270F9}">
      <dgm:prSet/>
      <dgm:spPr/>
      <dgm:t>
        <a:bodyPr/>
        <a:lstStyle/>
        <a:p>
          <a:endParaRPr lang="en-US"/>
        </a:p>
      </dgm:t>
    </dgm:pt>
    <dgm:pt modelId="{AD6B79E7-6FB6-427B-8EE8-EEBA0706E366}" type="sibTrans" cxnId="{E79825AD-720C-45C3-BA1C-E1A16D9270F9}">
      <dgm:prSet/>
      <dgm:spPr/>
      <dgm:t>
        <a:bodyPr/>
        <a:lstStyle/>
        <a:p>
          <a:endParaRPr lang="en-US"/>
        </a:p>
      </dgm:t>
    </dgm:pt>
    <dgm:pt modelId="{4AD86205-C360-484B-9E32-74E0FC6EF1FA}">
      <dgm:prSet phldrT="[Text]"/>
      <dgm:spPr/>
      <dgm:t>
        <a:bodyPr/>
        <a:lstStyle/>
        <a:p>
          <a:r>
            <a:rPr lang="en-US" dirty="0" smtClean="0"/>
            <a:t>If patients lose insurance and don’t seek care, health care providers must lay off staff</a:t>
          </a:r>
          <a:endParaRPr lang="en-US" dirty="0"/>
        </a:p>
      </dgm:t>
    </dgm:pt>
    <dgm:pt modelId="{EC2B904F-0CC3-4416-BD9E-F7BC0919B887}" type="parTrans" cxnId="{67D36EC7-F6FB-4505-BFAB-ADDBC63200B4}">
      <dgm:prSet/>
      <dgm:spPr/>
      <dgm:t>
        <a:bodyPr/>
        <a:lstStyle/>
        <a:p>
          <a:endParaRPr lang="en-US"/>
        </a:p>
      </dgm:t>
    </dgm:pt>
    <dgm:pt modelId="{94B4F54A-1A8C-4061-93B2-8E9826513F41}" type="sibTrans" cxnId="{67D36EC7-F6FB-4505-BFAB-ADDBC63200B4}">
      <dgm:prSet/>
      <dgm:spPr/>
      <dgm:t>
        <a:bodyPr/>
        <a:lstStyle/>
        <a:p>
          <a:endParaRPr lang="en-US"/>
        </a:p>
      </dgm:t>
    </dgm:pt>
    <dgm:pt modelId="{3C2DD33B-BE59-49BB-8738-879574C700AF}">
      <dgm:prSet phldrT="[Text]"/>
      <dgm:spPr/>
      <dgm:t>
        <a:bodyPr/>
        <a:lstStyle/>
        <a:p>
          <a:r>
            <a:rPr lang="en-US" dirty="0" smtClean="0"/>
            <a:t>Forced to choose between health care and food</a:t>
          </a:r>
          <a:endParaRPr lang="en-US" dirty="0"/>
        </a:p>
      </dgm:t>
    </dgm:pt>
    <dgm:pt modelId="{5B3737B1-F714-46C4-9EDD-1B2E65DB0834}" type="parTrans" cxnId="{14A8FD73-8378-4871-8877-C453B4B1F11F}">
      <dgm:prSet/>
      <dgm:spPr/>
    </dgm:pt>
    <dgm:pt modelId="{B4C39388-8E35-40E4-A0C7-C15DFE365444}" type="sibTrans" cxnId="{14A8FD73-8378-4871-8877-C453B4B1F11F}">
      <dgm:prSet/>
      <dgm:spPr/>
    </dgm:pt>
    <dgm:pt modelId="{8CDF347E-3D2F-4F86-9B0F-F4789549742A}" type="pres">
      <dgm:prSet presAssocID="{E961FCA8-7C69-47CE-9693-AF4088FD57CE}" presName="Name0" presStyleCnt="0">
        <dgm:presLayoutVars>
          <dgm:dir/>
          <dgm:resizeHandles val="exact"/>
        </dgm:presLayoutVars>
      </dgm:prSet>
      <dgm:spPr/>
      <dgm:t>
        <a:bodyPr/>
        <a:lstStyle/>
        <a:p>
          <a:endParaRPr lang="en-US"/>
        </a:p>
      </dgm:t>
    </dgm:pt>
    <dgm:pt modelId="{CEBC21D2-0D5C-4815-9EEE-F89AC61510A7}" type="pres">
      <dgm:prSet presAssocID="{DB4E2509-42FD-4C5D-A531-EC8498D9987F}" presName="node" presStyleLbl="node1" presStyleIdx="0" presStyleCnt="3">
        <dgm:presLayoutVars>
          <dgm:bulletEnabled val="1"/>
        </dgm:presLayoutVars>
      </dgm:prSet>
      <dgm:spPr/>
      <dgm:t>
        <a:bodyPr/>
        <a:lstStyle/>
        <a:p>
          <a:endParaRPr lang="en-US"/>
        </a:p>
      </dgm:t>
    </dgm:pt>
    <dgm:pt modelId="{806AE86D-1C9A-4BA5-97C4-0E3C6BCFAB70}" type="pres">
      <dgm:prSet presAssocID="{32B1DB70-A8B7-4939-A550-BA5B3BCB486F}" presName="sibTrans" presStyleCnt="0"/>
      <dgm:spPr/>
    </dgm:pt>
    <dgm:pt modelId="{83B3AA20-9E38-4EBA-960D-C5FD894C6C9C}" type="pres">
      <dgm:prSet presAssocID="{2120A08E-8F54-4ED4-A5AE-84948142A0F7}" presName="node" presStyleLbl="node1" presStyleIdx="1" presStyleCnt="3">
        <dgm:presLayoutVars>
          <dgm:bulletEnabled val="1"/>
        </dgm:presLayoutVars>
      </dgm:prSet>
      <dgm:spPr/>
      <dgm:t>
        <a:bodyPr/>
        <a:lstStyle/>
        <a:p>
          <a:endParaRPr lang="en-US"/>
        </a:p>
      </dgm:t>
    </dgm:pt>
    <dgm:pt modelId="{9D788ADB-1487-4AC4-ABAD-1F9099C62E90}" type="pres">
      <dgm:prSet presAssocID="{7DD36E4A-9BFE-42D9-A9CB-27577067DDC5}" presName="sibTrans" presStyleCnt="0"/>
      <dgm:spPr/>
    </dgm:pt>
    <dgm:pt modelId="{7460A3D9-9AFE-4B68-95D7-EE3582E908E8}" type="pres">
      <dgm:prSet presAssocID="{CBCA62CD-7B89-4C16-AE1A-96C0AF516A2E}" presName="node" presStyleLbl="node1" presStyleIdx="2" presStyleCnt="3">
        <dgm:presLayoutVars>
          <dgm:bulletEnabled val="1"/>
        </dgm:presLayoutVars>
      </dgm:prSet>
      <dgm:spPr/>
      <dgm:t>
        <a:bodyPr/>
        <a:lstStyle/>
        <a:p>
          <a:endParaRPr lang="en-US"/>
        </a:p>
      </dgm:t>
    </dgm:pt>
  </dgm:ptLst>
  <dgm:cxnLst>
    <dgm:cxn modelId="{B8C0A1FD-992C-47DA-9CC6-EE36825ED44D}" type="presOf" srcId="{3C2DD33B-BE59-49BB-8738-879574C700AF}" destId="{83B3AA20-9E38-4EBA-960D-C5FD894C6C9C}" srcOrd="0" destOrd="2" presId="urn:microsoft.com/office/officeart/2005/8/layout/hList6"/>
    <dgm:cxn modelId="{B2D1F75F-175A-4417-860C-045D36A8D31C}" srcId="{DB4E2509-42FD-4C5D-A531-EC8498D9987F}" destId="{7F186AFF-EC5D-469D-9142-BBA3C6810B2E}" srcOrd="0" destOrd="0" parTransId="{D3E13FA9-8C47-4DA4-8F53-DB21137C8920}" sibTransId="{51F17CBC-32BE-40B7-9C67-0A8B8FDE5CB5}"/>
    <dgm:cxn modelId="{7D0CC7C1-D084-44A4-9012-E29FFD62CBA6}" srcId="{E961FCA8-7C69-47CE-9693-AF4088FD57CE}" destId="{CBCA62CD-7B89-4C16-AE1A-96C0AF516A2E}" srcOrd="2" destOrd="0" parTransId="{6DFA46EB-09D3-44B3-914D-0DBD510944A4}" sibTransId="{140CA9C8-EAC3-408D-9EF9-73B7F2E42909}"/>
    <dgm:cxn modelId="{A2978E04-15F2-47FF-A41F-EDA1115D3C60}" type="presOf" srcId="{CBCA62CD-7B89-4C16-AE1A-96C0AF516A2E}" destId="{7460A3D9-9AFE-4B68-95D7-EE3582E908E8}" srcOrd="0" destOrd="0" presId="urn:microsoft.com/office/officeart/2005/8/layout/hList6"/>
    <dgm:cxn modelId="{E79825AD-720C-45C3-BA1C-E1A16D9270F9}" srcId="{CBCA62CD-7B89-4C16-AE1A-96C0AF516A2E}" destId="{74B97507-6800-4352-B6C2-8929A0AA07EE}" srcOrd="0" destOrd="0" parTransId="{87AA39A3-33AD-46DB-8913-4E8C3B69EC34}" sibTransId="{AD6B79E7-6FB6-427B-8EE8-EEBA0706E366}"/>
    <dgm:cxn modelId="{B0EBBEB5-30E1-4F0C-93D8-30A7A36A535D}" type="presOf" srcId="{74B97507-6800-4352-B6C2-8929A0AA07EE}" destId="{7460A3D9-9AFE-4B68-95D7-EE3582E908E8}" srcOrd="0" destOrd="1" presId="urn:microsoft.com/office/officeart/2005/8/layout/hList6"/>
    <dgm:cxn modelId="{23825FE6-75F4-4410-A717-30F7C661E05C}" type="presOf" srcId="{DB4E2509-42FD-4C5D-A531-EC8498D9987F}" destId="{CEBC21D2-0D5C-4815-9EEE-F89AC61510A7}" srcOrd="0" destOrd="0" presId="urn:microsoft.com/office/officeart/2005/8/layout/hList6"/>
    <dgm:cxn modelId="{2FB4EFC8-B91B-46D1-BFC1-4DE5255778AC}" type="presOf" srcId="{64274B7F-8802-41A7-9451-961B1A7082C9}" destId="{83B3AA20-9E38-4EBA-960D-C5FD894C6C9C}" srcOrd="0" destOrd="1" presId="urn:microsoft.com/office/officeart/2005/8/layout/hList6"/>
    <dgm:cxn modelId="{1F49DDCE-5F4B-4FDF-A299-04253760E016}" type="presOf" srcId="{1681F2E2-F0E6-4483-9CD9-EABD20661D72}" destId="{CEBC21D2-0D5C-4815-9EEE-F89AC61510A7}" srcOrd="0" destOrd="2" presId="urn:microsoft.com/office/officeart/2005/8/layout/hList6"/>
    <dgm:cxn modelId="{7BBA700F-6BCB-46DC-A299-E19BABE9EBE0}" type="presOf" srcId="{2120A08E-8F54-4ED4-A5AE-84948142A0F7}" destId="{83B3AA20-9E38-4EBA-960D-C5FD894C6C9C}" srcOrd="0" destOrd="0" presId="urn:microsoft.com/office/officeart/2005/8/layout/hList6"/>
    <dgm:cxn modelId="{EE2CC55A-D434-425E-B895-8C006D0C49E3}" srcId="{E961FCA8-7C69-47CE-9693-AF4088FD57CE}" destId="{2120A08E-8F54-4ED4-A5AE-84948142A0F7}" srcOrd="1" destOrd="0" parTransId="{F521C7B1-DDD3-4485-A844-A98D7C01E94F}" sibTransId="{7DD36E4A-9BFE-42D9-A9CB-27577067DDC5}"/>
    <dgm:cxn modelId="{8B39DD70-FFC4-4108-84D6-772282E77EEE}" type="presOf" srcId="{E961FCA8-7C69-47CE-9693-AF4088FD57CE}" destId="{8CDF347E-3D2F-4F86-9B0F-F4789549742A}" srcOrd="0" destOrd="0" presId="urn:microsoft.com/office/officeart/2005/8/layout/hList6"/>
    <dgm:cxn modelId="{6D4B1504-90B5-42F7-B609-717AF672C74B}" srcId="{E961FCA8-7C69-47CE-9693-AF4088FD57CE}" destId="{DB4E2509-42FD-4C5D-A531-EC8498D9987F}" srcOrd="0" destOrd="0" parTransId="{B3806047-C1A4-49AC-8698-14FD3D501D75}" sibTransId="{32B1DB70-A8B7-4939-A550-BA5B3BCB486F}"/>
    <dgm:cxn modelId="{14A8FD73-8378-4871-8877-C453B4B1F11F}" srcId="{2120A08E-8F54-4ED4-A5AE-84948142A0F7}" destId="{3C2DD33B-BE59-49BB-8738-879574C700AF}" srcOrd="1" destOrd="0" parTransId="{5B3737B1-F714-46C4-9EDD-1B2E65DB0834}" sibTransId="{B4C39388-8E35-40E4-A0C7-C15DFE365444}"/>
    <dgm:cxn modelId="{1D3D7B37-B58A-45C9-A27F-FA0E50CC18C7}" type="presOf" srcId="{7F186AFF-EC5D-469D-9142-BBA3C6810B2E}" destId="{CEBC21D2-0D5C-4815-9EEE-F89AC61510A7}" srcOrd="0" destOrd="1" presId="urn:microsoft.com/office/officeart/2005/8/layout/hList6"/>
    <dgm:cxn modelId="{80CD7584-0301-4C11-B04A-A0D0FEA7CAC8}" srcId="{2120A08E-8F54-4ED4-A5AE-84948142A0F7}" destId="{64274B7F-8802-41A7-9451-961B1A7082C9}" srcOrd="0" destOrd="0" parTransId="{41E7CB45-A922-4679-9CBA-B9CB4248AE14}" sibTransId="{9B12F445-30C1-4CD2-8383-2E2532373E79}"/>
    <dgm:cxn modelId="{82490A4B-5301-4F15-B22B-B22349D6CFA6}" srcId="{DB4E2509-42FD-4C5D-A531-EC8498D9987F}" destId="{1681F2E2-F0E6-4483-9CD9-EABD20661D72}" srcOrd="1" destOrd="0" parTransId="{10DC48CA-93BE-484D-B5A4-6346414CB7AF}" sibTransId="{33F678CD-29D9-431D-A6FA-AEE10EC88ED7}"/>
    <dgm:cxn modelId="{67D36EC7-F6FB-4505-BFAB-ADDBC63200B4}" srcId="{CBCA62CD-7B89-4C16-AE1A-96C0AF516A2E}" destId="{4AD86205-C360-484B-9E32-74E0FC6EF1FA}" srcOrd="1" destOrd="0" parTransId="{EC2B904F-0CC3-4416-BD9E-F7BC0919B887}" sibTransId="{94B4F54A-1A8C-4061-93B2-8E9826513F41}"/>
    <dgm:cxn modelId="{742260A6-AD09-449B-B26C-9097482EEF6E}" type="presOf" srcId="{4AD86205-C360-484B-9E32-74E0FC6EF1FA}" destId="{7460A3D9-9AFE-4B68-95D7-EE3582E908E8}" srcOrd="0" destOrd="2" presId="urn:microsoft.com/office/officeart/2005/8/layout/hList6"/>
    <dgm:cxn modelId="{7CBC1ABC-6471-41ED-BDC9-E69F935890F3}" type="presParOf" srcId="{8CDF347E-3D2F-4F86-9B0F-F4789549742A}" destId="{CEBC21D2-0D5C-4815-9EEE-F89AC61510A7}" srcOrd="0" destOrd="0" presId="urn:microsoft.com/office/officeart/2005/8/layout/hList6"/>
    <dgm:cxn modelId="{2817B6AA-8A88-48B4-B860-19DBFCB9EBF5}" type="presParOf" srcId="{8CDF347E-3D2F-4F86-9B0F-F4789549742A}" destId="{806AE86D-1C9A-4BA5-97C4-0E3C6BCFAB70}" srcOrd="1" destOrd="0" presId="urn:microsoft.com/office/officeart/2005/8/layout/hList6"/>
    <dgm:cxn modelId="{709862CE-7725-470F-869F-0E4C18FA023A}" type="presParOf" srcId="{8CDF347E-3D2F-4F86-9B0F-F4789549742A}" destId="{83B3AA20-9E38-4EBA-960D-C5FD894C6C9C}" srcOrd="2" destOrd="0" presId="urn:microsoft.com/office/officeart/2005/8/layout/hList6"/>
    <dgm:cxn modelId="{5539B973-7A2F-4999-8C13-F0E0A57D5A08}" type="presParOf" srcId="{8CDF347E-3D2F-4F86-9B0F-F4789549742A}" destId="{9D788ADB-1487-4AC4-ABAD-1F9099C62E90}" srcOrd="3" destOrd="0" presId="urn:microsoft.com/office/officeart/2005/8/layout/hList6"/>
    <dgm:cxn modelId="{2C60E11D-CC77-4861-855B-045E1FF36B9F}" type="presParOf" srcId="{8CDF347E-3D2F-4F86-9B0F-F4789549742A}" destId="{7460A3D9-9AFE-4B68-95D7-EE3582E908E8}"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8DF23E-FBE3-4695-86B6-CE245037C125}"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n-US"/>
        </a:p>
      </dgm:t>
    </dgm:pt>
    <dgm:pt modelId="{EB79D7FC-BFC1-4C75-98E3-D18982774F41}">
      <dgm:prSet phldrT="[Text]"/>
      <dgm:spPr/>
      <dgm:t>
        <a:bodyPr/>
        <a:lstStyle/>
        <a:p>
          <a:r>
            <a:rPr lang="en-US" dirty="0" smtClean="0"/>
            <a:t>FMAP</a:t>
          </a:r>
          <a:endParaRPr lang="en-US" dirty="0"/>
        </a:p>
      </dgm:t>
    </dgm:pt>
    <dgm:pt modelId="{01A43B26-5F65-48D8-8B4D-0A70B6F64A5B}" type="parTrans" cxnId="{7D025D2A-6348-4864-B9B2-3D4D9FE6AB49}">
      <dgm:prSet/>
      <dgm:spPr/>
      <dgm:t>
        <a:bodyPr/>
        <a:lstStyle/>
        <a:p>
          <a:endParaRPr lang="en-US"/>
        </a:p>
      </dgm:t>
    </dgm:pt>
    <dgm:pt modelId="{143CBC58-3743-4F29-8566-0D0E31D36440}" type="sibTrans" cxnId="{7D025D2A-6348-4864-B9B2-3D4D9FE6AB49}">
      <dgm:prSet/>
      <dgm:spPr/>
      <dgm:t>
        <a:bodyPr/>
        <a:lstStyle/>
        <a:p>
          <a:endParaRPr lang="en-US"/>
        </a:p>
      </dgm:t>
    </dgm:pt>
    <dgm:pt modelId="{272090D7-E0AA-4BA7-90E2-F2390E6E60D0}">
      <dgm:prSet phldrT="[Text]"/>
      <dgm:spPr/>
      <dgm:t>
        <a:bodyPr/>
        <a:lstStyle/>
        <a:p>
          <a:r>
            <a:rPr lang="en-US" dirty="0" smtClean="0"/>
            <a:t>COBRA</a:t>
          </a:r>
          <a:endParaRPr lang="en-US" dirty="0"/>
        </a:p>
      </dgm:t>
    </dgm:pt>
    <dgm:pt modelId="{418181A4-F2CE-4D31-8CD7-391D74664475}" type="parTrans" cxnId="{1FE9EF6B-945C-42FB-886C-7E5AC04606A3}">
      <dgm:prSet/>
      <dgm:spPr/>
      <dgm:t>
        <a:bodyPr/>
        <a:lstStyle/>
        <a:p>
          <a:endParaRPr lang="en-US"/>
        </a:p>
      </dgm:t>
    </dgm:pt>
    <dgm:pt modelId="{B43CC3C3-4E94-40BB-A18C-975B28D194FA}" type="sibTrans" cxnId="{1FE9EF6B-945C-42FB-886C-7E5AC04606A3}">
      <dgm:prSet/>
      <dgm:spPr/>
      <dgm:t>
        <a:bodyPr/>
        <a:lstStyle/>
        <a:p>
          <a:endParaRPr lang="en-US"/>
        </a:p>
      </dgm:t>
    </dgm:pt>
    <dgm:pt modelId="{FC925B90-E596-411E-9A5B-7CF3EB440D53}">
      <dgm:prSet phldrT="[Text]"/>
      <dgm:spPr/>
      <dgm:t>
        <a:bodyPr/>
        <a:lstStyle/>
        <a:p>
          <a:r>
            <a:rPr lang="en-US" dirty="0" smtClean="0"/>
            <a:t>SEP</a:t>
          </a:r>
          <a:endParaRPr lang="en-US" dirty="0"/>
        </a:p>
      </dgm:t>
    </dgm:pt>
    <dgm:pt modelId="{FC86F76E-8A7E-455B-AC8B-8DB1894997B1}" type="parTrans" cxnId="{51F68780-0110-4F80-AEE5-BF7D6C3D96D6}">
      <dgm:prSet/>
      <dgm:spPr/>
      <dgm:t>
        <a:bodyPr/>
        <a:lstStyle/>
        <a:p>
          <a:endParaRPr lang="en-US"/>
        </a:p>
      </dgm:t>
    </dgm:pt>
    <dgm:pt modelId="{730B0AAD-B0F6-4884-9A5D-ED14D6060E85}" type="sibTrans" cxnId="{51F68780-0110-4F80-AEE5-BF7D6C3D96D6}">
      <dgm:prSet/>
      <dgm:spPr/>
      <dgm:t>
        <a:bodyPr/>
        <a:lstStyle/>
        <a:p>
          <a:endParaRPr lang="en-US"/>
        </a:p>
      </dgm:t>
    </dgm:pt>
    <dgm:pt modelId="{58D2CA83-1915-48B8-8C96-094652C19D68}">
      <dgm:prSet phldrT="[Text]"/>
      <dgm:spPr/>
      <dgm:t>
        <a:bodyPr/>
        <a:lstStyle/>
        <a:p>
          <a:r>
            <a:rPr lang="en-US" dirty="0" smtClean="0"/>
            <a:t>Consumer Assistance</a:t>
          </a:r>
          <a:endParaRPr lang="en-US" dirty="0"/>
        </a:p>
      </dgm:t>
    </dgm:pt>
    <dgm:pt modelId="{5F3696EB-070F-4519-8E5C-60140268BB80}" type="parTrans" cxnId="{638DB8A9-7E14-449E-B0E8-F64EE8B5FBB0}">
      <dgm:prSet/>
      <dgm:spPr/>
      <dgm:t>
        <a:bodyPr/>
        <a:lstStyle/>
        <a:p>
          <a:endParaRPr lang="en-US"/>
        </a:p>
      </dgm:t>
    </dgm:pt>
    <dgm:pt modelId="{3EA737F2-748B-435C-82C6-B15B73C8DFBC}" type="sibTrans" cxnId="{638DB8A9-7E14-449E-B0E8-F64EE8B5FBB0}">
      <dgm:prSet/>
      <dgm:spPr/>
      <dgm:t>
        <a:bodyPr/>
        <a:lstStyle/>
        <a:p>
          <a:endParaRPr lang="en-US"/>
        </a:p>
      </dgm:t>
    </dgm:pt>
    <dgm:pt modelId="{2FF57127-6427-4B87-B767-B53274D3B4FF}">
      <dgm:prSet phldrT="[Text]"/>
      <dgm:spPr/>
      <dgm:t>
        <a:bodyPr/>
        <a:lstStyle/>
        <a:p>
          <a:r>
            <a:rPr lang="en-US" dirty="0" smtClean="0"/>
            <a:t>Increased APTCs for low- and moderate-income families</a:t>
          </a:r>
          <a:endParaRPr lang="en-US" dirty="0"/>
        </a:p>
      </dgm:t>
    </dgm:pt>
    <dgm:pt modelId="{80E157C1-D31F-4621-B58D-2594A04156E5}" type="parTrans" cxnId="{F71CAA63-F5F4-463C-866D-5D9342FD22B5}">
      <dgm:prSet/>
      <dgm:spPr/>
      <dgm:t>
        <a:bodyPr/>
        <a:lstStyle/>
        <a:p>
          <a:endParaRPr lang="en-US"/>
        </a:p>
      </dgm:t>
    </dgm:pt>
    <dgm:pt modelId="{346DA47B-4BDB-44CA-AF92-CA0AE822C079}" type="sibTrans" cxnId="{F71CAA63-F5F4-463C-866D-5D9342FD22B5}">
      <dgm:prSet/>
      <dgm:spPr/>
      <dgm:t>
        <a:bodyPr/>
        <a:lstStyle/>
        <a:p>
          <a:endParaRPr lang="en-US"/>
        </a:p>
      </dgm:t>
    </dgm:pt>
    <dgm:pt modelId="{98FCDBC8-2881-4928-98F8-BBA0A6637159}" type="pres">
      <dgm:prSet presAssocID="{ED8DF23E-FBE3-4695-86B6-CE245037C125}" presName="diagram" presStyleCnt="0">
        <dgm:presLayoutVars>
          <dgm:dir/>
          <dgm:resizeHandles val="exact"/>
        </dgm:presLayoutVars>
      </dgm:prSet>
      <dgm:spPr/>
      <dgm:t>
        <a:bodyPr/>
        <a:lstStyle/>
        <a:p>
          <a:endParaRPr lang="en-US"/>
        </a:p>
      </dgm:t>
    </dgm:pt>
    <dgm:pt modelId="{066690EF-C86A-4C84-A37E-835BCE930761}" type="pres">
      <dgm:prSet presAssocID="{EB79D7FC-BFC1-4C75-98E3-D18982774F41}" presName="node" presStyleLbl="node1" presStyleIdx="0" presStyleCnt="5">
        <dgm:presLayoutVars>
          <dgm:bulletEnabled val="1"/>
        </dgm:presLayoutVars>
      </dgm:prSet>
      <dgm:spPr/>
      <dgm:t>
        <a:bodyPr/>
        <a:lstStyle/>
        <a:p>
          <a:endParaRPr lang="en-US"/>
        </a:p>
      </dgm:t>
    </dgm:pt>
    <dgm:pt modelId="{0773B4BA-8ACB-46EB-A112-D3B0BDCDA861}" type="pres">
      <dgm:prSet presAssocID="{143CBC58-3743-4F29-8566-0D0E31D36440}" presName="sibTrans" presStyleCnt="0"/>
      <dgm:spPr/>
    </dgm:pt>
    <dgm:pt modelId="{59C1017C-5E4A-4050-893F-52AD0C29273B}" type="pres">
      <dgm:prSet presAssocID="{272090D7-E0AA-4BA7-90E2-F2390E6E60D0}" presName="node" presStyleLbl="node1" presStyleIdx="1" presStyleCnt="5">
        <dgm:presLayoutVars>
          <dgm:bulletEnabled val="1"/>
        </dgm:presLayoutVars>
      </dgm:prSet>
      <dgm:spPr/>
      <dgm:t>
        <a:bodyPr/>
        <a:lstStyle/>
        <a:p>
          <a:endParaRPr lang="en-US"/>
        </a:p>
      </dgm:t>
    </dgm:pt>
    <dgm:pt modelId="{52850207-E29E-4417-9BB8-307B384A1780}" type="pres">
      <dgm:prSet presAssocID="{B43CC3C3-4E94-40BB-A18C-975B28D194FA}" presName="sibTrans" presStyleCnt="0"/>
      <dgm:spPr/>
    </dgm:pt>
    <dgm:pt modelId="{0D083EA0-E5EB-42CB-A606-E6FE81B48713}" type="pres">
      <dgm:prSet presAssocID="{FC925B90-E596-411E-9A5B-7CF3EB440D53}" presName="node" presStyleLbl="node1" presStyleIdx="2" presStyleCnt="5">
        <dgm:presLayoutVars>
          <dgm:bulletEnabled val="1"/>
        </dgm:presLayoutVars>
      </dgm:prSet>
      <dgm:spPr/>
      <dgm:t>
        <a:bodyPr/>
        <a:lstStyle/>
        <a:p>
          <a:endParaRPr lang="en-US"/>
        </a:p>
      </dgm:t>
    </dgm:pt>
    <dgm:pt modelId="{132B1B6C-E0E1-41A9-A4EC-307DB02FB5E3}" type="pres">
      <dgm:prSet presAssocID="{730B0AAD-B0F6-4884-9A5D-ED14D6060E85}" presName="sibTrans" presStyleCnt="0"/>
      <dgm:spPr/>
    </dgm:pt>
    <dgm:pt modelId="{13EAA275-EEE5-4E9E-9039-0CA05461A6A1}" type="pres">
      <dgm:prSet presAssocID="{58D2CA83-1915-48B8-8C96-094652C19D68}" presName="node" presStyleLbl="node1" presStyleIdx="3" presStyleCnt="5">
        <dgm:presLayoutVars>
          <dgm:bulletEnabled val="1"/>
        </dgm:presLayoutVars>
      </dgm:prSet>
      <dgm:spPr/>
      <dgm:t>
        <a:bodyPr/>
        <a:lstStyle/>
        <a:p>
          <a:endParaRPr lang="en-US"/>
        </a:p>
      </dgm:t>
    </dgm:pt>
    <dgm:pt modelId="{DA9CDF1B-DECA-4226-9E4F-FA410F9C404C}" type="pres">
      <dgm:prSet presAssocID="{3EA737F2-748B-435C-82C6-B15B73C8DFBC}" presName="sibTrans" presStyleCnt="0"/>
      <dgm:spPr/>
    </dgm:pt>
    <dgm:pt modelId="{FF2D7A7A-C113-453F-957B-39092B110C5E}" type="pres">
      <dgm:prSet presAssocID="{2FF57127-6427-4B87-B767-B53274D3B4FF}" presName="node" presStyleLbl="node1" presStyleIdx="4" presStyleCnt="5">
        <dgm:presLayoutVars>
          <dgm:bulletEnabled val="1"/>
        </dgm:presLayoutVars>
      </dgm:prSet>
      <dgm:spPr/>
      <dgm:t>
        <a:bodyPr/>
        <a:lstStyle/>
        <a:p>
          <a:endParaRPr lang="en-US"/>
        </a:p>
      </dgm:t>
    </dgm:pt>
  </dgm:ptLst>
  <dgm:cxnLst>
    <dgm:cxn modelId="{51F68780-0110-4F80-AEE5-BF7D6C3D96D6}" srcId="{ED8DF23E-FBE3-4695-86B6-CE245037C125}" destId="{FC925B90-E596-411E-9A5B-7CF3EB440D53}" srcOrd="2" destOrd="0" parTransId="{FC86F76E-8A7E-455B-AC8B-8DB1894997B1}" sibTransId="{730B0AAD-B0F6-4884-9A5D-ED14D6060E85}"/>
    <dgm:cxn modelId="{A71AB2D2-2055-4901-8B8D-BB06A3CD0AB5}" type="presOf" srcId="{EB79D7FC-BFC1-4C75-98E3-D18982774F41}" destId="{066690EF-C86A-4C84-A37E-835BCE930761}" srcOrd="0" destOrd="0" presId="urn:microsoft.com/office/officeart/2005/8/layout/default"/>
    <dgm:cxn modelId="{9CF42B8A-9583-4D79-B087-923036CD643D}" type="presOf" srcId="{FC925B90-E596-411E-9A5B-7CF3EB440D53}" destId="{0D083EA0-E5EB-42CB-A606-E6FE81B48713}" srcOrd="0" destOrd="0" presId="urn:microsoft.com/office/officeart/2005/8/layout/default"/>
    <dgm:cxn modelId="{A9AFEF95-3B45-462C-B42F-54E685DC8923}" type="presOf" srcId="{2FF57127-6427-4B87-B767-B53274D3B4FF}" destId="{FF2D7A7A-C113-453F-957B-39092B110C5E}" srcOrd="0" destOrd="0" presId="urn:microsoft.com/office/officeart/2005/8/layout/default"/>
    <dgm:cxn modelId="{7D025D2A-6348-4864-B9B2-3D4D9FE6AB49}" srcId="{ED8DF23E-FBE3-4695-86B6-CE245037C125}" destId="{EB79D7FC-BFC1-4C75-98E3-D18982774F41}" srcOrd="0" destOrd="0" parTransId="{01A43B26-5F65-48D8-8B4D-0A70B6F64A5B}" sibTransId="{143CBC58-3743-4F29-8566-0D0E31D36440}"/>
    <dgm:cxn modelId="{F71CAA63-F5F4-463C-866D-5D9342FD22B5}" srcId="{ED8DF23E-FBE3-4695-86B6-CE245037C125}" destId="{2FF57127-6427-4B87-B767-B53274D3B4FF}" srcOrd="4" destOrd="0" parTransId="{80E157C1-D31F-4621-B58D-2594A04156E5}" sibTransId="{346DA47B-4BDB-44CA-AF92-CA0AE822C079}"/>
    <dgm:cxn modelId="{BAD696A7-7D65-4B40-BC0C-D667A5D92B03}" type="presOf" srcId="{ED8DF23E-FBE3-4695-86B6-CE245037C125}" destId="{98FCDBC8-2881-4928-98F8-BBA0A6637159}" srcOrd="0" destOrd="0" presId="urn:microsoft.com/office/officeart/2005/8/layout/default"/>
    <dgm:cxn modelId="{67CB34DE-4BF6-4361-A1D3-BF14C268B404}" type="presOf" srcId="{272090D7-E0AA-4BA7-90E2-F2390E6E60D0}" destId="{59C1017C-5E4A-4050-893F-52AD0C29273B}" srcOrd="0" destOrd="0" presId="urn:microsoft.com/office/officeart/2005/8/layout/default"/>
    <dgm:cxn modelId="{1FE9EF6B-945C-42FB-886C-7E5AC04606A3}" srcId="{ED8DF23E-FBE3-4695-86B6-CE245037C125}" destId="{272090D7-E0AA-4BA7-90E2-F2390E6E60D0}" srcOrd="1" destOrd="0" parTransId="{418181A4-F2CE-4D31-8CD7-391D74664475}" sibTransId="{B43CC3C3-4E94-40BB-A18C-975B28D194FA}"/>
    <dgm:cxn modelId="{6A52E9EC-00C7-455F-896E-2E961F2F82E8}" type="presOf" srcId="{58D2CA83-1915-48B8-8C96-094652C19D68}" destId="{13EAA275-EEE5-4E9E-9039-0CA05461A6A1}" srcOrd="0" destOrd="0" presId="urn:microsoft.com/office/officeart/2005/8/layout/default"/>
    <dgm:cxn modelId="{638DB8A9-7E14-449E-B0E8-F64EE8B5FBB0}" srcId="{ED8DF23E-FBE3-4695-86B6-CE245037C125}" destId="{58D2CA83-1915-48B8-8C96-094652C19D68}" srcOrd="3" destOrd="0" parTransId="{5F3696EB-070F-4519-8E5C-60140268BB80}" sibTransId="{3EA737F2-748B-435C-82C6-B15B73C8DFBC}"/>
    <dgm:cxn modelId="{993B140C-BDDB-4E9B-8D88-3F11DCD8F113}" type="presParOf" srcId="{98FCDBC8-2881-4928-98F8-BBA0A6637159}" destId="{066690EF-C86A-4C84-A37E-835BCE930761}" srcOrd="0" destOrd="0" presId="urn:microsoft.com/office/officeart/2005/8/layout/default"/>
    <dgm:cxn modelId="{8B04353B-6722-4713-AA9C-5C4FA6E46A32}" type="presParOf" srcId="{98FCDBC8-2881-4928-98F8-BBA0A6637159}" destId="{0773B4BA-8ACB-46EB-A112-D3B0BDCDA861}" srcOrd="1" destOrd="0" presId="urn:microsoft.com/office/officeart/2005/8/layout/default"/>
    <dgm:cxn modelId="{BCCA1371-84A7-42A5-A30F-3A5050E94DFC}" type="presParOf" srcId="{98FCDBC8-2881-4928-98F8-BBA0A6637159}" destId="{59C1017C-5E4A-4050-893F-52AD0C29273B}" srcOrd="2" destOrd="0" presId="urn:microsoft.com/office/officeart/2005/8/layout/default"/>
    <dgm:cxn modelId="{BFDFFA3E-589B-4164-95B5-EE9421BEC8B9}" type="presParOf" srcId="{98FCDBC8-2881-4928-98F8-BBA0A6637159}" destId="{52850207-E29E-4417-9BB8-307B384A1780}" srcOrd="3" destOrd="0" presId="urn:microsoft.com/office/officeart/2005/8/layout/default"/>
    <dgm:cxn modelId="{3B5E0CC6-6366-4345-B854-DD7B27885AAB}" type="presParOf" srcId="{98FCDBC8-2881-4928-98F8-BBA0A6637159}" destId="{0D083EA0-E5EB-42CB-A606-E6FE81B48713}" srcOrd="4" destOrd="0" presId="urn:microsoft.com/office/officeart/2005/8/layout/default"/>
    <dgm:cxn modelId="{4740A440-9D80-4168-8AA5-68F6B13A175A}" type="presParOf" srcId="{98FCDBC8-2881-4928-98F8-BBA0A6637159}" destId="{132B1B6C-E0E1-41A9-A4EC-307DB02FB5E3}" srcOrd="5" destOrd="0" presId="urn:microsoft.com/office/officeart/2005/8/layout/default"/>
    <dgm:cxn modelId="{D1097246-E592-48D0-80E1-0907F8FD8CC4}" type="presParOf" srcId="{98FCDBC8-2881-4928-98F8-BBA0A6637159}" destId="{13EAA275-EEE5-4E9E-9039-0CA05461A6A1}" srcOrd="6" destOrd="0" presId="urn:microsoft.com/office/officeart/2005/8/layout/default"/>
    <dgm:cxn modelId="{6270AEDF-DC56-48CC-9A82-DC8FB548C5CD}" type="presParOf" srcId="{98FCDBC8-2881-4928-98F8-BBA0A6637159}" destId="{DA9CDF1B-DECA-4226-9E4F-FA410F9C404C}" srcOrd="7" destOrd="0" presId="urn:microsoft.com/office/officeart/2005/8/layout/default"/>
    <dgm:cxn modelId="{229F87A9-8ECF-4D79-96C9-B687F38EC7AE}" type="presParOf" srcId="{98FCDBC8-2881-4928-98F8-BBA0A6637159}" destId="{FF2D7A7A-C113-453F-957B-39092B110C5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FEE2E-03BE-4746-9525-44DD8A086244}">
      <dsp:nvSpPr>
        <dsp:cNvPr id="0" name=""/>
        <dsp:cNvSpPr/>
      </dsp:nvSpPr>
      <dsp:spPr>
        <a:xfrm>
          <a:off x="1972" y="0"/>
          <a:ext cx="1936004" cy="44704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err="1" smtClean="0"/>
            <a:t>Avalere</a:t>
          </a:r>
          <a:r>
            <a:rPr lang="en-US" sz="2100" kern="1200" dirty="0" smtClean="0"/>
            <a:t>, Feb. to May</a:t>
          </a:r>
          <a:endParaRPr lang="en-US" sz="2100" kern="1200" dirty="0"/>
        </a:p>
      </dsp:txBody>
      <dsp:txXfrm>
        <a:off x="1972" y="0"/>
        <a:ext cx="1936004" cy="1341120"/>
      </dsp:txXfrm>
    </dsp:sp>
    <dsp:sp modelId="{E39CC9E8-28D1-47F2-B597-9C9522F1B1A1}">
      <dsp:nvSpPr>
        <dsp:cNvPr id="0" name=""/>
        <dsp:cNvSpPr/>
      </dsp:nvSpPr>
      <dsp:spPr>
        <a:xfrm>
          <a:off x="195573" y="1342429"/>
          <a:ext cx="1548803" cy="13478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12 million lost ESI</a:t>
          </a:r>
          <a:endParaRPr lang="en-US" sz="1400" kern="1200" dirty="0"/>
        </a:p>
      </dsp:txBody>
      <dsp:txXfrm>
        <a:off x="235051" y="1381907"/>
        <a:ext cx="1469847" cy="1268930"/>
      </dsp:txXfrm>
    </dsp:sp>
    <dsp:sp modelId="{1BF78369-B7C5-4B05-8E0C-8DD0ADADA2EC}">
      <dsp:nvSpPr>
        <dsp:cNvPr id="0" name=""/>
        <dsp:cNvSpPr/>
      </dsp:nvSpPr>
      <dsp:spPr>
        <a:xfrm>
          <a:off x="195573" y="2897683"/>
          <a:ext cx="1548803" cy="13478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Inequitable effects: African-Americans, </a:t>
          </a:r>
          <a:r>
            <a:rPr lang="en-US" sz="1400" kern="1200" dirty="0" err="1" smtClean="0"/>
            <a:t>Latinx</a:t>
          </a:r>
          <a:endParaRPr lang="en-US" sz="1400" kern="1200" dirty="0"/>
        </a:p>
      </dsp:txBody>
      <dsp:txXfrm>
        <a:off x="235051" y="2937161"/>
        <a:ext cx="1469847" cy="1268930"/>
      </dsp:txXfrm>
    </dsp:sp>
    <dsp:sp modelId="{ED64B86D-FE51-4BDE-B6C0-527BEBDA01BA}">
      <dsp:nvSpPr>
        <dsp:cNvPr id="0" name=""/>
        <dsp:cNvSpPr/>
      </dsp:nvSpPr>
      <dsp:spPr>
        <a:xfrm>
          <a:off x="2083177" y="0"/>
          <a:ext cx="1936004" cy="44704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Household Pulse Survey (HPC), June to July*</a:t>
          </a:r>
          <a:endParaRPr lang="en-US" sz="2100" kern="1200" dirty="0"/>
        </a:p>
      </dsp:txBody>
      <dsp:txXfrm>
        <a:off x="2083177" y="0"/>
        <a:ext cx="1936004" cy="1341120"/>
      </dsp:txXfrm>
    </dsp:sp>
    <dsp:sp modelId="{609CEF85-890B-47CD-A7AA-A61F1049FAC4}">
      <dsp:nvSpPr>
        <dsp:cNvPr id="0" name=""/>
        <dsp:cNvSpPr/>
      </dsp:nvSpPr>
      <dsp:spPr>
        <a:xfrm>
          <a:off x="2276777" y="1342429"/>
          <a:ext cx="1548803" cy="13478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2 million increase uninsured adults in households losing earnings since March</a:t>
          </a:r>
          <a:endParaRPr lang="en-US" sz="1400" kern="1200" dirty="0"/>
        </a:p>
      </dsp:txBody>
      <dsp:txXfrm>
        <a:off x="2316255" y="1381907"/>
        <a:ext cx="1469847" cy="1268930"/>
      </dsp:txXfrm>
    </dsp:sp>
    <dsp:sp modelId="{5A4FCED5-2B24-46C6-917B-E9CEFB544F6C}">
      <dsp:nvSpPr>
        <dsp:cNvPr id="0" name=""/>
        <dsp:cNvSpPr/>
      </dsp:nvSpPr>
      <dsp:spPr>
        <a:xfrm>
          <a:off x="2276777" y="2897683"/>
          <a:ext cx="1548803" cy="13478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Inequitable effects: African-Americans, families with children, low-wage workers, men, young adults</a:t>
          </a:r>
          <a:endParaRPr lang="en-US" sz="1400" kern="1200" dirty="0"/>
        </a:p>
      </dsp:txBody>
      <dsp:txXfrm>
        <a:off x="2316255" y="2937161"/>
        <a:ext cx="1469847" cy="1268930"/>
      </dsp:txXfrm>
    </dsp:sp>
    <dsp:sp modelId="{A8D2D2F1-F961-4397-9F3C-CF1FF85589F4}">
      <dsp:nvSpPr>
        <dsp:cNvPr id="0" name=""/>
        <dsp:cNvSpPr/>
      </dsp:nvSpPr>
      <dsp:spPr>
        <a:xfrm>
          <a:off x="4164381" y="0"/>
          <a:ext cx="1936004" cy="44704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HPC, April/May to July** </a:t>
          </a:r>
          <a:endParaRPr lang="en-US" sz="2100" kern="1200" dirty="0"/>
        </a:p>
      </dsp:txBody>
      <dsp:txXfrm>
        <a:off x="4164381" y="0"/>
        <a:ext cx="1936004" cy="1341120"/>
      </dsp:txXfrm>
    </dsp:sp>
    <dsp:sp modelId="{CCD4EFDC-4E22-45B4-B791-B4FBCDE1E684}">
      <dsp:nvSpPr>
        <dsp:cNvPr id="0" name=""/>
        <dsp:cNvSpPr/>
      </dsp:nvSpPr>
      <dsp:spPr>
        <a:xfrm>
          <a:off x="4357982" y="1342429"/>
          <a:ext cx="1548803" cy="13478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3.3 million adults lost ESI, uninsured adults grew by  1.9 million</a:t>
          </a:r>
          <a:endParaRPr lang="en-US" sz="1400" kern="1200" dirty="0"/>
        </a:p>
      </dsp:txBody>
      <dsp:txXfrm>
        <a:off x="4397460" y="1381907"/>
        <a:ext cx="1469847" cy="1268930"/>
      </dsp:txXfrm>
    </dsp:sp>
    <dsp:sp modelId="{523B7FFD-C5AC-4B40-9B90-A266A12AB1B3}">
      <dsp:nvSpPr>
        <dsp:cNvPr id="0" name=""/>
        <dsp:cNvSpPr/>
      </dsp:nvSpPr>
      <dsp:spPr>
        <a:xfrm>
          <a:off x="4357982" y="2897683"/>
          <a:ext cx="1548803" cy="13478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Inequitable effects: </a:t>
          </a:r>
          <a:r>
            <a:rPr lang="en-US" sz="1400" kern="1200" dirty="0" err="1" smtClean="0"/>
            <a:t>Latinx</a:t>
          </a:r>
          <a:r>
            <a:rPr lang="en-US" sz="1400" kern="1200" dirty="0" smtClean="0"/>
            <a:t>, young adults, men, non-college educated</a:t>
          </a:r>
          <a:endParaRPr lang="en-US" sz="1400" kern="1200" dirty="0"/>
        </a:p>
      </dsp:txBody>
      <dsp:txXfrm>
        <a:off x="4397460" y="2937161"/>
        <a:ext cx="1469847" cy="1268930"/>
      </dsp:txXfrm>
    </dsp:sp>
    <dsp:sp modelId="{B9A5C078-2AAE-47A4-9206-CE266207AF0D}">
      <dsp:nvSpPr>
        <dsp:cNvPr id="0" name=""/>
        <dsp:cNvSpPr/>
      </dsp:nvSpPr>
      <dsp:spPr>
        <a:xfrm>
          <a:off x="6245585" y="0"/>
          <a:ext cx="1936004" cy="44704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HPC, Feb. to July***</a:t>
          </a:r>
          <a:endParaRPr lang="en-US" sz="2100" kern="1200" dirty="0"/>
        </a:p>
      </dsp:txBody>
      <dsp:txXfrm>
        <a:off x="6245585" y="0"/>
        <a:ext cx="1936004" cy="1341120"/>
      </dsp:txXfrm>
    </dsp:sp>
    <dsp:sp modelId="{A6A78947-7B79-4D76-AFEB-E41B08B9B16A}">
      <dsp:nvSpPr>
        <dsp:cNvPr id="0" name=""/>
        <dsp:cNvSpPr/>
      </dsp:nvSpPr>
      <dsp:spPr>
        <a:xfrm>
          <a:off x="6439186" y="1342429"/>
          <a:ext cx="1548803" cy="13478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Losing ESI: 6.2 million workers, &gt;12 million people</a:t>
          </a:r>
          <a:endParaRPr lang="en-US" sz="1400" kern="1200" dirty="0"/>
        </a:p>
      </dsp:txBody>
      <dsp:txXfrm>
        <a:off x="6478664" y="1381907"/>
        <a:ext cx="1469847" cy="1268930"/>
      </dsp:txXfrm>
    </dsp:sp>
    <dsp:sp modelId="{3142EB74-BC99-4979-A642-898B3929F793}">
      <dsp:nvSpPr>
        <dsp:cNvPr id="0" name=""/>
        <dsp:cNvSpPr/>
      </dsp:nvSpPr>
      <dsp:spPr>
        <a:xfrm>
          <a:off x="6439186" y="2897683"/>
          <a:ext cx="1548803" cy="13478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kern="1200" dirty="0" smtClean="0"/>
            <a:t>No estimates of disparities</a:t>
          </a:r>
          <a:endParaRPr lang="en-US" sz="1400" kern="1200" dirty="0"/>
        </a:p>
      </dsp:txBody>
      <dsp:txXfrm>
        <a:off x="6478664" y="2937161"/>
        <a:ext cx="1469847" cy="1268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C21D2-0D5C-4815-9EEE-F89AC61510A7}">
      <dsp:nvSpPr>
        <dsp:cNvPr id="0" name=""/>
        <dsp:cNvSpPr/>
      </dsp:nvSpPr>
      <dsp:spPr>
        <a:xfrm rot="16200000">
          <a:off x="-935539" y="936538"/>
          <a:ext cx="4470400" cy="2597322"/>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984" bIns="0" numCol="1" spcCol="1270" anchor="t" anchorCtr="0">
          <a:noAutofit/>
        </a:bodyPr>
        <a:lstStyle/>
        <a:p>
          <a:pPr lvl="0" algn="l" defTabSz="1022350">
            <a:lnSpc>
              <a:spcPct val="90000"/>
            </a:lnSpc>
            <a:spcBef>
              <a:spcPct val="0"/>
            </a:spcBef>
            <a:spcAft>
              <a:spcPct val="35000"/>
            </a:spcAft>
          </a:pPr>
          <a:r>
            <a:rPr lang="en-US" sz="2300" kern="1200" dirty="0" smtClean="0"/>
            <a:t>Health</a:t>
          </a:r>
          <a:endParaRPr lang="en-US" sz="2300" kern="1200" dirty="0"/>
        </a:p>
        <a:p>
          <a:pPr marL="171450" lvl="1" indent="-171450" algn="l" defTabSz="800100">
            <a:lnSpc>
              <a:spcPct val="90000"/>
            </a:lnSpc>
            <a:spcBef>
              <a:spcPct val="0"/>
            </a:spcBef>
            <a:spcAft>
              <a:spcPct val="15000"/>
            </a:spcAft>
            <a:buChar char="••"/>
          </a:pPr>
          <a:r>
            <a:rPr lang="en-US" sz="1800" kern="1200" dirty="0" smtClean="0"/>
            <a:t>COVID-19</a:t>
          </a:r>
          <a:endParaRPr lang="en-US" sz="1800" kern="1200" dirty="0"/>
        </a:p>
        <a:p>
          <a:pPr marL="171450" lvl="1" indent="-171450" algn="l" defTabSz="800100">
            <a:lnSpc>
              <a:spcPct val="90000"/>
            </a:lnSpc>
            <a:spcBef>
              <a:spcPct val="0"/>
            </a:spcBef>
            <a:spcAft>
              <a:spcPct val="15000"/>
            </a:spcAft>
            <a:buChar char="••"/>
          </a:pPr>
          <a:r>
            <a:rPr lang="en-US" sz="1800" kern="1200" dirty="0" smtClean="0"/>
            <a:t>Other conditions</a:t>
          </a:r>
          <a:endParaRPr lang="en-US" sz="1800" kern="1200" dirty="0"/>
        </a:p>
      </dsp:txBody>
      <dsp:txXfrm rot="5400000">
        <a:off x="1000" y="894079"/>
        <a:ext cx="2597322" cy="2682240"/>
      </dsp:txXfrm>
    </dsp:sp>
    <dsp:sp modelId="{83B3AA20-9E38-4EBA-960D-C5FD894C6C9C}">
      <dsp:nvSpPr>
        <dsp:cNvPr id="0" name=""/>
        <dsp:cNvSpPr/>
      </dsp:nvSpPr>
      <dsp:spPr>
        <a:xfrm rot="16200000">
          <a:off x="1856581" y="936538"/>
          <a:ext cx="4470400" cy="2597322"/>
        </a:xfrm>
        <a:prstGeom prst="flowChartManualOperation">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984" bIns="0" numCol="1" spcCol="1270" anchor="t" anchorCtr="0">
          <a:noAutofit/>
        </a:bodyPr>
        <a:lstStyle/>
        <a:p>
          <a:pPr lvl="0" algn="l" defTabSz="1022350">
            <a:lnSpc>
              <a:spcPct val="90000"/>
            </a:lnSpc>
            <a:spcBef>
              <a:spcPct val="0"/>
            </a:spcBef>
            <a:spcAft>
              <a:spcPct val="35000"/>
            </a:spcAft>
          </a:pPr>
          <a:r>
            <a:rPr lang="en-US" sz="2300" kern="1200" dirty="0" smtClean="0"/>
            <a:t>Financial security</a:t>
          </a:r>
          <a:endParaRPr lang="en-US" sz="2300" kern="1200" dirty="0"/>
        </a:p>
        <a:p>
          <a:pPr marL="171450" lvl="1" indent="-171450" algn="l" defTabSz="800100">
            <a:lnSpc>
              <a:spcPct val="90000"/>
            </a:lnSpc>
            <a:spcBef>
              <a:spcPct val="0"/>
            </a:spcBef>
            <a:spcAft>
              <a:spcPct val="15000"/>
            </a:spcAft>
            <a:buChar char="••"/>
          </a:pPr>
          <a:r>
            <a:rPr lang="en-US" sz="1800" kern="1200" dirty="0" smtClean="0"/>
            <a:t>Unpaid medical bills</a:t>
          </a:r>
          <a:endParaRPr lang="en-US" sz="1800" kern="1200" dirty="0"/>
        </a:p>
        <a:p>
          <a:pPr marL="171450" lvl="1" indent="-171450" algn="l" defTabSz="800100">
            <a:lnSpc>
              <a:spcPct val="90000"/>
            </a:lnSpc>
            <a:spcBef>
              <a:spcPct val="0"/>
            </a:spcBef>
            <a:spcAft>
              <a:spcPct val="15000"/>
            </a:spcAft>
            <a:buChar char="••"/>
          </a:pPr>
          <a:r>
            <a:rPr lang="en-US" sz="1800" kern="1200" dirty="0" smtClean="0"/>
            <a:t>Forced to choose between health care and food</a:t>
          </a:r>
          <a:endParaRPr lang="en-US" sz="1800" kern="1200" dirty="0"/>
        </a:p>
      </dsp:txBody>
      <dsp:txXfrm rot="5400000">
        <a:off x="2793120" y="894079"/>
        <a:ext cx="2597322" cy="2682240"/>
      </dsp:txXfrm>
    </dsp:sp>
    <dsp:sp modelId="{7460A3D9-9AFE-4B68-95D7-EE3582E908E8}">
      <dsp:nvSpPr>
        <dsp:cNvPr id="0" name=""/>
        <dsp:cNvSpPr/>
      </dsp:nvSpPr>
      <dsp:spPr>
        <a:xfrm rot="16200000">
          <a:off x="4648702" y="936538"/>
          <a:ext cx="4470400" cy="2597322"/>
        </a:xfrm>
        <a:prstGeom prst="flowChartManualOperation">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984" bIns="0" numCol="1" spcCol="1270" anchor="t" anchorCtr="0">
          <a:noAutofit/>
        </a:bodyPr>
        <a:lstStyle/>
        <a:p>
          <a:pPr lvl="0" algn="l" defTabSz="1022350">
            <a:lnSpc>
              <a:spcPct val="90000"/>
            </a:lnSpc>
            <a:spcBef>
              <a:spcPct val="0"/>
            </a:spcBef>
            <a:spcAft>
              <a:spcPct val="35000"/>
            </a:spcAft>
          </a:pPr>
          <a:r>
            <a:rPr lang="en-US" sz="2300" kern="1200" dirty="0" smtClean="0"/>
            <a:t>Economic recovery</a:t>
          </a:r>
          <a:endParaRPr lang="en-US" sz="2300" kern="1200" dirty="0"/>
        </a:p>
        <a:p>
          <a:pPr marL="171450" lvl="1" indent="-171450" algn="l" defTabSz="800100">
            <a:lnSpc>
              <a:spcPct val="90000"/>
            </a:lnSpc>
            <a:spcBef>
              <a:spcPct val="0"/>
            </a:spcBef>
            <a:spcAft>
              <a:spcPct val="15000"/>
            </a:spcAft>
            <a:buChar char="••"/>
          </a:pPr>
          <a:r>
            <a:rPr lang="en-US" sz="1800" kern="1200" dirty="0" smtClean="0"/>
            <a:t>Beating COVID-19 is key to recovery</a:t>
          </a:r>
          <a:endParaRPr lang="en-US" sz="1800" kern="1200" dirty="0"/>
        </a:p>
        <a:p>
          <a:pPr marL="171450" lvl="1" indent="-171450" algn="l" defTabSz="800100">
            <a:lnSpc>
              <a:spcPct val="90000"/>
            </a:lnSpc>
            <a:spcBef>
              <a:spcPct val="0"/>
            </a:spcBef>
            <a:spcAft>
              <a:spcPct val="15000"/>
            </a:spcAft>
            <a:buChar char="••"/>
          </a:pPr>
          <a:r>
            <a:rPr lang="en-US" sz="1800" kern="1200" dirty="0" smtClean="0"/>
            <a:t>If patients lose insurance and don’t seek care, health care providers must lay off staff</a:t>
          </a:r>
          <a:endParaRPr lang="en-US" sz="1800" kern="1200" dirty="0"/>
        </a:p>
      </dsp:txBody>
      <dsp:txXfrm rot="5400000">
        <a:off x="5585241" y="894079"/>
        <a:ext cx="2597322" cy="2682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690EF-C86A-4C84-A37E-835BCE930761}">
      <dsp:nvSpPr>
        <dsp:cNvPr id="0" name=""/>
        <dsp:cNvSpPr/>
      </dsp:nvSpPr>
      <dsp:spPr>
        <a:xfrm>
          <a:off x="0" y="572913"/>
          <a:ext cx="2557363" cy="153441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FMAP</a:t>
          </a:r>
          <a:endParaRPr lang="en-US" sz="2400" kern="1200" dirty="0"/>
        </a:p>
      </dsp:txBody>
      <dsp:txXfrm>
        <a:off x="0" y="572913"/>
        <a:ext cx="2557363" cy="1534418"/>
      </dsp:txXfrm>
    </dsp:sp>
    <dsp:sp modelId="{59C1017C-5E4A-4050-893F-52AD0C29273B}">
      <dsp:nvSpPr>
        <dsp:cNvPr id="0" name=""/>
        <dsp:cNvSpPr/>
      </dsp:nvSpPr>
      <dsp:spPr>
        <a:xfrm>
          <a:off x="2813099" y="572913"/>
          <a:ext cx="2557363" cy="1534418"/>
        </a:xfrm>
        <a:prstGeom prst="rect">
          <a:avLst/>
        </a:prstGeom>
        <a:solidFill>
          <a:schemeClr val="accent3">
            <a:hueOff val="677650"/>
            <a:satOff val="25000"/>
            <a:lumOff val="-36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COBRA</a:t>
          </a:r>
          <a:endParaRPr lang="en-US" sz="2400" kern="1200" dirty="0"/>
        </a:p>
      </dsp:txBody>
      <dsp:txXfrm>
        <a:off x="2813099" y="572913"/>
        <a:ext cx="2557363" cy="1534418"/>
      </dsp:txXfrm>
    </dsp:sp>
    <dsp:sp modelId="{0D083EA0-E5EB-42CB-A606-E6FE81B48713}">
      <dsp:nvSpPr>
        <dsp:cNvPr id="0" name=""/>
        <dsp:cNvSpPr/>
      </dsp:nvSpPr>
      <dsp:spPr>
        <a:xfrm>
          <a:off x="5626199" y="572913"/>
          <a:ext cx="2557363" cy="1534418"/>
        </a:xfrm>
        <a:prstGeom prst="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SEP</a:t>
          </a:r>
          <a:endParaRPr lang="en-US" sz="2400" kern="1200" dirty="0"/>
        </a:p>
      </dsp:txBody>
      <dsp:txXfrm>
        <a:off x="5626199" y="572913"/>
        <a:ext cx="2557363" cy="1534418"/>
      </dsp:txXfrm>
    </dsp:sp>
    <dsp:sp modelId="{13EAA275-EEE5-4E9E-9039-0CA05461A6A1}">
      <dsp:nvSpPr>
        <dsp:cNvPr id="0" name=""/>
        <dsp:cNvSpPr/>
      </dsp:nvSpPr>
      <dsp:spPr>
        <a:xfrm>
          <a:off x="1406549" y="2363068"/>
          <a:ext cx="2557363" cy="1534418"/>
        </a:xfrm>
        <a:prstGeom prst="rect">
          <a:avLst/>
        </a:prstGeom>
        <a:solidFill>
          <a:schemeClr val="accent3">
            <a:hueOff val="2032949"/>
            <a:satOff val="75000"/>
            <a:lumOff val="-110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Consumer Assistance</a:t>
          </a:r>
          <a:endParaRPr lang="en-US" sz="2400" kern="1200" dirty="0"/>
        </a:p>
      </dsp:txBody>
      <dsp:txXfrm>
        <a:off x="1406549" y="2363068"/>
        <a:ext cx="2557363" cy="1534418"/>
      </dsp:txXfrm>
    </dsp:sp>
    <dsp:sp modelId="{FF2D7A7A-C113-453F-957B-39092B110C5E}">
      <dsp:nvSpPr>
        <dsp:cNvPr id="0" name=""/>
        <dsp:cNvSpPr/>
      </dsp:nvSpPr>
      <dsp:spPr>
        <a:xfrm>
          <a:off x="4219649" y="2363068"/>
          <a:ext cx="2557363" cy="1534418"/>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Increased APTCs for low- and moderate-income families</a:t>
          </a:r>
          <a:endParaRPr lang="en-US" sz="2400" kern="1200" dirty="0"/>
        </a:p>
      </dsp:txBody>
      <dsp:txXfrm>
        <a:off x="4219649" y="2363068"/>
        <a:ext cx="2557363" cy="153441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D53BC112-5440-A244-8B99-8905982B34F0}" type="datetime1">
              <a:rPr lang="en-US" smtClean="0"/>
              <a:t>9/21/2020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a:t>FamiliesUSA.org</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B104614-B88C-4DA0-8A52-AF27F41E608A}" type="slidenum">
              <a:rPr lang="en-US" smtClean="0"/>
              <a:pPr/>
              <a:t>‹#›</a:t>
            </a:fld>
            <a:endParaRPr lang="en-US" dirty="0"/>
          </a:p>
        </p:txBody>
      </p:sp>
    </p:spTree>
    <p:extLst>
      <p:ext uri="{BB962C8B-B14F-4D97-AF65-F5344CB8AC3E}">
        <p14:creationId xmlns:p14="http://schemas.microsoft.com/office/powerpoint/2010/main" val="30123079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8B0C8C-98A3-F540-86A7-C4DF3D23C316}" type="datetime1">
              <a:rPr lang="en-US" smtClean="0"/>
              <a:t>9/21/2020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a:t>FamiliesUSA.org</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1CECAC9-F51C-4923-8A99-5CB11F4BE9EB}" type="slidenum">
              <a:rPr lang="en-US" smtClean="0"/>
              <a:pPr/>
              <a:t>‹#›</a:t>
            </a:fld>
            <a:endParaRPr lang="en-US" dirty="0"/>
          </a:p>
        </p:txBody>
      </p:sp>
    </p:spTree>
    <p:extLst>
      <p:ext uri="{BB962C8B-B14F-4D97-AF65-F5344CB8AC3E}">
        <p14:creationId xmlns:p14="http://schemas.microsoft.com/office/powerpoint/2010/main" val="315971956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Make sure that the Title slide does not have footer information (sources, FUSA </a:t>
            </a:r>
            <a:r>
              <a:rPr lang="en-US" dirty="0" err="1"/>
              <a:t>logomark</a:t>
            </a:r>
            <a:r>
              <a:rPr lang="en-US" dirty="0"/>
              <a:t> and page number). To turn off on this page, go to Insert &gt; </a:t>
            </a:r>
            <a:r>
              <a:rPr lang="en-US" dirty="0" err="1"/>
              <a:t>Headers&amp;Footers</a:t>
            </a:r>
            <a:r>
              <a:rPr lang="en-US" dirty="0"/>
              <a:t> and deselect Footer and Page number options &gt; Apply to this page only. Also, select start page numbers at 0.</a:t>
            </a:r>
          </a:p>
          <a:p>
            <a:endParaRPr lang="en-US" dirty="0"/>
          </a:p>
        </p:txBody>
      </p:sp>
      <p:sp>
        <p:nvSpPr>
          <p:cNvPr id="4" name="Footer Placeholder 3"/>
          <p:cNvSpPr>
            <a:spLocks noGrp="1"/>
          </p:cNvSpPr>
          <p:nvPr>
            <p:ph type="ftr" sz="quarter" idx="10"/>
          </p:nvPr>
        </p:nvSpPr>
        <p:spPr/>
        <p:txBody>
          <a:bodyPr/>
          <a:lstStyle/>
          <a:p>
            <a:r>
              <a:rPr lang="en-US"/>
              <a:t>FamiliesUSA.org</a:t>
            </a:r>
            <a:endParaRPr lang="en-US" dirty="0"/>
          </a:p>
        </p:txBody>
      </p:sp>
      <p:sp>
        <p:nvSpPr>
          <p:cNvPr id="5" name="Slide Number Placeholder 4"/>
          <p:cNvSpPr>
            <a:spLocks noGrp="1"/>
          </p:cNvSpPr>
          <p:nvPr>
            <p:ph type="sldNum" sz="quarter" idx="11"/>
          </p:nvPr>
        </p:nvSpPr>
        <p:spPr/>
        <p:txBody>
          <a:bodyPr/>
          <a:lstStyle/>
          <a:p>
            <a:fld id="{51CECAC9-F51C-4923-8A99-5CB11F4BE9EB}" type="slidenum">
              <a:rPr lang="en-US" smtClean="0"/>
              <a:pPr/>
              <a:t>1</a:t>
            </a:fld>
            <a:endParaRPr lang="en-US" dirty="0"/>
          </a:p>
        </p:txBody>
      </p:sp>
    </p:spTree>
    <p:extLst>
      <p:ext uri="{BB962C8B-B14F-4D97-AF65-F5344CB8AC3E}">
        <p14:creationId xmlns:p14="http://schemas.microsoft.com/office/powerpoint/2010/main" val="5922894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3C1375C-0EB3-F645-B615-76AF931F0937}"/>
              </a:ext>
            </a:extLst>
          </p:cNvPr>
          <p:cNvSpPr/>
          <p:nvPr userDrawn="1"/>
        </p:nvSpPr>
        <p:spPr>
          <a:xfrm>
            <a:off x="0" y="4683443"/>
            <a:ext cx="9144000" cy="2345492"/>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C97C7"/>
              </a:solidFill>
            </a:endParaRPr>
          </a:p>
        </p:txBody>
      </p:sp>
      <p:pic>
        <p:nvPicPr>
          <p:cNvPr id="9" name="Picture 8">
            <a:extLst>
              <a:ext uri="{FF2B5EF4-FFF2-40B4-BE49-F238E27FC236}">
                <a16:creationId xmlns:a16="http://schemas.microsoft.com/office/drawing/2014/main" id="{6BF54A69-7304-814C-BC0F-E9655D7799A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73918" y="1645086"/>
            <a:ext cx="3396165" cy="758112"/>
          </a:xfrm>
          <a:prstGeom prst="rect">
            <a:avLst/>
          </a:prstGeom>
        </p:spPr>
      </p:pic>
      <p:sp>
        <p:nvSpPr>
          <p:cNvPr id="12" name="Text Placeholder 11">
            <a:extLst>
              <a:ext uri="{FF2B5EF4-FFF2-40B4-BE49-F238E27FC236}">
                <a16:creationId xmlns:a16="http://schemas.microsoft.com/office/drawing/2014/main" id="{34169B84-C1E6-D74A-9BEB-DAB0C5D82658}"/>
              </a:ext>
            </a:extLst>
          </p:cNvPr>
          <p:cNvSpPr>
            <a:spLocks noGrp="1"/>
          </p:cNvSpPr>
          <p:nvPr>
            <p:ph type="body" sz="quarter" idx="10" hasCustomPrompt="1"/>
          </p:nvPr>
        </p:nvSpPr>
        <p:spPr>
          <a:xfrm>
            <a:off x="0" y="2803630"/>
            <a:ext cx="9144000" cy="1218847"/>
          </a:xfrm>
        </p:spPr>
        <p:txBody>
          <a:bodyPr>
            <a:normAutofit/>
          </a:bodyPr>
          <a:lstStyle>
            <a:lvl1pPr marL="0" indent="0" algn="ctr">
              <a:lnSpc>
                <a:spcPct val="100000"/>
              </a:lnSpc>
              <a:spcBef>
                <a:spcPts val="0"/>
              </a:spcBef>
              <a:buNone/>
              <a:defRPr sz="1800" b="1"/>
            </a:lvl1pPr>
          </a:lstStyle>
          <a:p>
            <a:pPr lvl="0"/>
            <a:r>
              <a:rPr lang="en-US" dirty="0"/>
              <a:t>Click to add title and presenter name</a:t>
            </a:r>
          </a:p>
        </p:txBody>
      </p:sp>
      <p:sp>
        <p:nvSpPr>
          <p:cNvPr id="6" name="Rectangle 5">
            <a:extLst>
              <a:ext uri="{FF2B5EF4-FFF2-40B4-BE49-F238E27FC236}">
                <a16:creationId xmlns:a16="http://schemas.microsoft.com/office/drawing/2014/main" id="{AD503EAA-BA8F-5046-AB5E-5E8828177395}"/>
              </a:ext>
            </a:extLst>
          </p:cNvPr>
          <p:cNvSpPr/>
          <p:nvPr userDrawn="1"/>
        </p:nvSpPr>
        <p:spPr>
          <a:xfrm>
            <a:off x="0" y="5548372"/>
            <a:ext cx="9144000" cy="738664"/>
          </a:xfrm>
          <a:prstGeom prst="rect">
            <a:avLst/>
          </a:prstGeom>
        </p:spPr>
        <p:txBody>
          <a:bodyPr wrap="square">
            <a:spAutoFit/>
          </a:bodyPr>
          <a:lstStyle/>
          <a:p>
            <a:pPr algn="ctr"/>
            <a:r>
              <a:rPr lang="en-US" sz="1400" i="1" dirty="0">
                <a:solidFill>
                  <a:schemeClr val="bg1"/>
                </a:solidFill>
                <a:latin typeface="Meta OT" panose="020B0604030101020102" pitchFamily="34" charset="77"/>
              </a:rPr>
              <a:t>Dedicated to creating a nation where the best health and </a:t>
            </a:r>
          </a:p>
          <a:p>
            <a:pPr algn="ctr"/>
            <a:r>
              <a:rPr lang="en-US" sz="1400" i="1" dirty="0">
                <a:solidFill>
                  <a:schemeClr val="bg1"/>
                </a:solidFill>
                <a:latin typeface="Meta OT" panose="020B0604030101020102" pitchFamily="34" charset="77"/>
              </a:rPr>
              <a:t>health care are equally accessible and affordable to all</a:t>
            </a:r>
          </a:p>
          <a:p>
            <a:pPr algn="ctr"/>
            <a:endParaRPr lang="en-US" sz="1400" i="1" dirty="0">
              <a:solidFill>
                <a:schemeClr val="bg1"/>
              </a:solidFill>
              <a:latin typeface="Meta OT" panose="020B0604030101020102" pitchFamily="34" charset="77"/>
            </a:endParaRPr>
          </a:p>
        </p:txBody>
      </p:sp>
      <p:pic>
        <p:nvPicPr>
          <p:cNvPr id="10" name="Picture 9">
            <a:extLst>
              <a:ext uri="{FF2B5EF4-FFF2-40B4-BE49-F238E27FC236}">
                <a16:creationId xmlns:a16="http://schemas.microsoft.com/office/drawing/2014/main" id="{22C1AA60-2584-9C40-9443-7D53C0D3AF03}"/>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r="21019"/>
          <a:stretch/>
        </p:blipFill>
        <p:spPr>
          <a:xfrm>
            <a:off x="1" y="4083015"/>
            <a:ext cx="9143999" cy="600428"/>
          </a:xfrm>
          <a:prstGeom prst="rect">
            <a:avLst/>
          </a:prstGeom>
        </p:spPr>
      </p:pic>
    </p:spTree>
    <p:extLst>
      <p:ext uri="{BB962C8B-B14F-4D97-AF65-F5344CB8AC3E}">
        <p14:creationId xmlns:p14="http://schemas.microsoft.com/office/powerpoint/2010/main" val="19395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r_Short Title: 2 Column Conten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AB811D1-5FC4-AC44-8F28-DBF935BFBE33}"/>
              </a:ext>
            </a:extLst>
          </p:cNvPr>
          <p:cNvSpPr>
            <a:spLocks noGrp="1"/>
          </p:cNvSpPr>
          <p:nvPr>
            <p:ph sz="half" idx="2" hasCustomPrompt="1"/>
          </p:nvPr>
        </p:nvSpPr>
        <p:spPr>
          <a:xfrm>
            <a:off x="485422" y="914401"/>
            <a:ext cx="3868737" cy="4842933"/>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95BD498-E9B4-9B4C-AD40-379F3AC18533}"/>
              </a:ext>
            </a:extLst>
          </p:cNvPr>
          <p:cNvSpPr>
            <a:spLocks noGrp="1"/>
          </p:cNvSpPr>
          <p:nvPr>
            <p:ph sz="quarter" idx="4" hasCustomPrompt="1"/>
          </p:nvPr>
        </p:nvSpPr>
        <p:spPr>
          <a:xfrm>
            <a:off x="4764618" y="914401"/>
            <a:ext cx="3887788" cy="4842933"/>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EF6DE41B-FE18-724C-BAD4-114EE03CBBF4}"/>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2" name="Right Triangle 11">
            <a:extLst>
              <a:ext uri="{FF2B5EF4-FFF2-40B4-BE49-F238E27FC236}">
                <a16:creationId xmlns:a16="http://schemas.microsoft.com/office/drawing/2014/main" id="{22DCBF09-3516-9542-BEA5-2B996B27937B}"/>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5" name="Slide Number Placeholder 4">
            <a:extLst>
              <a:ext uri="{FF2B5EF4-FFF2-40B4-BE49-F238E27FC236}">
                <a16:creationId xmlns:a16="http://schemas.microsoft.com/office/drawing/2014/main" id="{9934DD19-0A3C-BF4B-B0D0-3FF938E33A44}"/>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3" name="Text Placeholder 2">
            <a:extLst>
              <a:ext uri="{FF2B5EF4-FFF2-40B4-BE49-F238E27FC236}">
                <a16:creationId xmlns:a16="http://schemas.microsoft.com/office/drawing/2014/main" id="{FE699FC9-AEBB-9D48-91CC-DAFE71CDD6E6}"/>
              </a:ext>
            </a:extLst>
          </p:cNvPr>
          <p:cNvSpPr>
            <a:spLocks noGrp="1"/>
          </p:cNvSpPr>
          <p:nvPr>
            <p:ph type="body" sz="quarter" idx="15" hasCustomPrompt="1"/>
          </p:nvPr>
        </p:nvSpPr>
        <p:spPr>
          <a:xfrm>
            <a:off x="485422" y="0"/>
            <a:ext cx="8164513" cy="685800"/>
          </a:xfrm>
        </p:spPr>
        <p:txBody>
          <a:bodyPr anchor="ctr">
            <a:normAutofit/>
          </a:bodyPr>
          <a:lstStyle>
            <a:lvl1pPr algn="ctr">
              <a:defRPr sz="2400">
                <a:solidFill>
                  <a:schemeClr val="bg1"/>
                </a:solidFill>
              </a:defRPr>
            </a:lvl1pPr>
          </a:lstStyle>
          <a:p>
            <a:pPr lvl="0"/>
            <a:r>
              <a:rPr lang="en-US" dirty="0"/>
              <a:t>Click to edit header 1 (short title)</a:t>
            </a:r>
          </a:p>
        </p:txBody>
      </p:sp>
    </p:spTree>
    <p:extLst>
      <p:ext uri="{BB962C8B-B14F-4D97-AF65-F5344CB8AC3E}">
        <p14:creationId xmlns:p14="http://schemas.microsoft.com/office/powerpoint/2010/main" val="1106968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mpler.shortTitle.One.Column">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AB811D1-5FC4-AC44-8F28-DBF935BFBE33}"/>
              </a:ext>
            </a:extLst>
          </p:cNvPr>
          <p:cNvSpPr>
            <a:spLocks noGrp="1"/>
          </p:cNvSpPr>
          <p:nvPr>
            <p:ph sz="half" idx="2" hasCustomPrompt="1"/>
          </p:nvPr>
        </p:nvSpPr>
        <p:spPr>
          <a:xfrm>
            <a:off x="485422" y="914401"/>
            <a:ext cx="8164513" cy="4842933"/>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EF6DE41B-FE18-724C-BAD4-114EE03CBBF4}"/>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2" name="Right Triangle 11">
            <a:extLst>
              <a:ext uri="{FF2B5EF4-FFF2-40B4-BE49-F238E27FC236}">
                <a16:creationId xmlns:a16="http://schemas.microsoft.com/office/drawing/2014/main" id="{22DCBF09-3516-9542-BEA5-2B996B27937B}"/>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5" name="Slide Number Placeholder 4">
            <a:extLst>
              <a:ext uri="{FF2B5EF4-FFF2-40B4-BE49-F238E27FC236}">
                <a16:creationId xmlns:a16="http://schemas.microsoft.com/office/drawing/2014/main" id="{9934DD19-0A3C-BF4B-B0D0-3FF938E33A44}"/>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3" name="Text Placeholder 2">
            <a:extLst>
              <a:ext uri="{FF2B5EF4-FFF2-40B4-BE49-F238E27FC236}">
                <a16:creationId xmlns:a16="http://schemas.microsoft.com/office/drawing/2014/main" id="{FE699FC9-AEBB-9D48-91CC-DAFE71CDD6E6}"/>
              </a:ext>
            </a:extLst>
          </p:cNvPr>
          <p:cNvSpPr>
            <a:spLocks noGrp="1"/>
          </p:cNvSpPr>
          <p:nvPr>
            <p:ph type="body" sz="quarter" idx="15" hasCustomPrompt="1"/>
          </p:nvPr>
        </p:nvSpPr>
        <p:spPr>
          <a:xfrm>
            <a:off x="485422" y="0"/>
            <a:ext cx="8164513" cy="685800"/>
          </a:xfrm>
        </p:spPr>
        <p:txBody>
          <a:bodyPr anchor="ctr">
            <a:normAutofit/>
          </a:bodyPr>
          <a:lstStyle>
            <a:lvl1pPr algn="ctr">
              <a:defRPr sz="2400">
                <a:solidFill>
                  <a:schemeClr val="bg1"/>
                </a:solidFill>
              </a:defRPr>
            </a:lvl1pPr>
          </a:lstStyle>
          <a:p>
            <a:pPr lvl="0"/>
            <a:r>
              <a:rPr lang="en-US" dirty="0"/>
              <a:t>Click to edit header 1 (short title)</a:t>
            </a:r>
          </a:p>
        </p:txBody>
      </p:sp>
    </p:spTree>
    <p:extLst>
      <p:ext uri="{BB962C8B-B14F-4D97-AF65-F5344CB8AC3E}">
        <p14:creationId xmlns:p14="http://schemas.microsoft.com/office/powerpoint/2010/main" val="804810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ong Title: 2 Column Conten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AB811D1-5FC4-AC44-8F28-DBF935BFBE33}"/>
              </a:ext>
            </a:extLst>
          </p:cNvPr>
          <p:cNvSpPr>
            <a:spLocks noGrp="1"/>
          </p:cNvSpPr>
          <p:nvPr>
            <p:ph sz="half" idx="2" hasCustomPrompt="1"/>
          </p:nvPr>
        </p:nvSpPr>
        <p:spPr>
          <a:xfrm>
            <a:off x="485421" y="2482497"/>
            <a:ext cx="3868737" cy="3231621"/>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95BD498-E9B4-9B4C-AD40-379F3AC18533}"/>
              </a:ext>
            </a:extLst>
          </p:cNvPr>
          <p:cNvSpPr>
            <a:spLocks noGrp="1"/>
          </p:cNvSpPr>
          <p:nvPr>
            <p:ph sz="quarter" idx="4" hasCustomPrompt="1"/>
          </p:nvPr>
        </p:nvSpPr>
        <p:spPr>
          <a:xfrm>
            <a:off x="4751739" y="2482497"/>
            <a:ext cx="3887788" cy="3231621"/>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a:extLst>
              <a:ext uri="{FF2B5EF4-FFF2-40B4-BE49-F238E27FC236}">
                <a16:creationId xmlns:a16="http://schemas.microsoft.com/office/drawing/2014/main" id="{48E751B7-FF99-1D42-8CED-679AC1817448}"/>
              </a:ext>
            </a:extLst>
          </p:cNvPr>
          <p:cNvSpPr>
            <a:spLocks noGrp="1"/>
          </p:cNvSpPr>
          <p:nvPr>
            <p:ph type="title" hasCustomPrompt="1"/>
          </p:nvPr>
        </p:nvSpPr>
        <p:spPr>
          <a:xfrm>
            <a:off x="485421" y="1069623"/>
            <a:ext cx="8152517" cy="1030992"/>
          </a:xfrm>
        </p:spPr>
        <p:txBody>
          <a:bodyPr>
            <a:normAutofit/>
          </a:bodyPr>
          <a:lstStyle>
            <a:lvl1pPr algn="ctr">
              <a:defRPr sz="2000">
                <a:solidFill>
                  <a:srgbClr val="34A1DA"/>
                </a:solidFill>
              </a:defRPr>
            </a:lvl1pPr>
          </a:lstStyle>
          <a:p>
            <a:r>
              <a:rPr lang="en-US" dirty="0"/>
              <a:t>Click to edit header 2</a:t>
            </a:r>
          </a:p>
        </p:txBody>
      </p:sp>
      <p:sp>
        <p:nvSpPr>
          <p:cNvPr id="15" name="Slide Number Placeholder 4">
            <a:extLst>
              <a:ext uri="{FF2B5EF4-FFF2-40B4-BE49-F238E27FC236}">
                <a16:creationId xmlns:a16="http://schemas.microsoft.com/office/drawing/2014/main" id="{9934DD19-0A3C-BF4B-B0D0-3FF938E33A44}"/>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7" name="Text Placeholder 21">
            <a:extLst>
              <a:ext uri="{FF2B5EF4-FFF2-40B4-BE49-F238E27FC236}">
                <a16:creationId xmlns:a16="http://schemas.microsoft.com/office/drawing/2014/main" id="{B76B7FF2-7D30-1C4A-B955-6EC3C64940AF}"/>
              </a:ext>
            </a:extLst>
          </p:cNvPr>
          <p:cNvSpPr>
            <a:spLocks noGrp="1"/>
          </p:cNvSpPr>
          <p:nvPr>
            <p:ph type="body" sz="quarter" idx="13" hasCustomPrompt="1"/>
          </p:nvPr>
        </p:nvSpPr>
        <p:spPr>
          <a:xfrm>
            <a:off x="485421" y="2128661"/>
            <a:ext cx="3870325" cy="325790"/>
          </a:xfrm>
        </p:spPr>
        <p:txBody>
          <a:bodyPr>
            <a:normAutofit/>
          </a:bodyPr>
          <a:lstStyle>
            <a:lvl1pPr marL="0" indent="0">
              <a:buNone/>
              <a:defRPr sz="1600" b="1"/>
            </a:lvl1pPr>
          </a:lstStyle>
          <a:p>
            <a:pPr lvl="0"/>
            <a:r>
              <a:rPr lang="en-US" dirty="0"/>
              <a:t>Click to edit header 3a</a:t>
            </a:r>
          </a:p>
        </p:txBody>
      </p:sp>
      <p:sp>
        <p:nvSpPr>
          <p:cNvPr id="18" name="Text Placeholder 21">
            <a:extLst>
              <a:ext uri="{FF2B5EF4-FFF2-40B4-BE49-F238E27FC236}">
                <a16:creationId xmlns:a16="http://schemas.microsoft.com/office/drawing/2014/main" id="{79E79BE0-8576-AE4A-9E96-DEB6E3FA4D57}"/>
              </a:ext>
            </a:extLst>
          </p:cNvPr>
          <p:cNvSpPr>
            <a:spLocks noGrp="1"/>
          </p:cNvSpPr>
          <p:nvPr>
            <p:ph type="body" sz="quarter" idx="14" hasCustomPrompt="1"/>
          </p:nvPr>
        </p:nvSpPr>
        <p:spPr>
          <a:xfrm>
            <a:off x="4751739" y="2128661"/>
            <a:ext cx="3886200" cy="325790"/>
          </a:xfrm>
        </p:spPr>
        <p:txBody>
          <a:bodyPr>
            <a:normAutofit/>
          </a:bodyPr>
          <a:lstStyle>
            <a:lvl1pPr marL="0" indent="0">
              <a:buNone/>
              <a:defRPr sz="1600" b="1"/>
            </a:lvl1pPr>
          </a:lstStyle>
          <a:p>
            <a:pPr lvl="0"/>
            <a:r>
              <a:rPr lang="en-US" dirty="0"/>
              <a:t>Click to edit header 3b</a:t>
            </a:r>
          </a:p>
        </p:txBody>
      </p:sp>
      <p:sp>
        <p:nvSpPr>
          <p:cNvPr id="19" name="Rectangle 18">
            <a:extLst>
              <a:ext uri="{FF2B5EF4-FFF2-40B4-BE49-F238E27FC236}">
                <a16:creationId xmlns:a16="http://schemas.microsoft.com/office/drawing/2014/main" id="{B8F1EC8B-0F06-4044-8CDC-5ED90DF34FEF}"/>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0" name="Right Triangle 19">
            <a:extLst>
              <a:ext uri="{FF2B5EF4-FFF2-40B4-BE49-F238E27FC236}">
                <a16:creationId xmlns:a16="http://schemas.microsoft.com/office/drawing/2014/main" id="{E81F5BC6-A6E7-A14D-B32A-0F7AAD7F381C}"/>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3" name="Text Placeholder 2">
            <a:extLst>
              <a:ext uri="{FF2B5EF4-FFF2-40B4-BE49-F238E27FC236}">
                <a16:creationId xmlns:a16="http://schemas.microsoft.com/office/drawing/2014/main" id="{FF686674-1E18-AE4C-9706-75302E99F491}"/>
              </a:ext>
            </a:extLst>
          </p:cNvPr>
          <p:cNvSpPr>
            <a:spLocks noGrp="1"/>
          </p:cNvSpPr>
          <p:nvPr>
            <p:ph type="body" sz="quarter" idx="15" hasCustomPrompt="1"/>
          </p:nvPr>
        </p:nvSpPr>
        <p:spPr>
          <a:xfrm>
            <a:off x="485421" y="0"/>
            <a:ext cx="8151813" cy="1069975"/>
          </a:xfrm>
        </p:spPr>
        <p:txBody>
          <a:bodyPr anchor="ctr">
            <a:normAutofit/>
          </a:bodyPr>
          <a:lstStyle>
            <a:lvl1pPr algn="ctr">
              <a:defRPr sz="2400">
                <a:solidFill>
                  <a:schemeClr val="bg1"/>
                </a:solidFill>
              </a:defRPr>
            </a:lvl1pPr>
          </a:lstStyle>
          <a:p>
            <a:pPr lvl="0"/>
            <a:r>
              <a:rPr lang="en-US" dirty="0"/>
              <a:t>Click to edit header 1 (long title)</a:t>
            </a:r>
          </a:p>
        </p:txBody>
      </p:sp>
    </p:spTree>
    <p:extLst>
      <p:ext uri="{BB962C8B-B14F-4D97-AF65-F5344CB8AC3E}">
        <p14:creationId xmlns:p14="http://schemas.microsoft.com/office/powerpoint/2010/main" val="4270883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r.1_Long Title: 2 Column Conten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AB811D1-5FC4-AC44-8F28-DBF935BFBE33}"/>
              </a:ext>
            </a:extLst>
          </p:cNvPr>
          <p:cNvSpPr>
            <a:spLocks noGrp="1"/>
          </p:cNvSpPr>
          <p:nvPr>
            <p:ph sz="half" idx="2" hasCustomPrompt="1"/>
          </p:nvPr>
        </p:nvSpPr>
        <p:spPr>
          <a:xfrm>
            <a:off x="485421" y="1487055"/>
            <a:ext cx="3929561" cy="4227063"/>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95BD498-E9B4-9B4C-AD40-379F3AC18533}"/>
              </a:ext>
            </a:extLst>
          </p:cNvPr>
          <p:cNvSpPr>
            <a:spLocks noGrp="1"/>
          </p:cNvSpPr>
          <p:nvPr>
            <p:ph sz="quarter" idx="4" hasCustomPrompt="1"/>
          </p:nvPr>
        </p:nvSpPr>
        <p:spPr>
          <a:xfrm>
            <a:off x="4751739" y="1487055"/>
            <a:ext cx="3885495" cy="4227063"/>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lide Number Placeholder 4">
            <a:extLst>
              <a:ext uri="{FF2B5EF4-FFF2-40B4-BE49-F238E27FC236}">
                <a16:creationId xmlns:a16="http://schemas.microsoft.com/office/drawing/2014/main" id="{9934DD19-0A3C-BF4B-B0D0-3FF938E33A44}"/>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9" name="Rectangle 18">
            <a:extLst>
              <a:ext uri="{FF2B5EF4-FFF2-40B4-BE49-F238E27FC236}">
                <a16:creationId xmlns:a16="http://schemas.microsoft.com/office/drawing/2014/main" id="{B8F1EC8B-0F06-4044-8CDC-5ED90DF34FEF}"/>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0" name="Right Triangle 19">
            <a:extLst>
              <a:ext uri="{FF2B5EF4-FFF2-40B4-BE49-F238E27FC236}">
                <a16:creationId xmlns:a16="http://schemas.microsoft.com/office/drawing/2014/main" id="{E81F5BC6-A6E7-A14D-B32A-0F7AAD7F381C}"/>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3" name="Text Placeholder 2">
            <a:extLst>
              <a:ext uri="{FF2B5EF4-FFF2-40B4-BE49-F238E27FC236}">
                <a16:creationId xmlns:a16="http://schemas.microsoft.com/office/drawing/2014/main" id="{FF686674-1E18-AE4C-9706-75302E99F491}"/>
              </a:ext>
            </a:extLst>
          </p:cNvPr>
          <p:cNvSpPr>
            <a:spLocks noGrp="1"/>
          </p:cNvSpPr>
          <p:nvPr>
            <p:ph type="body" sz="quarter" idx="15" hasCustomPrompt="1"/>
          </p:nvPr>
        </p:nvSpPr>
        <p:spPr>
          <a:xfrm>
            <a:off x="485421" y="0"/>
            <a:ext cx="8151813" cy="1069975"/>
          </a:xfrm>
        </p:spPr>
        <p:txBody>
          <a:bodyPr anchor="ctr">
            <a:normAutofit/>
          </a:bodyPr>
          <a:lstStyle>
            <a:lvl1pPr algn="ctr">
              <a:defRPr sz="2400">
                <a:solidFill>
                  <a:schemeClr val="bg1"/>
                </a:solidFill>
              </a:defRPr>
            </a:lvl1pPr>
          </a:lstStyle>
          <a:p>
            <a:pPr lvl="0"/>
            <a:r>
              <a:rPr lang="en-US" dirty="0"/>
              <a:t>Click to edit header 1 (long title)</a:t>
            </a:r>
          </a:p>
        </p:txBody>
      </p:sp>
    </p:spTree>
    <p:extLst>
      <p:ext uri="{BB962C8B-B14F-4D97-AF65-F5344CB8AC3E}">
        <p14:creationId xmlns:p14="http://schemas.microsoft.com/office/powerpoint/2010/main" val="2093876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hort Title: 2 Column Tex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8E751B7-FF99-1D42-8CED-679AC1817448}"/>
              </a:ext>
            </a:extLst>
          </p:cNvPr>
          <p:cNvSpPr>
            <a:spLocks noGrp="1"/>
          </p:cNvSpPr>
          <p:nvPr>
            <p:ph type="title" hasCustomPrompt="1"/>
          </p:nvPr>
        </p:nvSpPr>
        <p:spPr>
          <a:xfrm>
            <a:off x="485422" y="685801"/>
            <a:ext cx="8165396" cy="903903"/>
          </a:xfrm>
        </p:spPr>
        <p:txBody>
          <a:bodyPr>
            <a:normAutofit/>
          </a:bodyPr>
          <a:lstStyle>
            <a:lvl1pPr algn="ctr">
              <a:defRPr sz="2000">
                <a:solidFill>
                  <a:srgbClr val="34A1DA"/>
                </a:solidFill>
              </a:defRPr>
            </a:lvl1pPr>
          </a:lstStyle>
          <a:p>
            <a:r>
              <a:rPr lang="en-US" dirty="0"/>
              <a:t>Click to edit header 2</a:t>
            </a:r>
          </a:p>
        </p:txBody>
      </p:sp>
      <p:sp>
        <p:nvSpPr>
          <p:cNvPr id="11" name="Rectangle 10">
            <a:extLst>
              <a:ext uri="{FF2B5EF4-FFF2-40B4-BE49-F238E27FC236}">
                <a16:creationId xmlns:a16="http://schemas.microsoft.com/office/drawing/2014/main" id="{EF6DE41B-FE18-724C-BAD4-114EE03CBBF4}"/>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2" name="Right Triangle 11">
            <a:extLst>
              <a:ext uri="{FF2B5EF4-FFF2-40B4-BE49-F238E27FC236}">
                <a16:creationId xmlns:a16="http://schemas.microsoft.com/office/drawing/2014/main" id="{22DCBF09-3516-9542-BEA5-2B996B27937B}"/>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5" name="Slide Number Placeholder 4">
            <a:extLst>
              <a:ext uri="{FF2B5EF4-FFF2-40B4-BE49-F238E27FC236}">
                <a16:creationId xmlns:a16="http://schemas.microsoft.com/office/drawing/2014/main" id="{9934DD19-0A3C-BF4B-B0D0-3FF938E33A44}"/>
              </a:ext>
            </a:extLst>
          </p:cNvPr>
          <p:cNvSpPr>
            <a:spLocks noGrp="1"/>
          </p:cNvSpPr>
          <p:nvPr>
            <p:ph type="sldNum" sz="quarter" idx="12"/>
          </p:nvPr>
        </p:nvSpPr>
        <p:spPr>
          <a:xfrm>
            <a:off x="8261203" y="6356350"/>
            <a:ext cx="516325"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7" name="Text Placeholder 21">
            <a:extLst>
              <a:ext uri="{FF2B5EF4-FFF2-40B4-BE49-F238E27FC236}">
                <a16:creationId xmlns:a16="http://schemas.microsoft.com/office/drawing/2014/main" id="{B76B7FF2-7D30-1C4A-B955-6EC3C64940AF}"/>
              </a:ext>
            </a:extLst>
          </p:cNvPr>
          <p:cNvSpPr>
            <a:spLocks noGrp="1"/>
          </p:cNvSpPr>
          <p:nvPr>
            <p:ph type="body" sz="quarter" idx="13" hasCustomPrompt="1"/>
          </p:nvPr>
        </p:nvSpPr>
        <p:spPr>
          <a:xfrm>
            <a:off x="485422" y="1600993"/>
            <a:ext cx="3870325" cy="325790"/>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a:t>
            </a:r>
          </a:p>
          <a:p>
            <a:pPr lvl="0"/>
            <a:endParaRPr lang="en-US" dirty="0"/>
          </a:p>
        </p:txBody>
      </p:sp>
      <p:sp>
        <p:nvSpPr>
          <p:cNvPr id="18" name="Text Placeholder 21">
            <a:extLst>
              <a:ext uri="{FF2B5EF4-FFF2-40B4-BE49-F238E27FC236}">
                <a16:creationId xmlns:a16="http://schemas.microsoft.com/office/drawing/2014/main" id="{79E79BE0-8576-AE4A-9E96-DEB6E3FA4D57}"/>
              </a:ext>
            </a:extLst>
          </p:cNvPr>
          <p:cNvSpPr>
            <a:spLocks noGrp="1"/>
          </p:cNvSpPr>
          <p:nvPr>
            <p:ph type="body" sz="quarter" idx="14" hasCustomPrompt="1"/>
          </p:nvPr>
        </p:nvSpPr>
        <p:spPr>
          <a:xfrm>
            <a:off x="4773173" y="1600993"/>
            <a:ext cx="3879144" cy="325790"/>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3b</a:t>
            </a:r>
          </a:p>
          <a:p>
            <a:pPr lvl="0"/>
            <a:endParaRPr lang="en-US" dirty="0"/>
          </a:p>
        </p:txBody>
      </p:sp>
      <p:sp>
        <p:nvSpPr>
          <p:cNvPr id="3" name="Text Placeholder 2">
            <a:extLst>
              <a:ext uri="{FF2B5EF4-FFF2-40B4-BE49-F238E27FC236}">
                <a16:creationId xmlns:a16="http://schemas.microsoft.com/office/drawing/2014/main" id="{01F2DAF4-F370-7E4F-AD5D-4C11D9E40F13}"/>
              </a:ext>
            </a:extLst>
          </p:cNvPr>
          <p:cNvSpPr>
            <a:spLocks noGrp="1"/>
          </p:cNvSpPr>
          <p:nvPr>
            <p:ph type="body" sz="quarter" idx="15" hasCustomPrompt="1"/>
          </p:nvPr>
        </p:nvSpPr>
        <p:spPr>
          <a:xfrm>
            <a:off x="485422" y="1938691"/>
            <a:ext cx="3870325" cy="3852510"/>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2">
            <a:extLst>
              <a:ext uri="{FF2B5EF4-FFF2-40B4-BE49-F238E27FC236}">
                <a16:creationId xmlns:a16="http://schemas.microsoft.com/office/drawing/2014/main" id="{67803B64-E1B0-1E4E-90D7-D103341A856E}"/>
              </a:ext>
            </a:extLst>
          </p:cNvPr>
          <p:cNvSpPr>
            <a:spLocks noGrp="1"/>
          </p:cNvSpPr>
          <p:nvPr>
            <p:ph type="body" sz="quarter" idx="16" hasCustomPrompt="1"/>
          </p:nvPr>
        </p:nvSpPr>
        <p:spPr>
          <a:xfrm>
            <a:off x="4773173" y="1938691"/>
            <a:ext cx="3896693" cy="3852510"/>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A6417BB-9913-B249-B170-8E285E1F5D4E}"/>
              </a:ext>
            </a:extLst>
          </p:cNvPr>
          <p:cNvSpPr>
            <a:spLocks noGrp="1"/>
          </p:cNvSpPr>
          <p:nvPr>
            <p:ph type="body" sz="quarter" idx="17" hasCustomPrompt="1"/>
          </p:nvPr>
        </p:nvSpPr>
        <p:spPr>
          <a:xfrm>
            <a:off x="485775" y="0"/>
            <a:ext cx="8164513" cy="685800"/>
          </a:xfrm>
        </p:spPr>
        <p:txBody>
          <a:bodyPr anchor="ctr"/>
          <a:lstStyle>
            <a:lvl1pPr marL="0" indent="0" algn="ctr">
              <a:buNone/>
              <a:defRPr sz="2400">
                <a:solidFill>
                  <a:schemeClr val="bg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dirty="0"/>
              <a:t>Click to edit header 1 (short title)</a:t>
            </a:r>
          </a:p>
        </p:txBody>
      </p:sp>
    </p:spTree>
    <p:extLst>
      <p:ext uri="{BB962C8B-B14F-4D97-AF65-F5344CB8AC3E}">
        <p14:creationId xmlns:p14="http://schemas.microsoft.com/office/powerpoint/2010/main" val="2174839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ong Title: 2 Column Tex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8E751B7-FF99-1D42-8CED-679AC1817448}"/>
              </a:ext>
            </a:extLst>
          </p:cNvPr>
          <p:cNvSpPr>
            <a:spLocks noGrp="1"/>
          </p:cNvSpPr>
          <p:nvPr>
            <p:ph type="title" hasCustomPrompt="1"/>
          </p:nvPr>
        </p:nvSpPr>
        <p:spPr>
          <a:xfrm>
            <a:off x="485421" y="1069623"/>
            <a:ext cx="8152517" cy="1030992"/>
          </a:xfrm>
        </p:spPr>
        <p:txBody>
          <a:bodyPr>
            <a:normAutofit/>
          </a:bodyPr>
          <a:lstStyle>
            <a:lvl1pPr algn="ctr">
              <a:defRPr sz="2000">
                <a:solidFill>
                  <a:srgbClr val="34A1DA"/>
                </a:solidFill>
              </a:defRPr>
            </a:lvl1pPr>
          </a:lstStyle>
          <a:p>
            <a:r>
              <a:rPr lang="en-US" dirty="0"/>
              <a:t>Click to edit header 2</a:t>
            </a:r>
          </a:p>
        </p:txBody>
      </p:sp>
      <p:sp>
        <p:nvSpPr>
          <p:cNvPr id="15" name="Slide Number Placeholder 4">
            <a:extLst>
              <a:ext uri="{FF2B5EF4-FFF2-40B4-BE49-F238E27FC236}">
                <a16:creationId xmlns:a16="http://schemas.microsoft.com/office/drawing/2014/main" id="{9934DD19-0A3C-BF4B-B0D0-3FF938E33A44}"/>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7" name="Text Placeholder 21">
            <a:extLst>
              <a:ext uri="{FF2B5EF4-FFF2-40B4-BE49-F238E27FC236}">
                <a16:creationId xmlns:a16="http://schemas.microsoft.com/office/drawing/2014/main" id="{B76B7FF2-7D30-1C4A-B955-6EC3C64940AF}"/>
              </a:ext>
            </a:extLst>
          </p:cNvPr>
          <p:cNvSpPr>
            <a:spLocks noGrp="1"/>
          </p:cNvSpPr>
          <p:nvPr>
            <p:ph type="body" sz="quarter" idx="13" hasCustomPrompt="1"/>
          </p:nvPr>
        </p:nvSpPr>
        <p:spPr>
          <a:xfrm>
            <a:off x="485421" y="2128661"/>
            <a:ext cx="3870325" cy="325790"/>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a:t>
            </a:r>
          </a:p>
          <a:p>
            <a:pPr lvl="0"/>
            <a:endParaRPr lang="en-US" dirty="0"/>
          </a:p>
        </p:txBody>
      </p:sp>
      <p:sp>
        <p:nvSpPr>
          <p:cNvPr id="18" name="Text Placeholder 21">
            <a:extLst>
              <a:ext uri="{FF2B5EF4-FFF2-40B4-BE49-F238E27FC236}">
                <a16:creationId xmlns:a16="http://schemas.microsoft.com/office/drawing/2014/main" id="{79E79BE0-8576-AE4A-9E96-DEB6E3FA4D57}"/>
              </a:ext>
            </a:extLst>
          </p:cNvPr>
          <p:cNvSpPr>
            <a:spLocks noGrp="1"/>
          </p:cNvSpPr>
          <p:nvPr>
            <p:ph type="body" sz="quarter" idx="14" hasCustomPrompt="1"/>
          </p:nvPr>
        </p:nvSpPr>
        <p:spPr>
          <a:xfrm>
            <a:off x="4758795" y="2128661"/>
            <a:ext cx="3879144" cy="325790"/>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3b</a:t>
            </a:r>
          </a:p>
          <a:p>
            <a:pPr lvl="0"/>
            <a:endParaRPr lang="en-US" dirty="0"/>
          </a:p>
        </p:txBody>
      </p:sp>
      <p:sp>
        <p:nvSpPr>
          <p:cNvPr id="19" name="Rectangle 18">
            <a:extLst>
              <a:ext uri="{FF2B5EF4-FFF2-40B4-BE49-F238E27FC236}">
                <a16:creationId xmlns:a16="http://schemas.microsoft.com/office/drawing/2014/main" id="{B8F1EC8B-0F06-4044-8CDC-5ED90DF34FEF}"/>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0" name="Right Triangle 19">
            <a:extLst>
              <a:ext uri="{FF2B5EF4-FFF2-40B4-BE49-F238E27FC236}">
                <a16:creationId xmlns:a16="http://schemas.microsoft.com/office/drawing/2014/main" id="{E81F5BC6-A6E7-A14D-B32A-0F7AAD7F381C}"/>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3" name="Text Placeholder 2">
            <a:extLst>
              <a:ext uri="{FF2B5EF4-FFF2-40B4-BE49-F238E27FC236}">
                <a16:creationId xmlns:a16="http://schemas.microsoft.com/office/drawing/2014/main" id="{17CBC697-DBB9-E54E-BA05-F7D4835D39BC}"/>
              </a:ext>
            </a:extLst>
          </p:cNvPr>
          <p:cNvSpPr>
            <a:spLocks noGrp="1"/>
          </p:cNvSpPr>
          <p:nvPr>
            <p:ph type="body" sz="quarter" idx="15" hasCustomPrompt="1"/>
          </p:nvPr>
        </p:nvSpPr>
        <p:spPr>
          <a:xfrm>
            <a:off x="485421" y="2465740"/>
            <a:ext cx="3870325" cy="3317875"/>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2">
            <a:extLst>
              <a:ext uri="{FF2B5EF4-FFF2-40B4-BE49-F238E27FC236}">
                <a16:creationId xmlns:a16="http://schemas.microsoft.com/office/drawing/2014/main" id="{2BF94E66-C2F6-8A43-BFAA-F81C4F50065C}"/>
              </a:ext>
            </a:extLst>
          </p:cNvPr>
          <p:cNvSpPr>
            <a:spLocks noGrp="1"/>
          </p:cNvSpPr>
          <p:nvPr>
            <p:ph type="body" sz="quarter" idx="16" hasCustomPrompt="1"/>
          </p:nvPr>
        </p:nvSpPr>
        <p:spPr>
          <a:xfrm>
            <a:off x="4767614" y="2465740"/>
            <a:ext cx="3870325" cy="3317875"/>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26D541FF-8CCE-AF47-AF60-CF2861FC4B2D}"/>
              </a:ext>
            </a:extLst>
          </p:cNvPr>
          <p:cNvSpPr>
            <a:spLocks noGrp="1"/>
          </p:cNvSpPr>
          <p:nvPr>
            <p:ph type="body" sz="quarter" idx="17" hasCustomPrompt="1"/>
          </p:nvPr>
        </p:nvSpPr>
        <p:spPr>
          <a:xfrm>
            <a:off x="485775" y="0"/>
            <a:ext cx="8151813" cy="1069975"/>
          </a:xfrm>
        </p:spPr>
        <p:txBody>
          <a:bodyPr anchor="ctr">
            <a:normAutofit/>
          </a:bodyPr>
          <a:lstStyle>
            <a:lvl1pPr marL="0" indent="0" algn="ctr">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header 1 (long title)</a:t>
            </a:r>
          </a:p>
        </p:txBody>
      </p:sp>
    </p:spTree>
    <p:extLst>
      <p:ext uri="{BB962C8B-B14F-4D97-AF65-F5344CB8AC3E}">
        <p14:creationId xmlns:p14="http://schemas.microsoft.com/office/powerpoint/2010/main" val="272401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hort Title: 1 Column Text + Content ">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7C7E20-2D1D-7C4A-8F8A-224C3B1B7CBB}"/>
              </a:ext>
            </a:extLst>
          </p:cNvPr>
          <p:cNvSpPr>
            <a:spLocks noGrp="1"/>
          </p:cNvSpPr>
          <p:nvPr>
            <p:ph idx="1" hasCustomPrompt="1"/>
          </p:nvPr>
        </p:nvSpPr>
        <p:spPr>
          <a:xfrm>
            <a:off x="3886070" y="1106488"/>
            <a:ext cx="4783796" cy="4662135"/>
          </a:xfrm>
        </p:spPr>
        <p:txBody>
          <a:bodyPr>
            <a:no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vl6pPr>
              <a:defRPr sz="2000"/>
            </a:lvl6pPr>
            <a:lvl7pPr>
              <a:defRPr sz="2000"/>
            </a:lvl7pPr>
            <a:lvl8pPr>
              <a:defRPr sz="2000"/>
            </a:lvl8pPr>
            <a:lvl9pPr>
              <a:defRPr sz="20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0140FA0A-B393-6144-A4E9-702CF5B54122}"/>
              </a:ext>
            </a:extLst>
          </p:cNvPr>
          <p:cNvSpPr>
            <a:spLocks noGrp="1"/>
          </p:cNvSpPr>
          <p:nvPr>
            <p:ph type="body" sz="half" idx="2" hasCustomPrompt="1"/>
          </p:nvPr>
        </p:nvSpPr>
        <p:spPr>
          <a:xfrm>
            <a:off x="485422" y="2057400"/>
            <a:ext cx="3094391" cy="371122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8" name="Rectangle 7">
            <a:extLst>
              <a:ext uri="{FF2B5EF4-FFF2-40B4-BE49-F238E27FC236}">
                <a16:creationId xmlns:a16="http://schemas.microsoft.com/office/drawing/2014/main" id="{6C6D5707-8B8B-654C-863A-E18438931D46}"/>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9" name="Right Triangle 8">
            <a:extLst>
              <a:ext uri="{FF2B5EF4-FFF2-40B4-BE49-F238E27FC236}">
                <a16:creationId xmlns:a16="http://schemas.microsoft.com/office/drawing/2014/main" id="{AC0E5544-F134-A649-82D5-C177F52B572E}"/>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2" name="Slide Number Placeholder 4">
            <a:extLst>
              <a:ext uri="{FF2B5EF4-FFF2-40B4-BE49-F238E27FC236}">
                <a16:creationId xmlns:a16="http://schemas.microsoft.com/office/drawing/2014/main" id="{B71E0377-10FA-6949-91C8-EBEC4BB5C039}"/>
              </a:ext>
            </a:extLst>
          </p:cNvPr>
          <p:cNvSpPr>
            <a:spLocks noGrp="1"/>
          </p:cNvSpPr>
          <p:nvPr>
            <p:ph type="sldNum" sz="quarter" idx="12"/>
          </p:nvPr>
        </p:nvSpPr>
        <p:spPr>
          <a:xfrm>
            <a:off x="8261203" y="6356350"/>
            <a:ext cx="522259" cy="365125"/>
          </a:xfrm>
        </p:spPr>
        <p:txBody>
          <a:bodyPr/>
          <a:lstStyle>
            <a:lvl1pPr algn="ctr">
              <a:defRPr/>
            </a:lvl1pPr>
          </a:lstStyle>
          <a:p>
            <a:fld id="{AE919B77-9796-D34E-8D5A-4054B4AFF4B6}" type="slidenum">
              <a:rPr lang="en-US" smtClean="0"/>
              <a:pPr/>
              <a:t>‹#›</a:t>
            </a:fld>
            <a:endParaRPr lang="en-US"/>
          </a:p>
        </p:txBody>
      </p:sp>
      <p:pic>
        <p:nvPicPr>
          <p:cNvPr id="13" name="Picture 12">
            <a:extLst>
              <a:ext uri="{FF2B5EF4-FFF2-40B4-BE49-F238E27FC236}">
                <a16:creationId xmlns:a16="http://schemas.microsoft.com/office/drawing/2014/main" id="{DB9253E2-D0C2-A94B-AD6A-E7F3DA2636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5" name="Text Placeholder 14">
            <a:extLst>
              <a:ext uri="{FF2B5EF4-FFF2-40B4-BE49-F238E27FC236}">
                <a16:creationId xmlns:a16="http://schemas.microsoft.com/office/drawing/2014/main" id="{06D92C38-F4F6-9149-B90E-5EA4CFA1AE60}"/>
              </a:ext>
            </a:extLst>
          </p:cNvPr>
          <p:cNvSpPr>
            <a:spLocks noGrp="1"/>
          </p:cNvSpPr>
          <p:nvPr>
            <p:ph type="body" sz="quarter" idx="13" hasCustomPrompt="1"/>
          </p:nvPr>
        </p:nvSpPr>
        <p:spPr>
          <a:xfrm>
            <a:off x="485422" y="1106488"/>
            <a:ext cx="3094391" cy="812800"/>
          </a:xfrm>
        </p:spPr>
        <p:txBody>
          <a:bodyPr>
            <a:normAutofit/>
          </a:bodyPr>
          <a:lstStyle>
            <a:lvl1pPr marL="0" indent="0">
              <a:buNone/>
              <a:defRPr sz="1800">
                <a:solidFill>
                  <a:srgbClr val="34A1DA"/>
                </a:solidFill>
              </a:defRPr>
            </a:lvl1pPr>
          </a:lstStyle>
          <a:p>
            <a:pPr lvl="0"/>
            <a:r>
              <a:rPr lang="en-US" dirty="0"/>
              <a:t>Click to edit header 2</a:t>
            </a:r>
          </a:p>
        </p:txBody>
      </p:sp>
      <p:sp>
        <p:nvSpPr>
          <p:cNvPr id="6" name="Text Placeholder 5">
            <a:extLst>
              <a:ext uri="{FF2B5EF4-FFF2-40B4-BE49-F238E27FC236}">
                <a16:creationId xmlns:a16="http://schemas.microsoft.com/office/drawing/2014/main" id="{1026390C-A972-0F42-BEC8-F84F8895BA1A}"/>
              </a:ext>
            </a:extLst>
          </p:cNvPr>
          <p:cNvSpPr>
            <a:spLocks noGrp="1"/>
          </p:cNvSpPr>
          <p:nvPr>
            <p:ph type="body" sz="quarter" idx="14" hasCustomPrompt="1"/>
          </p:nvPr>
        </p:nvSpPr>
        <p:spPr>
          <a:xfrm>
            <a:off x="485775" y="0"/>
            <a:ext cx="8183563" cy="685800"/>
          </a:xfrm>
        </p:spPr>
        <p:txBody>
          <a:bodyPr anchor="ctr">
            <a:normAutofit/>
          </a:bodyPr>
          <a:lstStyle>
            <a:lvl1pPr algn="ctr">
              <a:defRPr sz="2400">
                <a:solidFill>
                  <a:schemeClr val="bg1"/>
                </a:solidFill>
              </a:defRPr>
            </a:lvl1pPr>
          </a:lstStyle>
          <a:p>
            <a:pPr lvl="0"/>
            <a:r>
              <a:rPr lang="en-US" dirty="0"/>
              <a:t>Click to edit header 1 (short title)</a:t>
            </a:r>
          </a:p>
        </p:txBody>
      </p:sp>
    </p:spTree>
    <p:extLst>
      <p:ext uri="{BB962C8B-B14F-4D97-AF65-F5344CB8AC3E}">
        <p14:creationId xmlns:p14="http://schemas.microsoft.com/office/powerpoint/2010/main" val="40576321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ong Title: 1 Column Text + Content ">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7C7E20-2D1D-7C4A-8F8A-224C3B1B7CBB}"/>
              </a:ext>
            </a:extLst>
          </p:cNvPr>
          <p:cNvSpPr>
            <a:spLocks noGrp="1"/>
          </p:cNvSpPr>
          <p:nvPr>
            <p:ph idx="1" hasCustomPrompt="1"/>
          </p:nvPr>
        </p:nvSpPr>
        <p:spPr>
          <a:xfrm>
            <a:off x="3886070" y="1396825"/>
            <a:ext cx="4783796" cy="4333080"/>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vl6pPr>
              <a:defRPr sz="2000"/>
            </a:lvl6pPr>
            <a:lvl7pPr>
              <a:defRPr sz="2000"/>
            </a:lvl7pPr>
            <a:lvl8pPr>
              <a:defRPr sz="2000"/>
            </a:lvl8pPr>
            <a:lvl9pPr>
              <a:defRPr sz="20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0140FA0A-B393-6144-A4E9-702CF5B54122}"/>
              </a:ext>
            </a:extLst>
          </p:cNvPr>
          <p:cNvSpPr>
            <a:spLocks noGrp="1"/>
          </p:cNvSpPr>
          <p:nvPr>
            <p:ph type="body" sz="half" idx="2" hasCustomPrompt="1"/>
          </p:nvPr>
        </p:nvSpPr>
        <p:spPr>
          <a:xfrm>
            <a:off x="485422" y="2347737"/>
            <a:ext cx="3094391" cy="338216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12" name="Slide Number Placeholder 4">
            <a:extLst>
              <a:ext uri="{FF2B5EF4-FFF2-40B4-BE49-F238E27FC236}">
                <a16:creationId xmlns:a16="http://schemas.microsoft.com/office/drawing/2014/main" id="{B71E0377-10FA-6949-91C8-EBEC4BB5C039}"/>
              </a:ext>
            </a:extLst>
          </p:cNvPr>
          <p:cNvSpPr>
            <a:spLocks noGrp="1"/>
          </p:cNvSpPr>
          <p:nvPr>
            <p:ph type="sldNum" sz="quarter" idx="12"/>
          </p:nvPr>
        </p:nvSpPr>
        <p:spPr>
          <a:xfrm>
            <a:off x="8267137" y="6356350"/>
            <a:ext cx="516326" cy="365125"/>
          </a:xfrm>
        </p:spPr>
        <p:txBody>
          <a:bodyPr/>
          <a:lstStyle>
            <a:lvl1pPr algn="ctr">
              <a:defRPr/>
            </a:lvl1pPr>
          </a:lstStyle>
          <a:p>
            <a:fld id="{AE919B77-9796-D34E-8D5A-4054B4AFF4B6}" type="slidenum">
              <a:rPr lang="en-US" smtClean="0"/>
              <a:pPr/>
              <a:t>‹#›</a:t>
            </a:fld>
            <a:endParaRPr lang="en-US"/>
          </a:p>
        </p:txBody>
      </p:sp>
      <p:pic>
        <p:nvPicPr>
          <p:cNvPr id="13" name="Picture 12">
            <a:extLst>
              <a:ext uri="{FF2B5EF4-FFF2-40B4-BE49-F238E27FC236}">
                <a16:creationId xmlns:a16="http://schemas.microsoft.com/office/drawing/2014/main" id="{DB9253E2-D0C2-A94B-AD6A-E7F3DA2636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5" name="Text Placeholder 14">
            <a:extLst>
              <a:ext uri="{FF2B5EF4-FFF2-40B4-BE49-F238E27FC236}">
                <a16:creationId xmlns:a16="http://schemas.microsoft.com/office/drawing/2014/main" id="{06D92C38-F4F6-9149-B90E-5EA4CFA1AE60}"/>
              </a:ext>
            </a:extLst>
          </p:cNvPr>
          <p:cNvSpPr>
            <a:spLocks noGrp="1"/>
          </p:cNvSpPr>
          <p:nvPr>
            <p:ph type="body" sz="quarter" idx="13" hasCustomPrompt="1"/>
          </p:nvPr>
        </p:nvSpPr>
        <p:spPr>
          <a:xfrm>
            <a:off x="485422" y="1396824"/>
            <a:ext cx="3094391" cy="812800"/>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800">
                <a:solidFill>
                  <a:srgbClr val="34A1DA"/>
                </a:solidFill>
              </a:defRPr>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2</a:t>
            </a:r>
          </a:p>
          <a:p>
            <a:pPr lvl="0"/>
            <a:endParaRPr lang="en-US" dirty="0"/>
          </a:p>
        </p:txBody>
      </p:sp>
      <p:sp>
        <p:nvSpPr>
          <p:cNvPr id="14" name="Rectangle 13">
            <a:extLst>
              <a:ext uri="{FF2B5EF4-FFF2-40B4-BE49-F238E27FC236}">
                <a16:creationId xmlns:a16="http://schemas.microsoft.com/office/drawing/2014/main" id="{68BD0CAE-525D-5C45-90BC-61A230A666D1}"/>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6" name="Right Triangle 15">
            <a:extLst>
              <a:ext uri="{FF2B5EF4-FFF2-40B4-BE49-F238E27FC236}">
                <a16:creationId xmlns:a16="http://schemas.microsoft.com/office/drawing/2014/main" id="{BD3C81E1-42A2-2645-A742-4970AE0FD9AE}"/>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9" name="Text Placeholder 8">
            <a:extLst>
              <a:ext uri="{FF2B5EF4-FFF2-40B4-BE49-F238E27FC236}">
                <a16:creationId xmlns:a16="http://schemas.microsoft.com/office/drawing/2014/main" id="{A909F1E6-5F6E-0F4B-9896-3FE0F91FDC40}"/>
              </a:ext>
            </a:extLst>
          </p:cNvPr>
          <p:cNvSpPr>
            <a:spLocks noGrp="1"/>
          </p:cNvSpPr>
          <p:nvPr>
            <p:ph type="body" sz="quarter" idx="14" hasCustomPrompt="1"/>
          </p:nvPr>
        </p:nvSpPr>
        <p:spPr>
          <a:xfrm>
            <a:off x="485775" y="0"/>
            <a:ext cx="8183563" cy="1069975"/>
          </a:xfrm>
        </p:spPr>
        <p:txBody>
          <a:bodyPr anchor="ctr">
            <a:normAutofit/>
          </a:bodyPr>
          <a:lstStyle>
            <a:lvl1pPr marL="0" indent="0" algn="ctr">
              <a:buNone/>
              <a:defRPr sz="2400">
                <a:solidFill>
                  <a:schemeClr val="bg1"/>
                </a:solidFill>
              </a:defRPr>
            </a:lvl1pPr>
          </a:lstStyle>
          <a:p>
            <a:pPr lvl="0"/>
            <a:r>
              <a:rPr lang="en-US" dirty="0"/>
              <a:t>Click to edit header 1 (long title)</a:t>
            </a:r>
          </a:p>
        </p:txBody>
      </p:sp>
    </p:spTree>
    <p:extLst>
      <p:ext uri="{BB962C8B-B14F-4D97-AF65-F5344CB8AC3E}">
        <p14:creationId xmlns:p14="http://schemas.microsoft.com/office/powerpoint/2010/main" val="3449062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hort Title: 1 Column Text + Picture (Short Titl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F04D253-6A42-DA44-8506-28A8EFEA5F49}"/>
              </a:ext>
            </a:extLst>
          </p:cNvPr>
          <p:cNvSpPr>
            <a:spLocks noGrp="1"/>
          </p:cNvSpPr>
          <p:nvPr>
            <p:ph type="pic" idx="1" hasCustomPrompt="1"/>
          </p:nvPr>
        </p:nvSpPr>
        <p:spPr>
          <a:xfrm>
            <a:off x="3887788" y="1106488"/>
            <a:ext cx="4629150" cy="4662134"/>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edit picture</a:t>
            </a:r>
          </a:p>
        </p:txBody>
      </p:sp>
      <p:sp>
        <p:nvSpPr>
          <p:cNvPr id="14" name="Rectangle 13">
            <a:extLst>
              <a:ext uri="{FF2B5EF4-FFF2-40B4-BE49-F238E27FC236}">
                <a16:creationId xmlns:a16="http://schemas.microsoft.com/office/drawing/2014/main" id="{155255A1-0B30-3A4A-9C13-C7DB3EF81B14}"/>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5" name="Right Triangle 14">
            <a:extLst>
              <a:ext uri="{FF2B5EF4-FFF2-40B4-BE49-F238E27FC236}">
                <a16:creationId xmlns:a16="http://schemas.microsoft.com/office/drawing/2014/main" id="{31594C50-C7D0-E448-81A9-7BDAD20E405B}"/>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8" name="Slide Number Placeholder 4">
            <a:extLst>
              <a:ext uri="{FF2B5EF4-FFF2-40B4-BE49-F238E27FC236}">
                <a16:creationId xmlns:a16="http://schemas.microsoft.com/office/drawing/2014/main" id="{7E6C25A8-DF92-194B-9326-8E06E29BC6F8}"/>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9" name="Picture 18">
            <a:extLst>
              <a:ext uri="{FF2B5EF4-FFF2-40B4-BE49-F238E27FC236}">
                <a16:creationId xmlns:a16="http://schemas.microsoft.com/office/drawing/2014/main" id="{85981AF6-4C2D-8948-971E-1B7DE4822D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20" name="Text Placeholder 3">
            <a:extLst>
              <a:ext uri="{FF2B5EF4-FFF2-40B4-BE49-F238E27FC236}">
                <a16:creationId xmlns:a16="http://schemas.microsoft.com/office/drawing/2014/main" id="{38FBD540-0DA7-0046-A9C1-4B4D14E2E5B9}"/>
              </a:ext>
            </a:extLst>
          </p:cNvPr>
          <p:cNvSpPr>
            <a:spLocks noGrp="1"/>
          </p:cNvSpPr>
          <p:nvPr>
            <p:ph type="body" sz="half" idx="2" hasCustomPrompt="1"/>
          </p:nvPr>
        </p:nvSpPr>
        <p:spPr>
          <a:xfrm>
            <a:off x="485422" y="2057400"/>
            <a:ext cx="3094391" cy="371122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21" name="Text Placeholder 14">
            <a:extLst>
              <a:ext uri="{FF2B5EF4-FFF2-40B4-BE49-F238E27FC236}">
                <a16:creationId xmlns:a16="http://schemas.microsoft.com/office/drawing/2014/main" id="{C8679A08-2D01-E140-9FD6-9B2A06F04566}"/>
              </a:ext>
            </a:extLst>
          </p:cNvPr>
          <p:cNvSpPr>
            <a:spLocks noGrp="1"/>
          </p:cNvSpPr>
          <p:nvPr>
            <p:ph type="body" sz="quarter" idx="13" hasCustomPrompt="1"/>
          </p:nvPr>
        </p:nvSpPr>
        <p:spPr>
          <a:xfrm>
            <a:off x="485422" y="1106488"/>
            <a:ext cx="3094391" cy="812800"/>
          </a:xfrm>
        </p:spPr>
        <p:txBody>
          <a:bodyPr>
            <a:normAutofit/>
          </a:bodyPr>
          <a:lstStyle>
            <a:lvl1pPr marL="0" indent="0">
              <a:buNone/>
              <a:defRPr sz="1800">
                <a:solidFill>
                  <a:srgbClr val="34A1DA"/>
                </a:solidFill>
              </a:defRPr>
            </a:lvl1pPr>
          </a:lstStyle>
          <a:p>
            <a:pPr lvl="0"/>
            <a:r>
              <a:rPr lang="en-US" dirty="0"/>
              <a:t>Click to edit header 2</a:t>
            </a:r>
          </a:p>
        </p:txBody>
      </p:sp>
      <p:sp>
        <p:nvSpPr>
          <p:cNvPr id="4" name="Text Placeholder 3">
            <a:extLst>
              <a:ext uri="{FF2B5EF4-FFF2-40B4-BE49-F238E27FC236}">
                <a16:creationId xmlns:a16="http://schemas.microsoft.com/office/drawing/2014/main" id="{060E69BC-DAFE-0246-AE6D-066A0BAA9791}"/>
              </a:ext>
            </a:extLst>
          </p:cNvPr>
          <p:cNvSpPr>
            <a:spLocks noGrp="1"/>
          </p:cNvSpPr>
          <p:nvPr>
            <p:ph type="body" sz="quarter" idx="14" hasCustomPrompt="1"/>
          </p:nvPr>
        </p:nvSpPr>
        <p:spPr>
          <a:xfrm>
            <a:off x="485775" y="0"/>
            <a:ext cx="8031163" cy="685800"/>
          </a:xfrm>
        </p:spPr>
        <p:txBody>
          <a:bodyPr anchor="ctr">
            <a:normAutofit/>
          </a:bodyPr>
          <a:lstStyle>
            <a:lvl1pPr marL="0" indent="0" algn="ctr">
              <a:buNone/>
              <a:defRPr sz="2400">
                <a:solidFill>
                  <a:schemeClr val="bg1"/>
                </a:solidFill>
              </a:defRPr>
            </a:lvl1pPr>
            <a:lvl2pPr marL="457200" indent="0" algn="ctr">
              <a:buNone/>
              <a:defRPr>
                <a:solidFill>
                  <a:schemeClr val="bg1"/>
                </a:solidFill>
              </a:defRPr>
            </a:lvl2pPr>
            <a:lvl3pPr marL="914400" indent="0" algn="ctr">
              <a:buNone/>
              <a:defRPr>
                <a:solidFill>
                  <a:schemeClr val="bg1"/>
                </a:solidFill>
              </a:defRPr>
            </a:lvl3pPr>
            <a:lvl4pPr marL="1371600" indent="0" algn="ctr">
              <a:buNone/>
              <a:defRPr>
                <a:solidFill>
                  <a:schemeClr val="bg1"/>
                </a:solidFill>
              </a:defRPr>
            </a:lvl4pPr>
            <a:lvl5pPr marL="1828800" indent="0" algn="ctr">
              <a:buNone/>
              <a:defRPr>
                <a:solidFill>
                  <a:schemeClr val="bg1"/>
                </a:solidFill>
              </a:defRPr>
            </a:lvl5pPr>
          </a:lstStyle>
          <a:p>
            <a:pPr lvl="0"/>
            <a:r>
              <a:rPr lang="en-US" dirty="0"/>
              <a:t>Click to edit header 1 (short title)</a:t>
            </a:r>
          </a:p>
        </p:txBody>
      </p:sp>
    </p:spTree>
    <p:extLst>
      <p:ext uri="{BB962C8B-B14F-4D97-AF65-F5344CB8AC3E}">
        <p14:creationId xmlns:p14="http://schemas.microsoft.com/office/powerpoint/2010/main" val="1411122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 Long Title: 1 Column Text +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F04D253-6A42-DA44-8506-28A8EFEA5F49}"/>
              </a:ext>
            </a:extLst>
          </p:cNvPr>
          <p:cNvSpPr>
            <a:spLocks noGrp="1"/>
          </p:cNvSpPr>
          <p:nvPr>
            <p:ph type="pic" idx="1" hasCustomPrompt="1"/>
          </p:nvPr>
        </p:nvSpPr>
        <p:spPr>
          <a:xfrm>
            <a:off x="3887788" y="1628559"/>
            <a:ext cx="4629150" cy="3939645"/>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edit picture</a:t>
            </a:r>
          </a:p>
        </p:txBody>
      </p:sp>
      <p:sp>
        <p:nvSpPr>
          <p:cNvPr id="18" name="Slide Number Placeholder 4">
            <a:extLst>
              <a:ext uri="{FF2B5EF4-FFF2-40B4-BE49-F238E27FC236}">
                <a16:creationId xmlns:a16="http://schemas.microsoft.com/office/drawing/2014/main" id="{7E6C25A8-DF92-194B-9326-8E06E29BC6F8}"/>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9" name="Picture 18">
            <a:extLst>
              <a:ext uri="{FF2B5EF4-FFF2-40B4-BE49-F238E27FC236}">
                <a16:creationId xmlns:a16="http://schemas.microsoft.com/office/drawing/2014/main" id="{85981AF6-4C2D-8948-971E-1B7DE4822D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20" name="Text Placeholder 3">
            <a:extLst>
              <a:ext uri="{FF2B5EF4-FFF2-40B4-BE49-F238E27FC236}">
                <a16:creationId xmlns:a16="http://schemas.microsoft.com/office/drawing/2014/main" id="{38FBD540-0DA7-0046-A9C1-4B4D14E2E5B9}"/>
              </a:ext>
            </a:extLst>
          </p:cNvPr>
          <p:cNvSpPr>
            <a:spLocks noGrp="1"/>
          </p:cNvSpPr>
          <p:nvPr>
            <p:ph type="body" sz="half" idx="2" hasCustomPrompt="1"/>
          </p:nvPr>
        </p:nvSpPr>
        <p:spPr>
          <a:xfrm>
            <a:off x="485422" y="2579472"/>
            <a:ext cx="3094391" cy="298873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text</a:t>
            </a:r>
          </a:p>
        </p:txBody>
      </p:sp>
      <p:sp>
        <p:nvSpPr>
          <p:cNvPr id="21" name="Text Placeholder 14">
            <a:extLst>
              <a:ext uri="{FF2B5EF4-FFF2-40B4-BE49-F238E27FC236}">
                <a16:creationId xmlns:a16="http://schemas.microsoft.com/office/drawing/2014/main" id="{C8679A08-2D01-E140-9FD6-9B2A06F04566}"/>
              </a:ext>
            </a:extLst>
          </p:cNvPr>
          <p:cNvSpPr>
            <a:spLocks noGrp="1"/>
          </p:cNvSpPr>
          <p:nvPr>
            <p:ph type="body" sz="quarter" idx="13" hasCustomPrompt="1"/>
          </p:nvPr>
        </p:nvSpPr>
        <p:spPr>
          <a:xfrm>
            <a:off x="485422" y="1628559"/>
            <a:ext cx="3094391" cy="812800"/>
          </a:xfrm>
        </p:spPr>
        <p:txBody>
          <a:bodyPr>
            <a:normAutofit/>
          </a:bodyPr>
          <a:lstStyle>
            <a:lvl1pPr marL="0" indent="0">
              <a:buNone/>
              <a:defRPr sz="1800">
                <a:solidFill>
                  <a:srgbClr val="34A1DA"/>
                </a:solidFill>
              </a:defRPr>
            </a:lvl1pPr>
          </a:lstStyle>
          <a:p>
            <a:pPr lvl="0"/>
            <a:r>
              <a:rPr lang="en-US" dirty="0"/>
              <a:t>Click to edit header 2</a:t>
            </a:r>
          </a:p>
        </p:txBody>
      </p:sp>
      <p:sp>
        <p:nvSpPr>
          <p:cNvPr id="11" name="Rectangle 10">
            <a:extLst>
              <a:ext uri="{FF2B5EF4-FFF2-40B4-BE49-F238E27FC236}">
                <a16:creationId xmlns:a16="http://schemas.microsoft.com/office/drawing/2014/main" id="{6781F023-B540-3A49-BA47-1A39F3607045}"/>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2" name="Right Triangle 11">
            <a:extLst>
              <a:ext uri="{FF2B5EF4-FFF2-40B4-BE49-F238E27FC236}">
                <a16:creationId xmlns:a16="http://schemas.microsoft.com/office/drawing/2014/main" id="{2E036552-95C1-DA49-AB6D-85C2982A77BE}"/>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4" name="Text Placeholder 3">
            <a:extLst>
              <a:ext uri="{FF2B5EF4-FFF2-40B4-BE49-F238E27FC236}">
                <a16:creationId xmlns:a16="http://schemas.microsoft.com/office/drawing/2014/main" id="{59570E01-59C6-8044-B559-477CC3CB7876}"/>
              </a:ext>
            </a:extLst>
          </p:cNvPr>
          <p:cNvSpPr>
            <a:spLocks noGrp="1"/>
          </p:cNvSpPr>
          <p:nvPr>
            <p:ph type="body" sz="quarter" idx="14" hasCustomPrompt="1"/>
          </p:nvPr>
        </p:nvSpPr>
        <p:spPr>
          <a:xfrm>
            <a:off x="485775" y="0"/>
            <a:ext cx="8031163" cy="1069975"/>
          </a:xfrm>
        </p:spPr>
        <p:txBody>
          <a:bodyPr anchor="ctr">
            <a:normAutofit/>
          </a:bodyPr>
          <a:lstStyle>
            <a:lvl1pPr marL="0" indent="0" algn="ctr">
              <a:buNone/>
              <a:defRPr sz="2400">
                <a:solidFill>
                  <a:schemeClr val="bg1"/>
                </a:solidFill>
              </a:defRPr>
            </a:lvl1pPr>
            <a:lvl2pPr marL="457200" indent="0">
              <a:buNone/>
              <a:defRPr/>
            </a:lvl2pPr>
          </a:lstStyle>
          <a:p>
            <a:pPr lvl="0"/>
            <a:r>
              <a:rPr lang="en-US" dirty="0"/>
              <a:t>Click to edit header 1 (long title)</a:t>
            </a:r>
          </a:p>
        </p:txBody>
      </p:sp>
    </p:spTree>
    <p:extLst>
      <p:ext uri="{BB962C8B-B14F-4D97-AF65-F5344CB8AC3E}">
        <p14:creationId xmlns:p14="http://schemas.microsoft.com/office/powerpoint/2010/main" val="1458782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gn Post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5419290-4263-5843-ABE9-E965C8EE7CD0}"/>
              </a:ext>
            </a:extLst>
          </p:cNvPr>
          <p:cNvSpPr/>
          <p:nvPr userDrawn="1"/>
        </p:nvSpPr>
        <p:spPr>
          <a:xfrm>
            <a:off x="0" y="0"/>
            <a:ext cx="9144000" cy="68580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Text Placeholder 8">
            <a:extLst>
              <a:ext uri="{FF2B5EF4-FFF2-40B4-BE49-F238E27FC236}">
                <a16:creationId xmlns:a16="http://schemas.microsoft.com/office/drawing/2014/main" id="{B6B3BE4D-AC98-5D46-8CD8-C9584AFC0E08}"/>
              </a:ext>
            </a:extLst>
          </p:cNvPr>
          <p:cNvSpPr>
            <a:spLocks noGrp="1"/>
          </p:cNvSpPr>
          <p:nvPr>
            <p:ph type="body" sz="quarter" idx="12" hasCustomPrompt="1"/>
          </p:nvPr>
        </p:nvSpPr>
        <p:spPr>
          <a:xfrm>
            <a:off x="0" y="3248378"/>
            <a:ext cx="9144000" cy="361244"/>
          </a:xfrm>
        </p:spPr>
        <p:txBody>
          <a:bodyPr>
            <a:noAutofit/>
          </a:bodyPr>
          <a:lstStyle>
            <a:lvl1pPr marL="0" indent="0" algn="ctr">
              <a:buNone/>
              <a:defRPr sz="2400">
                <a:solidFill>
                  <a:schemeClr val="bg1"/>
                </a:solidFill>
              </a:defRPr>
            </a:lvl1pPr>
            <a:lvl2pPr marL="457200" indent="0" algn="ctr">
              <a:buNone/>
              <a:defRPr sz="2400"/>
            </a:lvl2pPr>
            <a:lvl3pPr marL="914400" indent="0" algn="ctr">
              <a:buNone/>
              <a:defRPr sz="2400"/>
            </a:lvl3pPr>
            <a:lvl4pPr marL="1371600" indent="0" algn="ctr">
              <a:buNone/>
              <a:defRPr sz="2400"/>
            </a:lvl4pPr>
            <a:lvl5pPr marL="1828800" indent="0" algn="ctr">
              <a:buNone/>
              <a:defRPr sz="2400"/>
            </a:lvl5pPr>
          </a:lstStyle>
          <a:p>
            <a:pPr lvl="0"/>
            <a:r>
              <a:rPr lang="en-US" dirty="0"/>
              <a:t>Click to add label</a:t>
            </a:r>
          </a:p>
        </p:txBody>
      </p:sp>
    </p:spTree>
    <p:extLst>
      <p:ext uri="{BB962C8B-B14F-4D97-AF65-F5344CB8AC3E}">
        <p14:creationId xmlns:p14="http://schemas.microsoft.com/office/powerpoint/2010/main" val="10780499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B0E7BDE-BB9B-DA41-ADE0-8D96A1C021B5}"/>
              </a:ext>
            </a:extLst>
          </p:cNvPr>
          <p:cNvSpPr/>
          <p:nvPr userDrawn="1"/>
        </p:nvSpPr>
        <p:spPr>
          <a:xfrm>
            <a:off x="0" y="0"/>
            <a:ext cx="9144000" cy="4810455"/>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C97C7"/>
              </a:solidFill>
            </a:endParaRPr>
          </a:p>
        </p:txBody>
      </p:sp>
      <p:sp>
        <p:nvSpPr>
          <p:cNvPr id="6" name="TextBox 5">
            <a:extLst>
              <a:ext uri="{FF2B5EF4-FFF2-40B4-BE49-F238E27FC236}">
                <a16:creationId xmlns:a16="http://schemas.microsoft.com/office/drawing/2014/main" id="{8BF61664-29D3-544E-9C26-F798986760F3}"/>
              </a:ext>
            </a:extLst>
          </p:cNvPr>
          <p:cNvSpPr txBox="1"/>
          <p:nvPr userDrawn="1"/>
        </p:nvSpPr>
        <p:spPr>
          <a:xfrm>
            <a:off x="3241164" y="5884964"/>
            <a:ext cx="2731008" cy="276999"/>
          </a:xfrm>
          <a:prstGeom prst="rect">
            <a:avLst/>
          </a:prstGeom>
          <a:noFill/>
        </p:spPr>
        <p:txBody>
          <a:bodyPr wrap="square" rtlCol="0">
            <a:spAutoFit/>
          </a:bodyPr>
          <a:lstStyle/>
          <a:p>
            <a:pPr algn="ctr"/>
            <a:r>
              <a:rPr lang="en-US" sz="1200" b="1" dirty="0" err="1">
                <a:solidFill>
                  <a:schemeClr val="bg2">
                    <a:lumMod val="50000"/>
                  </a:schemeClr>
                </a:solidFill>
              </a:rPr>
              <a:t>FamiliesUSA.org</a:t>
            </a:r>
            <a:endParaRPr lang="en-US" sz="1200" b="1" dirty="0">
              <a:solidFill>
                <a:schemeClr val="bg2">
                  <a:lumMod val="50000"/>
                </a:schemeClr>
              </a:solidFill>
            </a:endParaRPr>
          </a:p>
        </p:txBody>
      </p:sp>
      <p:pic>
        <p:nvPicPr>
          <p:cNvPr id="7" name="Picture 6">
            <a:extLst>
              <a:ext uri="{FF2B5EF4-FFF2-40B4-BE49-F238E27FC236}">
                <a16:creationId xmlns:a16="http://schemas.microsoft.com/office/drawing/2014/main" id="{C7796ABD-78AA-AF4B-A431-A0C40A7D60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1164" y="5290810"/>
            <a:ext cx="2661670" cy="594154"/>
          </a:xfrm>
          <a:prstGeom prst="rect">
            <a:avLst/>
          </a:prstGeom>
        </p:spPr>
      </p:pic>
      <p:sp>
        <p:nvSpPr>
          <p:cNvPr id="8" name="Rectangle 7">
            <a:extLst>
              <a:ext uri="{FF2B5EF4-FFF2-40B4-BE49-F238E27FC236}">
                <a16:creationId xmlns:a16="http://schemas.microsoft.com/office/drawing/2014/main" id="{FA53AC1E-A683-8B4D-AAD7-EBAE32A033A4}"/>
              </a:ext>
            </a:extLst>
          </p:cNvPr>
          <p:cNvSpPr/>
          <p:nvPr userDrawn="1"/>
        </p:nvSpPr>
        <p:spPr>
          <a:xfrm>
            <a:off x="0" y="2116550"/>
            <a:ext cx="9144000" cy="523220"/>
          </a:xfrm>
          <a:prstGeom prst="rect">
            <a:avLst/>
          </a:prstGeom>
        </p:spPr>
        <p:txBody>
          <a:bodyPr wrap="square">
            <a:spAutoFit/>
          </a:bodyPr>
          <a:lstStyle/>
          <a:p>
            <a:pPr algn="ctr"/>
            <a:r>
              <a:rPr lang="en-US" sz="1400" i="1" dirty="0">
                <a:solidFill>
                  <a:schemeClr val="bg1"/>
                </a:solidFill>
                <a:latin typeface="Meta OT" panose="020B0604030101020102" pitchFamily="34" charset="77"/>
              </a:rPr>
              <a:t>Dedicated to creating a nation where the best health and </a:t>
            </a:r>
          </a:p>
          <a:p>
            <a:pPr algn="ctr"/>
            <a:r>
              <a:rPr lang="en-US" sz="1400" i="1" dirty="0">
                <a:solidFill>
                  <a:schemeClr val="bg1"/>
                </a:solidFill>
                <a:latin typeface="Meta OT" panose="020B0604030101020102" pitchFamily="34" charset="77"/>
              </a:rPr>
              <a:t>health care are equally accessible and affordable to all</a:t>
            </a:r>
            <a:endParaRPr lang="en-US" sz="1400" dirty="0"/>
          </a:p>
        </p:txBody>
      </p:sp>
    </p:spTree>
    <p:extLst>
      <p:ext uri="{BB962C8B-B14F-4D97-AF65-F5344CB8AC3E}">
        <p14:creationId xmlns:p14="http://schemas.microsoft.com/office/powerpoint/2010/main" val="2233983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ext slide 5">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05DC6DFC-5208-E24E-9A0D-52D16A4A686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28980" b="21382"/>
          <a:stretch/>
        </p:blipFill>
        <p:spPr>
          <a:xfrm>
            <a:off x="215891" y="230352"/>
            <a:ext cx="1220045" cy="935928"/>
          </a:xfrm>
          <a:prstGeom prst="rect">
            <a:avLst/>
          </a:prstGeom>
        </p:spPr>
      </p:pic>
      <p:sp>
        <p:nvSpPr>
          <p:cNvPr id="2" name="Title 1">
            <a:extLst>
              <a:ext uri="{FF2B5EF4-FFF2-40B4-BE49-F238E27FC236}">
                <a16:creationId xmlns:a16="http://schemas.microsoft.com/office/drawing/2014/main" id="{4E1A70C9-6C1D-8C41-9044-24919434F739}"/>
              </a:ext>
            </a:extLst>
          </p:cNvPr>
          <p:cNvSpPr>
            <a:spLocks noGrp="1"/>
          </p:cNvSpPr>
          <p:nvPr>
            <p:ph type="title" hasCustomPrompt="1"/>
          </p:nvPr>
        </p:nvSpPr>
        <p:spPr>
          <a:xfrm>
            <a:off x="1406119" y="238596"/>
            <a:ext cx="7263747" cy="879121"/>
          </a:xfrm>
        </p:spPr>
        <p:txBody>
          <a:bodyPr>
            <a:normAutofit/>
          </a:bodyPr>
          <a:lstStyle>
            <a:lvl1pPr algn="l">
              <a:defRPr sz="2400">
                <a:solidFill>
                  <a:srgbClr val="76B6D7"/>
                </a:solidFill>
              </a:defRPr>
            </a:lvl1pPr>
          </a:lstStyle>
          <a:p>
            <a:r>
              <a:rPr lang="en-US" dirty="0"/>
              <a:t>Click to edit header 2</a:t>
            </a:r>
          </a:p>
        </p:txBody>
      </p:sp>
      <p:sp>
        <p:nvSpPr>
          <p:cNvPr id="3" name="Content Placeholder 2">
            <a:extLst>
              <a:ext uri="{FF2B5EF4-FFF2-40B4-BE49-F238E27FC236}">
                <a16:creationId xmlns:a16="http://schemas.microsoft.com/office/drawing/2014/main" id="{A6D139CF-13E4-6B49-99D0-751F25C39D94}"/>
              </a:ext>
            </a:extLst>
          </p:cNvPr>
          <p:cNvSpPr>
            <a:spLocks noGrp="1"/>
          </p:cNvSpPr>
          <p:nvPr>
            <p:ph idx="1" hasCustomPrompt="1"/>
          </p:nvPr>
        </p:nvSpPr>
        <p:spPr>
          <a:xfrm>
            <a:off x="485422" y="1935516"/>
            <a:ext cx="8184444" cy="3833106"/>
          </a:xfrm>
          <a:prstGeom prst="rect">
            <a:avLst/>
          </a:prstGeom>
        </p:spPr>
        <p:txBody>
          <a:bodyPr>
            <a:normAutofit/>
          </a:bodyPr>
          <a:lstStyle>
            <a:lvl1pPr marL="0" indent="0">
              <a:buFont typeface="Arial" panose="020B0604020202020204" pitchFamily="34" charset="0"/>
              <a:buNone/>
              <a:defRPr sz="1600"/>
            </a:lvl1pPr>
            <a:lvl2pPr marL="742950" indent="-285750">
              <a:buFont typeface="Arial" panose="020B0604020202020204" pitchFamily="34" charset="0"/>
              <a:buChar char="•"/>
              <a:defRPr sz="1600"/>
            </a:lvl2pPr>
            <a:lvl3pPr marL="1143000" indent="-228600">
              <a:buFont typeface="Courier New" panose="02070309020205020404" pitchFamily="49" charset="0"/>
              <a:buChar char="o"/>
              <a:defRPr sz="1600"/>
            </a:lvl3pPr>
            <a:lvl4pPr>
              <a:defRPr sz="1600"/>
            </a:lvl4pPr>
            <a:lvl5pPr>
              <a:defRPr sz="1600"/>
            </a:lvl5pPr>
          </a:lstStyle>
          <a:p>
            <a:pPr lvl="0"/>
            <a:r>
              <a:rPr lang="en-US" dirty="0"/>
              <a:t>Click to edit text</a:t>
            </a:r>
          </a:p>
          <a:p>
            <a:pPr lvl="1"/>
            <a:r>
              <a:rPr lang="en-US" dirty="0"/>
              <a:t>Bullet 1</a:t>
            </a:r>
          </a:p>
          <a:p>
            <a:pPr lvl="1"/>
            <a:endParaRPr lang="en-US" dirty="0"/>
          </a:p>
        </p:txBody>
      </p:sp>
      <p:sp>
        <p:nvSpPr>
          <p:cNvPr id="18" name="Footer Placeholder 3">
            <a:extLst>
              <a:ext uri="{FF2B5EF4-FFF2-40B4-BE49-F238E27FC236}">
                <a16:creationId xmlns:a16="http://schemas.microsoft.com/office/drawing/2014/main" id="{845D3A84-F899-A046-A192-CBE6F8377719}"/>
              </a:ext>
            </a:extLst>
          </p:cNvPr>
          <p:cNvSpPr>
            <a:spLocks noGrp="1"/>
          </p:cNvSpPr>
          <p:nvPr>
            <p:ph type="ftr" sz="quarter" idx="11"/>
          </p:nvPr>
        </p:nvSpPr>
        <p:spPr>
          <a:xfrm>
            <a:off x="474133" y="6356350"/>
            <a:ext cx="5629628" cy="365125"/>
          </a:xfrm>
          <a:prstGeom prst="rect">
            <a:avLst/>
          </a:prstGeom>
        </p:spPr>
        <p:txBody>
          <a:bodyPr/>
          <a:lstStyle>
            <a:lvl1pPr>
              <a:defRPr sz="800"/>
            </a:lvl1pPr>
          </a:lstStyle>
          <a:p>
            <a:pPr algn="l"/>
            <a:r>
              <a:rPr lang="en-US" dirty="0"/>
              <a:t>Sources</a:t>
            </a:r>
          </a:p>
        </p:txBody>
      </p:sp>
      <p:sp>
        <p:nvSpPr>
          <p:cNvPr id="19" name="Slide Number Placeholder 4">
            <a:extLst>
              <a:ext uri="{FF2B5EF4-FFF2-40B4-BE49-F238E27FC236}">
                <a16:creationId xmlns:a16="http://schemas.microsoft.com/office/drawing/2014/main" id="{D6B21B25-02D0-F64D-9A46-7901EEFC8B1C}"/>
              </a:ext>
            </a:extLst>
          </p:cNvPr>
          <p:cNvSpPr>
            <a:spLocks noGrp="1"/>
          </p:cNvSpPr>
          <p:nvPr>
            <p:ph type="sldNum" sz="quarter" idx="12"/>
          </p:nvPr>
        </p:nvSpPr>
        <p:spPr>
          <a:xfrm>
            <a:off x="8259515" y="6356350"/>
            <a:ext cx="518379" cy="365125"/>
          </a:xfrm>
        </p:spPr>
        <p:txBody>
          <a:bodyPr/>
          <a:lstStyle>
            <a:lvl1pPr algn="ctr">
              <a:defRPr/>
            </a:lvl1pPr>
          </a:lstStyle>
          <a:p>
            <a:fld id="{AE919B77-9796-D34E-8D5A-4054B4AFF4B6}" type="slidenum">
              <a:rPr lang="en-US" smtClean="0"/>
              <a:pPr/>
              <a:t>‹#›</a:t>
            </a:fld>
            <a:endParaRPr lang="en-US"/>
          </a:p>
        </p:txBody>
      </p:sp>
      <p:pic>
        <p:nvPicPr>
          <p:cNvPr id="8" name="Picture 7">
            <a:extLst>
              <a:ext uri="{FF2B5EF4-FFF2-40B4-BE49-F238E27FC236}">
                <a16:creationId xmlns:a16="http://schemas.microsoft.com/office/drawing/2014/main" id="{7479B47E-8E5A-674A-B613-3ED93CA5314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7266" y="5908453"/>
            <a:ext cx="682876" cy="551093"/>
          </a:xfrm>
          <a:prstGeom prst="rect">
            <a:avLst/>
          </a:prstGeom>
        </p:spPr>
      </p:pic>
      <p:pic>
        <p:nvPicPr>
          <p:cNvPr id="9" name="Picture 8">
            <a:extLst>
              <a:ext uri="{FF2B5EF4-FFF2-40B4-BE49-F238E27FC236}">
                <a16:creationId xmlns:a16="http://schemas.microsoft.com/office/drawing/2014/main" id="{0353FBBF-1691-E74F-826B-D1176A493C5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87381" y="5786939"/>
            <a:ext cx="686058" cy="587727"/>
          </a:xfrm>
          <a:prstGeom prst="rect">
            <a:avLst/>
          </a:prstGeom>
        </p:spPr>
      </p:pic>
      <p:pic>
        <p:nvPicPr>
          <p:cNvPr id="11" name="Picture 10">
            <a:extLst>
              <a:ext uri="{FF2B5EF4-FFF2-40B4-BE49-F238E27FC236}">
                <a16:creationId xmlns:a16="http://schemas.microsoft.com/office/drawing/2014/main" id="{AB21AB72-13E9-8C47-AFF4-8549E2AC14A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547282" y="4882334"/>
            <a:ext cx="1190032" cy="1839141"/>
          </a:xfrm>
          <a:prstGeom prst="rect">
            <a:avLst/>
          </a:prstGeom>
        </p:spPr>
      </p:pic>
    </p:spTree>
    <p:extLst>
      <p:ext uri="{BB962C8B-B14F-4D97-AF65-F5344CB8AC3E}">
        <p14:creationId xmlns:p14="http://schemas.microsoft.com/office/powerpoint/2010/main" val="958008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A70C9-6C1D-8C41-9044-24919434F739}"/>
              </a:ext>
            </a:extLst>
          </p:cNvPr>
          <p:cNvSpPr>
            <a:spLocks noGrp="1"/>
          </p:cNvSpPr>
          <p:nvPr>
            <p:ph type="title" hasCustomPrompt="1"/>
          </p:nvPr>
        </p:nvSpPr>
        <p:spPr>
          <a:xfrm>
            <a:off x="1406119" y="238596"/>
            <a:ext cx="7263747" cy="879121"/>
          </a:xfrm>
        </p:spPr>
        <p:txBody>
          <a:bodyPr>
            <a:normAutofit/>
          </a:bodyPr>
          <a:lstStyle>
            <a:lvl1pPr algn="l">
              <a:defRPr sz="2400">
                <a:solidFill>
                  <a:srgbClr val="76B6D7"/>
                </a:solidFill>
              </a:defRPr>
            </a:lvl1pPr>
          </a:lstStyle>
          <a:p>
            <a:r>
              <a:rPr lang="en-US" dirty="0"/>
              <a:t>Click to edit header 2</a:t>
            </a:r>
          </a:p>
        </p:txBody>
      </p:sp>
      <p:sp>
        <p:nvSpPr>
          <p:cNvPr id="3" name="Content Placeholder 2">
            <a:extLst>
              <a:ext uri="{FF2B5EF4-FFF2-40B4-BE49-F238E27FC236}">
                <a16:creationId xmlns:a16="http://schemas.microsoft.com/office/drawing/2014/main" id="{A6D139CF-13E4-6B49-99D0-751F25C39D94}"/>
              </a:ext>
            </a:extLst>
          </p:cNvPr>
          <p:cNvSpPr>
            <a:spLocks noGrp="1"/>
          </p:cNvSpPr>
          <p:nvPr>
            <p:ph idx="1" hasCustomPrompt="1"/>
          </p:nvPr>
        </p:nvSpPr>
        <p:spPr>
          <a:xfrm>
            <a:off x="485422" y="1935516"/>
            <a:ext cx="8184444" cy="3833106"/>
          </a:xfrm>
          <a:prstGeom prst="rect">
            <a:avLst/>
          </a:prstGeom>
        </p:spPr>
        <p:txBody>
          <a:bodyPr>
            <a:normAutofit/>
          </a:bodyPr>
          <a:lstStyle>
            <a:lvl1pPr marL="0" indent="0">
              <a:buFont typeface="Arial" panose="020B0604020202020204" pitchFamily="34" charset="0"/>
              <a:buNone/>
              <a:defRPr sz="1600"/>
            </a:lvl1pPr>
            <a:lvl2pPr marL="742950" indent="-285750">
              <a:buFont typeface="Arial" panose="020B0604020202020204" pitchFamily="34" charset="0"/>
              <a:buChar char="•"/>
              <a:defRPr sz="1600"/>
            </a:lvl2pPr>
            <a:lvl3pPr marL="1143000" indent="-228600">
              <a:buFont typeface="Courier New" panose="02070309020205020404" pitchFamily="49" charset="0"/>
              <a:buChar char="o"/>
              <a:defRPr sz="1600"/>
            </a:lvl3pPr>
            <a:lvl4pPr>
              <a:defRPr sz="1600"/>
            </a:lvl4pPr>
            <a:lvl5pPr>
              <a:defRPr sz="1600"/>
            </a:lvl5pPr>
          </a:lstStyle>
          <a:p>
            <a:pPr lvl="0"/>
            <a:r>
              <a:rPr lang="en-US" dirty="0"/>
              <a:t>Click to edit text</a:t>
            </a:r>
          </a:p>
          <a:p>
            <a:pPr lvl="1"/>
            <a:r>
              <a:rPr lang="en-US" dirty="0"/>
              <a:t>Bullet 1</a:t>
            </a:r>
          </a:p>
          <a:p>
            <a:pPr lvl="1"/>
            <a:endParaRPr lang="en-US" dirty="0"/>
          </a:p>
        </p:txBody>
      </p:sp>
      <p:sp>
        <p:nvSpPr>
          <p:cNvPr id="18" name="Footer Placeholder 3">
            <a:extLst>
              <a:ext uri="{FF2B5EF4-FFF2-40B4-BE49-F238E27FC236}">
                <a16:creationId xmlns:a16="http://schemas.microsoft.com/office/drawing/2014/main" id="{845D3A84-F899-A046-A192-CBE6F8377719}"/>
              </a:ext>
            </a:extLst>
          </p:cNvPr>
          <p:cNvSpPr>
            <a:spLocks noGrp="1"/>
          </p:cNvSpPr>
          <p:nvPr>
            <p:ph type="ftr" sz="quarter" idx="11"/>
          </p:nvPr>
        </p:nvSpPr>
        <p:spPr>
          <a:xfrm>
            <a:off x="474133" y="6356350"/>
            <a:ext cx="5629628" cy="365125"/>
          </a:xfrm>
          <a:prstGeom prst="rect">
            <a:avLst/>
          </a:prstGeom>
        </p:spPr>
        <p:txBody>
          <a:bodyPr/>
          <a:lstStyle>
            <a:lvl1pPr>
              <a:defRPr sz="800"/>
            </a:lvl1pPr>
          </a:lstStyle>
          <a:p>
            <a:pPr algn="l"/>
            <a:r>
              <a:rPr lang="en-US" dirty="0"/>
              <a:t>Sources</a:t>
            </a:r>
          </a:p>
        </p:txBody>
      </p:sp>
      <p:sp>
        <p:nvSpPr>
          <p:cNvPr id="19" name="Slide Number Placeholder 4">
            <a:extLst>
              <a:ext uri="{FF2B5EF4-FFF2-40B4-BE49-F238E27FC236}">
                <a16:creationId xmlns:a16="http://schemas.microsoft.com/office/drawing/2014/main" id="{D6B21B25-02D0-F64D-9A46-7901EEFC8B1C}"/>
              </a:ext>
            </a:extLst>
          </p:cNvPr>
          <p:cNvSpPr>
            <a:spLocks noGrp="1"/>
          </p:cNvSpPr>
          <p:nvPr>
            <p:ph type="sldNum" sz="quarter" idx="12"/>
          </p:nvPr>
        </p:nvSpPr>
        <p:spPr>
          <a:xfrm>
            <a:off x="8259515" y="6356350"/>
            <a:ext cx="518379" cy="365125"/>
          </a:xfrm>
        </p:spPr>
        <p:txBody>
          <a:bodyPr/>
          <a:lstStyle>
            <a:lvl1pPr algn="ctr">
              <a:defRPr/>
            </a:lvl1pPr>
          </a:lstStyle>
          <a:p>
            <a:fld id="{AE919B77-9796-D34E-8D5A-4054B4AFF4B6}" type="slidenum">
              <a:rPr lang="en-US" smtClean="0"/>
              <a:pPr/>
              <a:t>‹#›</a:t>
            </a:fld>
            <a:endParaRPr lang="en-US"/>
          </a:p>
        </p:txBody>
      </p:sp>
      <p:pic>
        <p:nvPicPr>
          <p:cNvPr id="12" name="Picture 11">
            <a:extLst>
              <a:ext uri="{FF2B5EF4-FFF2-40B4-BE49-F238E27FC236}">
                <a16:creationId xmlns:a16="http://schemas.microsoft.com/office/drawing/2014/main" id="{C1FA73AC-8D49-B040-A746-1754BEED7E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345" y="-263607"/>
            <a:ext cx="1197774" cy="1851107"/>
          </a:xfrm>
          <a:prstGeom prst="rect">
            <a:avLst/>
          </a:prstGeom>
        </p:spPr>
      </p:pic>
      <p:pic>
        <p:nvPicPr>
          <p:cNvPr id="8" name="Picture 7">
            <a:extLst>
              <a:ext uri="{FF2B5EF4-FFF2-40B4-BE49-F238E27FC236}">
                <a16:creationId xmlns:a16="http://schemas.microsoft.com/office/drawing/2014/main" id="{7479B47E-8E5A-674A-B613-3ED93CA5314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7266" y="5908453"/>
            <a:ext cx="682876" cy="551093"/>
          </a:xfrm>
          <a:prstGeom prst="rect">
            <a:avLst/>
          </a:prstGeom>
        </p:spPr>
      </p:pic>
    </p:spTree>
    <p:extLst>
      <p:ext uri="{BB962C8B-B14F-4D97-AF65-F5344CB8AC3E}">
        <p14:creationId xmlns:p14="http://schemas.microsoft.com/office/powerpoint/2010/main" val="306476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hort Title: 1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A70C9-6C1D-8C41-9044-24919434F739}"/>
              </a:ext>
            </a:extLst>
          </p:cNvPr>
          <p:cNvSpPr>
            <a:spLocks noGrp="1"/>
          </p:cNvSpPr>
          <p:nvPr>
            <p:ph type="title" hasCustomPrompt="1"/>
          </p:nvPr>
        </p:nvSpPr>
        <p:spPr>
          <a:xfrm>
            <a:off x="485422" y="708379"/>
            <a:ext cx="8184444" cy="879121"/>
          </a:xfrm>
        </p:spPr>
        <p:txBody>
          <a:bodyPr>
            <a:normAutofit/>
          </a:bodyPr>
          <a:lstStyle>
            <a:lvl1pPr algn="ctr">
              <a:defRPr sz="2000">
                <a:solidFill>
                  <a:srgbClr val="34A1DA"/>
                </a:solidFill>
              </a:defRPr>
            </a:lvl1pPr>
          </a:lstStyle>
          <a:p>
            <a:r>
              <a:rPr lang="en-US" dirty="0"/>
              <a:t>Click to edit header 2</a:t>
            </a:r>
          </a:p>
        </p:txBody>
      </p:sp>
      <p:sp>
        <p:nvSpPr>
          <p:cNvPr id="3" name="Content Placeholder 2">
            <a:extLst>
              <a:ext uri="{FF2B5EF4-FFF2-40B4-BE49-F238E27FC236}">
                <a16:creationId xmlns:a16="http://schemas.microsoft.com/office/drawing/2014/main" id="{A6D139CF-13E4-6B49-99D0-751F25C39D94}"/>
              </a:ext>
            </a:extLst>
          </p:cNvPr>
          <p:cNvSpPr>
            <a:spLocks noGrp="1"/>
          </p:cNvSpPr>
          <p:nvPr>
            <p:ph idx="1" hasCustomPrompt="1"/>
          </p:nvPr>
        </p:nvSpPr>
        <p:spPr>
          <a:xfrm>
            <a:off x="485422" y="1935516"/>
            <a:ext cx="8184444" cy="3833106"/>
          </a:xfrm>
        </p:spPr>
        <p:txBody>
          <a:bodyPr>
            <a:normAutofit/>
          </a:bodyPr>
          <a:lstStyle>
            <a:lvl1pPr>
              <a:defRPr sz="1600"/>
            </a:lvl1pPr>
            <a:lvl2pPr>
              <a:defRPr sz="1600"/>
            </a:lvl2pPr>
            <a:lvl3pPr>
              <a:defRPr sz="1600"/>
            </a:lvl3pPr>
            <a:lvl4pPr>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9EF01B5-D607-8D47-88C1-2BF6F667A537}"/>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6" name="Right Triangle 15">
            <a:extLst>
              <a:ext uri="{FF2B5EF4-FFF2-40B4-BE49-F238E27FC236}">
                <a16:creationId xmlns:a16="http://schemas.microsoft.com/office/drawing/2014/main" id="{517DA7C3-2674-A04A-8CFE-AFA45BF2E44C}"/>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9" name="Slide Number Placeholder 4">
            <a:extLst>
              <a:ext uri="{FF2B5EF4-FFF2-40B4-BE49-F238E27FC236}">
                <a16:creationId xmlns:a16="http://schemas.microsoft.com/office/drawing/2014/main" id="{D6B21B25-02D0-F64D-9A46-7901EEFC8B1C}"/>
              </a:ext>
            </a:extLst>
          </p:cNvPr>
          <p:cNvSpPr>
            <a:spLocks noGrp="1"/>
          </p:cNvSpPr>
          <p:nvPr>
            <p:ph type="sldNum" sz="quarter" idx="12"/>
          </p:nvPr>
        </p:nvSpPr>
        <p:spPr>
          <a:xfrm>
            <a:off x="8259515" y="6356350"/>
            <a:ext cx="518379" cy="365125"/>
          </a:xfrm>
        </p:spPr>
        <p:txBody>
          <a:bodyPr/>
          <a:lstStyle>
            <a:lvl1pPr algn="ctr">
              <a:defRPr/>
            </a:lvl1pPr>
          </a:lstStyle>
          <a:p>
            <a:fld id="{AE919B77-9796-D34E-8D5A-4054B4AFF4B6}" type="slidenum">
              <a:rPr lang="en-US" smtClean="0"/>
              <a:pPr/>
              <a:t>‹#›</a:t>
            </a:fld>
            <a:endParaRPr lang="en-US"/>
          </a:p>
        </p:txBody>
      </p:sp>
      <p:pic>
        <p:nvPicPr>
          <p:cNvPr id="20" name="Picture 19">
            <a:extLst>
              <a:ext uri="{FF2B5EF4-FFF2-40B4-BE49-F238E27FC236}">
                <a16:creationId xmlns:a16="http://schemas.microsoft.com/office/drawing/2014/main" id="{D00F3972-90B8-B64A-A3FF-94C4BE81DF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22" name="Text Placeholder 21">
            <a:extLst>
              <a:ext uri="{FF2B5EF4-FFF2-40B4-BE49-F238E27FC236}">
                <a16:creationId xmlns:a16="http://schemas.microsoft.com/office/drawing/2014/main" id="{1C1705FC-269D-234B-8538-80CFB454DF61}"/>
              </a:ext>
            </a:extLst>
          </p:cNvPr>
          <p:cNvSpPr>
            <a:spLocks noGrp="1"/>
          </p:cNvSpPr>
          <p:nvPr>
            <p:ph type="body" sz="quarter" idx="13" hasCustomPrompt="1"/>
          </p:nvPr>
        </p:nvSpPr>
        <p:spPr>
          <a:xfrm>
            <a:off x="485422" y="1610078"/>
            <a:ext cx="8184444" cy="325438"/>
          </a:xfrm>
        </p:spPr>
        <p:txBody>
          <a:bodyPr anchor="ctr">
            <a:normAutofit/>
          </a:bodyPr>
          <a:lstStyle>
            <a:lvl1pPr marL="0" indent="0">
              <a:buNone/>
              <a:defRPr sz="1600" b="1"/>
            </a:lvl1pPr>
          </a:lstStyle>
          <a:p>
            <a:pPr lvl="0"/>
            <a:r>
              <a:rPr lang="en-US" dirty="0"/>
              <a:t>Click to edit header 3</a:t>
            </a:r>
          </a:p>
        </p:txBody>
      </p:sp>
      <p:sp>
        <p:nvSpPr>
          <p:cNvPr id="7" name="Text Placeholder 6">
            <a:extLst>
              <a:ext uri="{FF2B5EF4-FFF2-40B4-BE49-F238E27FC236}">
                <a16:creationId xmlns:a16="http://schemas.microsoft.com/office/drawing/2014/main" id="{A4CDD9C5-A27D-4E45-BA86-357FF63CCDF1}"/>
              </a:ext>
            </a:extLst>
          </p:cNvPr>
          <p:cNvSpPr>
            <a:spLocks noGrp="1"/>
          </p:cNvSpPr>
          <p:nvPr>
            <p:ph type="body" sz="quarter" idx="14" hasCustomPrompt="1"/>
          </p:nvPr>
        </p:nvSpPr>
        <p:spPr>
          <a:xfrm>
            <a:off x="480218" y="1"/>
            <a:ext cx="8183563" cy="685800"/>
          </a:xfrm>
        </p:spPr>
        <p:txBody>
          <a:bodyPr anchor="ctr">
            <a:normAutofit/>
          </a:bodyPr>
          <a:lstStyle>
            <a:lvl1pPr marL="0" marR="0" indent="0" algn="ctr"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2400">
                <a:solidFill>
                  <a:schemeClr val="bg1"/>
                </a:solidFill>
              </a:defRPr>
            </a:lvl1pPr>
          </a:lstStyle>
          <a:p>
            <a:pPr lvl="0"/>
            <a:r>
              <a:rPr lang="en-US" dirty="0"/>
              <a:t>Click here to edit header 1 (short title)</a:t>
            </a:r>
          </a:p>
        </p:txBody>
      </p:sp>
    </p:spTree>
    <p:extLst>
      <p:ext uri="{BB962C8B-B14F-4D97-AF65-F5344CB8AC3E}">
        <p14:creationId xmlns:p14="http://schemas.microsoft.com/office/powerpoint/2010/main" val="315575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ong Title: One Column Content">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F03989D-CFF4-D043-859A-1EA47A5DEE69}"/>
              </a:ext>
            </a:extLst>
          </p:cNvPr>
          <p:cNvSpPr>
            <a:spLocks noGrp="1"/>
          </p:cNvSpPr>
          <p:nvPr>
            <p:ph type="sldNum" sz="quarter" idx="12"/>
          </p:nvPr>
        </p:nvSpPr>
        <p:spPr>
          <a:xfrm>
            <a:off x="8259515" y="6356350"/>
            <a:ext cx="522622" cy="365125"/>
          </a:xfrm>
        </p:spPr>
        <p:txBody>
          <a:bodyPr/>
          <a:lstStyle>
            <a:lvl1pPr algn="ctr">
              <a:defRPr/>
            </a:lvl1pPr>
          </a:lstStyle>
          <a:p>
            <a:fld id="{AE919B77-9796-D34E-8D5A-4054B4AFF4B6}" type="slidenum">
              <a:rPr lang="en-US" smtClean="0"/>
              <a:pPr/>
              <a:t>‹#›</a:t>
            </a:fld>
            <a:endParaRPr lang="en-US"/>
          </a:p>
        </p:txBody>
      </p:sp>
      <p:sp>
        <p:nvSpPr>
          <p:cNvPr id="6" name="Rectangle 5">
            <a:extLst>
              <a:ext uri="{FF2B5EF4-FFF2-40B4-BE49-F238E27FC236}">
                <a16:creationId xmlns:a16="http://schemas.microsoft.com/office/drawing/2014/main" id="{BEC8CE45-A1B1-974A-BAEB-4B0DBA97EA44}"/>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id="{F74B6978-6D24-254E-A2B4-B0F8908E5FDD}"/>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pic>
        <p:nvPicPr>
          <p:cNvPr id="9" name="Picture 8">
            <a:extLst>
              <a:ext uri="{FF2B5EF4-FFF2-40B4-BE49-F238E27FC236}">
                <a16:creationId xmlns:a16="http://schemas.microsoft.com/office/drawing/2014/main"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8" name="Content Placeholder 7">
            <a:extLst>
              <a:ext uri="{FF2B5EF4-FFF2-40B4-BE49-F238E27FC236}">
                <a16:creationId xmlns:a16="http://schemas.microsoft.com/office/drawing/2014/main" id="{8F996472-EB6C-A644-B35F-4F9FD3E95E33}"/>
              </a:ext>
            </a:extLst>
          </p:cNvPr>
          <p:cNvSpPr>
            <a:spLocks noGrp="1"/>
          </p:cNvSpPr>
          <p:nvPr>
            <p:ph sz="quarter" idx="13" hasCustomPrompt="1"/>
          </p:nvPr>
        </p:nvSpPr>
        <p:spPr>
          <a:xfrm>
            <a:off x="485422" y="2343676"/>
            <a:ext cx="8183563" cy="3424947"/>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1">
            <a:extLst>
              <a:ext uri="{FF2B5EF4-FFF2-40B4-BE49-F238E27FC236}">
                <a16:creationId xmlns:a16="http://schemas.microsoft.com/office/drawing/2014/main" id="{7D89E833-0B17-3E4D-8B62-F6AB84D73A6D}"/>
              </a:ext>
            </a:extLst>
          </p:cNvPr>
          <p:cNvSpPr>
            <a:spLocks noGrp="1"/>
          </p:cNvSpPr>
          <p:nvPr>
            <p:ph type="body" sz="quarter" idx="14" hasCustomPrompt="1"/>
          </p:nvPr>
        </p:nvSpPr>
        <p:spPr>
          <a:xfrm>
            <a:off x="485422" y="2006949"/>
            <a:ext cx="8183916" cy="325438"/>
          </a:xfrm>
        </p:spPr>
        <p:txBody>
          <a:bodyPr>
            <a:normAutofit/>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t>
            </a:r>
          </a:p>
        </p:txBody>
      </p:sp>
      <p:sp>
        <p:nvSpPr>
          <p:cNvPr id="12" name="Text Placeholder 11">
            <a:extLst>
              <a:ext uri="{FF2B5EF4-FFF2-40B4-BE49-F238E27FC236}">
                <a16:creationId xmlns:a16="http://schemas.microsoft.com/office/drawing/2014/main" id="{FF08003C-54B2-A940-A82E-B9783A6B459E}"/>
              </a:ext>
            </a:extLst>
          </p:cNvPr>
          <p:cNvSpPr>
            <a:spLocks noGrp="1"/>
          </p:cNvSpPr>
          <p:nvPr>
            <p:ph type="body" sz="quarter" idx="15" hasCustomPrompt="1"/>
          </p:nvPr>
        </p:nvSpPr>
        <p:spPr>
          <a:xfrm>
            <a:off x="485422" y="1069622"/>
            <a:ext cx="8183563" cy="936974"/>
          </a:xfrm>
        </p:spPr>
        <p:txBody>
          <a:bodyPr anchor="ctr">
            <a:normAutofit/>
          </a:bodyPr>
          <a:lstStyle>
            <a:lvl1pPr marL="0" indent="0" algn="ctr">
              <a:buNone/>
              <a:defRPr lang="en-US" sz="2000" kern="1200" dirty="0" smtClean="0">
                <a:solidFill>
                  <a:srgbClr val="34A1DA"/>
                </a:solidFill>
                <a:latin typeface="+mj-lt"/>
                <a:ea typeface="+mj-ea"/>
                <a:cs typeface="+mj-cs"/>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header 2</a:t>
            </a:r>
          </a:p>
        </p:txBody>
      </p:sp>
      <p:sp>
        <p:nvSpPr>
          <p:cNvPr id="15" name="Text Placeholder 14">
            <a:extLst>
              <a:ext uri="{FF2B5EF4-FFF2-40B4-BE49-F238E27FC236}">
                <a16:creationId xmlns:a16="http://schemas.microsoft.com/office/drawing/2014/main" id="{DDC4BE14-F928-7849-912A-7F79B0AF5ACC}"/>
              </a:ext>
            </a:extLst>
          </p:cNvPr>
          <p:cNvSpPr>
            <a:spLocks noGrp="1"/>
          </p:cNvSpPr>
          <p:nvPr>
            <p:ph type="body" sz="quarter" idx="16" hasCustomPrompt="1"/>
          </p:nvPr>
        </p:nvSpPr>
        <p:spPr>
          <a:xfrm>
            <a:off x="485775" y="0"/>
            <a:ext cx="8183563" cy="1069975"/>
          </a:xfrm>
        </p:spPr>
        <p:txBody>
          <a:bodyPr anchor="ctr">
            <a:normAutofit/>
          </a:bodyPr>
          <a:lstStyle>
            <a:lvl1pPr marL="0" indent="0" algn="ctr">
              <a:buNone/>
              <a:defRPr sz="2400">
                <a:solidFill>
                  <a:schemeClr val="bg1"/>
                </a:solidFill>
              </a:defRPr>
            </a:lvl1pPr>
            <a:lvl2pPr marL="457200" indent="0" algn="ctr">
              <a:buNone/>
              <a:defRPr>
                <a:solidFill>
                  <a:schemeClr val="bg1"/>
                </a:solidFill>
              </a:defRPr>
            </a:lvl2pPr>
            <a:lvl3pPr marL="914400" indent="0" algn="ctr">
              <a:buNone/>
              <a:defRPr>
                <a:solidFill>
                  <a:schemeClr val="bg1"/>
                </a:solidFill>
              </a:defRPr>
            </a:lvl3pPr>
            <a:lvl4pPr marL="1371600" indent="0" algn="ctr">
              <a:buNone/>
              <a:defRPr>
                <a:solidFill>
                  <a:schemeClr val="bg1"/>
                </a:solidFill>
              </a:defRPr>
            </a:lvl4pPr>
            <a:lvl5pPr marL="1828800" indent="0" algn="ctr">
              <a:buNone/>
              <a:defRPr>
                <a:solidFill>
                  <a:schemeClr val="bg1"/>
                </a:solidFill>
              </a:defRPr>
            </a:lvl5pPr>
          </a:lstStyle>
          <a:p>
            <a:pPr lvl="0"/>
            <a:r>
              <a:rPr lang="en-US" dirty="0"/>
              <a:t>Click to edit header 1 (long title)</a:t>
            </a:r>
          </a:p>
        </p:txBody>
      </p:sp>
    </p:spTree>
    <p:extLst>
      <p:ext uri="{BB962C8B-B14F-4D97-AF65-F5344CB8AC3E}">
        <p14:creationId xmlns:p14="http://schemas.microsoft.com/office/powerpoint/2010/main" val="249570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mpler.Long Title: One Column Content, 1 header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F03989D-CFF4-D043-859A-1EA47A5DEE69}"/>
              </a:ext>
            </a:extLst>
          </p:cNvPr>
          <p:cNvSpPr>
            <a:spLocks noGrp="1"/>
          </p:cNvSpPr>
          <p:nvPr>
            <p:ph type="sldNum" sz="quarter" idx="12"/>
          </p:nvPr>
        </p:nvSpPr>
        <p:spPr>
          <a:xfrm>
            <a:off x="8259515" y="6356350"/>
            <a:ext cx="522622" cy="365125"/>
          </a:xfrm>
        </p:spPr>
        <p:txBody>
          <a:bodyPr/>
          <a:lstStyle>
            <a:lvl1pPr algn="ctr">
              <a:defRPr/>
            </a:lvl1pPr>
          </a:lstStyle>
          <a:p>
            <a:fld id="{AE919B77-9796-D34E-8D5A-4054B4AFF4B6}" type="slidenum">
              <a:rPr lang="en-US" smtClean="0"/>
              <a:pPr/>
              <a:t>‹#›</a:t>
            </a:fld>
            <a:endParaRPr lang="en-US"/>
          </a:p>
        </p:txBody>
      </p:sp>
      <p:sp>
        <p:nvSpPr>
          <p:cNvPr id="6" name="Rectangle 5">
            <a:extLst>
              <a:ext uri="{FF2B5EF4-FFF2-40B4-BE49-F238E27FC236}">
                <a16:creationId xmlns:a16="http://schemas.microsoft.com/office/drawing/2014/main" id="{BEC8CE45-A1B1-974A-BAEB-4B0DBA97EA44}"/>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id="{F74B6978-6D24-254E-A2B4-B0F8908E5FDD}"/>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pic>
        <p:nvPicPr>
          <p:cNvPr id="9" name="Picture 8">
            <a:extLst>
              <a:ext uri="{FF2B5EF4-FFF2-40B4-BE49-F238E27FC236}">
                <a16:creationId xmlns:a16="http://schemas.microsoft.com/office/drawing/2014/main"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8" name="Content Placeholder 7">
            <a:extLst>
              <a:ext uri="{FF2B5EF4-FFF2-40B4-BE49-F238E27FC236}">
                <a16:creationId xmlns:a16="http://schemas.microsoft.com/office/drawing/2014/main" id="{8F996472-EB6C-A644-B35F-4F9FD3E95E33}"/>
              </a:ext>
            </a:extLst>
          </p:cNvPr>
          <p:cNvSpPr>
            <a:spLocks noGrp="1"/>
          </p:cNvSpPr>
          <p:nvPr>
            <p:ph sz="quarter" idx="13" hasCustomPrompt="1"/>
          </p:nvPr>
        </p:nvSpPr>
        <p:spPr>
          <a:xfrm>
            <a:off x="485422" y="1298224"/>
            <a:ext cx="8183916" cy="4470400"/>
          </a:xfrm>
        </p:spPr>
        <p:txBody>
          <a:bodyPr>
            <a:normAutofit/>
          </a:bodyPr>
          <a:lstStyle>
            <a:lvl1pPr marL="228600" marR="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smtClean="0"/>
              <a:t>Click to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Text Placeholder 14">
            <a:extLst>
              <a:ext uri="{FF2B5EF4-FFF2-40B4-BE49-F238E27FC236}">
                <a16:creationId xmlns:a16="http://schemas.microsoft.com/office/drawing/2014/main" id="{DDC4BE14-F928-7849-912A-7F79B0AF5ACC}"/>
              </a:ext>
            </a:extLst>
          </p:cNvPr>
          <p:cNvSpPr>
            <a:spLocks noGrp="1"/>
          </p:cNvSpPr>
          <p:nvPr>
            <p:ph type="body" sz="quarter" idx="16" hasCustomPrompt="1"/>
          </p:nvPr>
        </p:nvSpPr>
        <p:spPr>
          <a:xfrm>
            <a:off x="485775" y="0"/>
            <a:ext cx="8183563" cy="1069975"/>
          </a:xfrm>
        </p:spPr>
        <p:txBody>
          <a:bodyPr anchor="ctr">
            <a:normAutofit/>
          </a:bodyPr>
          <a:lstStyle>
            <a:lvl1pPr marL="0" indent="0" algn="ctr">
              <a:buNone/>
              <a:defRPr sz="2400">
                <a:solidFill>
                  <a:schemeClr val="bg1"/>
                </a:solidFill>
              </a:defRPr>
            </a:lvl1pPr>
            <a:lvl2pPr marL="457200" indent="0" algn="ctr">
              <a:buNone/>
              <a:defRPr>
                <a:solidFill>
                  <a:schemeClr val="bg1"/>
                </a:solidFill>
              </a:defRPr>
            </a:lvl2pPr>
            <a:lvl3pPr marL="914400" indent="0" algn="ctr">
              <a:buNone/>
              <a:defRPr>
                <a:solidFill>
                  <a:schemeClr val="bg1"/>
                </a:solidFill>
              </a:defRPr>
            </a:lvl3pPr>
            <a:lvl4pPr marL="1371600" indent="0" algn="ctr">
              <a:buNone/>
              <a:defRPr>
                <a:solidFill>
                  <a:schemeClr val="bg1"/>
                </a:solidFill>
              </a:defRPr>
            </a:lvl4pPr>
            <a:lvl5pPr marL="1828800" indent="0" algn="ctr">
              <a:buNone/>
              <a:defRPr>
                <a:solidFill>
                  <a:schemeClr val="bg1"/>
                </a:solidFill>
              </a:defRPr>
            </a:lvl5pPr>
          </a:lstStyle>
          <a:p>
            <a:pPr lvl="0"/>
            <a:r>
              <a:rPr lang="en-US" dirty="0"/>
              <a:t>Click to edit header 1 (long title)</a:t>
            </a:r>
          </a:p>
        </p:txBody>
      </p:sp>
    </p:spTree>
    <p:extLst>
      <p:ext uri="{BB962C8B-B14F-4D97-AF65-F5344CB8AC3E}">
        <p14:creationId xmlns:p14="http://schemas.microsoft.com/office/powerpoint/2010/main" val="2978066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hort Title: One Column Text">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F03989D-CFF4-D043-859A-1EA47A5DEE69}"/>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dirty="0"/>
          </a:p>
        </p:txBody>
      </p:sp>
      <p:sp>
        <p:nvSpPr>
          <p:cNvPr id="6" name="Rectangle 5">
            <a:extLst>
              <a:ext uri="{FF2B5EF4-FFF2-40B4-BE49-F238E27FC236}">
                <a16:creationId xmlns:a16="http://schemas.microsoft.com/office/drawing/2014/main" id="{BEC8CE45-A1B1-974A-BAEB-4B0DBA97EA44}"/>
              </a:ext>
            </a:extLst>
          </p:cNvPr>
          <p:cNvSpPr/>
          <p:nvPr userDrawn="1"/>
        </p:nvSpPr>
        <p:spPr>
          <a:xfrm>
            <a:off x="0" y="0"/>
            <a:ext cx="9144000" cy="68527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id="{F74B6978-6D24-254E-A2B4-B0F8908E5FDD}"/>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 name="Title 1">
            <a:extLst>
              <a:ext uri="{FF2B5EF4-FFF2-40B4-BE49-F238E27FC236}">
                <a16:creationId xmlns:a16="http://schemas.microsoft.com/office/drawing/2014/main" id="{0D8AE56D-081F-7A4F-8ADE-FB61C572F4DA}"/>
              </a:ext>
            </a:extLst>
          </p:cNvPr>
          <p:cNvSpPr>
            <a:spLocks noGrp="1"/>
          </p:cNvSpPr>
          <p:nvPr>
            <p:ph type="title" hasCustomPrompt="1"/>
          </p:nvPr>
        </p:nvSpPr>
        <p:spPr>
          <a:xfrm>
            <a:off x="485421" y="1"/>
            <a:ext cx="8183563" cy="684746"/>
          </a:xfrm>
        </p:spPr>
        <p:txBody>
          <a:bodyPr anchor="ctr">
            <a:normAutofit/>
          </a:bodyPr>
          <a:lstStyle>
            <a:lvl1pPr algn="ctr">
              <a:defRPr sz="2400">
                <a:solidFill>
                  <a:schemeClr val="bg1"/>
                </a:solidFill>
              </a:defRPr>
            </a:lvl1pPr>
          </a:lstStyle>
          <a:p>
            <a:r>
              <a:rPr lang="en-US" dirty="0"/>
              <a:t>Click to edit header 1 (short title)</a:t>
            </a:r>
          </a:p>
        </p:txBody>
      </p:sp>
      <p:pic>
        <p:nvPicPr>
          <p:cNvPr id="9" name="Picture 8">
            <a:extLst>
              <a:ext uri="{FF2B5EF4-FFF2-40B4-BE49-F238E27FC236}">
                <a16:creationId xmlns:a16="http://schemas.microsoft.com/office/drawing/2014/main"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3" name="Text Placeholder 12">
            <a:extLst>
              <a:ext uri="{FF2B5EF4-FFF2-40B4-BE49-F238E27FC236}">
                <a16:creationId xmlns:a16="http://schemas.microsoft.com/office/drawing/2014/main" id="{3FD40507-1BAA-9943-A1D1-605A20C28B9F}"/>
              </a:ext>
            </a:extLst>
          </p:cNvPr>
          <p:cNvSpPr>
            <a:spLocks noGrp="1"/>
          </p:cNvSpPr>
          <p:nvPr>
            <p:ph type="body" sz="quarter" idx="13" hasCustomPrompt="1"/>
          </p:nvPr>
        </p:nvSpPr>
        <p:spPr>
          <a:xfrm>
            <a:off x="485422" y="1926517"/>
            <a:ext cx="8183563" cy="3841579"/>
          </a:xfrm>
        </p:spPr>
        <p:txBody>
          <a:bodyPr>
            <a:normAutofit/>
          </a:bodyPr>
          <a:lstStyle>
            <a:lvl1pPr marL="228600" marR="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1">
            <a:extLst>
              <a:ext uri="{FF2B5EF4-FFF2-40B4-BE49-F238E27FC236}">
                <a16:creationId xmlns:a16="http://schemas.microsoft.com/office/drawing/2014/main" id="{70A0AE01-7F1D-6A49-AD29-7E432D2D74B0}"/>
              </a:ext>
            </a:extLst>
          </p:cNvPr>
          <p:cNvSpPr>
            <a:spLocks noGrp="1"/>
          </p:cNvSpPr>
          <p:nvPr>
            <p:ph type="body" sz="quarter" idx="14" hasCustomPrompt="1"/>
          </p:nvPr>
        </p:nvSpPr>
        <p:spPr>
          <a:xfrm>
            <a:off x="485422" y="1601080"/>
            <a:ext cx="8183916" cy="325438"/>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t>
            </a:r>
          </a:p>
          <a:p>
            <a:pPr lvl="0"/>
            <a:endParaRPr lang="en-US" dirty="0"/>
          </a:p>
        </p:txBody>
      </p:sp>
      <p:sp>
        <p:nvSpPr>
          <p:cNvPr id="8" name="Text Placeholder 7">
            <a:extLst>
              <a:ext uri="{FF2B5EF4-FFF2-40B4-BE49-F238E27FC236}">
                <a16:creationId xmlns:a16="http://schemas.microsoft.com/office/drawing/2014/main" id="{8A5457B3-2991-284F-8385-9196DA207A9A}"/>
              </a:ext>
            </a:extLst>
          </p:cNvPr>
          <p:cNvSpPr>
            <a:spLocks noGrp="1"/>
          </p:cNvSpPr>
          <p:nvPr>
            <p:ph type="body" sz="quarter" idx="15" hasCustomPrompt="1"/>
          </p:nvPr>
        </p:nvSpPr>
        <p:spPr>
          <a:xfrm>
            <a:off x="485422" y="685274"/>
            <a:ext cx="8183563" cy="915806"/>
          </a:xfrm>
        </p:spPr>
        <p:txBody>
          <a:bodyPr anchor="ctr">
            <a:noAutofit/>
          </a:bodyPr>
          <a:lstStyle>
            <a:lvl1pPr marL="0" indent="0" algn="ctr">
              <a:buNone/>
              <a:defRPr sz="2000">
                <a:solidFill>
                  <a:srgbClr val="34A1DA"/>
                </a:solidFill>
              </a:defRPr>
            </a:lvl1pPr>
            <a:lvl2pPr marL="457200" indent="0">
              <a:buNone/>
              <a:defRPr sz="1800">
                <a:solidFill>
                  <a:srgbClr val="34A1DA"/>
                </a:solidFill>
              </a:defRPr>
            </a:lvl2pPr>
            <a:lvl3pPr marL="914400" indent="0">
              <a:buNone/>
              <a:defRPr sz="1600">
                <a:solidFill>
                  <a:srgbClr val="34A1DA"/>
                </a:solidFill>
              </a:defRPr>
            </a:lvl3pPr>
            <a:lvl4pPr marL="1371600" indent="0">
              <a:buNone/>
              <a:defRPr sz="1400">
                <a:solidFill>
                  <a:srgbClr val="34A1DA"/>
                </a:solidFill>
              </a:defRPr>
            </a:lvl4pPr>
            <a:lvl5pPr marL="1828800" indent="0">
              <a:buNone/>
              <a:defRPr sz="1400">
                <a:solidFill>
                  <a:srgbClr val="34A1DA"/>
                </a:solidFill>
              </a:defRPr>
            </a:lvl5pPr>
          </a:lstStyle>
          <a:p>
            <a:pPr lvl="0"/>
            <a:r>
              <a:rPr lang="en-US" dirty="0"/>
              <a:t>Click to edit header 2</a:t>
            </a:r>
          </a:p>
        </p:txBody>
      </p:sp>
    </p:spTree>
    <p:extLst>
      <p:ext uri="{BB962C8B-B14F-4D97-AF65-F5344CB8AC3E}">
        <p14:creationId xmlns:p14="http://schemas.microsoft.com/office/powerpoint/2010/main" val="2005095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header.Short Title: One Column Text">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F03989D-CFF4-D043-859A-1EA47A5DEE69}"/>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dirty="0"/>
          </a:p>
        </p:txBody>
      </p:sp>
      <p:sp>
        <p:nvSpPr>
          <p:cNvPr id="6" name="Rectangle 5">
            <a:extLst>
              <a:ext uri="{FF2B5EF4-FFF2-40B4-BE49-F238E27FC236}">
                <a16:creationId xmlns:a16="http://schemas.microsoft.com/office/drawing/2014/main" id="{BEC8CE45-A1B1-974A-BAEB-4B0DBA97EA44}"/>
              </a:ext>
            </a:extLst>
          </p:cNvPr>
          <p:cNvSpPr/>
          <p:nvPr userDrawn="1"/>
        </p:nvSpPr>
        <p:spPr>
          <a:xfrm>
            <a:off x="0" y="0"/>
            <a:ext cx="9144000" cy="68527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id="{F74B6978-6D24-254E-A2B4-B0F8908E5FDD}"/>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 name="Title 1">
            <a:extLst>
              <a:ext uri="{FF2B5EF4-FFF2-40B4-BE49-F238E27FC236}">
                <a16:creationId xmlns:a16="http://schemas.microsoft.com/office/drawing/2014/main" id="{0D8AE56D-081F-7A4F-8ADE-FB61C572F4DA}"/>
              </a:ext>
            </a:extLst>
          </p:cNvPr>
          <p:cNvSpPr>
            <a:spLocks noGrp="1"/>
          </p:cNvSpPr>
          <p:nvPr>
            <p:ph type="title" hasCustomPrompt="1"/>
          </p:nvPr>
        </p:nvSpPr>
        <p:spPr>
          <a:xfrm>
            <a:off x="485421" y="1"/>
            <a:ext cx="8183563" cy="684746"/>
          </a:xfrm>
        </p:spPr>
        <p:txBody>
          <a:bodyPr anchor="ctr">
            <a:normAutofit/>
          </a:bodyPr>
          <a:lstStyle>
            <a:lvl1pPr algn="ctr">
              <a:defRPr sz="2400">
                <a:solidFill>
                  <a:schemeClr val="bg1"/>
                </a:solidFill>
              </a:defRPr>
            </a:lvl1pPr>
          </a:lstStyle>
          <a:p>
            <a:r>
              <a:rPr lang="en-US" dirty="0"/>
              <a:t>Click to edit header 1 (short title)</a:t>
            </a:r>
          </a:p>
        </p:txBody>
      </p:sp>
      <p:pic>
        <p:nvPicPr>
          <p:cNvPr id="9" name="Picture 8">
            <a:extLst>
              <a:ext uri="{FF2B5EF4-FFF2-40B4-BE49-F238E27FC236}">
                <a16:creationId xmlns:a16="http://schemas.microsoft.com/office/drawing/2014/main"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3" name="Text Placeholder 12">
            <a:extLst>
              <a:ext uri="{FF2B5EF4-FFF2-40B4-BE49-F238E27FC236}">
                <a16:creationId xmlns:a16="http://schemas.microsoft.com/office/drawing/2014/main" id="{3FD40507-1BAA-9943-A1D1-605A20C28B9F}"/>
              </a:ext>
            </a:extLst>
          </p:cNvPr>
          <p:cNvSpPr>
            <a:spLocks noGrp="1"/>
          </p:cNvSpPr>
          <p:nvPr>
            <p:ph type="body" sz="quarter" idx="13" hasCustomPrompt="1"/>
          </p:nvPr>
        </p:nvSpPr>
        <p:spPr>
          <a:xfrm>
            <a:off x="485423" y="1182679"/>
            <a:ext cx="8183562" cy="4585418"/>
          </a:xfrm>
        </p:spPr>
        <p:txBody>
          <a:bodyPr>
            <a:normAutofit/>
          </a:bodyPr>
          <a:lstStyle>
            <a:lvl1pPr marL="228600" marR="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marL="228600" marR="0" lvl="0" indent="-22860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Char char="•"/>
              <a:tabLst/>
              <a:defRPr/>
            </a:pPr>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4627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ng Title: 1 Column Text">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F03989D-CFF4-D043-859A-1EA47A5DEE69}"/>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sp>
        <p:nvSpPr>
          <p:cNvPr id="6" name="Rectangle 5">
            <a:extLst>
              <a:ext uri="{FF2B5EF4-FFF2-40B4-BE49-F238E27FC236}">
                <a16:creationId xmlns:a16="http://schemas.microsoft.com/office/drawing/2014/main" id="{BEC8CE45-A1B1-974A-BAEB-4B0DBA97EA44}"/>
              </a:ext>
            </a:extLst>
          </p:cNvPr>
          <p:cNvSpPr/>
          <p:nvPr userDrawn="1"/>
        </p:nvSpPr>
        <p:spPr>
          <a:xfrm>
            <a:off x="0" y="-1"/>
            <a:ext cx="9144000" cy="1069623"/>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7" name="Right Triangle 6">
            <a:extLst>
              <a:ext uri="{FF2B5EF4-FFF2-40B4-BE49-F238E27FC236}">
                <a16:creationId xmlns:a16="http://schemas.microsoft.com/office/drawing/2014/main" id="{F74B6978-6D24-254E-A2B4-B0F8908E5FDD}"/>
              </a:ext>
            </a:extLst>
          </p:cNvPr>
          <p:cNvSpPr/>
          <p:nvPr userDrawn="1"/>
        </p:nvSpPr>
        <p:spPr>
          <a:xfrm rot="10800000">
            <a:off x="8915400" y="1069622"/>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2" name="Title 1">
            <a:extLst>
              <a:ext uri="{FF2B5EF4-FFF2-40B4-BE49-F238E27FC236}">
                <a16:creationId xmlns:a16="http://schemas.microsoft.com/office/drawing/2014/main" id="{0D8AE56D-081F-7A4F-8ADE-FB61C572F4DA}"/>
              </a:ext>
            </a:extLst>
          </p:cNvPr>
          <p:cNvSpPr>
            <a:spLocks noGrp="1"/>
          </p:cNvSpPr>
          <p:nvPr>
            <p:ph type="title" hasCustomPrompt="1"/>
          </p:nvPr>
        </p:nvSpPr>
        <p:spPr>
          <a:xfrm>
            <a:off x="485421" y="-1"/>
            <a:ext cx="8183563" cy="1069623"/>
          </a:xfrm>
        </p:spPr>
        <p:txBody>
          <a:bodyPr>
            <a:normAutofit/>
          </a:bodyPr>
          <a:lstStyle>
            <a:lvl1pPr algn="ctr">
              <a:defRPr sz="2400">
                <a:solidFill>
                  <a:schemeClr val="bg1"/>
                </a:solidFill>
              </a:defRPr>
            </a:lvl1pPr>
          </a:lstStyle>
          <a:p>
            <a:r>
              <a:rPr lang="en-US" dirty="0"/>
              <a:t>Click to edit header 1 (long title)</a:t>
            </a:r>
          </a:p>
        </p:txBody>
      </p:sp>
      <p:pic>
        <p:nvPicPr>
          <p:cNvPr id="9" name="Picture 8">
            <a:extLst>
              <a:ext uri="{FF2B5EF4-FFF2-40B4-BE49-F238E27FC236}">
                <a16:creationId xmlns:a16="http://schemas.microsoft.com/office/drawing/2014/main" id="{5C6A6BD6-FCD4-5E45-AD87-898ED5C521C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1" name="Text Placeholder 21">
            <a:extLst>
              <a:ext uri="{FF2B5EF4-FFF2-40B4-BE49-F238E27FC236}">
                <a16:creationId xmlns:a16="http://schemas.microsoft.com/office/drawing/2014/main" id="{7D89E833-0B17-3E4D-8B62-F6AB84D73A6D}"/>
              </a:ext>
            </a:extLst>
          </p:cNvPr>
          <p:cNvSpPr>
            <a:spLocks noGrp="1"/>
          </p:cNvSpPr>
          <p:nvPr>
            <p:ph type="body" sz="quarter" idx="14" hasCustomPrompt="1"/>
          </p:nvPr>
        </p:nvSpPr>
        <p:spPr>
          <a:xfrm>
            <a:off x="485422" y="2018238"/>
            <a:ext cx="8183916" cy="325438"/>
          </a:xfrm>
        </p:spPr>
        <p:txBody>
          <a:bodyPr/>
          <a:lstStyle>
            <a:lvl1pPr marL="0" marR="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sz="1600" b="1"/>
            </a:lvl1pPr>
          </a:lstStyle>
          <a:p>
            <a:pPr marL="0" marR="0" lvl="0" indent="0" algn="l" defTabSz="914400" rtl="0" eaLnBrk="1" fontAlgn="auto" latinLnBrk="0" hangingPunct="1">
              <a:lnSpc>
                <a:spcPct val="90000"/>
              </a:lnSpc>
              <a:spcBef>
                <a:spcPts val="1000"/>
              </a:spcBef>
              <a:spcAft>
                <a:spcPts val="0"/>
              </a:spcAft>
              <a:buClr>
                <a:srgbClr val="34A1DA"/>
              </a:buClr>
              <a:buSzTx/>
              <a:buFont typeface="Arial" panose="020B0604020202020204" pitchFamily="34" charset="0"/>
              <a:buNone/>
              <a:tabLst/>
              <a:defRPr/>
            </a:pPr>
            <a:r>
              <a:rPr lang="en-US" dirty="0"/>
              <a:t>Click to edit header 3</a:t>
            </a:r>
          </a:p>
          <a:p>
            <a:pPr lvl="0"/>
            <a:endParaRPr lang="en-US" dirty="0"/>
          </a:p>
        </p:txBody>
      </p:sp>
      <p:sp>
        <p:nvSpPr>
          <p:cNvPr id="12" name="Text Placeholder 11">
            <a:extLst>
              <a:ext uri="{FF2B5EF4-FFF2-40B4-BE49-F238E27FC236}">
                <a16:creationId xmlns:a16="http://schemas.microsoft.com/office/drawing/2014/main" id="{C0288E83-4169-CC4C-9A7D-34E28C073327}"/>
              </a:ext>
            </a:extLst>
          </p:cNvPr>
          <p:cNvSpPr>
            <a:spLocks noGrp="1"/>
          </p:cNvSpPr>
          <p:nvPr>
            <p:ph type="body" sz="quarter" idx="15" hasCustomPrompt="1"/>
          </p:nvPr>
        </p:nvSpPr>
        <p:spPr>
          <a:xfrm>
            <a:off x="485422" y="2343150"/>
            <a:ext cx="8183563" cy="3425473"/>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28B9A97F-CD5E-7942-8363-4D4DE264059B}"/>
              </a:ext>
            </a:extLst>
          </p:cNvPr>
          <p:cNvSpPr>
            <a:spLocks noGrp="1"/>
          </p:cNvSpPr>
          <p:nvPr>
            <p:ph type="body" sz="quarter" idx="16" hasCustomPrompt="1"/>
          </p:nvPr>
        </p:nvSpPr>
        <p:spPr>
          <a:xfrm>
            <a:off x="485422" y="1069974"/>
            <a:ext cx="8183203" cy="948263"/>
          </a:xfrm>
        </p:spPr>
        <p:txBody>
          <a:bodyPr anchor="ctr">
            <a:normAutofit/>
          </a:bodyPr>
          <a:lstStyle>
            <a:lvl1pPr marL="0" indent="0" algn="ctr">
              <a:buNone/>
              <a:defRPr sz="2000">
                <a:solidFill>
                  <a:srgbClr val="34A1DA"/>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header 2</a:t>
            </a:r>
          </a:p>
        </p:txBody>
      </p:sp>
    </p:spTree>
    <p:extLst>
      <p:ext uri="{BB962C8B-B14F-4D97-AF65-F5344CB8AC3E}">
        <p14:creationId xmlns:p14="http://schemas.microsoft.com/office/powerpoint/2010/main" val="3914983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hort Title: 2 Column Content">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AB811D1-5FC4-AC44-8F28-DBF935BFBE33}"/>
              </a:ext>
            </a:extLst>
          </p:cNvPr>
          <p:cNvSpPr>
            <a:spLocks noGrp="1"/>
          </p:cNvSpPr>
          <p:nvPr>
            <p:ph sz="half" idx="2" hasCustomPrompt="1"/>
          </p:nvPr>
        </p:nvSpPr>
        <p:spPr>
          <a:xfrm>
            <a:off x="485422" y="1943540"/>
            <a:ext cx="3868737" cy="3813794"/>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95BD498-E9B4-9B4C-AD40-379F3AC18533}"/>
              </a:ext>
            </a:extLst>
          </p:cNvPr>
          <p:cNvSpPr>
            <a:spLocks noGrp="1"/>
          </p:cNvSpPr>
          <p:nvPr>
            <p:ph sz="quarter" idx="4" hasCustomPrompt="1"/>
          </p:nvPr>
        </p:nvSpPr>
        <p:spPr>
          <a:xfrm>
            <a:off x="4764618" y="1943540"/>
            <a:ext cx="3887788" cy="3813794"/>
          </a:xfrm>
        </p:spPr>
        <p:txBody>
          <a:bodyPr>
            <a:normAutofit/>
          </a:bodyPr>
          <a:lstStyle>
            <a:lvl1pPr>
              <a:defRPr sz="1600"/>
            </a:lvl1pPr>
            <a:lvl2pPr marL="685800" indent="-228600">
              <a:buFont typeface="Courier New" panose="02070309020205020404" pitchFamily="49" charset="0"/>
              <a:buChar char="o"/>
              <a:defRPr sz="1600"/>
            </a:lvl2pPr>
            <a:lvl3pPr marL="1143000" indent="-228600">
              <a:buFont typeface="Wingdings" panose="05000000000000000000" pitchFamily="2" charset="2"/>
              <a:buChar char="v"/>
              <a:defRPr sz="1600"/>
            </a:lvl3pPr>
            <a:lvl4pPr marL="1600200" indent="-228600">
              <a:buFont typeface="Wingdings" panose="05000000000000000000" pitchFamily="2" charset="2"/>
              <a:buChar char="Ø"/>
              <a:defRPr sz="1600"/>
            </a:lvl4pPr>
            <a:lvl5pPr>
              <a:defRPr sz="160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a:extLst>
              <a:ext uri="{FF2B5EF4-FFF2-40B4-BE49-F238E27FC236}">
                <a16:creationId xmlns:a16="http://schemas.microsoft.com/office/drawing/2014/main" id="{48E751B7-FF99-1D42-8CED-679AC1817448}"/>
              </a:ext>
            </a:extLst>
          </p:cNvPr>
          <p:cNvSpPr>
            <a:spLocks noGrp="1"/>
          </p:cNvSpPr>
          <p:nvPr>
            <p:ph type="title" hasCustomPrompt="1"/>
          </p:nvPr>
        </p:nvSpPr>
        <p:spPr>
          <a:xfrm>
            <a:off x="485422" y="685801"/>
            <a:ext cx="8165396" cy="903903"/>
          </a:xfrm>
        </p:spPr>
        <p:txBody>
          <a:bodyPr>
            <a:normAutofit/>
          </a:bodyPr>
          <a:lstStyle>
            <a:lvl1pPr algn="ctr">
              <a:defRPr sz="2000">
                <a:solidFill>
                  <a:srgbClr val="34A1DA"/>
                </a:solidFill>
              </a:defRPr>
            </a:lvl1pPr>
          </a:lstStyle>
          <a:p>
            <a:r>
              <a:rPr lang="en-US" dirty="0"/>
              <a:t>Click to edit header 2</a:t>
            </a:r>
          </a:p>
        </p:txBody>
      </p:sp>
      <p:sp>
        <p:nvSpPr>
          <p:cNvPr id="11" name="Rectangle 10">
            <a:extLst>
              <a:ext uri="{FF2B5EF4-FFF2-40B4-BE49-F238E27FC236}">
                <a16:creationId xmlns:a16="http://schemas.microsoft.com/office/drawing/2014/main" id="{EF6DE41B-FE18-724C-BAD4-114EE03CBBF4}"/>
              </a:ext>
            </a:extLst>
          </p:cNvPr>
          <p:cNvSpPr/>
          <p:nvPr userDrawn="1"/>
        </p:nvSpPr>
        <p:spPr>
          <a:xfrm>
            <a:off x="0" y="0"/>
            <a:ext cx="9144000" cy="685800"/>
          </a:xfrm>
          <a:prstGeom prst="rect">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2" name="Right Triangle 11">
            <a:extLst>
              <a:ext uri="{FF2B5EF4-FFF2-40B4-BE49-F238E27FC236}">
                <a16:creationId xmlns:a16="http://schemas.microsoft.com/office/drawing/2014/main" id="{22DCBF09-3516-9542-BEA5-2B996B27937B}"/>
              </a:ext>
            </a:extLst>
          </p:cNvPr>
          <p:cNvSpPr/>
          <p:nvPr userDrawn="1"/>
        </p:nvSpPr>
        <p:spPr>
          <a:xfrm rot="10800000">
            <a:off x="8915400" y="685800"/>
            <a:ext cx="228600" cy="228600"/>
          </a:xfrm>
          <a:prstGeom prst="rtTriangle">
            <a:avLst/>
          </a:prstGeom>
          <a:solidFill>
            <a:srgbClr val="34A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4A1DA"/>
              </a:solidFill>
            </a:endParaRPr>
          </a:p>
        </p:txBody>
      </p:sp>
      <p:sp>
        <p:nvSpPr>
          <p:cNvPr id="15" name="Slide Number Placeholder 4">
            <a:extLst>
              <a:ext uri="{FF2B5EF4-FFF2-40B4-BE49-F238E27FC236}">
                <a16:creationId xmlns:a16="http://schemas.microsoft.com/office/drawing/2014/main" id="{9934DD19-0A3C-BF4B-B0D0-3FF938E33A44}"/>
              </a:ext>
            </a:extLst>
          </p:cNvPr>
          <p:cNvSpPr>
            <a:spLocks noGrp="1"/>
          </p:cNvSpPr>
          <p:nvPr>
            <p:ph type="sldNum" sz="quarter" idx="12"/>
          </p:nvPr>
        </p:nvSpPr>
        <p:spPr>
          <a:xfrm>
            <a:off x="8261203" y="6356350"/>
            <a:ext cx="522260" cy="365125"/>
          </a:xfrm>
        </p:spPr>
        <p:txBody>
          <a:bodyPr/>
          <a:lstStyle>
            <a:lvl1pPr algn="ctr">
              <a:defRPr/>
            </a:lvl1pPr>
          </a:lstStyle>
          <a:p>
            <a:fld id="{AE919B77-9796-D34E-8D5A-4054B4AFF4B6}" type="slidenum">
              <a:rPr lang="en-US" smtClean="0"/>
              <a:pPr/>
              <a:t>‹#›</a:t>
            </a:fld>
            <a:endParaRPr lang="en-US"/>
          </a:p>
        </p:txBody>
      </p:sp>
      <p:pic>
        <p:nvPicPr>
          <p:cNvPr id="16" name="Picture 15">
            <a:extLst>
              <a:ext uri="{FF2B5EF4-FFF2-40B4-BE49-F238E27FC236}">
                <a16:creationId xmlns:a16="http://schemas.microsoft.com/office/drawing/2014/main" id="{6375E736-F843-064D-A681-889D7E6972F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191" y="5858419"/>
            <a:ext cx="686058" cy="587727"/>
          </a:xfrm>
          <a:prstGeom prst="rect">
            <a:avLst/>
          </a:prstGeom>
        </p:spPr>
      </p:pic>
      <p:sp>
        <p:nvSpPr>
          <p:cNvPr id="17" name="Text Placeholder 21">
            <a:extLst>
              <a:ext uri="{FF2B5EF4-FFF2-40B4-BE49-F238E27FC236}">
                <a16:creationId xmlns:a16="http://schemas.microsoft.com/office/drawing/2014/main" id="{B76B7FF2-7D30-1C4A-B955-6EC3C64940AF}"/>
              </a:ext>
            </a:extLst>
          </p:cNvPr>
          <p:cNvSpPr>
            <a:spLocks noGrp="1"/>
          </p:cNvSpPr>
          <p:nvPr>
            <p:ph type="body" sz="quarter" idx="13" hasCustomPrompt="1"/>
          </p:nvPr>
        </p:nvSpPr>
        <p:spPr>
          <a:xfrm>
            <a:off x="485422" y="1600993"/>
            <a:ext cx="3870325" cy="325790"/>
          </a:xfrm>
        </p:spPr>
        <p:txBody>
          <a:bodyPr>
            <a:normAutofit/>
          </a:bodyPr>
          <a:lstStyle>
            <a:lvl1pPr marL="0" indent="0">
              <a:buNone/>
              <a:defRPr sz="1600" b="1"/>
            </a:lvl1pPr>
          </a:lstStyle>
          <a:p>
            <a:pPr lvl="0"/>
            <a:r>
              <a:rPr lang="en-US" dirty="0"/>
              <a:t>Click to edit header 3a</a:t>
            </a:r>
          </a:p>
        </p:txBody>
      </p:sp>
      <p:sp>
        <p:nvSpPr>
          <p:cNvPr id="18" name="Text Placeholder 21">
            <a:extLst>
              <a:ext uri="{FF2B5EF4-FFF2-40B4-BE49-F238E27FC236}">
                <a16:creationId xmlns:a16="http://schemas.microsoft.com/office/drawing/2014/main" id="{79E79BE0-8576-AE4A-9E96-DEB6E3FA4D57}"/>
              </a:ext>
            </a:extLst>
          </p:cNvPr>
          <p:cNvSpPr>
            <a:spLocks noGrp="1"/>
          </p:cNvSpPr>
          <p:nvPr>
            <p:ph type="body" sz="quarter" idx="14" hasCustomPrompt="1"/>
          </p:nvPr>
        </p:nvSpPr>
        <p:spPr>
          <a:xfrm>
            <a:off x="4771674" y="1600993"/>
            <a:ext cx="3879144" cy="325790"/>
          </a:xfrm>
        </p:spPr>
        <p:txBody>
          <a:bodyPr>
            <a:normAutofit/>
          </a:bodyPr>
          <a:lstStyle>
            <a:lvl1pPr marL="0" indent="0">
              <a:buNone/>
              <a:defRPr sz="1600" b="1"/>
            </a:lvl1pPr>
          </a:lstStyle>
          <a:p>
            <a:pPr lvl="0"/>
            <a:r>
              <a:rPr lang="en-US" dirty="0"/>
              <a:t>Click to edit header 3b</a:t>
            </a:r>
          </a:p>
        </p:txBody>
      </p:sp>
      <p:sp>
        <p:nvSpPr>
          <p:cNvPr id="3" name="Text Placeholder 2">
            <a:extLst>
              <a:ext uri="{FF2B5EF4-FFF2-40B4-BE49-F238E27FC236}">
                <a16:creationId xmlns:a16="http://schemas.microsoft.com/office/drawing/2014/main" id="{FE699FC9-AEBB-9D48-91CC-DAFE71CDD6E6}"/>
              </a:ext>
            </a:extLst>
          </p:cNvPr>
          <p:cNvSpPr>
            <a:spLocks noGrp="1"/>
          </p:cNvSpPr>
          <p:nvPr>
            <p:ph type="body" sz="quarter" idx="15" hasCustomPrompt="1"/>
          </p:nvPr>
        </p:nvSpPr>
        <p:spPr>
          <a:xfrm>
            <a:off x="485422" y="0"/>
            <a:ext cx="8164513" cy="685800"/>
          </a:xfrm>
        </p:spPr>
        <p:txBody>
          <a:bodyPr anchor="ctr">
            <a:normAutofit/>
          </a:bodyPr>
          <a:lstStyle>
            <a:lvl1pPr algn="ctr">
              <a:defRPr sz="2400">
                <a:solidFill>
                  <a:schemeClr val="bg1"/>
                </a:solidFill>
              </a:defRPr>
            </a:lvl1pPr>
          </a:lstStyle>
          <a:p>
            <a:pPr lvl="0"/>
            <a:r>
              <a:rPr lang="en-US" dirty="0"/>
              <a:t>Click to edit header 1 (short title)</a:t>
            </a:r>
          </a:p>
        </p:txBody>
      </p:sp>
    </p:spTree>
    <p:extLst>
      <p:ext uri="{BB962C8B-B14F-4D97-AF65-F5344CB8AC3E}">
        <p14:creationId xmlns:p14="http://schemas.microsoft.com/office/powerpoint/2010/main" val="330336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F84E98-ED1C-0A46-BCF4-B7F50E254B1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45CA03A-D28E-944D-AB0F-5A2B5C3B290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600D138-E986-2549-99BB-CA166A5B9B5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19B77-9796-D34E-8D5A-4054B4AFF4B6}" type="slidenum">
              <a:rPr lang="en-US" smtClean="0"/>
              <a:t>‹#›</a:t>
            </a:fld>
            <a:endParaRPr lang="en-US"/>
          </a:p>
        </p:txBody>
      </p:sp>
      <p:sp>
        <p:nvSpPr>
          <p:cNvPr id="9" name="Footer Placeholder 8">
            <a:extLst>
              <a:ext uri="{FF2B5EF4-FFF2-40B4-BE49-F238E27FC236}">
                <a16:creationId xmlns:a16="http://schemas.microsoft.com/office/drawing/2014/main" id="{DA2ED9ED-ACE1-484D-8D68-5BE6C472CFD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439896894"/>
      </p:ext>
    </p:extLst>
  </p:cSld>
  <p:clrMap bg1="lt1" tx1="dk1" bg2="lt2" tx2="dk2" accent1="accent1" accent2="accent2" accent3="accent3" accent4="accent4" accent5="accent5" accent6="accent6" hlink="hlink" folHlink="folHlink"/>
  <p:sldLayoutIdLst>
    <p:sldLayoutId id="2147483673" r:id="rId1"/>
    <p:sldLayoutId id="2147483690" r:id="rId2"/>
    <p:sldLayoutId id="2147483674" r:id="rId3"/>
    <p:sldLayoutId id="2147483682" r:id="rId4"/>
    <p:sldLayoutId id="2147483691" r:id="rId5"/>
    <p:sldLayoutId id="2147483678" r:id="rId6"/>
    <p:sldLayoutId id="2147483692" r:id="rId7"/>
    <p:sldLayoutId id="2147483683" r:id="rId8"/>
    <p:sldLayoutId id="2147483677" r:id="rId9"/>
    <p:sldLayoutId id="2147483693" r:id="rId10"/>
    <p:sldLayoutId id="2147483694" r:id="rId11"/>
    <p:sldLayoutId id="2147483684" r:id="rId12"/>
    <p:sldLayoutId id="2147483699" r:id="rId13"/>
    <p:sldLayoutId id="2147483687" r:id="rId14"/>
    <p:sldLayoutId id="2147483688" r:id="rId15"/>
    <p:sldLayoutId id="2147483680" r:id="rId16"/>
    <p:sldLayoutId id="2147483685" r:id="rId17"/>
    <p:sldLayoutId id="2147483681" r:id="rId18"/>
    <p:sldLayoutId id="2147483686" r:id="rId19"/>
    <p:sldLayoutId id="2147483689" r:id="rId20"/>
    <p:sldLayoutId id="2147483697" r:id="rId21"/>
    <p:sldLayoutId id="2147483698" r:id="rId22"/>
  </p:sldLayoutIdLst>
  <p:hf hdr="0" ftr="0" dt="0"/>
  <p:txStyles>
    <p:titleStyle>
      <a:lvl1pPr algn="l" defTabSz="914400" rtl="0" eaLnBrk="1" latinLnBrk="0" hangingPunct="1">
        <a:lnSpc>
          <a:spcPct val="90000"/>
        </a:lnSpc>
        <a:spcBef>
          <a:spcPct val="0"/>
        </a:spcBef>
        <a:buNone/>
        <a:defRPr sz="2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34A1DA"/>
        </a:buClr>
        <a:buFont typeface="Arial" panose="020B0604020202020204" pitchFamily="34" charset="0"/>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34A1DA"/>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34A1DA"/>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34A1DA"/>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34A1DA"/>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www.census.gov/library/publications/2020/demo/p60-271.html" TargetMode="External"/><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www.census.gov/library/publications/2020/demo/p60-271.html" TargetMode="External"/><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https://www.census.gov/library/publications/2020/demo/p60-271.html"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https://www.census.gov/library/publications/2020/demo/p60-271.html"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hyperlink" Target="https://www.census.gov/library/publications/2020/demo/p60-271.html"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226B27AE-E1A2-0C46-9938-FE4FEC5DA3CD}"/>
              </a:ext>
            </a:extLst>
          </p:cNvPr>
          <p:cNvSpPr>
            <a:spLocks noGrp="1"/>
          </p:cNvSpPr>
          <p:nvPr>
            <p:ph type="body" sz="quarter" idx="10"/>
          </p:nvPr>
        </p:nvSpPr>
        <p:spPr>
          <a:xfrm>
            <a:off x="0" y="2578100"/>
            <a:ext cx="9144000" cy="1280223"/>
          </a:xfrm>
        </p:spPr>
        <p:txBody>
          <a:bodyPr>
            <a:normAutofit/>
          </a:bodyPr>
          <a:lstStyle/>
          <a:p>
            <a:r>
              <a:rPr lang="en-US" dirty="0" smtClean="0"/>
              <a:t>COVID-19 and Losses in American Health Insurance: Urgent Need for Action</a:t>
            </a:r>
          </a:p>
          <a:p>
            <a:endParaRPr lang="en-US" b="0" dirty="0" smtClean="0"/>
          </a:p>
          <a:p>
            <a:r>
              <a:rPr lang="en-US" b="0" dirty="0" smtClean="0"/>
              <a:t>Stan Dorn, Director of National Center for Coverage Innovation at Families USA </a:t>
            </a:r>
          </a:p>
          <a:p>
            <a:r>
              <a:rPr lang="en-US" b="0" dirty="0" smtClean="0"/>
              <a:t>September 22, 2020</a:t>
            </a:r>
            <a:r>
              <a:rPr lang="en-US" dirty="0" smtClean="0"/>
              <a:t> </a:t>
            </a:r>
            <a:endParaRPr lang="en-US" b="0"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13420" t="6690" r="15584" b="61425"/>
          <a:stretch/>
        </p:blipFill>
        <p:spPr>
          <a:xfrm>
            <a:off x="201705" y="242046"/>
            <a:ext cx="2776635" cy="1613648"/>
          </a:xfrm>
          <a:prstGeom prst="rect">
            <a:avLst/>
          </a:prstGeom>
        </p:spPr>
      </p:pic>
    </p:spTree>
    <p:extLst>
      <p:ext uri="{BB962C8B-B14F-4D97-AF65-F5344CB8AC3E}">
        <p14:creationId xmlns:p14="http://schemas.microsoft.com/office/powerpoint/2010/main" val="52699875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E919B77-9796-D34E-8D5A-4054B4AFF4B6}" type="slidenum">
              <a:rPr lang="en-US" smtClean="0"/>
              <a:pPr/>
              <a:t>10</a:t>
            </a:fld>
            <a:endParaRPr lang="en-US"/>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1519774184"/>
              </p:ext>
            </p:extLst>
          </p:nvPr>
        </p:nvGraphicFramePr>
        <p:xfrm>
          <a:off x="485775" y="1298575"/>
          <a:ext cx="8183563"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p:cNvSpPr>
            <a:spLocks noGrp="1"/>
          </p:cNvSpPr>
          <p:nvPr>
            <p:ph type="body" sz="quarter" idx="16"/>
          </p:nvPr>
        </p:nvSpPr>
        <p:spPr/>
        <p:txBody>
          <a:bodyPr/>
          <a:lstStyle/>
          <a:p>
            <a:r>
              <a:rPr lang="en-US" dirty="0" smtClean="0"/>
              <a:t>Harm to consumers</a:t>
            </a:r>
            <a:endParaRPr lang="en-US" dirty="0"/>
          </a:p>
        </p:txBody>
      </p:sp>
    </p:spTree>
    <p:extLst>
      <p:ext uri="{BB962C8B-B14F-4D97-AF65-F5344CB8AC3E}">
        <p14:creationId xmlns:p14="http://schemas.microsoft.com/office/powerpoint/2010/main" val="155428818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E919B77-9796-D34E-8D5A-4054B4AFF4B6}" type="slidenum">
              <a:rPr lang="en-US" smtClean="0"/>
              <a:pPr/>
              <a:t>11</a:t>
            </a:fld>
            <a:endParaRPr lang="en-US"/>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1893613891"/>
              </p:ext>
            </p:extLst>
          </p:nvPr>
        </p:nvGraphicFramePr>
        <p:xfrm>
          <a:off x="485775" y="1298575"/>
          <a:ext cx="8183563"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p:cNvSpPr>
            <a:spLocks noGrp="1"/>
          </p:cNvSpPr>
          <p:nvPr>
            <p:ph type="body" sz="quarter" idx="16"/>
          </p:nvPr>
        </p:nvSpPr>
        <p:spPr/>
        <p:txBody>
          <a:bodyPr/>
          <a:lstStyle/>
          <a:p>
            <a:r>
              <a:rPr lang="en-US" dirty="0" smtClean="0"/>
              <a:t>Short-term priorities</a:t>
            </a:r>
            <a:endParaRPr lang="en-US" dirty="0"/>
          </a:p>
        </p:txBody>
      </p:sp>
    </p:spTree>
    <p:extLst>
      <p:ext uri="{BB962C8B-B14F-4D97-AF65-F5344CB8AC3E}">
        <p14:creationId xmlns:p14="http://schemas.microsoft.com/office/powerpoint/2010/main" val="125810490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E919B77-9796-D34E-8D5A-4054B4AFF4B6}" type="slidenum">
              <a:rPr lang="en-US" smtClean="0"/>
              <a:pPr/>
              <a:t>12</a:t>
            </a:fld>
            <a:endParaRPr lang="en-US"/>
          </a:p>
        </p:txBody>
      </p:sp>
      <p:sp>
        <p:nvSpPr>
          <p:cNvPr id="3" name="Content Placeholder 2"/>
          <p:cNvSpPr>
            <a:spLocks noGrp="1"/>
          </p:cNvSpPr>
          <p:nvPr>
            <p:ph sz="quarter" idx="13"/>
          </p:nvPr>
        </p:nvSpPr>
        <p:spPr>
          <a:xfrm>
            <a:off x="485422" y="1347538"/>
            <a:ext cx="7468812" cy="4312067"/>
          </a:xfrm>
        </p:spPr>
        <p:txBody>
          <a:bodyPr>
            <a:normAutofit/>
          </a:bodyPr>
          <a:lstStyle/>
          <a:p>
            <a:pPr marL="0" indent="0">
              <a:buNone/>
            </a:pPr>
            <a:r>
              <a:rPr lang="en-US" sz="2000" dirty="0" smtClean="0"/>
              <a:t>Health-care stakeholders that disagree about the best future structure for U.S. health coverage share strong commitment to measures policymakers must take now to protect struggling families</a:t>
            </a:r>
            <a:endParaRPr lang="en-US" sz="2000" dirty="0"/>
          </a:p>
        </p:txBody>
      </p:sp>
      <p:sp>
        <p:nvSpPr>
          <p:cNvPr id="4" name="Text Placeholder 3"/>
          <p:cNvSpPr>
            <a:spLocks noGrp="1"/>
          </p:cNvSpPr>
          <p:nvPr>
            <p:ph type="body" sz="quarter" idx="16"/>
          </p:nvPr>
        </p:nvSpPr>
        <p:spPr/>
        <p:txBody>
          <a:bodyPr/>
          <a:lstStyle/>
          <a:p>
            <a:r>
              <a:rPr lang="en-US" dirty="0" smtClean="0"/>
              <a:t>Conclusion</a:t>
            </a:r>
            <a:endParaRPr lang="en-US" dirty="0"/>
          </a:p>
        </p:txBody>
      </p:sp>
      <p:pic>
        <p:nvPicPr>
          <p:cNvPr id="1028" name="Picture 4" descr="achievement, agreement, arms, bump, business, cheer up, collaboration, colleagues, communication, connection, cooperation, deal, digital device, diverse, fist, hand, finger, product design, font, brand, produ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1621" y="2558776"/>
            <a:ext cx="5812613" cy="3797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56634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249382" y="2946400"/>
            <a:ext cx="8414327" cy="247586"/>
          </a:xfrm>
        </p:spPr>
        <p:txBody>
          <a:bodyPr/>
          <a:lstStyle/>
          <a:p>
            <a:r>
              <a:rPr lang="en-US" dirty="0" smtClean="0"/>
              <a:t>Appendix: Putting recent coverage losses in context with major </a:t>
            </a:r>
            <a:r>
              <a:rPr lang="en-US" dirty="0"/>
              <a:t>gains for children during the Great </a:t>
            </a:r>
            <a:r>
              <a:rPr lang="en-US" dirty="0" smtClean="0"/>
              <a:t>Recession and for all populations from 2010 to 2016</a:t>
            </a:r>
            <a:endParaRPr lang="en-US" dirty="0"/>
          </a:p>
        </p:txBody>
      </p:sp>
    </p:spTree>
    <p:extLst>
      <p:ext uri="{BB962C8B-B14F-4D97-AF65-F5344CB8AC3E}">
        <p14:creationId xmlns:p14="http://schemas.microsoft.com/office/powerpoint/2010/main" val="331399973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p:txBody>
          <a:bodyPr/>
          <a:lstStyle/>
          <a:p>
            <a:r>
              <a:rPr lang="en-US" dirty="0" smtClean="0"/>
              <a:t>Despite the Great Recession of 2008-2010, Children’s Health Programs Gained Ground</a:t>
            </a:r>
            <a:endParaRPr lang="en-US" dirty="0"/>
          </a:p>
        </p:txBody>
      </p:sp>
      <p:sp>
        <p:nvSpPr>
          <p:cNvPr id="6" name="Content Placeholder 5"/>
          <p:cNvSpPr>
            <a:spLocks noGrp="1"/>
          </p:cNvSpPr>
          <p:nvPr>
            <p:ph sz="quarter" idx="4"/>
          </p:nvPr>
        </p:nvSpPr>
        <p:spPr/>
        <p:txBody>
          <a:bodyPr/>
          <a:lstStyle/>
          <a:p>
            <a:r>
              <a:rPr lang="en-US" dirty="0" smtClean="0"/>
              <a:t>Despite the Economic Boom of 2016-2019, Health Programs for Adults and Children Lost Ground</a:t>
            </a:r>
            <a:endParaRPr lang="en-US" dirty="0"/>
          </a:p>
        </p:txBody>
      </p:sp>
      <p:sp>
        <p:nvSpPr>
          <p:cNvPr id="7" name="Text Placeholder 6"/>
          <p:cNvSpPr>
            <a:spLocks noGrp="1"/>
          </p:cNvSpPr>
          <p:nvPr>
            <p:ph type="body" sz="quarter" idx="15"/>
          </p:nvPr>
        </p:nvSpPr>
        <p:spPr/>
        <p:txBody>
          <a:bodyPr>
            <a:normAutofit fontScale="85000" lnSpcReduction="10000"/>
          </a:bodyPr>
          <a:lstStyle/>
          <a:p>
            <a:pPr marL="0" indent="0">
              <a:buNone/>
            </a:pPr>
            <a:r>
              <a:rPr lang="en-US" dirty="0" smtClean="0"/>
              <a:t>Well-stewarded child health programs grew stronger in past hard times.</a:t>
            </a:r>
          </a:p>
          <a:p>
            <a:pPr marL="0" indent="0">
              <a:buNone/>
            </a:pPr>
            <a:r>
              <a:rPr lang="en-US" dirty="0" smtClean="0"/>
              <a:t>Health programs for children and adults weakened since 2016, despite good times.</a:t>
            </a:r>
            <a:endParaRPr lang="en-US" dirty="0"/>
          </a:p>
        </p:txBody>
      </p:sp>
      <p:graphicFrame>
        <p:nvGraphicFramePr>
          <p:cNvPr id="10" name="Chart 9"/>
          <p:cNvGraphicFramePr/>
          <p:nvPr>
            <p:extLst/>
          </p:nvPr>
        </p:nvGraphicFramePr>
        <p:xfrm>
          <a:off x="4751739" y="2157253"/>
          <a:ext cx="3519055" cy="39739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p:nvPr>
            <p:extLst/>
          </p:nvPr>
        </p:nvGraphicFramePr>
        <p:xfrm>
          <a:off x="824311" y="2157252"/>
          <a:ext cx="3519055" cy="397394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384175" y="6245815"/>
            <a:ext cx="7623752" cy="276999"/>
          </a:xfrm>
          <a:prstGeom prst="rect">
            <a:avLst/>
          </a:prstGeom>
          <a:noFill/>
        </p:spPr>
        <p:txBody>
          <a:bodyPr wrap="square" rtlCol="0">
            <a:spAutoFit/>
          </a:bodyPr>
          <a:lstStyle/>
          <a:p>
            <a:r>
              <a:rPr lang="en-US" sz="1200" i="1" dirty="0" smtClean="0"/>
              <a:t>Sources</a:t>
            </a:r>
            <a:r>
              <a:rPr lang="en-US" sz="1200" dirty="0" smtClean="0"/>
              <a:t>: American Community Survey, Bureau of Labor Statistics, 2008-2019. </a:t>
            </a:r>
            <a:endParaRPr lang="en-US" sz="1200" dirty="0"/>
          </a:p>
        </p:txBody>
      </p:sp>
      <p:sp>
        <p:nvSpPr>
          <p:cNvPr id="9" name="Slide Number Placeholder 1"/>
          <p:cNvSpPr>
            <a:spLocks noGrp="1"/>
          </p:cNvSpPr>
          <p:nvPr>
            <p:ph type="sldNum" sz="quarter" idx="12"/>
          </p:nvPr>
        </p:nvSpPr>
        <p:spPr>
          <a:xfrm>
            <a:off x="8259515" y="6356350"/>
            <a:ext cx="522622" cy="365125"/>
          </a:xfrm>
        </p:spPr>
        <p:txBody>
          <a:bodyPr/>
          <a:lstStyle/>
          <a:p>
            <a:fld id="{AE919B77-9796-D34E-8D5A-4054B4AFF4B6}" type="slidenum">
              <a:rPr lang="en-US" smtClean="0"/>
              <a:pPr/>
              <a:t>14</a:t>
            </a:fld>
            <a:endParaRPr lang="en-US"/>
          </a:p>
        </p:txBody>
      </p:sp>
    </p:spTree>
    <p:extLst>
      <p:ext uri="{BB962C8B-B14F-4D97-AF65-F5344CB8AC3E}">
        <p14:creationId xmlns:p14="http://schemas.microsoft.com/office/powerpoint/2010/main" val="75276052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3"/>
            <p:extLst/>
          </p:nvPr>
        </p:nvGraphicFramePr>
        <p:xfrm>
          <a:off x="485775" y="1298575"/>
          <a:ext cx="818356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quarter" idx="16"/>
          </p:nvPr>
        </p:nvSpPr>
        <p:spPr/>
        <p:txBody>
          <a:bodyPr/>
          <a:lstStyle/>
          <a:p>
            <a:r>
              <a:rPr lang="en-US" dirty="0" smtClean="0"/>
              <a:t>The number of children and adults without insurance declined every year from 2010 through 2016</a:t>
            </a:r>
            <a:endParaRPr lang="en-US" dirty="0"/>
          </a:p>
        </p:txBody>
      </p:sp>
      <p:sp>
        <p:nvSpPr>
          <p:cNvPr id="8" name="TextBox 7"/>
          <p:cNvSpPr txBox="1"/>
          <p:nvPr/>
        </p:nvSpPr>
        <p:spPr>
          <a:xfrm>
            <a:off x="485775" y="5997575"/>
            <a:ext cx="7623752" cy="646331"/>
          </a:xfrm>
          <a:prstGeom prst="rect">
            <a:avLst/>
          </a:prstGeom>
          <a:noFill/>
        </p:spPr>
        <p:txBody>
          <a:bodyPr wrap="square" rtlCol="0">
            <a:spAutoFit/>
          </a:bodyPr>
          <a:lstStyle/>
          <a:p>
            <a:r>
              <a:rPr lang="en-US" sz="1200" dirty="0" smtClean="0"/>
              <a:t>Source: Analysis by National Center for Coverage Innovation at Families USA of American Community Survey data released on September 15, 2020. </a:t>
            </a:r>
            <a:r>
              <a:rPr lang="en-US" sz="1200" i="1" dirty="0" smtClean="0"/>
              <a:t>Health Insurance Historical Tables – HIC ACS</a:t>
            </a:r>
            <a:r>
              <a:rPr lang="en-US" sz="1200" dirty="0"/>
              <a:t>. </a:t>
            </a:r>
            <a:r>
              <a:rPr lang="en-US" sz="1200" dirty="0">
                <a:hlinkClick r:id="rId3"/>
              </a:rPr>
              <a:t>https://</a:t>
            </a:r>
            <a:r>
              <a:rPr lang="en-US" sz="1200" dirty="0" smtClean="0">
                <a:hlinkClick r:id="rId3"/>
              </a:rPr>
              <a:t>www.census.gov/library/publications/2020/demo/p60-271.html</a:t>
            </a:r>
            <a:r>
              <a:rPr lang="en-US" sz="1200" dirty="0" smtClean="0"/>
              <a:t> </a:t>
            </a:r>
            <a:endParaRPr lang="en-US" sz="1200" dirty="0"/>
          </a:p>
        </p:txBody>
      </p:sp>
      <p:sp>
        <p:nvSpPr>
          <p:cNvPr id="5" name="Slide Number Placeholder 1"/>
          <p:cNvSpPr>
            <a:spLocks noGrp="1"/>
          </p:cNvSpPr>
          <p:nvPr>
            <p:ph type="sldNum" sz="quarter" idx="12"/>
          </p:nvPr>
        </p:nvSpPr>
        <p:spPr>
          <a:xfrm>
            <a:off x="8259515" y="6356350"/>
            <a:ext cx="522622" cy="365125"/>
          </a:xfrm>
        </p:spPr>
        <p:txBody>
          <a:bodyPr/>
          <a:lstStyle/>
          <a:p>
            <a:fld id="{AE919B77-9796-D34E-8D5A-4054B4AFF4B6}" type="slidenum">
              <a:rPr lang="en-US" smtClean="0"/>
              <a:pPr/>
              <a:t>15</a:t>
            </a:fld>
            <a:endParaRPr lang="en-US"/>
          </a:p>
        </p:txBody>
      </p:sp>
    </p:spTree>
    <p:extLst>
      <p:ext uri="{BB962C8B-B14F-4D97-AF65-F5344CB8AC3E}">
        <p14:creationId xmlns:p14="http://schemas.microsoft.com/office/powerpoint/2010/main" val="3415331776"/>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E919B77-9796-D34E-8D5A-4054B4AFF4B6}" type="slidenum">
              <a:rPr lang="en-US" smtClean="0"/>
              <a:pPr/>
              <a:t>16</a:t>
            </a:fld>
            <a:endParaRPr lang="en-US"/>
          </a:p>
        </p:txBody>
      </p:sp>
      <p:graphicFrame>
        <p:nvGraphicFramePr>
          <p:cNvPr id="7" name="Content Placeholder 6"/>
          <p:cNvGraphicFramePr>
            <a:graphicFrameLocks noGrp="1"/>
          </p:cNvGraphicFramePr>
          <p:nvPr>
            <p:ph sz="quarter" idx="13"/>
            <p:extLst/>
          </p:nvPr>
        </p:nvGraphicFramePr>
        <p:xfrm>
          <a:off x="485775" y="1298575"/>
          <a:ext cx="818356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quarter" idx="16"/>
          </p:nvPr>
        </p:nvSpPr>
        <p:spPr/>
        <p:txBody>
          <a:bodyPr/>
          <a:lstStyle/>
          <a:p>
            <a:r>
              <a:rPr lang="en-US" dirty="0"/>
              <a:t>In every racial and ethnic group, the number of uninsured declined every year from 2010 through </a:t>
            </a:r>
            <a:r>
              <a:rPr lang="en-US" dirty="0" smtClean="0"/>
              <a:t>2016</a:t>
            </a:r>
            <a:endParaRPr lang="en-US" dirty="0"/>
          </a:p>
        </p:txBody>
      </p:sp>
      <p:sp>
        <p:nvSpPr>
          <p:cNvPr id="8" name="TextBox 7"/>
          <p:cNvSpPr txBox="1"/>
          <p:nvPr/>
        </p:nvSpPr>
        <p:spPr>
          <a:xfrm>
            <a:off x="485775" y="5997575"/>
            <a:ext cx="7623752" cy="646331"/>
          </a:xfrm>
          <a:prstGeom prst="rect">
            <a:avLst/>
          </a:prstGeom>
          <a:noFill/>
        </p:spPr>
        <p:txBody>
          <a:bodyPr wrap="square" rtlCol="0">
            <a:spAutoFit/>
          </a:bodyPr>
          <a:lstStyle/>
          <a:p>
            <a:r>
              <a:rPr lang="en-US" sz="1200" dirty="0" smtClean="0"/>
              <a:t>Source: Analysis by National Center for Coverage Innovation at Families USA of American Community Survey data released on September 15, 2020. </a:t>
            </a:r>
            <a:r>
              <a:rPr lang="en-US" sz="1200" i="1" dirty="0" smtClean="0"/>
              <a:t>Health Insurance Historical Tables – HIC ACS</a:t>
            </a:r>
            <a:r>
              <a:rPr lang="en-US" sz="1200" dirty="0"/>
              <a:t>. </a:t>
            </a:r>
            <a:r>
              <a:rPr lang="en-US" sz="1200" dirty="0">
                <a:hlinkClick r:id="rId3"/>
              </a:rPr>
              <a:t>https://</a:t>
            </a:r>
            <a:r>
              <a:rPr lang="en-US" sz="1200" dirty="0" smtClean="0">
                <a:hlinkClick r:id="rId3"/>
              </a:rPr>
              <a:t>www.census.gov/library/publications/2020/demo/p60-271.html</a:t>
            </a:r>
            <a:r>
              <a:rPr lang="en-US" sz="1200" dirty="0" smtClean="0"/>
              <a:t> </a:t>
            </a:r>
            <a:endParaRPr lang="en-US" sz="1200" dirty="0"/>
          </a:p>
        </p:txBody>
      </p:sp>
    </p:spTree>
    <p:extLst>
      <p:ext uri="{BB962C8B-B14F-4D97-AF65-F5344CB8AC3E}">
        <p14:creationId xmlns:p14="http://schemas.microsoft.com/office/powerpoint/2010/main" val="22464391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E919B77-9796-D34E-8D5A-4054B4AFF4B6}" type="slidenum">
              <a:rPr lang="en-US" smtClean="0"/>
              <a:pPr/>
              <a:t>17</a:t>
            </a:fld>
            <a:endParaRPr lang="en-US"/>
          </a:p>
        </p:txBody>
      </p:sp>
      <p:sp>
        <p:nvSpPr>
          <p:cNvPr id="11" name="Text Placeholder 10"/>
          <p:cNvSpPr>
            <a:spLocks noGrp="1"/>
          </p:cNvSpPr>
          <p:nvPr>
            <p:ph type="body" sz="quarter" idx="16"/>
          </p:nvPr>
        </p:nvSpPr>
        <p:spPr/>
        <p:txBody>
          <a:bodyPr>
            <a:normAutofit lnSpcReduction="10000"/>
          </a:bodyPr>
          <a:lstStyle/>
          <a:p>
            <a:r>
              <a:rPr lang="en-US" dirty="0" smtClean="0"/>
              <a:t>Coverage should have grown, not fallen, in recent years, when  employer plans increased coverage. Instead, Medicaid and individual-market losses raised the net number of uninsured.</a:t>
            </a:r>
            <a:endParaRPr lang="en-US" dirty="0"/>
          </a:p>
        </p:txBody>
      </p:sp>
      <p:sp>
        <p:nvSpPr>
          <p:cNvPr id="15" name="TextBox 14"/>
          <p:cNvSpPr txBox="1"/>
          <p:nvPr/>
        </p:nvSpPr>
        <p:spPr>
          <a:xfrm>
            <a:off x="485775" y="4770292"/>
            <a:ext cx="7623752" cy="1015663"/>
          </a:xfrm>
          <a:prstGeom prst="rect">
            <a:avLst/>
          </a:prstGeom>
          <a:noFill/>
        </p:spPr>
        <p:txBody>
          <a:bodyPr wrap="square" rtlCol="0">
            <a:spAutoFit/>
          </a:bodyPr>
          <a:lstStyle/>
          <a:p>
            <a:r>
              <a:rPr lang="en-US" sz="1200" dirty="0" smtClean="0"/>
              <a:t>Source: Analysis by National Center for Coverage Innovation at Families USA of American Community Survey data released on September 15, 2020. </a:t>
            </a:r>
            <a:r>
              <a:rPr lang="en-US" sz="1200" i="1" dirty="0" smtClean="0"/>
              <a:t>Health Insurance Historical Tables – HIC ACS</a:t>
            </a:r>
            <a:r>
              <a:rPr lang="en-US" sz="1200" dirty="0"/>
              <a:t>. </a:t>
            </a:r>
            <a:r>
              <a:rPr lang="en-US" sz="1200" dirty="0">
                <a:hlinkClick r:id="rId2"/>
              </a:rPr>
              <a:t>https://</a:t>
            </a:r>
            <a:r>
              <a:rPr lang="en-US" sz="1200" dirty="0" smtClean="0">
                <a:hlinkClick r:id="rId2"/>
              </a:rPr>
              <a:t>www.census.gov/library/publications/2020/demo/p60-271.html</a:t>
            </a:r>
            <a:r>
              <a:rPr lang="en-US" sz="1200" dirty="0" smtClean="0"/>
              <a:t>. Note:  The left column averages six years of coverage change, starting with the change from 2010 to 2011. The right column averages three years, starting with the change from 2016 to 2017. </a:t>
            </a:r>
            <a:endParaRPr lang="en-US" sz="1200" dirty="0"/>
          </a:p>
        </p:txBody>
      </p:sp>
      <p:graphicFrame>
        <p:nvGraphicFramePr>
          <p:cNvPr id="3" name="Content Placeholder 2"/>
          <p:cNvGraphicFramePr>
            <a:graphicFrameLocks noGrp="1"/>
          </p:cNvGraphicFramePr>
          <p:nvPr>
            <p:ph sz="quarter" idx="13"/>
            <p:extLst>
              <p:ext uri="{D42A27DB-BD31-4B8C-83A1-F6EECF244321}">
                <p14:modId xmlns:p14="http://schemas.microsoft.com/office/powerpoint/2010/main" val="2554722259"/>
              </p:ext>
            </p:extLst>
          </p:nvPr>
        </p:nvGraphicFramePr>
        <p:xfrm>
          <a:off x="485776" y="1991303"/>
          <a:ext cx="8183562" cy="2225040"/>
        </p:xfrm>
        <a:graphic>
          <a:graphicData uri="http://schemas.openxmlformats.org/drawingml/2006/table">
            <a:tbl>
              <a:tblPr firstRow="1" bandRow="1">
                <a:tableStyleId>{5C22544A-7EE6-4342-B048-85BDC9FD1C3A}</a:tableStyleId>
              </a:tblPr>
              <a:tblGrid>
                <a:gridCol w="3181060">
                  <a:extLst>
                    <a:ext uri="{9D8B030D-6E8A-4147-A177-3AD203B41FA5}">
                      <a16:colId xmlns:a16="http://schemas.microsoft.com/office/drawing/2014/main" val="1343326678"/>
                    </a:ext>
                  </a:extLst>
                </a:gridCol>
                <a:gridCol w="2274648">
                  <a:extLst>
                    <a:ext uri="{9D8B030D-6E8A-4147-A177-3AD203B41FA5}">
                      <a16:colId xmlns:a16="http://schemas.microsoft.com/office/drawing/2014/main" val="3098142237"/>
                    </a:ext>
                  </a:extLst>
                </a:gridCol>
                <a:gridCol w="2727854">
                  <a:extLst>
                    <a:ext uri="{9D8B030D-6E8A-4147-A177-3AD203B41FA5}">
                      <a16:colId xmlns:a16="http://schemas.microsoft.com/office/drawing/2014/main" val="324486179"/>
                    </a:ext>
                  </a:extLst>
                </a:gridCol>
              </a:tblGrid>
              <a:tr h="370840">
                <a:tc>
                  <a:txBody>
                    <a:bodyPr/>
                    <a:lstStyle/>
                    <a:p>
                      <a:pPr marL="0" marR="0">
                        <a:spcBef>
                          <a:spcPts val="0"/>
                        </a:spcBef>
                        <a:spcAft>
                          <a:spcPts val="0"/>
                        </a:spcAft>
                      </a:pPr>
                      <a:r>
                        <a:rPr lang="en-US" sz="1800" b="1" kern="1200" dirty="0">
                          <a:solidFill>
                            <a:schemeClr val="lt1"/>
                          </a:solidFill>
                          <a:latin typeface="+mn-lt"/>
                          <a:ea typeface="+mn-ea"/>
                          <a:cs typeface="+mn-cs"/>
                        </a:rPr>
                        <a:t> </a:t>
                      </a:r>
                    </a:p>
                  </a:txBody>
                  <a:tcPr marL="68580" marR="68580" marT="0" marB="0" anchor="ctr"/>
                </a:tc>
                <a:tc>
                  <a:txBody>
                    <a:bodyPr/>
                    <a:lstStyle/>
                    <a:p>
                      <a:pPr marL="0" marR="0">
                        <a:spcBef>
                          <a:spcPts val="0"/>
                        </a:spcBef>
                        <a:spcAft>
                          <a:spcPts val="0"/>
                        </a:spcAft>
                      </a:pPr>
                      <a:r>
                        <a:rPr lang="en-US" sz="1800" b="1" kern="1200" dirty="0">
                          <a:solidFill>
                            <a:schemeClr val="lt1"/>
                          </a:solidFill>
                          <a:latin typeface="+mn-lt"/>
                          <a:ea typeface="+mn-ea"/>
                          <a:cs typeface="+mn-cs"/>
                        </a:rPr>
                        <a:t>2010-2016</a:t>
                      </a:r>
                    </a:p>
                  </a:txBody>
                  <a:tcPr marL="68580" marR="68580" marT="0" marB="0" anchor="ctr"/>
                </a:tc>
                <a:tc>
                  <a:txBody>
                    <a:bodyPr/>
                    <a:lstStyle/>
                    <a:p>
                      <a:pPr marL="0" marR="0">
                        <a:spcBef>
                          <a:spcPts val="0"/>
                        </a:spcBef>
                        <a:spcAft>
                          <a:spcPts val="0"/>
                        </a:spcAft>
                      </a:pPr>
                      <a:r>
                        <a:rPr lang="en-US" sz="1800" b="1" kern="1200">
                          <a:solidFill>
                            <a:schemeClr val="lt1"/>
                          </a:solidFill>
                          <a:latin typeface="+mn-lt"/>
                          <a:ea typeface="+mn-ea"/>
                          <a:cs typeface="+mn-cs"/>
                        </a:rPr>
                        <a:t>2016-2019</a:t>
                      </a:r>
                    </a:p>
                  </a:txBody>
                  <a:tcPr marL="68580" marR="68580" marT="0" marB="0" anchor="ctr"/>
                </a:tc>
                <a:extLst>
                  <a:ext uri="{0D108BD9-81ED-4DB2-BD59-A6C34878D82A}">
                    <a16:rowId xmlns:a16="http://schemas.microsoft.com/office/drawing/2014/main" val="4151878291"/>
                  </a:ext>
                </a:extLst>
              </a:tr>
              <a:tr h="370840">
                <a:tc>
                  <a:txBody>
                    <a:bodyPr/>
                    <a:lstStyle/>
                    <a:p>
                      <a:pPr marL="0" marR="0">
                        <a:spcBef>
                          <a:spcPts val="0"/>
                        </a:spcBef>
                        <a:spcAft>
                          <a:spcPts val="0"/>
                        </a:spcAft>
                      </a:pPr>
                      <a:r>
                        <a:rPr lang="en-US" sz="1800" kern="1200" dirty="0">
                          <a:solidFill>
                            <a:schemeClr val="dk1"/>
                          </a:solidFill>
                          <a:latin typeface="+mn-lt"/>
                          <a:ea typeface="+mn-ea"/>
                          <a:cs typeface="+mn-cs"/>
                        </a:rPr>
                        <a:t>Uninsured</a:t>
                      </a:r>
                    </a:p>
                  </a:txBody>
                  <a:tcPr marL="68580" marR="68580" marT="0" marB="0" anchor="ctr"/>
                </a:tc>
                <a:tc>
                  <a:txBody>
                    <a:bodyPr/>
                    <a:lstStyle/>
                    <a:p>
                      <a:pPr marL="0" marR="0">
                        <a:spcBef>
                          <a:spcPts val="0"/>
                        </a:spcBef>
                        <a:spcAft>
                          <a:spcPts val="0"/>
                        </a:spcAft>
                      </a:pPr>
                      <a:r>
                        <a:rPr lang="en-US" sz="1800" b="0" kern="1200" dirty="0">
                          <a:solidFill>
                            <a:schemeClr val="dk1"/>
                          </a:solidFill>
                          <a:latin typeface="+mn-lt"/>
                          <a:ea typeface="+mn-ea"/>
                          <a:cs typeface="+mn-cs"/>
                        </a:rPr>
                        <a:t>      </a:t>
                      </a:r>
                      <a:r>
                        <a:rPr lang="en-US" sz="1800" b="0" kern="1200" dirty="0">
                          <a:solidFill>
                            <a:srgbClr val="FF0000"/>
                          </a:solidFill>
                          <a:latin typeface="+mn-lt"/>
                          <a:ea typeface="+mn-ea"/>
                          <a:cs typeface="+mn-cs"/>
                        </a:rPr>
                        <a:t>  -</a:t>
                      </a:r>
                      <a:r>
                        <a:rPr lang="en-US" sz="1800" b="0" kern="1200" dirty="0" smtClean="0">
                          <a:solidFill>
                            <a:srgbClr val="C00000"/>
                          </a:solidFill>
                          <a:latin typeface="+mn-lt"/>
                          <a:ea typeface="+mn-ea"/>
                          <a:cs typeface="+mn-cs"/>
                        </a:rPr>
                        <a:t>3.31</a:t>
                      </a:r>
                      <a:endParaRPr lang="en-US" sz="1800" b="0" kern="1200" dirty="0">
                        <a:solidFill>
                          <a:srgbClr val="C00000"/>
                        </a:solidFill>
                        <a:latin typeface="+mn-lt"/>
                        <a:ea typeface="+mn-ea"/>
                        <a:cs typeface="+mn-cs"/>
                      </a:endParaRPr>
                    </a:p>
                  </a:txBody>
                  <a:tcPr marL="68580" marR="68580" marT="0" marB="0" anchor="ctr"/>
                </a:tc>
                <a:tc>
                  <a:txBody>
                    <a:bodyPr/>
                    <a:lstStyle/>
                    <a:p>
                      <a:pPr marL="0" marR="0">
                        <a:spcBef>
                          <a:spcPts val="0"/>
                        </a:spcBef>
                        <a:spcAft>
                          <a:spcPts val="0"/>
                        </a:spcAft>
                      </a:pPr>
                      <a:r>
                        <a:rPr lang="en-US" sz="1800" kern="1200">
                          <a:solidFill>
                            <a:schemeClr val="dk1"/>
                          </a:solidFill>
                          <a:latin typeface="+mn-lt"/>
                          <a:ea typeface="+mn-ea"/>
                          <a:cs typeface="+mn-cs"/>
                        </a:rPr>
                        <a:t>          0.77 </a:t>
                      </a:r>
                    </a:p>
                  </a:txBody>
                  <a:tcPr marL="68580" marR="68580" marT="0" marB="0" anchor="ctr"/>
                </a:tc>
                <a:extLst>
                  <a:ext uri="{0D108BD9-81ED-4DB2-BD59-A6C34878D82A}">
                    <a16:rowId xmlns:a16="http://schemas.microsoft.com/office/drawing/2014/main" val="2410679127"/>
                  </a:ext>
                </a:extLst>
              </a:tr>
              <a:tr h="370840">
                <a:tc>
                  <a:txBody>
                    <a:bodyPr/>
                    <a:lstStyle/>
                    <a:p>
                      <a:pPr marL="0" marR="0">
                        <a:spcBef>
                          <a:spcPts val="0"/>
                        </a:spcBef>
                        <a:spcAft>
                          <a:spcPts val="0"/>
                        </a:spcAft>
                      </a:pPr>
                      <a:r>
                        <a:rPr lang="en-US" sz="1800" kern="1200" dirty="0">
                          <a:solidFill>
                            <a:schemeClr val="dk1"/>
                          </a:solidFill>
                          <a:latin typeface="+mn-lt"/>
                          <a:ea typeface="+mn-ea"/>
                          <a:cs typeface="+mn-cs"/>
                        </a:rPr>
                        <a:t>Employer-sponsored insurance</a:t>
                      </a:r>
                    </a:p>
                  </a:txBody>
                  <a:tcPr marL="68580" marR="68580" marT="0" marB="0" anchor="ctr"/>
                </a:tc>
                <a:tc>
                  <a:txBody>
                    <a:bodyPr/>
                    <a:lstStyle/>
                    <a:p>
                      <a:pPr marL="0" marR="0">
                        <a:spcBef>
                          <a:spcPts val="0"/>
                        </a:spcBef>
                        <a:spcAft>
                          <a:spcPts val="0"/>
                        </a:spcAft>
                      </a:pPr>
                      <a:r>
                        <a:rPr lang="en-US" sz="1800" kern="1200" dirty="0">
                          <a:solidFill>
                            <a:schemeClr val="dk1"/>
                          </a:solidFill>
                          <a:latin typeface="+mn-lt"/>
                          <a:ea typeface="+mn-ea"/>
                          <a:cs typeface="+mn-cs"/>
                        </a:rPr>
                        <a:t>          0.94 </a:t>
                      </a:r>
                    </a:p>
                  </a:txBody>
                  <a:tcPr marL="68580" marR="68580" marT="0" marB="0" anchor="ctr"/>
                </a:tc>
                <a:tc>
                  <a:txBody>
                    <a:bodyPr/>
                    <a:lstStyle/>
                    <a:p>
                      <a:pPr marL="0" marR="0">
                        <a:spcBef>
                          <a:spcPts val="0"/>
                        </a:spcBef>
                        <a:spcAft>
                          <a:spcPts val="0"/>
                        </a:spcAft>
                      </a:pPr>
                      <a:r>
                        <a:rPr lang="en-US" sz="1800" kern="1200">
                          <a:solidFill>
                            <a:schemeClr val="dk1"/>
                          </a:solidFill>
                          <a:latin typeface="+mn-lt"/>
                          <a:ea typeface="+mn-ea"/>
                          <a:cs typeface="+mn-cs"/>
                        </a:rPr>
                        <a:t>          1.34 </a:t>
                      </a:r>
                    </a:p>
                  </a:txBody>
                  <a:tcPr marL="68580" marR="68580" marT="0" marB="0" anchor="ctr"/>
                </a:tc>
                <a:extLst>
                  <a:ext uri="{0D108BD9-81ED-4DB2-BD59-A6C34878D82A}">
                    <a16:rowId xmlns:a16="http://schemas.microsoft.com/office/drawing/2014/main" val="2661814717"/>
                  </a:ext>
                </a:extLst>
              </a:tr>
              <a:tr h="370840">
                <a:tc>
                  <a:txBody>
                    <a:bodyPr/>
                    <a:lstStyle/>
                    <a:p>
                      <a:pPr marL="0" marR="0">
                        <a:spcBef>
                          <a:spcPts val="0"/>
                        </a:spcBef>
                        <a:spcAft>
                          <a:spcPts val="0"/>
                        </a:spcAft>
                      </a:pPr>
                      <a:r>
                        <a:rPr lang="en-US" sz="1800" kern="1200" dirty="0">
                          <a:solidFill>
                            <a:schemeClr val="dk1"/>
                          </a:solidFill>
                          <a:latin typeface="+mn-lt"/>
                          <a:ea typeface="+mn-ea"/>
                          <a:cs typeface="+mn-cs"/>
                        </a:rPr>
                        <a:t>Individual-market coverage</a:t>
                      </a:r>
                    </a:p>
                  </a:txBody>
                  <a:tcPr marL="68580" marR="68580" marT="0" marB="0" anchor="ctr"/>
                </a:tc>
                <a:tc>
                  <a:txBody>
                    <a:bodyPr/>
                    <a:lstStyle/>
                    <a:p>
                      <a:pPr marL="0" marR="0">
                        <a:spcBef>
                          <a:spcPts val="0"/>
                        </a:spcBef>
                        <a:spcAft>
                          <a:spcPts val="0"/>
                        </a:spcAft>
                      </a:pPr>
                      <a:r>
                        <a:rPr lang="en-US" sz="1800" kern="1200" dirty="0">
                          <a:solidFill>
                            <a:schemeClr val="dk1"/>
                          </a:solidFill>
                          <a:latin typeface="+mn-lt"/>
                          <a:ea typeface="+mn-ea"/>
                          <a:cs typeface="+mn-cs"/>
                        </a:rPr>
                        <a:t>          0.89 </a:t>
                      </a:r>
                    </a:p>
                  </a:txBody>
                  <a:tcPr marL="68580" marR="68580" marT="0" marB="0" anchor="ctr"/>
                </a:tc>
                <a:tc>
                  <a:txBody>
                    <a:bodyPr/>
                    <a:lstStyle/>
                    <a:p>
                      <a:pPr marL="0" marR="0">
                        <a:spcBef>
                          <a:spcPts val="0"/>
                        </a:spcBef>
                        <a:spcAft>
                          <a:spcPts val="0"/>
                        </a:spcAft>
                      </a:pPr>
                      <a:r>
                        <a:rPr lang="en-US" sz="1800" b="0" kern="1200" dirty="0">
                          <a:solidFill>
                            <a:srgbClr val="C00000"/>
                          </a:solidFill>
                          <a:latin typeface="+mn-lt"/>
                          <a:ea typeface="+mn-ea"/>
                          <a:cs typeface="+mn-cs"/>
                        </a:rPr>
                        <a:t>        -</a:t>
                      </a:r>
                      <a:r>
                        <a:rPr lang="en-US" sz="1800" b="0" kern="1200" dirty="0" smtClean="0">
                          <a:solidFill>
                            <a:srgbClr val="C00000"/>
                          </a:solidFill>
                          <a:latin typeface="+mn-lt"/>
                          <a:ea typeface="+mn-ea"/>
                          <a:cs typeface="+mn-cs"/>
                        </a:rPr>
                        <a:t>1.14</a:t>
                      </a:r>
                      <a:endParaRPr lang="en-US" sz="1800" b="0" kern="1200" dirty="0">
                        <a:solidFill>
                          <a:srgbClr val="C00000"/>
                        </a:solidFill>
                        <a:latin typeface="+mn-lt"/>
                        <a:ea typeface="+mn-ea"/>
                        <a:cs typeface="+mn-cs"/>
                      </a:endParaRPr>
                    </a:p>
                  </a:txBody>
                  <a:tcPr marL="68580" marR="68580" marT="0" marB="0" anchor="ctr"/>
                </a:tc>
                <a:extLst>
                  <a:ext uri="{0D108BD9-81ED-4DB2-BD59-A6C34878D82A}">
                    <a16:rowId xmlns:a16="http://schemas.microsoft.com/office/drawing/2014/main" val="2525465906"/>
                  </a:ext>
                </a:extLst>
              </a:tr>
              <a:tr h="370840">
                <a:tc>
                  <a:txBody>
                    <a:bodyPr/>
                    <a:lstStyle/>
                    <a:p>
                      <a:pPr marL="0" marR="0">
                        <a:spcBef>
                          <a:spcPts val="0"/>
                        </a:spcBef>
                        <a:spcAft>
                          <a:spcPts val="0"/>
                        </a:spcAft>
                      </a:pPr>
                      <a:r>
                        <a:rPr lang="en-US" sz="1800" kern="1200">
                          <a:solidFill>
                            <a:schemeClr val="dk1"/>
                          </a:solidFill>
                          <a:latin typeface="+mn-lt"/>
                          <a:ea typeface="+mn-ea"/>
                          <a:cs typeface="+mn-cs"/>
                        </a:rPr>
                        <a:t>Medicaid</a:t>
                      </a:r>
                    </a:p>
                  </a:txBody>
                  <a:tcPr marL="68580" marR="68580" marT="0" marB="0" anchor="ctr"/>
                </a:tc>
                <a:tc>
                  <a:txBody>
                    <a:bodyPr/>
                    <a:lstStyle/>
                    <a:p>
                      <a:pPr marL="0" marR="0">
                        <a:spcBef>
                          <a:spcPts val="0"/>
                        </a:spcBef>
                        <a:spcAft>
                          <a:spcPts val="0"/>
                        </a:spcAft>
                      </a:pPr>
                      <a:r>
                        <a:rPr lang="en-US" sz="1800" kern="1200" dirty="0">
                          <a:solidFill>
                            <a:schemeClr val="dk1"/>
                          </a:solidFill>
                          <a:latin typeface="+mn-lt"/>
                          <a:ea typeface="+mn-ea"/>
                          <a:cs typeface="+mn-cs"/>
                        </a:rPr>
                        <a:t>          2.35 </a:t>
                      </a:r>
                    </a:p>
                  </a:txBody>
                  <a:tcPr marL="68580" marR="68580" marT="0" marB="0" anchor="ctr"/>
                </a:tc>
                <a:tc>
                  <a:txBody>
                    <a:bodyPr/>
                    <a:lstStyle/>
                    <a:p>
                      <a:pPr marL="0" marR="0">
                        <a:spcBef>
                          <a:spcPts val="0"/>
                        </a:spcBef>
                        <a:spcAft>
                          <a:spcPts val="0"/>
                        </a:spcAft>
                      </a:pPr>
                      <a:r>
                        <a:rPr lang="en-US" sz="1800" b="0" kern="1200" dirty="0">
                          <a:solidFill>
                            <a:srgbClr val="C00000"/>
                          </a:solidFill>
                          <a:latin typeface="+mn-lt"/>
                          <a:ea typeface="+mn-ea"/>
                          <a:cs typeface="+mn-cs"/>
                        </a:rPr>
                        <a:t>        </a:t>
                      </a:r>
                      <a:r>
                        <a:rPr lang="en-US" sz="1800" b="0" kern="1200" dirty="0" smtClean="0">
                          <a:solidFill>
                            <a:srgbClr val="C00000"/>
                          </a:solidFill>
                          <a:latin typeface="+mn-lt"/>
                          <a:ea typeface="+mn-ea"/>
                          <a:cs typeface="+mn-cs"/>
                        </a:rPr>
                        <a:t>-0.97</a:t>
                      </a:r>
                      <a:endParaRPr lang="en-US" sz="1800" b="0" kern="1200" dirty="0">
                        <a:solidFill>
                          <a:srgbClr val="C00000"/>
                        </a:solidFill>
                        <a:latin typeface="+mn-lt"/>
                        <a:ea typeface="+mn-ea"/>
                        <a:cs typeface="+mn-cs"/>
                      </a:endParaRPr>
                    </a:p>
                  </a:txBody>
                  <a:tcPr marL="68580" marR="68580" marT="0" marB="0" anchor="ctr"/>
                </a:tc>
                <a:extLst>
                  <a:ext uri="{0D108BD9-81ED-4DB2-BD59-A6C34878D82A}">
                    <a16:rowId xmlns:a16="http://schemas.microsoft.com/office/drawing/2014/main" val="2355866844"/>
                  </a:ext>
                </a:extLst>
              </a:tr>
              <a:tr h="370840">
                <a:tc>
                  <a:txBody>
                    <a:bodyPr/>
                    <a:lstStyle/>
                    <a:p>
                      <a:pPr marL="0" marR="0">
                        <a:spcBef>
                          <a:spcPts val="0"/>
                        </a:spcBef>
                        <a:spcAft>
                          <a:spcPts val="0"/>
                        </a:spcAft>
                      </a:pPr>
                      <a:r>
                        <a:rPr lang="en-US" sz="1800" kern="1200" dirty="0">
                          <a:solidFill>
                            <a:schemeClr val="dk1"/>
                          </a:solidFill>
                          <a:latin typeface="+mn-lt"/>
                          <a:ea typeface="+mn-ea"/>
                          <a:cs typeface="+mn-cs"/>
                        </a:rPr>
                        <a:t>Other</a:t>
                      </a:r>
                    </a:p>
                  </a:txBody>
                  <a:tcPr marL="68580" marR="68580" marT="0" marB="0" anchor="ctr"/>
                </a:tc>
                <a:tc>
                  <a:txBody>
                    <a:bodyPr/>
                    <a:lstStyle/>
                    <a:p>
                      <a:pPr marL="0" marR="0">
                        <a:spcBef>
                          <a:spcPts val="0"/>
                        </a:spcBef>
                        <a:spcAft>
                          <a:spcPts val="0"/>
                        </a:spcAft>
                      </a:pPr>
                      <a:r>
                        <a:rPr lang="en-US" sz="1800" kern="1200" dirty="0">
                          <a:solidFill>
                            <a:schemeClr val="dk1"/>
                          </a:solidFill>
                          <a:latin typeface="+mn-lt"/>
                          <a:ea typeface="+mn-ea"/>
                          <a:cs typeface="+mn-cs"/>
                        </a:rPr>
                        <a:t>          0.25 </a:t>
                      </a:r>
                    </a:p>
                  </a:txBody>
                  <a:tcPr marL="68580" marR="68580" marT="0" marB="0" anchor="ctr"/>
                </a:tc>
                <a:tc>
                  <a:txBody>
                    <a:bodyPr/>
                    <a:lstStyle/>
                    <a:p>
                      <a:pPr marL="0" marR="0">
                        <a:spcBef>
                          <a:spcPts val="0"/>
                        </a:spcBef>
                        <a:spcAft>
                          <a:spcPts val="0"/>
                        </a:spcAft>
                      </a:pPr>
                      <a:r>
                        <a:rPr lang="en-US" sz="1800" b="0" kern="1200" dirty="0">
                          <a:solidFill>
                            <a:srgbClr val="C00000"/>
                          </a:solidFill>
                          <a:latin typeface="+mn-lt"/>
                          <a:ea typeface="+mn-ea"/>
                          <a:cs typeface="+mn-cs"/>
                        </a:rPr>
                        <a:t>        </a:t>
                      </a:r>
                      <a:r>
                        <a:rPr lang="en-US" sz="1800" b="0" kern="1200" dirty="0" smtClean="0">
                          <a:solidFill>
                            <a:srgbClr val="C00000"/>
                          </a:solidFill>
                          <a:latin typeface="+mn-lt"/>
                          <a:ea typeface="+mn-ea"/>
                          <a:cs typeface="+mn-cs"/>
                        </a:rPr>
                        <a:t>-0.11</a:t>
                      </a:r>
                      <a:endParaRPr lang="en-US" sz="1800" b="0" kern="1200" dirty="0">
                        <a:solidFill>
                          <a:srgbClr val="C00000"/>
                        </a:solidFill>
                        <a:latin typeface="+mn-lt"/>
                        <a:ea typeface="+mn-ea"/>
                        <a:cs typeface="+mn-cs"/>
                      </a:endParaRPr>
                    </a:p>
                  </a:txBody>
                  <a:tcPr marL="68580" marR="68580" marT="0" marB="0" anchor="ctr"/>
                </a:tc>
                <a:extLst>
                  <a:ext uri="{0D108BD9-81ED-4DB2-BD59-A6C34878D82A}">
                    <a16:rowId xmlns:a16="http://schemas.microsoft.com/office/drawing/2014/main" val="2579608481"/>
                  </a:ext>
                </a:extLst>
              </a:tr>
            </a:tbl>
          </a:graphicData>
        </a:graphic>
      </p:graphicFrame>
      <p:sp>
        <p:nvSpPr>
          <p:cNvPr id="10" name="TextBox 9"/>
          <p:cNvSpPr txBox="1"/>
          <p:nvPr/>
        </p:nvSpPr>
        <p:spPr>
          <a:xfrm>
            <a:off x="485775" y="1225359"/>
            <a:ext cx="8423320" cy="646331"/>
          </a:xfrm>
          <a:prstGeom prst="rect">
            <a:avLst/>
          </a:prstGeom>
          <a:noFill/>
        </p:spPr>
        <p:txBody>
          <a:bodyPr wrap="square" rtlCol="0">
            <a:spAutoFit/>
          </a:bodyPr>
          <a:lstStyle/>
          <a:p>
            <a:pPr algn="ctr"/>
            <a:r>
              <a:rPr lang="en-US" b="1" dirty="0" smtClean="0"/>
              <a:t>Average annual rate of coverage change, by insurance type and year: 2010-2019 (millions)</a:t>
            </a:r>
            <a:endParaRPr lang="en-US" b="1" dirty="0"/>
          </a:p>
        </p:txBody>
      </p:sp>
    </p:spTree>
    <p:extLst>
      <p:ext uri="{BB962C8B-B14F-4D97-AF65-F5344CB8AC3E}">
        <p14:creationId xmlns:p14="http://schemas.microsoft.com/office/powerpoint/2010/main" val="352042801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353689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smtClean="0"/>
              <a:t>Even before COVID-19 hit our shores, the number of uninsured was rising</a:t>
            </a:r>
            <a:endParaRPr lang="en-US" dirty="0"/>
          </a:p>
        </p:txBody>
      </p:sp>
    </p:spTree>
    <p:extLst>
      <p:ext uri="{BB962C8B-B14F-4D97-AF65-F5344CB8AC3E}">
        <p14:creationId xmlns:p14="http://schemas.microsoft.com/office/powerpoint/2010/main" val="101021884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6"/>
          </p:nvPr>
        </p:nvSpPr>
        <p:spPr/>
        <p:txBody>
          <a:bodyPr/>
          <a:lstStyle/>
          <a:p>
            <a:r>
              <a:rPr lang="en-US" dirty="0" smtClean="0"/>
              <a:t>The number of children and adults without insurance rose every year from 2016 through 2019</a:t>
            </a:r>
            <a:endParaRPr lang="en-US" dirty="0"/>
          </a:p>
        </p:txBody>
      </p:sp>
      <p:sp>
        <p:nvSpPr>
          <p:cNvPr id="8" name="TextBox 7"/>
          <p:cNvSpPr txBox="1"/>
          <p:nvPr/>
        </p:nvSpPr>
        <p:spPr>
          <a:xfrm>
            <a:off x="485775" y="5997575"/>
            <a:ext cx="7623752" cy="646331"/>
          </a:xfrm>
          <a:prstGeom prst="rect">
            <a:avLst/>
          </a:prstGeom>
          <a:noFill/>
        </p:spPr>
        <p:txBody>
          <a:bodyPr wrap="square" rtlCol="0">
            <a:spAutoFit/>
          </a:bodyPr>
          <a:lstStyle/>
          <a:p>
            <a:r>
              <a:rPr lang="en-US" sz="1200" dirty="0" smtClean="0"/>
              <a:t>Source: Analysis by National Center for Coverage Innovation at Families USA of American Community Survey data released on September 15, 2020. </a:t>
            </a:r>
            <a:r>
              <a:rPr lang="en-US" sz="1200" i="1" dirty="0" smtClean="0"/>
              <a:t>Health Insurance Historical Tables – HIC ACS</a:t>
            </a:r>
            <a:r>
              <a:rPr lang="en-US" sz="1200" dirty="0"/>
              <a:t>. </a:t>
            </a:r>
            <a:r>
              <a:rPr lang="en-US" sz="1200" dirty="0">
                <a:hlinkClick r:id="rId2"/>
              </a:rPr>
              <a:t>https://</a:t>
            </a:r>
            <a:r>
              <a:rPr lang="en-US" sz="1200" dirty="0" smtClean="0">
                <a:hlinkClick r:id="rId2"/>
              </a:rPr>
              <a:t>www.census.gov/library/publications/2020/demo/p60-271.html</a:t>
            </a:r>
            <a:r>
              <a:rPr lang="en-US" sz="1200" dirty="0" smtClean="0"/>
              <a:t> </a:t>
            </a:r>
            <a:endParaRPr lang="en-US" sz="1200" dirty="0"/>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4148246864"/>
              </p:ext>
            </p:extLst>
          </p:nvPr>
        </p:nvGraphicFramePr>
        <p:xfrm>
          <a:off x="485775" y="1298575"/>
          <a:ext cx="8183563" cy="4470400"/>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1"/>
          <p:cNvSpPr>
            <a:spLocks noGrp="1"/>
          </p:cNvSpPr>
          <p:nvPr>
            <p:ph type="sldNum" sz="quarter" idx="12"/>
          </p:nvPr>
        </p:nvSpPr>
        <p:spPr>
          <a:xfrm>
            <a:off x="8259515" y="6356350"/>
            <a:ext cx="522622" cy="365125"/>
          </a:xfrm>
        </p:spPr>
        <p:txBody>
          <a:bodyPr/>
          <a:lstStyle/>
          <a:p>
            <a:fld id="{AE919B77-9796-D34E-8D5A-4054B4AFF4B6}" type="slidenum">
              <a:rPr lang="en-US" smtClean="0"/>
              <a:pPr/>
              <a:t>3</a:t>
            </a:fld>
            <a:endParaRPr lang="en-US"/>
          </a:p>
        </p:txBody>
      </p:sp>
    </p:spTree>
    <p:extLst>
      <p:ext uri="{BB962C8B-B14F-4D97-AF65-F5344CB8AC3E}">
        <p14:creationId xmlns:p14="http://schemas.microsoft.com/office/powerpoint/2010/main" val="244953701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E919B77-9796-D34E-8D5A-4054B4AFF4B6}" type="slidenum">
              <a:rPr lang="en-US" smtClean="0"/>
              <a:pPr/>
              <a:t>4</a:t>
            </a:fld>
            <a:endParaRPr lang="en-US"/>
          </a:p>
        </p:txBody>
      </p:sp>
      <p:sp>
        <p:nvSpPr>
          <p:cNvPr id="4" name="Text Placeholder 3"/>
          <p:cNvSpPr>
            <a:spLocks noGrp="1"/>
          </p:cNvSpPr>
          <p:nvPr>
            <p:ph type="body" sz="quarter" idx="16"/>
          </p:nvPr>
        </p:nvSpPr>
        <p:spPr/>
        <p:txBody>
          <a:bodyPr/>
          <a:lstStyle/>
          <a:p>
            <a:r>
              <a:rPr lang="en-US" dirty="0"/>
              <a:t>In </a:t>
            </a:r>
            <a:r>
              <a:rPr lang="en-US" dirty="0" smtClean="0"/>
              <a:t>every </a:t>
            </a:r>
            <a:r>
              <a:rPr lang="en-US" dirty="0"/>
              <a:t>racial and ethnic group, the number of uninsured </a:t>
            </a:r>
            <a:r>
              <a:rPr lang="en-US" dirty="0" smtClean="0"/>
              <a:t>rose from 2016 through 2019</a:t>
            </a:r>
            <a:endParaRPr lang="en-US" dirty="0"/>
          </a:p>
        </p:txBody>
      </p:sp>
      <p:sp>
        <p:nvSpPr>
          <p:cNvPr id="5" name="TextBox 4"/>
          <p:cNvSpPr txBox="1"/>
          <p:nvPr/>
        </p:nvSpPr>
        <p:spPr>
          <a:xfrm>
            <a:off x="485775" y="5997575"/>
            <a:ext cx="7623752" cy="646331"/>
          </a:xfrm>
          <a:prstGeom prst="rect">
            <a:avLst/>
          </a:prstGeom>
          <a:noFill/>
        </p:spPr>
        <p:txBody>
          <a:bodyPr wrap="square" rtlCol="0">
            <a:spAutoFit/>
          </a:bodyPr>
          <a:lstStyle/>
          <a:p>
            <a:r>
              <a:rPr lang="en-US" sz="1200" dirty="0" smtClean="0"/>
              <a:t>Source: Analysis by National Center for Coverage Innovation at Families USA of American Community Survey data released on September 15, 2020. </a:t>
            </a:r>
            <a:r>
              <a:rPr lang="en-US" sz="1200" i="1" dirty="0" smtClean="0"/>
              <a:t>Health Insurance Historical Tables – HIC ACS</a:t>
            </a:r>
            <a:r>
              <a:rPr lang="en-US" sz="1200" dirty="0"/>
              <a:t>. </a:t>
            </a:r>
            <a:r>
              <a:rPr lang="en-US" sz="1200" dirty="0">
                <a:hlinkClick r:id="rId2"/>
              </a:rPr>
              <a:t>https://</a:t>
            </a:r>
            <a:r>
              <a:rPr lang="en-US" sz="1200" dirty="0" smtClean="0">
                <a:hlinkClick r:id="rId2"/>
              </a:rPr>
              <a:t>www.census.gov/library/publications/2020/demo/p60-271.html</a:t>
            </a:r>
            <a:r>
              <a:rPr lang="en-US" sz="1200" dirty="0" smtClean="0"/>
              <a:t> </a:t>
            </a:r>
            <a:endParaRPr lang="en-US" sz="1200" dirty="0"/>
          </a:p>
        </p:txBody>
      </p:sp>
      <p:graphicFrame>
        <p:nvGraphicFramePr>
          <p:cNvPr id="9" name="Content Placeholder 8"/>
          <p:cNvGraphicFramePr>
            <a:graphicFrameLocks noGrp="1"/>
          </p:cNvGraphicFramePr>
          <p:nvPr>
            <p:ph sz="quarter" idx="13"/>
            <p:extLst>
              <p:ext uri="{D42A27DB-BD31-4B8C-83A1-F6EECF244321}">
                <p14:modId xmlns:p14="http://schemas.microsoft.com/office/powerpoint/2010/main" val="988479207"/>
              </p:ext>
            </p:extLst>
          </p:nvPr>
        </p:nvGraphicFramePr>
        <p:xfrm>
          <a:off x="485775" y="1298575"/>
          <a:ext cx="8183563" cy="447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09830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en-US" dirty="0" smtClean="0"/>
              <a:t>The economic downturn triggered by COVID-19 is causing major losses of coverage</a:t>
            </a:r>
            <a:endParaRPr lang="en-US" dirty="0"/>
          </a:p>
        </p:txBody>
      </p:sp>
      <p:sp>
        <p:nvSpPr>
          <p:cNvPr id="2" name="Slide Number Placeholder 1"/>
          <p:cNvSpPr>
            <a:spLocks noGrp="1"/>
          </p:cNvSpPr>
          <p:nvPr>
            <p:ph type="sldNum" sz="quarter" idx="4294967295"/>
          </p:nvPr>
        </p:nvSpPr>
        <p:spPr>
          <a:xfrm>
            <a:off x="8621713" y="6356350"/>
            <a:ext cx="522287" cy="365125"/>
          </a:xfrm>
        </p:spPr>
        <p:txBody>
          <a:bodyPr/>
          <a:lstStyle/>
          <a:p>
            <a:fld id="{AE919B77-9796-D34E-8D5A-4054B4AFF4B6}" type="slidenum">
              <a:rPr lang="en-US" smtClean="0"/>
              <a:pPr/>
              <a:t>5</a:t>
            </a:fld>
            <a:endParaRPr lang="en-US"/>
          </a:p>
        </p:txBody>
      </p:sp>
    </p:spTree>
    <p:extLst>
      <p:ext uri="{BB962C8B-B14F-4D97-AF65-F5344CB8AC3E}">
        <p14:creationId xmlns:p14="http://schemas.microsoft.com/office/powerpoint/2010/main" val="326758505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89855" y="1314599"/>
            <a:ext cx="7947379" cy="905163"/>
          </a:xfrm>
          <a:ln w="15875">
            <a:solidFill>
              <a:schemeClr val="accent1"/>
            </a:solidFill>
          </a:ln>
        </p:spPr>
        <p:txBody>
          <a:bodyPr>
            <a:normAutofit fontScale="92500" lnSpcReduction="10000"/>
          </a:bodyPr>
          <a:lstStyle/>
          <a:p>
            <a:r>
              <a:rPr lang="en-US" dirty="0" smtClean="0"/>
              <a:t>Definitive national survey data for 2020 are unavailable until mid- to late-2021.</a:t>
            </a:r>
          </a:p>
          <a:p>
            <a:r>
              <a:rPr lang="en-US" dirty="0" smtClean="0"/>
              <a:t>Policymakers need this information now.</a:t>
            </a:r>
          </a:p>
          <a:p>
            <a:r>
              <a:rPr lang="en-US" dirty="0" smtClean="0"/>
              <a:t>Coverage changes take time to unfold. </a:t>
            </a:r>
            <a:endParaRPr lang="en-US" dirty="0"/>
          </a:p>
        </p:txBody>
      </p:sp>
      <p:graphicFrame>
        <p:nvGraphicFramePr>
          <p:cNvPr id="6" name="Content Placeholder 5"/>
          <p:cNvGraphicFramePr>
            <a:graphicFrameLocks noGrp="1"/>
          </p:cNvGraphicFramePr>
          <p:nvPr>
            <p:ph sz="quarter" idx="4"/>
            <p:extLst>
              <p:ext uri="{D42A27DB-BD31-4B8C-83A1-F6EECF244321}">
                <p14:modId xmlns:p14="http://schemas.microsoft.com/office/powerpoint/2010/main" val="3664912616"/>
              </p:ext>
            </p:extLst>
          </p:nvPr>
        </p:nvGraphicFramePr>
        <p:xfrm>
          <a:off x="587638" y="3070235"/>
          <a:ext cx="8151812" cy="3535680"/>
        </p:xfrm>
        <a:graphic>
          <a:graphicData uri="http://schemas.openxmlformats.org/drawingml/2006/table">
            <a:tbl>
              <a:tblPr firstRow="1" bandRow="1">
                <a:tableStyleId>{5C22544A-7EE6-4342-B048-85BDC9FD1C3A}</a:tableStyleId>
              </a:tblPr>
              <a:tblGrid>
                <a:gridCol w="1204833">
                  <a:extLst>
                    <a:ext uri="{9D8B030D-6E8A-4147-A177-3AD203B41FA5}">
                      <a16:colId xmlns:a16="http://schemas.microsoft.com/office/drawing/2014/main" val="3903325836"/>
                    </a:ext>
                  </a:extLst>
                </a:gridCol>
                <a:gridCol w="2327563">
                  <a:extLst>
                    <a:ext uri="{9D8B030D-6E8A-4147-A177-3AD203B41FA5}">
                      <a16:colId xmlns:a16="http://schemas.microsoft.com/office/drawing/2014/main" val="2408034184"/>
                    </a:ext>
                  </a:extLst>
                </a:gridCol>
                <a:gridCol w="2624720">
                  <a:extLst>
                    <a:ext uri="{9D8B030D-6E8A-4147-A177-3AD203B41FA5}">
                      <a16:colId xmlns:a16="http://schemas.microsoft.com/office/drawing/2014/main" val="2242307960"/>
                    </a:ext>
                  </a:extLst>
                </a:gridCol>
                <a:gridCol w="1994696">
                  <a:extLst>
                    <a:ext uri="{9D8B030D-6E8A-4147-A177-3AD203B41FA5}">
                      <a16:colId xmlns:a16="http://schemas.microsoft.com/office/drawing/2014/main" val="3588095938"/>
                    </a:ext>
                  </a:extLst>
                </a:gridCol>
              </a:tblGrid>
              <a:tr h="370840">
                <a:tc>
                  <a:txBody>
                    <a:bodyPr/>
                    <a:lstStyle/>
                    <a:p>
                      <a:r>
                        <a:rPr lang="en-US" sz="1400" dirty="0" smtClean="0"/>
                        <a:t>Source</a:t>
                      </a:r>
                      <a:endParaRPr lang="en-US" sz="1400" dirty="0"/>
                    </a:p>
                  </a:txBody>
                  <a:tcPr/>
                </a:tc>
                <a:tc>
                  <a:txBody>
                    <a:bodyPr/>
                    <a:lstStyle/>
                    <a:p>
                      <a:r>
                        <a:rPr lang="en-US" sz="1400" dirty="0" smtClean="0"/>
                        <a:t>Time period</a:t>
                      </a:r>
                      <a:endParaRPr lang="en-US" sz="1400" dirty="0"/>
                    </a:p>
                  </a:txBody>
                  <a:tcPr/>
                </a:tc>
                <a:tc>
                  <a:txBody>
                    <a:bodyPr/>
                    <a:lstStyle/>
                    <a:p>
                      <a:r>
                        <a:rPr lang="en-US" sz="1400" dirty="0" smtClean="0"/>
                        <a:t>Lost </a:t>
                      </a:r>
                      <a:r>
                        <a:rPr lang="en-US" sz="1400" baseline="0" dirty="0" smtClean="0"/>
                        <a:t> employer-sponsored insurance (ESI)</a:t>
                      </a:r>
                      <a:endParaRPr lang="en-US" sz="1400" dirty="0"/>
                    </a:p>
                  </a:txBody>
                  <a:tcPr/>
                </a:tc>
                <a:tc>
                  <a:txBody>
                    <a:bodyPr/>
                    <a:lstStyle/>
                    <a:p>
                      <a:r>
                        <a:rPr lang="en-US" sz="1400" dirty="0" smtClean="0"/>
                        <a:t>Increased uninsured</a:t>
                      </a:r>
                      <a:endParaRPr lang="en-US" sz="1400" dirty="0"/>
                    </a:p>
                  </a:txBody>
                  <a:tcPr/>
                </a:tc>
                <a:extLst>
                  <a:ext uri="{0D108BD9-81ED-4DB2-BD59-A6C34878D82A}">
                    <a16:rowId xmlns:a16="http://schemas.microsoft.com/office/drawing/2014/main" val="1073057535"/>
                  </a:ext>
                </a:extLst>
              </a:tr>
              <a:tr h="370840">
                <a:tc>
                  <a:txBody>
                    <a:bodyPr/>
                    <a:lstStyle/>
                    <a:p>
                      <a:r>
                        <a:rPr lang="en-US" sz="1400" dirty="0" smtClean="0"/>
                        <a:t>Families USA</a:t>
                      </a:r>
                      <a:endParaRPr lang="en-US" sz="1400" dirty="0"/>
                    </a:p>
                  </a:txBody>
                  <a:tcPr/>
                </a:tc>
                <a:tc>
                  <a:txBody>
                    <a:bodyPr/>
                    <a:lstStyle/>
                    <a:p>
                      <a:r>
                        <a:rPr lang="en-US" sz="1400" dirty="0" smtClean="0"/>
                        <a:t>2020 effects of </a:t>
                      </a:r>
                      <a:r>
                        <a:rPr lang="en-US" sz="1400" baseline="0" dirty="0" smtClean="0"/>
                        <a:t>job losses in February to May</a:t>
                      </a:r>
                      <a:endParaRPr lang="en-US" sz="1400" dirty="0"/>
                    </a:p>
                  </a:txBody>
                  <a:tcPr/>
                </a:tc>
                <a:tc>
                  <a:txBody>
                    <a:bodyPr/>
                    <a:lstStyle/>
                    <a:p>
                      <a:r>
                        <a:rPr lang="en-US" sz="1400" dirty="0" smtClean="0"/>
                        <a:t>n/a</a:t>
                      </a:r>
                      <a:endParaRPr lang="en-US" sz="1400" dirty="0"/>
                    </a:p>
                  </a:txBody>
                  <a:tcPr/>
                </a:tc>
                <a:tc>
                  <a:txBody>
                    <a:bodyPr/>
                    <a:lstStyle/>
                    <a:p>
                      <a:r>
                        <a:rPr lang="en-US" sz="1400" dirty="0" smtClean="0"/>
                        <a:t>5.4 million </a:t>
                      </a:r>
                      <a:r>
                        <a:rPr lang="en-US" sz="1400" baseline="0" dirty="0" smtClean="0"/>
                        <a:t>workers. </a:t>
                      </a:r>
                      <a:r>
                        <a:rPr lang="en-US" sz="1400" dirty="0" smtClean="0"/>
                        <a:t>&gt; worst of Great Recession</a:t>
                      </a:r>
                      <a:endParaRPr lang="en-US" sz="1400" dirty="0"/>
                    </a:p>
                  </a:txBody>
                  <a:tcPr/>
                </a:tc>
                <a:extLst>
                  <a:ext uri="{0D108BD9-81ED-4DB2-BD59-A6C34878D82A}">
                    <a16:rowId xmlns:a16="http://schemas.microsoft.com/office/drawing/2014/main" val="3586072438"/>
                  </a:ext>
                </a:extLst>
              </a:tr>
              <a:tr h="370840">
                <a:tc>
                  <a:txBody>
                    <a:bodyPr/>
                    <a:lstStyle/>
                    <a:p>
                      <a:r>
                        <a:rPr lang="en-US" sz="1400" dirty="0" smtClean="0"/>
                        <a:t>Urban Institute, May</a:t>
                      </a:r>
                      <a:endParaRPr lang="en-US" sz="1400" dirty="0"/>
                    </a:p>
                  </a:txBody>
                  <a:tcPr/>
                </a:tc>
                <a:tc>
                  <a:txBody>
                    <a:bodyPr/>
                    <a:lstStyle/>
                    <a:p>
                      <a:r>
                        <a:rPr lang="en-US" sz="1400" dirty="0" smtClean="0"/>
                        <a:t>2020 effects of</a:t>
                      </a:r>
                      <a:r>
                        <a:rPr lang="en-US" sz="1400" baseline="0" dirty="0" smtClean="0"/>
                        <a:t> 15% unemployment</a:t>
                      </a:r>
                      <a:endParaRPr lang="en-US" sz="1400" dirty="0"/>
                    </a:p>
                  </a:txBody>
                  <a:tcPr/>
                </a:tc>
                <a:tc>
                  <a:txBody>
                    <a:bodyPr/>
                    <a:lstStyle/>
                    <a:p>
                      <a:r>
                        <a:rPr lang="en-US" sz="1400" dirty="0" smtClean="0"/>
                        <a:t>17.7–30.0 million workers</a:t>
                      </a:r>
                      <a:r>
                        <a:rPr lang="en-US" sz="1400" baseline="0" dirty="0" smtClean="0"/>
                        <a:t> and dependents</a:t>
                      </a:r>
                      <a:endParaRPr lang="en-US" sz="1400" dirty="0"/>
                    </a:p>
                  </a:txBody>
                  <a:tcPr/>
                </a:tc>
                <a:tc>
                  <a:txBody>
                    <a:bodyPr/>
                    <a:lstStyle/>
                    <a:p>
                      <a:r>
                        <a:rPr lang="en-US" sz="1400" dirty="0" smtClean="0"/>
                        <a:t>5.1–8.5 million  workers and dependents</a:t>
                      </a:r>
                      <a:endParaRPr lang="en-US" sz="1400" dirty="0"/>
                    </a:p>
                  </a:txBody>
                  <a:tcPr/>
                </a:tc>
                <a:extLst>
                  <a:ext uri="{0D108BD9-81ED-4DB2-BD59-A6C34878D82A}">
                    <a16:rowId xmlns:a16="http://schemas.microsoft.com/office/drawing/2014/main" val="600143737"/>
                  </a:ext>
                </a:extLst>
              </a:tr>
              <a:tr h="370840">
                <a:tc>
                  <a:txBody>
                    <a:bodyPr/>
                    <a:lstStyle/>
                    <a:p>
                      <a:r>
                        <a:rPr lang="en-US" sz="1400" dirty="0" smtClean="0"/>
                        <a:t>Urban Institute, July</a:t>
                      </a:r>
                      <a:endParaRPr lang="en-US" sz="1400" dirty="0"/>
                    </a:p>
                  </a:txBody>
                  <a:tcPr/>
                </a:tc>
                <a:tc>
                  <a:txBody>
                    <a:bodyPr/>
                    <a:lstStyle/>
                    <a:p>
                      <a:r>
                        <a:rPr lang="en-US" sz="1400" dirty="0" smtClean="0"/>
                        <a:t>2020 effects of unemployment forecast by CBO</a:t>
                      </a:r>
                      <a:endParaRPr lang="en-US" sz="1400" dirty="0"/>
                    </a:p>
                  </a:txBody>
                  <a:tcPr/>
                </a:tc>
                <a:tc>
                  <a:txBody>
                    <a:bodyPr/>
                    <a:lstStyle/>
                    <a:p>
                      <a:r>
                        <a:rPr lang="en-US" sz="1400" dirty="0" smtClean="0"/>
                        <a:t>10.1 million workers and dependents</a:t>
                      </a:r>
                      <a:endParaRPr lang="en-US" sz="1400" dirty="0"/>
                    </a:p>
                  </a:txBody>
                  <a:tcPr/>
                </a:tc>
                <a:tc>
                  <a:txBody>
                    <a:bodyPr/>
                    <a:lstStyle/>
                    <a:p>
                      <a:r>
                        <a:rPr lang="en-US" sz="1400" dirty="0" smtClean="0"/>
                        <a:t>2.9 million workers and dependents</a:t>
                      </a:r>
                      <a:endParaRPr lang="en-US" sz="1400" dirty="0"/>
                    </a:p>
                  </a:txBody>
                  <a:tcPr/>
                </a:tc>
                <a:extLst>
                  <a:ext uri="{0D108BD9-81ED-4DB2-BD59-A6C34878D82A}">
                    <a16:rowId xmlns:a16="http://schemas.microsoft.com/office/drawing/2014/main" val="151371503"/>
                  </a:ext>
                </a:extLst>
              </a:tr>
              <a:tr h="370840">
                <a:tc>
                  <a:txBody>
                    <a:bodyPr/>
                    <a:lstStyle/>
                    <a:p>
                      <a:r>
                        <a:rPr lang="en-US" sz="1400" dirty="0" smtClean="0"/>
                        <a:t>Kaiser Family Foundation</a:t>
                      </a:r>
                      <a:endParaRPr lang="en-US" sz="1400" dirty="0"/>
                    </a:p>
                  </a:txBody>
                  <a:tcPr/>
                </a:tc>
                <a:tc>
                  <a:txBody>
                    <a:bodyPr/>
                    <a:lstStyle/>
                    <a:p>
                      <a:r>
                        <a:rPr lang="en-US" sz="1400" dirty="0" smtClean="0"/>
                        <a:t>2020 effects of job losses</a:t>
                      </a:r>
                      <a:r>
                        <a:rPr lang="en-US" sz="1400" baseline="0" dirty="0" smtClean="0"/>
                        <a:t> between March 1 and May 2</a:t>
                      </a:r>
                      <a:endParaRPr lang="en-US" sz="1400" dirty="0"/>
                    </a:p>
                  </a:txBody>
                  <a:tcPr/>
                </a:tc>
                <a:tc>
                  <a:txBody>
                    <a:bodyPr/>
                    <a:lstStyle/>
                    <a:p>
                      <a:r>
                        <a:rPr lang="en-US" sz="1400" dirty="0" smtClean="0"/>
                        <a:t>26.8 million workers and dependents</a:t>
                      </a:r>
                      <a:endParaRPr lang="en-US" sz="1400" dirty="0"/>
                    </a:p>
                  </a:txBody>
                  <a:tcPr/>
                </a:tc>
                <a:tc>
                  <a:txBody>
                    <a:bodyPr/>
                    <a:lstStyle/>
                    <a:p>
                      <a:r>
                        <a:rPr lang="en-US" sz="1400" dirty="0" smtClean="0"/>
                        <a:t>n/a</a:t>
                      </a:r>
                      <a:endParaRPr lang="en-US" sz="1400" dirty="0"/>
                    </a:p>
                  </a:txBody>
                  <a:tcPr/>
                </a:tc>
                <a:extLst>
                  <a:ext uri="{0D108BD9-81ED-4DB2-BD59-A6C34878D82A}">
                    <a16:rowId xmlns:a16="http://schemas.microsoft.com/office/drawing/2014/main" val="4155517460"/>
                  </a:ext>
                </a:extLst>
              </a:tr>
              <a:tr h="370840">
                <a:tc>
                  <a:txBody>
                    <a:bodyPr/>
                    <a:lstStyle/>
                    <a:p>
                      <a:r>
                        <a:rPr lang="en-US" sz="1400" dirty="0" smtClean="0"/>
                        <a:t>Economic Policy Institute</a:t>
                      </a:r>
                      <a:endParaRPr lang="en-US" sz="1400" dirty="0"/>
                    </a:p>
                  </a:txBody>
                  <a:tcPr/>
                </a:tc>
                <a:tc>
                  <a:txBody>
                    <a:bodyPr/>
                    <a:lstStyle/>
                    <a:p>
                      <a:r>
                        <a:rPr lang="en-US" sz="1400" dirty="0" smtClean="0"/>
                        <a:t>March and April job loss</a:t>
                      </a:r>
                      <a:endParaRPr lang="en-US" sz="1400" dirty="0"/>
                    </a:p>
                  </a:txBody>
                  <a:tcPr/>
                </a:tc>
                <a:tc>
                  <a:txBody>
                    <a:bodyPr/>
                    <a:lstStyle/>
                    <a:p>
                      <a:r>
                        <a:rPr lang="en-US" sz="1400" dirty="0" smtClean="0"/>
                        <a:t>3.2 million workers per month, net;  &gt; worst of Great Recession</a:t>
                      </a:r>
                      <a:endParaRPr lang="en-US" sz="1400" dirty="0"/>
                    </a:p>
                  </a:txBody>
                  <a:tcPr/>
                </a:tc>
                <a:tc>
                  <a:txBody>
                    <a:bodyPr/>
                    <a:lstStyle/>
                    <a:p>
                      <a:r>
                        <a:rPr lang="en-US" sz="1400" dirty="0" smtClean="0"/>
                        <a:t>n/a</a:t>
                      </a:r>
                      <a:endParaRPr lang="en-US" sz="1400" dirty="0"/>
                    </a:p>
                  </a:txBody>
                  <a:tcPr/>
                </a:tc>
                <a:extLst>
                  <a:ext uri="{0D108BD9-81ED-4DB2-BD59-A6C34878D82A}">
                    <a16:rowId xmlns:a16="http://schemas.microsoft.com/office/drawing/2014/main" val="491441558"/>
                  </a:ext>
                </a:extLst>
              </a:tr>
            </a:tbl>
          </a:graphicData>
        </a:graphic>
      </p:graphicFrame>
      <p:sp>
        <p:nvSpPr>
          <p:cNvPr id="4" name="Slide Number Placeholder 3"/>
          <p:cNvSpPr>
            <a:spLocks noGrp="1"/>
          </p:cNvSpPr>
          <p:nvPr>
            <p:ph type="sldNum" sz="quarter" idx="12"/>
          </p:nvPr>
        </p:nvSpPr>
        <p:spPr/>
        <p:txBody>
          <a:bodyPr/>
          <a:lstStyle/>
          <a:p>
            <a:fld id="{AE919B77-9796-D34E-8D5A-4054B4AFF4B6}" type="slidenum">
              <a:rPr lang="en-US" smtClean="0"/>
              <a:pPr/>
              <a:t>6</a:t>
            </a:fld>
            <a:endParaRPr lang="en-US"/>
          </a:p>
        </p:txBody>
      </p:sp>
      <p:sp>
        <p:nvSpPr>
          <p:cNvPr id="5" name="Text Placeholder 4"/>
          <p:cNvSpPr>
            <a:spLocks noGrp="1"/>
          </p:cNvSpPr>
          <p:nvPr>
            <p:ph type="body" sz="quarter" idx="15"/>
          </p:nvPr>
        </p:nvSpPr>
        <p:spPr/>
        <p:txBody>
          <a:bodyPr/>
          <a:lstStyle/>
          <a:p>
            <a:r>
              <a:rPr lang="en-US" dirty="0" smtClean="0"/>
              <a:t>Not easy to know what is happening with health coverage in 2020</a:t>
            </a:r>
            <a:endParaRPr lang="en-US" dirty="0"/>
          </a:p>
        </p:txBody>
      </p:sp>
      <p:sp>
        <p:nvSpPr>
          <p:cNvPr id="7" name="TextBox 6"/>
          <p:cNvSpPr txBox="1"/>
          <p:nvPr/>
        </p:nvSpPr>
        <p:spPr>
          <a:xfrm>
            <a:off x="1138916" y="2423904"/>
            <a:ext cx="7049256" cy="646331"/>
          </a:xfrm>
          <a:prstGeom prst="rect">
            <a:avLst/>
          </a:prstGeom>
          <a:noFill/>
        </p:spPr>
        <p:txBody>
          <a:bodyPr wrap="square" rtlCol="0">
            <a:spAutoFit/>
          </a:bodyPr>
          <a:lstStyle/>
          <a:p>
            <a:r>
              <a:rPr lang="en-US" b="1" dirty="0" smtClean="0"/>
              <a:t>Estimates and projections applying past coverage trends to current economic conditions</a:t>
            </a:r>
            <a:endParaRPr lang="en-US" b="1" dirty="0"/>
          </a:p>
        </p:txBody>
      </p:sp>
    </p:spTree>
    <p:extLst>
      <p:ext uri="{BB962C8B-B14F-4D97-AF65-F5344CB8AC3E}">
        <p14:creationId xmlns:p14="http://schemas.microsoft.com/office/powerpoint/2010/main" val="146324307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E919B77-9796-D34E-8D5A-4054B4AFF4B6}" type="slidenum">
              <a:rPr lang="en-US" smtClean="0"/>
              <a:pPr/>
              <a:t>7</a:t>
            </a:fld>
            <a:endParaRPr lang="en-US"/>
          </a:p>
        </p:txBody>
      </p:sp>
      <p:sp>
        <p:nvSpPr>
          <p:cNvPr id="7" name="Text Placeholder 6"/>
          <p:cNvSpPr>
            <a:spLocks noGrp="1"/>
          </p:cNvSpPr>
          <p:nvPr>
            <p:ph type="body" sz="quarter" idx="16"/>
          </p:nvPr>
        </p:nvSpPr>
        <p:spPr/>
        <p:txBody>
          <a:bodyPr/>
          <a:lstStyle/>
          <a:p>
            <a:r>
              <a:rPr lang="en-US" dirty="0" smtClean="0"/>
              <a:t>New survey results show mid-year coverage losses</a:t>
            </a:r>
            <a:endParaRPr lang="en-US" dirty="0"/>
          </a:p>
        </p:txBody>
      </p:sp>
      <p:graphicFrame>
        <p:nvGraphicFramePr>
          <p:cNvPr id="10" name="Content Placeholder 9"/>
          <p:cNvGraphicFramePr>
            <a:graphicFrameLocks noGrp="1"/>
          </p:cNvGraphicFramePr>
          <p:nvPr>
            <p:ph sz="quarter" idx="13"/>
            <p:extLst>
              <p:ext uri="{D42A27DB-BD31-4B8C-83A1-F6EECF244321}">
                <p14:modId xmlns:p14="http://schemas.microsoft.com/office/powerpoint/2010/main" val="3564034768"/>
              </p:ext>
            </p:extLst>
          </p:nvPr>
        </p:nvGraphicFramePr>
        <p:xfrm>
          <a:off x="485775" y="1298575"/>
          <a:ext cx="8183563"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p:cNvSpPr txBox="1"/>
          <p:nvPr/>
        </p:nvSpPr>
        <p:spPr>
          <a:xfrm>
            <a:off x="421120" y="5934670"/>
            <a:ext cx="3121817" cy="738664"/>
          </a:xfrm>
          <a:prstGeom prst="rect">
            <a:avLst/>
          </a:prstGeom>
          <a:noFill/>
        </p:spPr>
        <p:txBody>
          <a:bodyPr wrap="none" rtlCol="0">
            <a:spAutoFit/>
          </a:bodyPr>
          <a:lstStyle/>
          <a:p>
            <a:r>
              <a:rPr lang="en-US" sz="1400" dirty="0" smtClean="0"/>
              <a:t>*Analysis by Families USA</a:t>
            </a:r>
          </a:p>
          <a:p>
            <a:r>
              <a:rPr lang="en-US" sz="1400" dirty="0" smtClean="0"/>
              <a:t>**Analysis by Urban Institute</a:t>
            </a:r>
          </a:p>
          <a:p>
            <a:r>
              <a:rPr lang="en-US" sz="1400" dirty="0" smtClean="0"/>
              <a:t>***Analysis by Economic Policy Institute</a:t>
            </a:r>
            <a:endParaRPr lang="en-US" sz="1400" dirty="0"/>
          </a:p>
        </p:txBody>
      </p:sp>
    </p:spTree>
    <p:extLst>
      <p:ext uri="{BB962C8B-B14F-4D97-AF65-F5344CB8AC3E}">
        <p14:creationId xmlns:p14="http://schemas.microsoft.com/office/powerpoint/2010/main" val="135317169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E919B77-9796-D34E-8D5A-4054B4AFF4B6}" type="slidenum">
              <a:rPr lang="en-US" smtClean="0"/>
              <a:pPr/>
              <a:t>8</a:t>
            </a:fld>
            <a:endParaRPr lang="en-US"/>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930887498"/>
              </p:ext>
            </p:extLst>
          </p:nvPr>
        </p:nvGraphicFramePr>
        <p:xfrm>
          <a:off x="485775" y="1298575"/>
          <a:ext cx="8183563" cy="447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quarter" idx="16"/>
          </p:nvPr>
        </p:nvSpPr>
        <p:spPr/>
        <p:txBody>
          <a:bodyPr/>
          <a:lstStyle/>
          <a:p>
            <a:r>
              <a:rPr lang="en-US" dirty="0" smtClean="0"/>
              <a:t>In 2020, we may see the largest coverage losses ever recorded</a:t>
            </a:r>
            <a:endParaRPr lang="en-US" dirty="0"/>
          </a:p>
        </p:txBody>
      </p:sp>
      <p:sp>
        <p:nvSpPr>
          <p:cNvPr id="8" name="TextBox 7"/>
          <p:cNvSpPr txBox="1"/>
          <p:nvPr/>
        </p:nvSpPr>
        <p:spPr>
          <a:xfrm>
            <a:off x="350982" y="5997575"/>
            <a:ext cx="7527635" cy="646331"/>
          </a:xfrm>
          <a:prstGeom prst="rect">
            <a:avLst/>
          </a:prstGeom>
          <a:noFill/>
        </p:spPr>
        <p:txBody>
          <a:bodyPr wrap="square" rtlCol="0">
            <a:spAutoFit/>
          </a:bodyPr>
          <a:lstStyle/>
          <a:p>
            <a:r>
              <a:rPr lang="en-US" i="1" dirty="0" smtClean="0"/>
              <a:t>Source</a:t>
            </a:r>
            <a:r>
              <a:rPr lang="en-US" dirty="0" smtClean="0"/>
              <a:t>: National Center for Coverage Innovation at Families USA analysis of March Current-Population-Survey data. </a:t>
            </a:r>
            <a:endParaRPr lang="en-US" dirty="0"/>
          </a:p>
        </p:txBody>
      </p:sp>
    </p:spTree>
    <p:extLst>
      <p:ext uri="{BB962C8B-B14F-4D97-AF65-F5344CB8AC3E}">
        <p14:creationId xmlns:p14="http://schemas.microsoft.com/office/powerpoint/2010/main" val="297719890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p:txBody>
          <a:bodyPr/>
          <a:lstStyle/>
          <a:p>
            <a:r>
              <a:rPr lang="en-US" dirty="0" smtClean="0"/>
              <a:t>Implications</a:t>
            </a:r>
            <a:endParaRPr lang="en-US" dirty="0"/>
          </a:p>
        </p:txBody>
      </p:sp>
      <p:sp>
        <p:nvSpPr>
          <p:cNvPr id="2" name="Slide Number Placeholder 1"/>
          <p:cNvSpPr>
            <a:spLocks noGrp="1"/>
          </p:cNvSpPr>
          <p:nvPr>
            <p:ph type="sldNum" sz="quarter" idx="4294967295"/>
          </p:nvPr>
        </p:nvSpPr>
        <p:spPr>
          <a:xfrm>
            <a:off x="8621713" y="6356350"/>
            <a:ext cx="522287" cy="365125"/>
          </a:xfrm>
        </p:spPr>
        <p:txBody>
          <a:bodyPr/>
          <a:lstStyle/>
          <a:p>
            <a:fld id="{AE919B77-9796-D34E-8D5A-4054B4AFF4B6}" type="slidenum">
              <a:rPr lang="en-US" smtClean="0"/>
              <a:pPr/>
              <a:t>9</a:t>
            </a:fld>
            <a:endParaRPr lang="en-US"/>
          </a:p>
        </p:txBody>
      </p:sp>
    </p:spTree>
    <p:extLst>
      <p:ext uri="{BB962C8B-B14F-4D97-AF65-F5344CB8AC3E}">
        <p14:creationId xmlns:p14="http://schemas.microsoft.com/office/powerpoint/2010/main" val="309277667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FUSA Powerpoint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54D83F1-7B5C-1A40-A887-586CB34DB496}" vid="{D7B860BA-2B8E-5844-99E3-0953ED5427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FUSA Powerpoint Template</Template>
  <TotalTime>6513</TotalTime>
  <Words>1158</Words>
  <Application>Microsoft Office PowerPoint</Application>
  <PresentationFormat>On-screen Show (4:3)</PresentationFormat>
  <Paragraphs>136</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Courier New</vt:lpstr>
      <vt:lpstr>Meta OT</vt:lpstr>
      <vt:lpstr>Wingdings</vt:lpstr>
      <vt:lpstr>FUSA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Nichole Edralin</dc:creator>
  <cp:keywords/>
  <dc:description/>
  <cp:lastModifiedBy>Stan Dorn</cp:lastModifiedBy>
  <cp:revision>411</cp:revision>
  <cp:lastPrinted>2017-06-08T15:42:30Z</cp:lastPrinted>
  <dcterms:created xsi:type="dcterms:W3CDTF">2018-05-04T17:55:31Z</dcterms:created>
  <dcterms:modified xsi:type="dcterms:W3CDTF">2020-09-21T18:34:38Z</dcterms:modified>
  <cp:category/>
</cp:coreProperties>
</file>